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79" r:id="rId2"/>
    <p:sldId id="280" r:id="rId3"/>
    <p:sldId id="284" r:id="rId4"/>
    <p:sldId id="285" r:id="rId5"/>
    <p:sldId id="286" r:id="rId6"/>
    <p:sldId id="282" r:id="rId7"/>
    <p:sldId id="283" r:id="rId8"/>
    <p:sldId id="287" r:id="rId9"/>
    <p:sldId id="288" r:id="rId10"/>
    <p:sldId id="289" r:id="rId11"/>
    <p:sldId id="290" r:id="rId12"/>
    <p:sldId id="281" r:id="rId13"/>
    <p:sldId id="291" r:id="rId14"/>
    <p:sldId id="292" r:id="rId15"/>
    <p:sldId id="293" r:id="rId16"/>
    <p:sldId id="295" r:id="rId17"/>
    <p:sldId id="294" r:id="rId18"/>
    <p:sldId id="296" r:id="rId19"/>
    <p:sldId id="300" r:id="rId20"/>
    <p:sldId id="297" r:id="rId21"/>
    <p:sldId id="298" r:id="rId22"/>
    <p:sldId id="299" r:id="rId23"/>
    <p:sldId id="303" r:id="rId24"/>
    <p:sldId id="304" r:id="rId25"/>
    <p:sldId id="305" r:id="rId26"/>
    <p:sldId id="301" r:id="rId27"/>
    <p:sldId id="302" r:id="rId28"/>
    <p:sldId id="306" r:id="rId29"/>
    <p:sldId id="307" r:id="rId30"/>
    <p:sldId id="309" r:id="rId31"/>
    <p:sldId id="310" r:id="rId32"/>
    <p:sldId id="311" r:id="rId33"/>
    <p:sldId id="312" r:id="rId34"/>
    <p:sldId id="313" r:id="rId35"/>
    <p:sldId id="314" r:id="rId36"/>
    <p:sldId id="308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88449" autoAdjust="0"/>
  </p:normalViewPr>
  <p:slideViewPr>
    <p:cSldViewPr snapToGrid="0">
      <p:cViewPr varScale="1">
        <p:scale>
          <a:sx n="74" d="100"/>
          <a:sy n="74" d="100"/>
        </p:scale>
        <p:origin x="763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D16622-FBDD-41C1-B71A-4E51FFB94D82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D3525-AE7C-47E2-A66B-0FAA651BA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09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D3525-AE7C-47E2-A66B-0FAA651BAF2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75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37185-356F-0361-B5F0-9BD4C845C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CB1DB2-7A3C-F694-96DD-31E3C67DF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C3116-2820-2238-72B4-7C8A88D9F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38690-2F3C-5AE8-7BA0-56A8E2FA1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7D730-1789-7874-41B2-B80E41024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4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B7811-446E-089D-6D73-380AD57DC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C4523-12B3-C4A5-33B2-A01624FE4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38981-C83F-642A-8BED-C504947C1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D8467-EC11-2C45-E4B1-43DDA8FBF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DBEAF-463F-4204-0697-DC3DA7D2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127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E6817-670A-646B-5E52-39BCB8CBC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BA82B-37A5-C950-FB1E-EE5297E5B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63FA5-C760-450D-6D7D-ECB9FB40C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3BE22-8E0F-9C82-9E45-BD67493C5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12838-13AE-914F-196C-0D0B185B3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857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A1514-E111-A50D-4FFA-2595EDDDD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30A4E-68D8-1738-2658-CAE3DBF8EA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4B49C6-906B-2A3F-3800-B7F7DCA205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250A1C-7F03-4FDA-B037-B2D58375A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978A2-3C5D-320F-3E44-89D5CBEA0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0C1DC3-3CEA-6C9B-8F70-90E96902A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12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348C6-318A-8320-C136-43926FD6F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6A0A60-5878-F861-045B-FEE87B77E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2EB90-1F3A-7DE5-23C4-A658070709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204C80-9058-76D6-B716-A75CD8CD39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F1D207-8EE3-0CA7-F1B0-69383CB24E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0992-C77B-E90E-5B0F-286DA7DC6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97681D-A28B-F504-51B2-6A4E74C43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0896E6-03BE-5B8D-944C-E0F6FF552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375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122EB-8347-BFE1-9885-DE7446C6F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7AEE98-8B8E-29C5-D50F-E560A8947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19A329-1D94-711D-73EB-756720722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2F30F-251D-473D-EDCD-CC16AA0EC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24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8E4B00-E4EF-A21B-4DC3-5A8B992E8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068094-E087-0E7A-9411-E32FD63D9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F0AD64-6AD3-A7AD-F7B0-8513D9460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27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1ADAF-7F2C-26CD-3E1D-C1C6D1D9B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607E7-9D66-D2A9-7235-99964A320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7E4A8-A9A6-4129-0411-FBA024C44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3A9DAA-4C50-38F5-8C74-947E51D8F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755B7D-5B6E-6A4E-C7B2-C99C864FC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DC8626-64AF-3A3E-3CBF-2374AFB45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02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6BDA5-21E5-4782-5A58-9A9778125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48DB4F-15A6-7EB4-906F-74F4049F9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DC705-466A-9B6B-5159-46C58CA1E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DEB8ED-3778-9E6E-3ED3-9B919BB17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816754-BD32-B026-011E-043DE22D5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7692F2-E784-FBA9-1F29-6A41893EC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07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0B79B-A2F4-92E6-6ED8-2DFA1402F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F1C089-D618-4450-AA48-8BC0D58AD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D84970-331E-0E5D-1E30-360482B86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0D616-5A50-280D-07E3-8D9111E0A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99A52-8733-95E6-6005-04B50AF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4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7B757D-832F-FDCE-C296-19E71D7B8F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4DD57F-BBCE-D430-EE2F-3A67CD130F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104CA-5D6E-B318-2671-14C466CB7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727B-4B31-4D5C-9B5F-4C385CAE30FE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B4F5E-CA08-500E-7677-C0211C887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F152A-68C1-3D22-3DD6-D2EB9EF13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46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123BAC-1032-A6AF-D354-3BB09C114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7C57FB-16AF-A559-AB56-72E477C5F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02D3D-67FC-4AFA-6BAF-27F413573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F727B-4B31-4D5C-9B5F-4C385CAE30FE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41203-978C-C009-9C44-FF4AB677F7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20DA3-09B5-6C18-BE85-DEF9697FAA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9D1C6-A9F7-477E-BA8A-57842D80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67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93E5E-771D-12D3-3433-94087C150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Libraries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D1A14-67D6-A9B5-D24C-A71CE9C8F9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39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2383E-E8DA-EFD4-B3AB-46BB0DAAB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00E37-F244-5751-7F78-9C62B002B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Libraries in programming languages are collection of prewritten code that users can use and reuse to optimize tasks</a:t>
            </a:r>
          </a:p>
          <a:p>
            <a:r>
              <a:rPr lang="en-US" dirty="0"/>
              <a:t>This can be files, programs, routines, scripts, functions</a:t>
            </a:r>
          </a:p>
          <a:p>
            <a:r>
              <a:rPr lang="en-US" dirty="0"/>
              <a:t>This collection of reusable code is targeted for specific common problems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5CCCD3-0190-A07D-44DF-0DC78031E3B8}"/>
              </a:ext>
            </a:extLst>
          </p:cNvPr>
          <p:cNvSpPr/>
          <p:nvPr/>
        </p:nvSpPr>
        <p:spPr>
          <a:xfrm>
            <a:off x="7790906" y="4756173"/>
            <a:ext cx="2743200" cy="10711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Predefined functions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67EA27-5432-9DE2-6C43-597AD5C4BA98}"/>
              </a:ext>
            </a:extLst>
          </p:cNvPr>
          <p:cNvSpPr/>
          <p:nvPr/>
        </p:nvSpPr>
        <p:spPr>
          <a:xfrm>
            <a:off x="4477295" y="4756173"/>
            <a:ext cx="2743200" cy="10711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Header Files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4B8C2F-B7A4-F877-D015-FA55DC252AE8}"/>
              </a:ext>
            </a:extLst>
          </p:cNvPr>
          <p:cNvSpPr/>
          <p:nvPr/>
        </p:nvSpPr>
        <p:spPr>
          <a:xfrm>
            <a:off x="1163684" y="4756173"/>
            <a:ext cx="2743200" cy="10711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 Library</a:t>
            </a:r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9DF8EF62-57C3-1803-9E7C-ED3D0363745C}"/>
              </a:ext>
            </a:extLst>
          </p:cNvPr>
          <p:cNvCxnSpPr>
            <a:stCxn id="4" idx="0"/>
            <a:endCxn id="5" idx="0"/>
          </p:cNvCxnSpPr>
          <p:nvPr/>
        </p:nvCxnSpPr>
        <p:spPr>
          <a:xfrm rot="16200000" flipV="1">
            <a:off x="7505701" y="3099367"/>
            <a:ext cx="12700" cy="3313611"/>
          </a:xfrm>
          <a:prstGeom prst="bentConnector3">
            <a:avLst>
              <a:gd name="adj1" fmla="val 180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F16E64A8-3B60-515F-7320-C59A806F42A9}"/>
              </a:ext>
            </a:extLst>
          </p:cNvPr>
          <p:cNvCxnSpPr>
            <a:stCxn id="5" idx="2"/>
            <a:endCxn id="6" idx="2"/>
          </p:cNvCxnSpPr>
          <p:nvPr/>
        </p:nvCxnSpPr>
        <p:spPr>
          <a:xfrm rot="5400000">
            <a:off x="4192090" y="4170522"/>
            <a:ext cx="12700" cy="3313611"/>
          </a:xfrm>
          <a:prstGeom prst="bentConnector3">
            <a:avLst>
              <a:gd name="adj1" fmla="val 180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060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22429-65F3-07C0-F75D-AB96632E8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Header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31891-8CD3-B165-B5C6-B9DFC5C23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15449"/>
          </a:xfrm>
        </p:spPr>
        <p:txBody>
          <a:bodyPr/>
          <a:lstStyle/>
          <a:p>
            <a:r>
              <a:rPr lang="en-US" dirty="0"/>
              <a:t>C source files that hold the definition of functions and data structures</a:t>
            </a:r>
          </a:p>
          <a:p>
            <a:r>
              <a:rPr lang="en-US" dirty="0"/>
              <a:t>Tells the compiler how to call some functionality</a:t>
            </a:r>
          </a:p>
          <a:p>
            <a:r>
              <a:rPr lang="en-US" dirty="0"/>
              <a:t>Contains the function prototypes, data types and constants used with the libraries</a:t>
            </a:r>
          </a:p>
          <a:p>
            <a:r>
              <a:rPr lang="en-US" dirty="0"/>
              <a:t>Files end in “.h”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C31766D-C284-6480-BFD0-4473ADD90D3C}"/>
              </a:ext>
            </a:extLst>
          </p:cNvPr>
          <p:cNvSpPr txBox="1">
            <a:spLocks/>
          </p:cNvSpPr>
          <p:nvPr/>
        </p:nvSpPr>
        <p:spPr>
          <a:xfrm>
            <a:off x="838200" y="40012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Library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D9938EE-20DC-41FB-1E9F-0A005454B274}"/>
              </a:ext>
            </a:extLst>
          </p:cNvPr>
          <p:cNvSpPr txBox="1">
            <a:spLocks/>
          </p:cNvSpPr>
          <p:nvPr/>
        </p:nvSpPr>
        <p:spPr>
          <a:xfrm>
            <a:off x="838200" y="5047888"/>
            <a:ext cx="10515600" cy="1368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Where the actual functionality is implemented</a:t>
            </a:r>
          </a:p>
          <a:p>
            <a:r>
              <a:rPr lang="en-US" dirty="0"/>
              <a:t>Contain the function body</a:t>
            </a:r>
          </a:p>
        </p:txBody>
      </p:sp>
    </p:spTree>
    <p:extLst>
      <p:ext uri="{BB962C8B-B14F-4D97-AF65-F5344CB8AC3E}">
        <p14:creationId xmlns:p14="http://schemas.microsoft.com/office/powerpoint/2010/main" val="2597858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F1F25-2C31-75F9-AAF8-8A1F59205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Categories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6D7AF-D0BF-D2AC-CB51-5C3430C6E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Static</a:t>
            </a:r>
          </a:p>
          <a:p>
            <a:pPr lvl="1"/>
            <a:r>
              <a:rPr lang="en-US" dirty="0"/>
              <a:t>Collection of precompiled object files that are linked with a program at compile time</a:t>
            </a:r>
          </a:p>
          <a:p>
            <a:pPr lvl="1"/>
            <a:r>
              <a:rPr lang="en-US" dirty="0"/>
              <a:t>They become part of the executable</a:t>
            </a:r>
          </a:p>
          <a:p>
            <a:pPr lvl="1"/>
            <a:r>
              <a:rPr lang="en-US" dirty="0"/>
              <a:t>Location needs to be correct</a:t>
            </a:r>
          </a:p>
          <a:p>
            <a:r>
              <a:rPr lang="en-US" dirty="0"/>
              <a:t>Shared/Dynamic</a:t>
            </a:r>
          </a:p>
          <a:p>
            <a:pPr lvl="1"/>
            <a:r>
              <a:rPr lang="en-US" dirty="0"/>
              <a:t>Compiled binaries linked at runtime, allowing code to be shared among multiple programs</a:t>
            </a:r>
          </a:p>
          <a:p>
            <a:pPr lvl="1"/>
            <a:r>
              <a:rPr lang="en-US" dirty="0"/>
              <a:t> compiled into shared objects (“.so” on Unix/Linux, “.</a:t>
            </a:r>
            <a:r>
              <a:rPr lang="en-US" dirty="0" err="1"/>
              <a:t>dll</a:t>
            </a:r>
            <a:r>
              <a:rPr lang="en-US" dirty="0"/>
              <a:t>” on Windows)</a:t>
            </a:r>
          </a:p>
          <a:p>
            <a:pPr lvl="1"/>
            <a:r>
              <a:rPr lang="en-US" dirty="0"/>
              <a:t>Memory Efficiency: Loaded into memory once, regardless of the number of programs using them</a:t>
            </a:r>
          </a:p>
          <a:p>
            <a:pPr lvl="1"/>
            <a:r>
              <a:rPr lang="en-US" dirty="0"/>
              <a:t>Changes to the library don't require recompiling programs.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904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A35B0-D830-38D7-156C-F11E6B4DF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vs Header File (Static vs Dynamic)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C8C252-128D-ECA0-9706-A8C29CB4E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279" y="1825625"/>
            <a:ext cx="7433441" cy="483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710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D0E60F-4FA8-FC8B-D59D-3E3BEF47F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732" y="1276049"/>
            <a:ext cx="6706536" cy="430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25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AAEE-83C8-7EAD-319D-A6EDAAD3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C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AD5FD-E62F-AAF6-CAB8-99A94DB8B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 functions that we don’t need to write ourselves </a:t>
            </a:r>
          </a:p>
          <a:p>
            <a:r>
              <a:rPr lang="en-US" dirty="0"/>
              <a:t>Provides a portable interface to many system calls</a:t>
            </a:r>
          </a:p>
          <a:p>
            <a:r>
              <a:rPr lang="en-US" dirty="0"/>
              <a:t>Function prototypes declared in standard header files</a:t>
            </a:r>
          </a:p>
          <a:p>
            <a:pPr lvl="1"/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1"/>
            <a:r>
              <a:rPr lang="en-US" dirty="0"/>
              <a:t>#include&lt;time.h&gt;</a:t>
            </a:r>
          </a:p>
          <a:p>
            <a:pPr lvl="1"/>
            <a:r>
              <a:rPr lang="en-US" dirty="0"/>
              <a:t>#include&lt;string.h&gt;</a:t>
            </a:r>
          </a:p>
          <a:p>
            <a:pPr lvl="1"/>
            <a:r>
              <a:rPr lang="en-US" dirty="0"/>
              <a:t>#include&lt;stdlib.h&gt;</a:t>
            </a:r>
          </a:p>
          <a:p>
            <a:pPr lvl="1"/>
            <a:r>
              <a:rPr lang="en-US" dirty="0"/>
              <a:t>#include&lt;math.h&gt;</a:t>
            </a:r>
          </a:p>
        </p:txBody>
      </p:sp>
    </p:spTree>
    <p:extLst>
      <p:ext uri="{BB962C8B-B14F-4D97-AF65-F5344CB8AC3E}">
        <p14:creationId xmlns:p14="http://schemas.microsoft.com/office/powerpoint/2010/main" val="2121238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7C1A5-99FA-0E0C-9B37-578BF0698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BB80A-E999-FE03-27D5-40020E68E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62500" lnSpcReduction="20000"/>
          </a:bodyPr>
          <a:lstStyle/>
          <a:p>
            <a:r>
              <a:rPr lang="en-US" dirty="0"/>
              <a:t>File Operations:</a:t>
            </a:r>
          </a:p>
          <a:p>
            <a:pPr lvl="1"/>
            <a:r>
              <a:rPr lang="en-US" dirty="0"/>
              <a:t>FILE: The structure type representing a file stream.</a:t>
            </a:r>
          </a:p>
          <a:p>
            <a:pPr lvl="1"/>
            <a:r>
              <a:rPr lang="en-US" dirty="0" err="1"/>
              <a:t>fopen</a:t>
            </a:r>
            <a:r>
              <a:rPr lang="en-US" dirty="0"/>
              <a:t>(): Opens a file for reading or writing.</a:t>
            </a:r>
          </a:p>
          <a:p>
            <a:pPr lvl="1"/>
            <a:r>
              <a:rPr lang="en-US" dirty="0" err="1"/>
              <a:t>fclose</a:t>
            </a:r>
            <a:r>
              <a:rPr lang="en-US" dirty="0"/>
              <a:t>(): Closes a file.</a:t>
            </a:r>
          </a:p>
          <a:p>
            <a:pPr lvl="1"/>
            <a:r>
              <a:rPr lang="en-US" dirty="0" err="1"/>
              <a:t>freopen</a:t>
            </a:r>
            <a:r>
              <a:rPr lang="en-US" dirty="0"/>
              <a:t>(): Associates a new file with an existing stream.</a:t>
            </a:r>
          </a:p>
          <a:p>
            <a:endParaRPr lang="en-US" dirty="0"/>
          </a:p>
          <a:p>
            <a:r>
              <a:rPr lang="en-US" dirty="0"/>
              <a:t>Input Functions:</a:t>
            </a:r>
          </a:p>
          <a:p>
            <a:pPr lvl="1"/>
            <a:r>
              <a:rPr lang="en-US" dirty="0" err="1"/>
              <a:t>scanf</a:t>
            </a:r>
            <a:r>
              <a:rPr lang="en-US" dirty="0"/>
              <a:t>(): Reads formatted input from the standard input or a file.</a:t>
            </a:r>
          </a:p>
          <a:p>
            <a:pPr lvl="1"/>
            <a:r>
              <a:rPr lang="en-US" dirty="0" err="1"/>
              <a:t>fscanf</a:t>
            </a:r>
            <a:r>
              <a:rPr lang="en-US" dirty="0"/>
              <a:t>(): Reads formatted input from a specified file stream.</a:t>
            </a:r>
          </a:p>
          <a:p>
            <a:pPr lvl="1"/>
            <a:r>
              <a:rPr lang="en-US" dirty="0" err="1"/>
              <a:t>sscanf</a:t>
            </a:r>
            <a:r>
              <a:rPr lang="en-US" dirty="0"/>
              <a:t>(): Reads formatted input from a string.</a:t>
            </a:r>
          </a:p>
          <a:p>
            <a:endParaRPr lang="en-US" dirty="0"/>
          </a:p>
          <a:p>
            <a:r>
              <a:rPr lang="en-US" dirty="0"/>
              <a:t>Output Functions:</a:t>
            </a:r>
          </a:p>
          <a:p>
            <a:pPr lvl="1"/>
            <a:r>
              <a:rPr lang="en-US" dirty="0" err="1"/>
              <a:t>printf</a:t>
            </a:r>
            <a:r>
              <a:rPr lang="en-US" dirty="0"/>
              <a:t>(): Prints formatted output to the standard output.</a:t>
            </a:r>
          </a:p>
          <a:p>
            <a:pPr lvl="1"/>
            <a:r>
              <a:rPr lang="en-US" dirty="0" err="1"/>
              <a:t>fprintf</a:t>
            </a:r>
            <a:r>
              <a:rPr lang="en-US" dirty="0"/>
              <a:t>(): Prints formatted output to a specified file stream.</a:t>
            </a:r>
          </a:p>
          <a:p>
            <a:pPr lvl="1"/>
            <a:r>
              <a:rPr lang="en-US" dirty="0" err="1"/>
              <a:t>sprintf</a:t>
            </a:r>
            <a:r>
              <a:rPr lang="en-US" dirty="0"/>
              <a:t>(): Prints formatted output to a string.</a:t>
            </a:r>
          </a:p>
          <a:p>
            <a:r>
              <a:rPr lang="en-US" dirty="0"/>
              <a:t>Character Input/Output:</a:t>
            </a:r>
          </a:p>
          <a:p>
            <a:pPr lvl="1"/>
            <a:r>
              <a:rPr lang="en-US" dirty="0" err="1"/>
              <a:t>getchar</a:t>
            </a:r>
            <a:r>
              <a:rPr lang="en-US" dirty="0"/>
              <a:t>(): Reads a character from the standard input.</a:t>
            </a:r>
          </a:p>
          <a:p>
            <a:pPr lvl="1"/>
            <a:r>
              <a:rPr lang="en-US" dirty="0" err="1"/>
              <a:t>putchar</a:t>
            </a:r>
            <a:r>
              <a:rPr lang="en-US" dirty="0"/>
              <a:t>(): Writes a character to the standard output.</a:t>
            </a:r>
          </a:p>
          <a:p>
            <a:pPr lvl="1"/>
            <a:r>
              <a:rPr lang="en-US" dirty="0" err="1"/>
              <a:t>fgetc</a:t>
            </a:r>
            <a:r>
              <a:rPr lang="en-US" dirty="0"/>
              <a:t>(): Reads a character from a specified file stream.</a:t>
            </a:r>
          </a:p>
          <a:p>
            <a:pPr lvl="1"/>
            <a:r>
              <a:rPr lang="en-US" dirty="0" err="1"/>
              <a:t>fputc</a:t>
            </a:r>
            <a:r>
              <a:rPr lang="en-US" dirty="0"/>
              <a:t>(): Writes a character to a specified file stream.</a:t>
            </a:r>
          </a:p>
          <a:p>
            <a:endParaRPr lang="en-US" dirty="0"/>
          </a:p>
          <a:p>
            <a:r>
              <a:rPr lang="en-US" dirty="0"/>
              <a:t>String Input/Output:</a:t>
            </a:r>
          </a:p>
          <a:p>
            <a:pPr lvl="1"/>
            <a:r>
              <a:rPr lang="en-US" dirty="0"/>
              <a:t>gets(): Reads a line of text from the standard input (deprecated due to security issues).</a:t>
            </a:r>
          </a:p>
          <a:p>
            <a:pPr lvl="1"/>
            <a:r>
              <a:rPr lang="en-US" dirty="0" err="1"/>
              <a:t>fgets</a:t>
            </a:r>
            <a:r>
              <a:rPr lang="en-US" dirty="0"/>
              <a:t>(): Reads a line of text from a specified file stream.</a:t>
            </a:r>
          </a:p>
          <a:p>
            <a:pPr lvl="1"/>
            <a:r>
              <a:rPr lang="en-US" dirty="0"/>
              <a:t>puts(): Writes a string to the standard output.</a:t>
            </a:r>
          </a:p>
          <a:p>
            <a:pPr lvl="1"/>
            <a:r>
              <a:rPr lang="en-US" dirty="0" err="1"/>
              <a:t>fputs</a:t>
            </a:r>
            <a:r>
              <a:rPr lang="en-US" dirty="0"/>
              <a:t>(): Writes a string to a specified file stream.</a:t>
            </a:r>
          </a:p>
          <a:p>
            <a:endParaRPr lang="en-US" dirty="0"/>
          </a:p>
          <a:p>
            <a:r>
              <a:rPr lang="en-US" dirty="0"/>
              <a:t>Formatted Output:</a:t>
            </a:r>
          </a:p>
          <a:p>
            <a:pPr lvl="1"/>
            <a:r>
              <a:rPr lang="en-US" dirty="0" err="1"/>
              <a:t>sprintf</a:t>
            </a:r>
            <a:r>
              <a:rPr lang="en-US" dirty="0"/>
              <a:t>(): Writes formatted data to a string.</a:t>
            </a:r>
          </a:p>
          <a:p>
            <a:pPr lvl="1"/>
            <a:r>
              <a:rPr lang="en-US" dirty="0" err="1"/>
              <a:t>snprintf</a:t>
            </a:r>
            <a:r>
              <a:rPr lang="en-US" dirty="0"/>
              <a:t>(): Writes formatted data to a string with a specified maximum length.</a:t>
            </a:r>
          </a:p>
        </p:txBody>
      </p:sp>
    </p:spTree>
    <p:extLst>
      <p:ext uri="{BB962C8B-B14F-4D97-AF65-F5344CB8AC3E}">
        <p14:creationId xmlns:p14="http://schemas.microsoft.com/office/powerpoint/2010/main" val="633998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B83FE-6B60-620F-5CD4-EBC00000F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&lt;</a:t>
            </a:r>
            <a:r>
              <a:rPr lang="en-US" dirty="0" err="1"/>
              <a:t>string.h</a:t>
            </a:r>
            <a:r>
              <a:rPr lang="en-US" dirty="0"/>
              <a:t>&gt;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7AC37-C7FA-C8C9-02B5-0047E92E4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47500" lnSpcReduction="20000"/>
          </a:bodyPr>
          <a:lstStyle/>
          <a:p>
            <a:r>
              <a:rPr lang="en-US" dirty="0"/>
              <a:t>String Manipulation Functions:</a:t>
            </a:r>
          </a:p>
          <a:p>
            <a:pPr lvl="1"/>
            <a:r>
              <a:rPr lang="en-US" dirty="0" err="1"/>
              <a:t>strcpy</a:t>
            </a:r>
            <a:r>
              <a:rPr lang="en-US" dirty="0"/>
              <a:t>(): Copies a string.</a:t>
            </a:r>
          </a:p>
          <a:p>
            <a:pPr lvl="1"/>
            <a:r>
              <a:rPr lang="en-US" dirty="0" err="1"/>
              <a:t>strncpy</a:t>
            </a:r>
            <a:r>
              <a:rPr lang="en-US" dirty="0"/>
              <a:t>(): Copies a specified number of characters from one string to another.</a:t>
            </a:r>
          </a:p>
          <a:p>
            <a:pPr lvl="1"/>
            <a:r>
              <a:rPr lang="en-US" dirty="0" err="1"/>
              <a:t>strcat</a:t>
            </a:r>
            <a:r>
              <a:rPr lang="en-US" dirty="0"/>
              <a:t>(): Concatenates (appends) one string to another.</a:t>
            </a:r>
          </a:p>
          <a:p>
            <a:pPr lvl="1"/>
            <a:r>
              <a:rPr lang="en-US" dirty="0" err="1"/>
              <a:t>strncat</a:t>
            </a:r>
            <a:r>
              <a:rPr lang="en-US" dirty="0"/>
              <a:t>(): Concatenates a specified number of characters from one string to another.</a:t>
            </a:r>
          </a:p>
          <a:p>
            <a:pPr lvl="1"/>
            <a:r>
              <a:rPr lang="en-US" dirty="0" err="1"/>
              <a:t>strcmp</a:t>
            </a:r>
            <a:r>
              <a:rPr lang="en-US" dirty="0"/>
              <a:t>(): Compares two strings.</a:t>
            </a:r>
          </a:p>
          <a:p>
            <a:pPr lvl="1"/>
            <a:r>
              <a:rPr lang="en-US" dirty="0" err="1"/>
              <a:t>strncmp</a:t>
            </a:r>
            <a:r>
              <a:rPr lang="en-US" dirty="0"/>
              <a:t>(): Compares a specified number of characters of two strings.</a:t>
            </a:r>
          </a:p>
          <a:p>
            <a:pPr lvl="1"/>
            <a:r>
              <a:rPr lang="en-US" dirty="0" err="1"/>
              <a:t>strlen</a:t>
            </a:r>
            <a:r>
              <a:rPr lang="en-US" dirty="0"/>
              <a:t>(): Returns the length of a string.</a:t>
            </a:r>
          </a:p>
          <a:p>
            <a:pPr lvl="1"/>
            <a:r>
              <a:rPr lang="en-US" dirty="0" err="1"/>
              <a:t>strchr</a:t>
            </a:r>
            <a:r>
              <a:rPr lang="en-US" dirty="0"/>
              <a:t>(): Finds the first occurrence of a character in a string.</a:t>
            </a:r>
          </a:p>
          <a:p>
            <a:pPr lvl="1"/>
            <a:r>
              <a:rPr lang="en-US" dirty="0" err="1"/>
              <a:t>strrchr</a:t>
            </a:r>
            <a:r>
              <a:rPr lang="en-US" dirty="0"/>
              <a:t>(): Finds the last occurrence of a character in a string.</a:t>
            </a:r>
          </a:p>
          <a:p>
            <a:pPr lvl="1"/>
            <a:r>
              <a:rPr lang="en-US" dirty="0" err="1"/>
              <a:t>strstr</a:t>
            </a:r>
            <a:r>
              <a:rPr lang="en-US" dirty="0"/>
              <a:t>(): Finds the first occurrence of a substring in a string.</a:t>
            </a:r>
          </a:p>
          <a:p>
            <a:endParaRPr lang="en-US" dirty="0"/>
          </a:p>
          <a:p>
            <a:r>
              <a:rPr lang="en-US" dirty="0"/>
              <a:t>String Copy and Concatenation with Memory Control:</a:t>
            </a:r>
          </a:p>
          <a:p>
            <a:pPr lvl="1"/>
            <a:r>
              <a:rPr lang="en-US" dirty="0" err="1"/>
              <a:t>memcpy</a:t>
            </a:r>
            <a:r>
              <a:rPr lang="en-US" dirty="0"/>
              <a:t>(): Copies a specified number of bytes from one memory location to another.</a:t>
            </a:r>
          </a:p>
          <a:p>
            <a:pPr lvl="1"/>
            <a:r>
              <a:rPr lang="en-US" dirty="0" err="1"/>
              <a:t>memmove</a:t>
            </a:r>
            <a:r>
              <a:rPr lang="en-US" dirty="0"/>
              <a:t>(): Copies a specified number of bytes from one memory location to another, handling overlapping regions.</a:t>
            </a:r>
          </a:p>
          <a:p>
            <a:pPr lvl="1"/>
            <a:r>
              <a:rPr lang="en-US" dirty="0" err="1"/>
              <a:t>memset</a:t>
            </a:r>
            <a:r>
              <a:rPr lang="en-US" dirty="0"/>
              <a:t>(): Sets a specified number of bytes to a given value.</a:t>
            </a:r>
          </a:p>
          <a:p>
            <a:endParaRPr lang="en-US" dirty="0"/>
          </a:p>
          <a:p>
            <a:r>
              <a:rPr lang="en-US" dirty="0"/>
              <a:t>Tokenization Functions:</a:t>
            </a:r>
          </a:p>
          <a:p>
            <a:pPr lvl="1"/>
            <a:r>
              <a:rPr lang="en-US" dirty="0" err="1"/>
              <a:t>strtok</a:t>
            </a:r>
            <a:r>
              <a:rPr lang="en-US" dirty="0"/>
              <a:t>(): Splits a string into tokens based on delimiters.</a:t>
            </a:r>
          </a:p>
          <a:p>
            <a:r>
              <a:rPr lang="en-US" dirty="0"/>
              <a:t>String Conversion Functions:</a:t>
            </a:r>
          </a:p>
          <a:p>
            <a:pPr lvl="1"/>
            <a:r>
              <a:rPr lang="en-US" dirty="0" err="1"/>
              <a:t>atoi</a:t>
            </a:r>
            <a:r>
              <a:rPr lang="en-US" dirty="0"/>
              <a:t>(): Converts a string to an integer.</a:t>
            </a:r>
          </a:p>
          <a:p>
            <a:pPr lvl="1"/>
            <a:r>
              <a:rPr lang="en-US" dirty="0" err="1"/>
              <a:t>atol</a:t>
            </a:r>
            <a:r>
              <a:rPr lang="en-US" dirty="0"/>
              <a:t>(): Converts a string to a long integer.</a:t>
            </a:r>
          </a:p>
          <a:p>
            <a:pPr lvl="1"/>
            <a:r>
              <a:rPr lang="en-US" dirty="0" err="1"/>
              <a:t>atof</a:t>
            </a:r>
            <a:r>
              <a:rPr lang="en-US" dirty="0"/>
              <a:t>(): Converts a string to a floating-point number.</a:t>
            </a:r>
          </a:p>
          <a:p>
            <a:r>
              <a:rPr lang="en-US" dirty="0"/>
              <a:t>Dynamic Memory Allocation:</a:t>
            </a:r>
          </a:p>
          <a:p>
            <a:pPr lvl="1"/>
            <a:r>
              <a:rPr lang="en-US" dirty="0"/>
              <a:t>malloc(): Allocates a specified number of bytes of memory.</a:t>
            </a:r>
          </a:p>
          <a:p>
            <a:pPr lvl="1"/>
            <a:r>
              <a:rPr lang="en-US" dirty="0" err="1"/>
              <a:t>calloc</a:t>
            </a:r>
            <a:r>
              <a:rPr lang="en-US" dirty="0"/>
              <a:t>(): Allocates memory for an array of elements, initializing them to zero.</a:t>
            </a:r>
          </a:p>
          <a:p>
            <a:pPr lvl="1"/>
            <a:r>
              <a:rPr lang="en-US" dirty="0" err="1"/>
              <a:t>realloc</a:t>
            </a:r>
            <a:r>
              <a:rPr lang="en-US" dirty="0"/>
              <a:t>(): Changes the size of a previously allocated block of memory.</a:t>
            </a:r>
          </a:p>
          <a:p>
            <a:pPr lvl="1"/>
            <a:r>
              <a:rPr lang="en-US" dirty="0"/>
              <a:t>free(): Deallocates memory previously allocated by malloc, </a:t>
            </a:r>
            <a:r>
              <a:rPr lang="en-US" dirty="0" err="1"/>
              <a:t>calloc</a:t>
            </a:r>
            <a:r>
              <a:rPr lang="en-US" dirty="0"/>
              <a:t>, or </a:t>
            </a:r>
            <a:r>
              <a:rPr lang="en-US" dirty="0" err="1"/>
              <a:t>realloc</a:t>
            </a:r>
            <a:r>
              <a:rPr lang="en-US" dirty="0"/>
              <a:t>.</a:t>
            </a:r>
          </a:p>
          <a:p>
            <a:r>
              <a:rPr lang="en-US" dirty="0"/>
              <a:t>Other Utility Functions:</a:t>
            </a:r>
          </a:p>
          <a:p>
            <a:pPr lvl="1"/>
            <a:r>
              <a:rPr lang="en-US" dirty="0" err="1"/>
              <a:t>strerror</a:t>
            </a:r>
            <a:r>
              <a:rPr lang="en-US" dirty="0"/>
              <a:t>(): Returns a pointer to the textual representation of the current </a:t>
            </a:r>
            <a:r>
              <a:rPr lang="en-US" dirty="0" err="1"/>
              <a:t>errno</a:t>
            </a:r>
            <a:r>
              <a:rPr lang="en-US" dirty="0"/>
              <a:t> value.</a:t>
            </a:r>
          </a:p>
          <a:p>
            <a:pPr lvl="1"/>
            <a:r>
              <a:rPr lang="en-US" dirty="0" err="1"/>
              <a:t>strcmpi</a:t>
            </a:r>
            <a:r>
              <a:rPr lang="en-US" dirty="0"/>
              <a:t>() (non-standard): Case-insensitive string comparison.</a:t>
            </a:r>
          </a:p>
          <a:p>
            <a:pPr lvl="1"/>
            <a:r>
              <a:rPr lang="en-US" dirty="0" err="1"/>
              <a:t>strdup</a:t>
            </a:r>
            <a:r>
              <a:rPr lang="en-US" dirty="0"/>
              <a:t>() (non-standard): Allocates memory and duplicates a string.</a:t>
            </a:r>
          </a:p>
          <a:p>
            <a:r>
              <a:rPr lang="en-US" dirty="0"/>
              <a:t>Character Classification:</a:t>
            </a:r>
          </a:p>
          <a:p>
            <a:pPr lvl="1"/>
            <a:r>
              <a:rPr lang="en-US" dirty="0" err="1"/>
              <a:t>isalpha</a:t>
            </a:r>
            <a:r>
              <a:rPr lang="en-US" dirty="0"/>
              <a:t>(): Checks if a character is an alphabetic character.</a:t>
            </a:r>
          </a:p>
          <a:p>
            <a:pPr lvl="1"/>
            <a:r>
              <a:rPr lang="en-US" dirty="0" err="1"/>
              <a:t>isdigit</a:t>
            </a:r>
            <a:r>
              <a:rPr lang="en-US" dirty="0"/>
              <a:t>(): Checks if a character is a digit.</a:t>
            </a:r>
          </a:p>
          <a:p>
            <a:pPr lvl="1"/>
            <a:r>
              <a:rPr lang="en-US" dirty="0" err="1"/>
              <a:t>isalnum</a:t>
            </a:r>
            <a:r>
              <a:rPr lang="en-US" dirty="0"/>
              <a:t>(): Checks if a character is alphanumeric.</a:t>
            </a:r>
          </a:p>
          <a:p>
            <a:pPr lvl="1"/>
            <a:r>
              <a:rPr lang="en-US" dirty="0" err="1"/>
              <a:t>isspace</a:t>
            </a:r>
            <a:r>
              <a:rPr lang="en-US" dirty="0"/>
              <a:t>(): Checks if a character is a whitespace character.</a:t>
            </a:r>
          </a:p>
          <a:p>
            <a:r>
              <a:rPr lang="en-US" dirty="0"/>
              <a:t>Memory Comparison:</a:t>
            </a:r>
          </a:p>
          <a:p>
            <a:pPr lvl="1"/>
            <a:r>
              <a:rPr lang="en-US" dirty="0" err="1"/>
              <a:t>memcmp</a:t>
            </a:r>
            <a:r>
              <a:rPr lang="en-US" dirty="0"/>
              <a:t>(): Compares two blocks of memory.</a:t>
            </a:r>
          </a:p>
        </p:txBody>
      </p:sp>
    </p:spTree>
    <p:extLst>
      <p:ext uri="{BB962C8B-B14F-4D97-AF65-F5344CB8AC3E}">
        <p14:creationId xmlns:p14="http://schemas.microsoft.com/office/powerpoint/2010/main" val="1211497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99650-E8BB-72B3-A40D-8BDAF33DA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&lt;</a:t>
            </a:r>
            <a:r>
              <a:rPr lang="en-US" dirty="0" err="1"/>
              <a:t>math.h</a:t>
            </a:r>
            <a:r>
              <a:rPr lang="en-US" dirty="0"/>
              <a:t>&gt;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94FC4-E4E2-BDE1-7C7F-070F3F239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88089"/>
          </a:xfrm>
        </p:spPr>
        <p:txBody>
          <a:bodyPr numCol="3">
            <a:normAutofit fontScale="62500" lnSpcReduction="20000"/>
          </a:bodyPr>
          <a:lstStyle/>
          <a:p>
            <a:r>
              <a:rPr lang="en-US" dirty="0"/>
              <a:t>Trigonometric Functions:</a:t>
            </a:r>
          </a:p>
          <a:p>
            <a:pPr lvl="1"/>
            <a:r>
              <a:rPr lang="en-US" dirty="0"/>
              <a:t>sin(): Sine function.</a:t>
            </a:r>
          </a:p>
          <a:p>
            <a:pPr lvl="1"/>
            <a:r>
              <a:rPr lang="en-US" dirty="0"/>
              <a:t>cos(): Cosine function.</a:t>
            </a:r>
          </a:p>
          <a:p>
            <a:pPr lvl="1"/>
            <a:r>
              <a:rPr lang="en-US" dirty="0"/>
              <a:t>tan(): Tangent function.</a:t>
            </a:r>
          </a:p>
          <a:p>
            <a:pPr lvl="1"/>
            <a:r>
              <a:rPr lang="en-US" dirty="0" err="1"/>
              <a:t>asin</a:t>
            </a:r>
            <a:r>
              <a:rPr lang="en-US" dirty="0"/>
              <a:t>(): Arcsine function.</a:t>
            </a:r>
          </a:p>
          <a:p>
            <a:pPr lvl="1"/>
            <a:r>
              <a:rPr lang="en-US" dirty="0" err="1"/>
              <a:t>acos</a:t>
            </a:r>
            <a:r>
              <a:rPr lang="en-US" dirty="0"/>
              <a:t>(): Arccosine function.</a:t>
            </a:r>
          </a:p>
          <a:p>
            <a:pPr lvl="1"/>
            <a:r>
              <a:rPr lang="en-US" dirty="0" err="1"/>
              <a:t>atan</a:t>
            </a:r>
            <a:r>
              <a:rPr lang="en-US" dirty="0"/>
              <a:t>(): Arctangent function.</a:t>
            </a:r>
          </a:p>
          <a:p>
            <a:pPr lvl="1"/>
            <a:r>
              <a:rPr lang="en-US" dirty="0"/>
              <a:t>atan2(): Arctangent of the quotient of its arguments.</a:t>
            </a:r>
          </a:p>
          <a:p>
            <a:r>
              <a:rPr lang="en-US" dirty="0"/>
              <a:t>Hyperbolic Functions:</a:t>
            </a:r>
          </a:p>
          <a:p>
            <a:pPr lvl="1"/>
            <a:r>
              <a:rPr lang="en-US" dirty="0" err="1"/>
              <a:t>sinh</a:t>
            </a:r>
            <a:r>
              <a:rPr lang="en-US" dirty="0"/>
              <a:t>(): Hyperbolic sine function.</a:t>
            </a:r>
          </a:p>
          <a:p>
            <a:pPr lvl="1"/>
            <a:r>
              <a:rPr lang="en-US" dirty="0" err="1"/>
              <a:t>cosh</a:t>
            </a:r>
            <a:r>
              <a:rPr lang="en-US" dirty="0"/>
              <a:t>(): Hyperbolic cosine function.</a:t>
            </a:r>
          </a:p>
          <a:p>
            <a:pPr lvl="1"/>
            <a:r>
              <a:rPr lang="en-US" dirty="0"/>
              <a:t>tanh(): Hyperbolic tangent function.</a:t>
            </a:r>
          </a:p>
          <a:p>
            <a:pPr lvl="1"/>
            <a:r>
              <a:rPr lang="en-US" dirty="0" err="1"/>
              <a:t>asinh</a:t>
            </a:r>
            <a:r>
              <a:rPr lang="en-US" dirty="0"/>
              <a:t>(): Inverse hyperbolic sine function.</a:t>
            </a:r>
          </a:p>
          <a:p>
            <a:pPr lvl="1"/>
            <a:r>
              <a:rPr lang="en-US" dirty="0" err="1"/>
              <a:t>acosh</a:t>
            </a:r>
            <a:r>
              <a:rPr lang="en-US" dirty="0"/>
              <a:t>(): Inverse hyperbolic cosine function.</a:t>
            </a:r>
          </a:p>
          <a:p>
            <a:pPr lvl="1"/>
            <a:r>
              <a:rPr lang="en-US" dirty="0" err="1"/>
              <a:t>atanh</a:t>
            </a:r>
            <a:r>
              <a:rPr lang="en-US" dirty="0"/>
              <a:t>(): Inverse hyperbolic tangent function.</a:t>
            </a:r>
          </a:p>
          <a:p>
            <a:r>
              <a:rPr lang="en-US" dirty="0"/>
              <a:t>Exponential and Logarithmic Functions:</a:t>
            </a:r>
          </a:p>
          <a:p>
            <a:pPr lvl="1"/>
            <a:r>
              <a:rPr lang="en-US" dirty="0"/>
              <a:t>exp(): Exponential function (</a:t>
            </a:r>
            <a:r>
              <a:rPr lang="en-US" dirty="0" err="1"/>
              <a:t>e^x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log(): Natural logarithm.</a:t>
            </a:r>
          </a:p>
          <a:p>
            <a:pPr lvl="1"/>
            <a:r>
              <a:rPr lang="en-US" dirty="0"/>
              <a:t>log10(): Base-10 logarithm.</a:t>
            </a:r>
          </a:p>
          <a:p>
            <a:r>
              <a:rPr lang="en-US" dirty="0"/>
              <a:t>Power Functions:</a:t>
            </a:r>
          </a:p>
          <a:p>
            <a:pPr lvl="1"/>
            <a:r>
              <a:rPr lang="en-US" dirty="0"/>
              <a:t>pow(): Power function.</a:t>
            </a:r>
          </a:p>
          <a:p>
            <a:pPr lvl="1"/>
            <a:r>
              <a:rPr lang="en-US" dirty="0"/>
              <a:t>sqrt(): Square root function.</a:t>
            </a:r>
          </a:p>
          <a:p>
            <a:pPr lvl="1"/>
            <a:r>
              <a:rPr lang="en-US" dirty="0" err="1"/>
              <a:t>cbrt</a:t>
            </a:r>
            <a:r>
              <a:rPr lang="en-US" dirty="0"/>
              <a:t>(): Cube root function.</a:t>
            </a:r>
          </a:p>
          <a:p>
            <a:r>
              <a:rPr lang="en-US" dirty="0"/>
              <a:t>Rounding and Remainder Functions:</a:t>
            </a:r>
          </a:p>
          <a:p>
            <a:pPr lvl="1"/>
            <a:r>
              <a:rPr lang="en-US" dirty="0"/>
              <a:t>ceil(): Round up to the nearest integer.</a:t>
            </a:r>
          </a:p>
          <a:p>
            <a:pPr lvl="1"/>
            <a:r>
              <a:rPr lang="en-US" dirty="0"/>
              <a:t>floor(): Round down to the nearest integer.</a:t>
            </a:r>
          </a:p>
          <a:p>
            <a:pPr lvl="1"/>
            <a:r>
              <a:rPr lang="en-US" dirty="0"/>
              <a:t>round(): Round to the nearest integer.</a:t>
            </a:r>
          </a:p>
          <a:p>
            <a:pPr lvl="1"/>
            <a:r>
              <a:rPr lang="en-US" dirty="0" err="1"/>
              <a:t>trunc</a:t>
            </a:r>
            <a:r>
              <a:rPr lang="en-US" dirty="0"/>
              <a:t>(): Truncate towards zero.</a:t>
            </a:r>
          </a:p>
          <a:p>
            <a:endParaRPr lang="en-US" dirty="0"/>
          </a:p>
          <a:p>
            <a:r>
              <a:rPr lang="en-US" dirty="0"/>
              <a:t>Absolute Value Functions:</a:t>
            </a:r>
          </a:p>
          <a:p>
            <a:pPr lvl="1"/>
            <a:r>
              <a:rPr lang="en-US" dirty="0"/>
              <a:t>fabs(): Absolute value for floating-point.</a:t>
            </a:r>
          </a:p>
          <a:p>
            <a:pPr lvl="1"/>
            <a:r>
              <a:rPr lang="en-US" dirty="0"/>
              <a:t>abs(): Absolute value for integers.</a:t>
            </a:r>
          </a:p>
          <a:p>
            <a:r>
              <a:rPr lang="en-US" dirty="0"/>
              <a:t>Angular and Hyperbolic Functions:</a:t>
            </a:r>
          </a:p>
          <a:p>
            <a:pPr lvl="1"/>
            <a:r>
              <a:rPr lang="en-US" dirty="0" err="1"/>
              <a:t>fmod</a:t>
            </a:r>
            <a:r>
              <a:rPr lang="en-US" dirty="0"/>
              <a:t>(): Returns the remainder of the division of two floating-point numbers.</a:t>
            </a:r>
          </a:p>
          <a:p>
            <a:r>
              <a:rPr lang="en-US" dirty="0"/>
              <a:t>Constants:</a:t>
            </a:r>
          </a:p>
          <a:p>
            <a:pPr lvl="1"/>
            <a:r>
              <a:rPr lang="en-US" dirty="0"/>
              <a:t>M_PI: Pi (</a:t>
            </a:r>
            <a:r>
              <a:rPr lang="el-GR" dirty="0"/>
              <a:t>π) </a:t>
            </a:r>
            <a:r>
              <a:rPr lang="en-US" dirty="0"/>
              <a:t>constant.</a:t>
            </a:r>
          </a:p>
          <a:p>
            <a:pPr lvl="1"/>
            <a:r>
              <a:rPr lang="en-US" dirty="0"/>
              <a:t>M_E: Euler's number (e) constant.</a:t>
            </a:r>
          </a:p>
          <a:p>
            <a:pPr lvl="1"/>
            <a:r>
              <a:rPr lang="en-US" dirty="0"/>
              <a:t>Other constants like M_SQRT2, M_SQRT3, etc.</a:t>
            </a:r>
          </a:p>
          <a:p>
            <a:r>
              <a:rPr lang="en-US" dirty="0"/>
              <a:t>Miscellaneous Functions:</a:t>
            </a:r>
          </a:p>
          <a:p>
            <a:pPr lvl="1"/>
            <a:r>
              <a:rPr lang="en-US" dirty="0" err="1"/>
              <a:t>hypot</a:t>
            </a:r>
            <a:r>
              <a:rPr lang="en-US" dirty="0"/>
              <a:t>(): Euclidean distance function.</a:t>
            </a:r>
          </a:p>
          <a:p>
            <a:pPr lvl="1"/>
            <a:r>
              <a:rPr lang="en-US" dirty="0"/>
              <a:t>fmax(): Returns the greater of two floating-point numbers.</a:t>
            </a:r>
          </a:p>
          <a:p>
            <a:pPr lvl="1"/>
            <a:r>
              <a:rPr lang="en-US" dirty="0" err="1"/>
              <a:t>fmin</a:t>
            </a:r>
            <a:r>
              <a:rPr lang="en-US" dirty="0"/>
              <a:t>(): Returns the smaller of two floating-point numbers.</a:t>
            </a:r>
          </a:p>
        </p:txBody>
      </p:sp>
    </p:spTree>
    <p:extLst>
      <p:ext uri="{BB962C8B-B14F-4D97-AF65-F5344CB8AC3E}">
        <p14:creationId xmlns:p14="http://schemas.microsoft.com/office/powerpoint/2010/main" val="3333060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7CAE2-7B94-322A-DCCA-3C18C2239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Library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56E4C-0293-A67A-6176-8BA2740C4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94D928-2555-33A9-B3B8-C0879747E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7408460" cy="337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95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79B8D-1325-B3C0-FA7A-50105402D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your own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A58B9-DCCC-24BD-24E4-9BB8F3CF3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3338C5-166B-9E87-BB54-9E6FEC598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123" y="557945"/>
            <a:ext cx="5727037" cy="22654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0F1486-CBA1-D673-C0D1-086CA332A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123" y="2958368"/>
            <a:ext cx="4435367" cy="35784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674D83-17A5-BD26-5A58-36207A91A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70" y="2384409"/>
            <a:ext cx="5792008" cy="39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09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8A975-0112-B3D5-E444-AD48FC95E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9EB12-6D37-ECF8-6F4D-EF0C54CC6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National Security Agency (NSA) has designated 11 design principles as part of the Cyber Operations Centers for Academic Excellence (CAE-CO)</a:t>
            </a:r>
          </a:p>
          <a:p>
            <a:r>
              <a:rPr lang="en-US" dirty="0"/>
              <a:t>Purpose of using this design principles:</a:t>
            </a:r>
          </a:p>
          <a:p>
            <a:pPr lvl="1"/>
            <a:r>
              <a:rPr lang="en-US" dirty="0"/>
              <a:t>Help programmers develop more secure code</a:t>
            </a:r>
          </a:p>
          <a:p>
            <a:pPr lvl="1"/>
            <a:r>
              <a:rPr lang="en-US" dirty="0"/>
              <a:t>Contain fewer errors (often a source of security vulnerabilities)</a:t>
            </a:r>
          </a:p>
          <a:p>
            <a:pPr lvl="1"/>
            <a:r>
              <a:rPr lang="en-US" dirty="0"/>
              <a:t>Be designed with security built in (Rather then designing additional modules for security)</a:t>
            </a:r>
          </a:p>
        </p:txBody>
      </p:sp>
    </p:spTree>
    <p:extLst>
      <p:ext uri="{BB962C8B-B14F-4D97-AF65-F5344CB8AC3E}">
        <p14:creationId xmlns:p14="http://schemas.microsoft.com/office/powerpoint/2010/main" val="1948267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C7D27-0E6E-14EE-AB53-0276C48DA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Eleven Design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17CAB-462E-C286-AB64-A43EE98C7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General/Fundamental Design Principles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Simplicity (related to Economy of Mechanism but not exactly the same)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Open Design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Design for Iteration (not specifically identified by </a:t>
            </a:r>
            <a:r>
              <a:rPr lang="en-US" dirty="0" err="1"/>
              <a:t>Saltzer</a:t>
            </a:r>
            <a:r>
              <a:rPr lang="en-US" dirty="0"/>
              <a:t> and Schroeder)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Least Astonishment (related to Psychological Acceptability)</a:t>
            </a:r>
          </a:p>
          <a:p>
            <a:r>
              <a:rPr lang="en-US" dirty="0"/>
              <a:t>Security Design Principles</a:t>
            </a:r>
          </a:p>
          <a:p>
            <a:pPr marL="971550" lvl="1" indent="-514350">
              <a:buFont typeface="+mj-lt"/>
              <a:buAutoNum type="arabicPeriod" startAt="5"/>
            </a:pPr>
            <a:r>
              <a:rPr lang="en-US" dirty="0"/>
              <a:t>Minimize Secrets (not specifically identified by </a:t>
            </a:r>
            <a:r>
              <a:rPr lang="en-US" dirty="0" err="1"/>
              <a:t>Saltzer</a:t>
            </a:r>
            <a:r>
              <a:rPr lang="en-US" dirty="0"/>
              <a:t> and Schroeder)</a:t>
            </a:r>
          </a:p>
          <a:p>
            <a:pPr marL="971550" lvl="1" indent="-514350">
              <a:buFont typeface="+mj-lt"/>
              <a:buAutoNum type="arabicPeriod" startAt="5"/>
            </a:pPr>
            <a:r>
              <a:rPr lang="en-US" dirty="0"/>
              <a:t>Complete Mediation</a:t>
            </a:r>
          </a:p>
          <a:p>
            <a:pPr marL="971550" lvl="1" indent="-514350">
              <a:buFont typeface="+mj-lt"/>
              <a:buAutoNum type="arabicPeriod" startAt="5"/>
            </a:pPr>
            <a:r>
              <a:rPr lang="en-US" dirty="0"/>
              <a:t>Fail-safe Defaults</a:t>
            </a:r>
          </a:p>
          <a:p>
            <a:pPr marL="971550" lvl="1" indent="-514350">
              <a:buFont typeface="+mj-lt"/>
              <a:buAutoNum type="arabicPeriod" startAt="5"/>
            </a:pPr>
            <a:r>
              <a:rPr lang="en-US" dirty="0"/>
              <a:t>Least Privilege</a:t>
            </a:r>
          </a:p>
          <a:p>
            <a:pPr marL="971550" lvl="1" indent="-514350">
              <a:buFont typeface="+mj-lt"/>
              <a:buAutoNum type="arabicPeriod" startAt="5"/>
            </a:pPr>
            <a:r>
              <a:rPr lang="en-US" dirty="0"/>
              <a:t>Economy of Mechanism</a:t>
            </a:r>
          </a:p>
          <a:p>
            <a:pPr marL="971550" lvl="1" indent="-514350">
              <a:buFont typeface="+mj-lt"/>
              <a:buAutoNum type="arabicPeriod" startAt="5"/>
            </a:pPr>
            <a:r>
              <a:rPr lang="en-US" dirty="0"/>
              <a:t>Minimize Common Mechanism (related to Least Common Mechanism)</a:t>
            </a:r>
          </a:p>
          <a:p>
            <a:pPr marL="971550" lvl="1" indent="-514350">
              <a:buFont typeface="+mj-lt"/>
              <a:buAutoNum type="arabicPeriod" startAt="5"/>
            </a:pPr>
            <a:r>
              <a:rPr lang="en-US" dirty="0"/>
              <a:t>Isolation, Separation and Encapsulation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968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E2FA6-3AE5-E28F-A2F8-82694F4A8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for Reducing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7607E-68AE-5358-8CFE-D9F4248DD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Simplicity design principle for reducing complexity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Abstraction</a:t>
            </a:r>
          </a:p>
          <a:p>
            <a:pPr lvl="1"/>
            <a:r>
              <a:rPr lang="en-US" dirty="0"/>
              <a:t>Hide background details or any unnecessary implementation about the data so that users only see the required information.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Modularity</a:t>
            </a:r>
          </a:p>
          <a:p>
            <a:pPr lvl="1"/>
            <a:r>
              <a:rPr lang="en-US" dirty="0"/>
              <a:t>Making building blocks, and even building blocks made up of smaller building blocks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Layering</a:t>
            </a:r>
          </a:p>
          <a:p>
            <a:pPr lvl="1"/>
            <a:r>
              <a:rPr lang="en-US" dirty="0"/>
              <a:t>Layer distinction is often expressed as "import" dependencies between software modules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Hierarchy</a:t>
            </a:r>
          </a:p>
          <a:p>
            <a:pPr lvl="1"/>
            <a:r>
              <a:rPr lang="en-US" dirty="0"/>
              <a:t>Organizational structure in which items are ranked in a specific manner, usually according to levels of importance</a:t>
            </a:r>
          </a:p>
        </p:txBody>
      </p:sp>
    </p:spTree>
    <p:extLst>
      <p:ext uri="{BB962C8B-B14F-4D97-AF65-F5344CB8AC3E}">
        <p14:creationId xmlns:p14="http://schemas.microsoft.com/office/powerpoint/2010/main" val="2319673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B718D-DA7B-AB5F-3A1C-1AD32122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E41D9F-9223-7D06-2E22-BCF342FC1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57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4DB62-5C3C-1CD3-DF37-B9F979659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62E59-BB1A-6C35-5D90-B04AEA0DF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data structure is an abstract set of rules on how to store, insert, retrieve and remove data.</a:t>
            </a:r>
          </a:p>
          <a:p>
            <a:pPr marL="0" indent="0">
              <a:buNone/>
            </a:pPr>
            <a:r>
              <a:rPr lang="en-US" dirty="0"/>
              <a:t>Stack is such a data structure.</a:t>
            </a:r>
          </a:p>
          <a:p>
            <a:pPr marL="0" indent="0">
              <a:buNone/>
            </a:pPr>
            <a:r>
              <a:rPr lang="en-US" dirty="0"/>
              <a:t>A stack supports the following operations:</a:t>
            </a:r>
          </a:p>
          <a:p>
            <a:pPr lvl="1"/>
            <a:r>
              <a:rPr lang="en-US" b="1" dirty="0"/>
              <a:t>push():</a:t>
            </a:r>
            <a:r>
              <a:rPr lang="en-US" dirty="0"/>
              <a:t> add an item to the stack</a:t>
            </a:r>
          </a:p>
          <a:p>
            <a:pPr lvl="1"/>
            <a:r>
              <a:rPr lang="en-US" b="1" dirty="0"/>
              <a:t>pop():</a:t>
            </a:r>
            <a:r>
              <a:rPr lang="en-US" dirty="0"/>
              <a:t> remove the most-recently inserted item from the stack</a:t>
            </a:r>
          </a:p>
          <a:p>
            <a:pPr lvl="1"/>
            <a:r>
              <a:rPr lang="en-US" b="1" dirty="0"/>
              <a:t>peek():</a:t>
            </a:r>
            <a:r>
              <a:rPr lang="en-US" dirty="0"/>
              <a:t> return the most-recently inserted item in the stack without removing it.</a:t>
            </a:r>
          </a:p>
          <a:p>
            <a:pPr marL="0" indent="0">
              <a:buNone/>
            </a:pPr>
            <a:r>
              <a:rPr lang="en-US" dirty="0"/>
              <a:t>Stack follows the following principle: </a:t>
            </a:r>
            <a:r>
              <a:rPr lang="en-US" b="1" dirty="0"/>
              <a:t>last-in, first-out (LIFO).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214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31DE0-8BB0-E939-C283-A4C19AD4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in Action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0A03B0-ED43-EE52-32ED-5067A4B94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842" y="1321349"/>
            <a:ext cx="1323709" cy="22202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CFB8F7-0DBF-2145-EC66-B9A6A7755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551" y="1321349"/>
            <a:ext cx="1323660" cy="23095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CB4C13-519B-04AA-FED4-525D70F3FC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9314" y="1321349"/>
            <a:ext cx="1369062" cy="23095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304C0F-9721-922C-5FEB-76222CFF72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8376" y="1382764"/>
            <a:ext cx="1333943" cy="23095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9781B5-15AF-1C2E-81A7-A911E73191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5541" y="1341873"/>
            <a:ext cx="1391814" cy="22685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4960736-6192-D6EA-AAC4-3EB3F428C9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3981" y="3692360"/>
            <a:ext cx="1312019" cy="211441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6F79593-7243-1711-8893-4F36DC9B50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4383" y="3692360"/>
            <a:ext cx="1318782" cy="211441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B5052D9-FD03-C3C8-5045-15B4EACD20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90994" y="3692360"/>
            <a:ext cx="1369062" cy="220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4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67CE0-B2CF-D7DB-31C0-2FE85CDC4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a Stack Useful?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91B0B-6FEF-FFE0-C3FE-F9152DD84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Undo operation</a:t>
            </a:r>
          </a:p>
          <a:p>
            <a:r>
              <a:rPr lang="en-US" dirty="0"/>
              <a:t>Function calls (structured programming)</a:t>
            </a:r>
          </a:p>
          <a:p>
            <a:r>
              <a:rPr lang="en-US" dirty="0"/>
              <a:t>Back button in a browser/phone</a:t>
            </a:r>
          </a:p>
          <a:p>
            <a:r>
              <a:rPr lang="en-US" dirty="0"/>
              <a:t>Implement certain math notations (infix, prefix, postfix)</a:t>
            </a:r>
          </a:p>
          <a:p>
            <a:r>
              <a:rPr lang="en-US" dirty="0"/>
              <a:t>Expression Evaluation, Expression Conversion</a:t>
            </a:r>
          </a:p>
          <a:p>
            <a:r>
              <a:rPr lang="en-US" dirty="0"/>
              <a:t>Memory Management</a:t>
            </a:r>
          </a:p>
        </p:txBody>
      </p:sp>
    </p:spTree>
    <p:extLst>
      <p:ext uri="{BB962C8B-B14F-4D97-AF65-F5344CB8AC3E}">
        <p14:creationId xmlns:p14="http://schemas.microsoft.com/office/powerpoint/2010/main" val="2904904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24348-67A7-5234-C5E1-A49EC9FAF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a stack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BA08B-4560-5D09-B4A2-73B811AAD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A stack supports the following operations:</a:t>
            </a:r>
          </a:p>
          <a:p>
            <a:r>
              <a:rPr lang="en-US" b="1" dirty="0"/>
              <a:t>push():</a:t>
            </a:r>
            <a:r>
              <a:rPr lang="en-US" dirty="0"/>
              <a:t> add an element on top of the stack</a:t>
            </a:r>
          </a:p>
          <a:p>
            <a:r>
              <a:rPr lang="en-US" b="1" dirty="0"/>
              <a:t>pop():</a:t>
            </a:r>
            <a:r>
              <a:rPr lang="en-US" dirty="0"/>
              <a:t> removes the topmost/recently inserted element from the stack.</a:t>
            </a:r>
          </a:p>
          <a:p>
            <a:r>
              <a:rPr lang="en-US" b="1" dirty="0" err="1"/>
              <a:t>isEmpty</a:t>
            </a:r>
            <a:r>
              <a:rPr lang="en-US" b="1" dirty="0"/>
              <a:t>():</a:t>
            </a:r>
            <a:r>
              <a:rPr lang="en-US" dirty="0"/>
              <a:t> checks whether the stack is empty.</a:t>
            </a:r>
          </a:p>
          <a:p>
            <a:r>
              <a:rPr lang="en-US" b="1" dirty="0" err="1"/>
              <a:t>isFull</a:t>
            </a:r>
            <a:r>
              <a:rPr lang="en-US" b="1" dirty="0"/>
              <a:t>():</a:t>
            </a:r>
            <a:r>
              <a:rPr lang="en-US" dirty="0"/>
              <a:t> checks whether the stack is full.</a:t>
            </a:r>
          </a:p>
          <a:p>
            <a:r>
              <a:rPr lang="en-US" b="1" dirty="0"/>
              <a:t>top():</a:t>
            </a:r>
            <a:r>
              <a:rPr lang="en-US" dirty="0"/>
              <a:t> Displays the topmost element of the stack.</a:t>
            </a:r>
          </a:p>
          <a:p>
            <a:r>
              <a:rPr lang="en-US" b="1" dirty="0"/>
              <a:t>peek():</a:t>
            </a:r>
            <a:r>
              <a:rPr lang="en-US" dirty="0"/>
              <a:t> View the top element on the stack</a:t>
            </a:r>
          </a:p>
          <a:p>
            <a:pPr marL="0" indent="0">
              <a:buNone/>
            </a:pPr>
            <a:r>
              <a:rPr lang="en-US" dirty="0"/>
              <a:t>The difference between </a:t>
            </a:r>
            <a:r>
              <a:rPr lang="en-US" b="1" dirty="0"/>
              <a:t>peek</a:t>
            </a:r>
            <a:r>
              <a:rPr lang="en-US" dirty="0"/>
              <a:t> and </a:t>
            </a:r>
            <a:r>
              <a:rPr lang="en-US" b="1" dirty="0"/>
              <a:t>pop</a:t>
            </a:r>
            <a:r>
              <a:rPr lang="en-US" dirty="0"/>
              <a:t> is that the peek method just returns the topmost element; where </a:t>
            </a:r>
            <a:r>
              <a:rPr lang="en-US" b="1" dirty="0"/>
              <a:t>pop</a:t>
            </a:r>
            <a:r>
              <a:rPr lang="en-US" dirty="0"/>
              <a:t> method return the topmost element and that element is deleted from the stack.</a:t>
            </a:r>
          </a:p>
        </p:txBody>
      </p:sp>
    </p:spTree>
    <p:extLst>
      <p:ext uri="{BB962C8B-B14F-4D97-AF65-F5344CB8AC3E}">
        <p14:creationId xmlns:p14="http://schemas.microsoft.com/office/powerpoint/2010/main" val="377995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0F910-90DD-6960-9A2B-FFC79BFC6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stack in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D4FF3-CEC2-EDB7-C8EF-D35C22546D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Using array:</a:t>
            </a:r>
          </a:p>
          <a:p>
            <a:r>
              <a:rPr lang="en-US" dirty="0"/>
              <a:t>Use an array to store all the items.</a:t>
            </a:r>
          </a:p>
          <a:p>
            <a:r>
              <a:rPr lang="en-US" dirty="0"/>
              <a:t>Use an integer variable to keep track of which item was pushed last.</a:t>
            </a:r>
          </a:p>
          <a:p>
            <a:r>
              <a:rPr lang="en-US" dirty="0"/>
              <a:t>Handle edge cases:</a:t>
            </a:r>
          </a:p>
          <a:p>
            <a:pPr lvl="1"/>
            <a:r>
              <a:rPr lang="en-US" dirty="0"/>
              <a:t>Can not remove an item when the stack is empty.</a:t>
            </a:r>
          </a:p>
          <a:p>
            <a:pPr lvl="1"/>
            <a:r>
              <a:rPr lang="en-US" dirty="0"/>
              <a:t>Can not add more items when the stack is full.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606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4CC32B-A134-08EE-F501-E52E65FD2F1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oogle Shape;78;p17">
            <a:extLst>
              <a:ext uri="{FF2B5EF4-FFF2-40B4-BE49-F238E27FC236}">
                <a16:creationId xmlns:a16="http://schemas.microsoft.com/office/drawing/2014/main" id="{7D036198-EEDE-84B6-BBFC-69664FAE8F0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0724" y="0"/>
            <a:ext cx="981671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751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9AA48-0697-F307-771D-D9B69B8D9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0A331-A53C-4A3A-1847-6BFEE35F7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Stack in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E7144-D576-E03C-BFCA-123C6118C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Using linked list:</a:t>
            </a:r>
          </a:p>
          <a:p>
            <a:r>
              <a:rPr lang="en-US" dirty="0"/>
              <a:t>A linked list is a collection of </a:t>
            </a:r>
            <a:r>
              <a:rPr lang="en-US" b="1" dirty="0"/>
              <a:t>nodes</a:t>
            </a:r>
            <a:r>
              <a:rPr lang="en-US" dirty="0"/>
              <a:t> where each node </a:t>
            </a:r>
            <a:r>
              <a:rPr lang="en-US" u="sng" dirty="0"/>
              <a:t>contains a data element</a:t>
            </a:r>
            <a:r>
              <a:rPr lang="en-US" dirty="0"/>
              <a:t> and </a:t>
            </a:r>
            <a:r>
              <a:rPr lang="en-US" u="sng" dirty="0"/>
              <a:t>a reference (pointer)</a:t>
            </a:r>
            <a:r>
              <a:rPr lang="en-US" dirty="0"/>
              <a:t> to the next node.</a:t>
            </a:r>
          </a:p>
          <a:p>
            <a:r>
              <a:rPr lang="en-US" dirty="0"/>
              <a:t>Dynamic memory allocation allows for efficient memory usage.</a:t>
            </a:r>
          </a:p>
          <a:p>
            <a:r>
              <a:rPr lang="en-US" dirty="0"/>
              <a:t>Node Structure:</a:t>
            </a:r>
          </a:p>
          <a:p>
            <a:pPr lvl="1"/>
            <a:r>
              <a:rPr lang="en-US" dirty="0"/>
              <a:t>Each node in the linked list represents an element in the stack.</a:t>
            </a:r>
          </a:p>
          <a:p>
            <a:pPr lvl="1"/>
            <a:r>
              <a:rPr lang="en-US" dirty="0"/>
              <a:t>Node structure contains:</a:t>
            </a:r>
          </a:p>
          <a:p>
            <a:pPr lvl="2"/>
            <a:r>
              <a:rPr lang="en-US" dirty="0"/>
              <a:t>Data: Holds the actual value.</a:t>
            </a:r>
          </a:p>
          <a:p>
            <a:pPr lvl="2"/>
            <a:r>
              <a:rPr lang="en-US" dirty="0"/>
              <a:t>Next pointer: Points to the next node in the list.</a:t>
            </a:r>
          </a:p>
        </p:txBody>
      </p:sp>
    </p:spTree>
    <p:extLst>
      <p:ext uri="{BB962C8B-B14F-4D97-AF65-F5344CB8AC3E}">
        <p14:creationId xmlns:p14="http://schemas.microsoft.com/office/powerpoint/2010/main" val="3790523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3FC18-F7B9-B7E8-CDFC-4E8E9F901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Operations in Linked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808D2-FFAF-6C79-B1C0-8497E30D5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Push Operation:</a:t>
            </a:r>
          </a:p>
          <a:p>
            <a:pPr lvl="1"/>
            <a:r>
              <a:rPr lang="en-US" dirty="0"/>
              <a:t>Allocate a new node.</a:t>
            </a:r>
          </a:p>
          <a:p>
            <a:pPr lvl="1"/>
            <a:r>
              <a:rPr lang="en-US" dirty="0"/>
              <a:t>Set the data value.</a:t>
            </a:r>
          </a:p>
          <a:p>
            <a:pPr lvl="1"/>
            <a:r>
              <a:rPr lang="en-US" dirty="0"/>
              <a:t>Update pointers to maintain the list.</a:t>
            </a:r>
          </a:p>
          <a:p>
            <a:r>
              <a:rPr lang="en-US" dirty="0"/>
              <a:t>Pop Operation:</a:t>
            </a:r>
          </a:p>
          <a:p>
            <a:pPr lvl="1"/>
            <a:r>
              <a:rPr lang="en-US" dirty="0"/>
              <a:t>Retrieve the top element.</a:t>
            </a:r>
          </a:p>
          <a:p>
            <a:pPr lvl="1"/>
            <a:r>
              <a:rPr lang="en-US" dirty="0"/>
              <a:t>Remove the top node.</a:t>
            </a:r>
          </a:p>
          <a:p>
            <a:pPr lvl="1"/>
            <a:r>
              <a:rPr lang="en-US" dirty="0"/>
              <a:t>Update pointers accordingly.</a:t>
            </a:r>
          </a:p>
        </p:txBody>
      </p:sp>
    </p:spTree>
    <p:extLst>
      <p:ext uri="{BB962C8B-B14F-4D97-AF65-F5344CB8AC3E}">
        <p14:creationId xmlns:p14="http://schemas.microsoft.com/office/powerpoint/2010/main" val="40587248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6316CE-E7D6-FEE4-83CF-F37EB6FEC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226" y="0"/>
            <a:ext cx="10633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8977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0235D-443D-94E6-0253-6D479AD58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 Parentheses Checking Using Stack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4528E-026E-8B2D-CAC6-96DF2656E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Scan each character in an expression one-by-one</a:t>
            </a:r>
          </a:p>
          <a:p>
            <a:r>
              <a:rPr lang="en-US" dirty="0"/>
              <a:t>If the character is an open parenthesis: ( { [</a:t>
            </a:r>
          </a:p>
          <a:p>
            <a:pPr lvl="1"/>
            <a:r>
              <a:rPr lang="en-US" dirty="0"/>
              <a:t>Push() it onto stack.</a:t>
            </a:r>
          </a:p>
          <a:p>
            <a:r>
              <a:rPr lang="en-US" dirty="0"/>
              <a:t>If the character is a closing parenthesis: ) } ]</a:t>
            </a:r>
          </a:p>
          <a:p>
            <a:pPr lvl="1"/>
            <a:r>
              <a:rPr lang="en-US" dirty="0"/>
              <a:t>Peek() to see if the last inserted open parenthesis is a matching one.</a:t>
            </a:r>
          </a:p>
          <a:p>
            <a:pPr lvl="1"/>
            <a:r>
              <a:rPr lang="en-US" dirty="0"/>
              <a:t>If it is, then pop() it.</a:t>
            </a:r>
          </a:p>
          <a:p>
            <a:pPr lvl="1"/>
            <a:r>
              <a:rPr lang="en-US" dirty="0"/>
              <a:t>Otherwise, the expression is invalid.</a:t>
            </a:r>
          </a:p>
          <a:p>
            <a:r>
              <a:rPr lang="en-US" dirty="0"/>
              <a:t>If the stack is not empty after all characters are scanned, then the expression is invalid.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491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69F0E-9CE7-F491-2F0F-F0A5545D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use: arithmetic expression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64C3D-D9A4-E4FB-A7EA-6DD33BB88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Infix, Postfix and Prefix notations are three different but equivalent ways of writing arithmetic expressions.</a:t>
            </a:r>
          </a:p>
          <a:p>
            <a:r>
              <a:rPr lang="en-US" b="1" dirty="0"/>
              <a:t>Infix:</a:t>
            </a:r>
            <a:r>
              <a:rPr lang="en-US" dirty="0"/>
              <a:t> operator goes in the middle.</a:t>
            </a:r>
          </a:p>
          <a:p>
            <a:pPr lvl="1"/>
            <a:r>
              <a:rPr lang="en-US" dirty="0"/>
              <a:t>Implicit assumptions about which operations are done first (e.g. multiply before adding)</a:t>
            </a:r>
          </a:p>
          <a:p>
            <a:pPr lvl="1"/>
            <a:r>
              <a:rPr lang="en-US" dirty="0"/>
              <a:t>parentheses ( ) to allow users to override these rules.</a:t>
            </a:r>
          </a:p>
          <a:p>
            <a:r>
              <a:rPr lang="en-US" b="1" dirty="0"/>
              <a:t>Prefix:</a:t>
            </a:r>
            <a:r>
              <a:rPr lang="en-US" dirty="0"/>
              <a:t> operator comes first.</a:t>
            </a:r>
          </a:p>
          <a:p>
            <a:r>
              <a:rPr lang="en-US" b="1" dirty="0"/>
              <a:t>Postfix:</a:t>
            </a:r>
            <a:r>
              <a:rPr lang="en-US" dirty="0"/>
              <a:t> operator comes last.</a:t>
            </a:r>
          </a:p>
          <a:p>
            <a:pPr lvl="1"/>
            <a:r>
              <a:rPr lang="en-US" dirty="0"/>
              <a:t>Any infix expr can be written</a:t>
            </a:r>
            <a:br>
              <a:rPr lang="en-US" dirty="0"/>
            </a:br>
            <a:r>
              <a:rPr lang="en-US" dirty="0"/>
              <a:t>as Postfix.</a:t>
            </a:r>
          </a:p>
          <a:p>
            <a:pPr lvl="1"/>
            <a:r>
              <a:rPr lang="en-US" dirty="0"/>
              <a:t>Can be evaluated left-to-right.</a:t>
            </a:r>
          </a:p>
          <a:p>
            <a:pPr lvl="1"/>
            <a:r>
              <a:rPr lang="en-US" dirty="0"/>
              <a:t>No need for parentheses.</a:t>
            </a:r>
          </a:p>
          <a:p>
            <a:r>
              <a:rPr lang="en-US" dirty="0"/>
              <a:t>If we think about it, Postfix notation has some advantages.</a:t>
            </a:r>
          </a:p>
          <a:p>
            <a:endParaRPr lang="en-US" dirty="0"/>
          </a:p>
        </p:txBody>
      </p:sp>
      <p:graphicFrame>
        <p:nvGraphicFramePr>
          <p:cNvPr id="4" name="Google Shape;268;p36">
            <a:extLst>
              <a:ext uri="{FF2B5EF4-FFF2-40B4-BE49-F238E27FC236}">
                <a16:creationId xmlns:a16="http://schemas.microsoft.com/office/drawing/2014/main" id="{E248126D-BF5A-3C3A-2E6B-AF1D7A8608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7618712"/>
              </p:ext>
            </p:extLst>
          </p:nvPr>
        </p:nvGraphicFramePr>
        <p:xfrm>
          <a:off x="6396948" y="4054194"/>
          <a:ext cx="4584875" cy="10972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Infix</a:t>
                      </a:r>
                      <a:endParaRPr sz="1200"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45700" marR="4570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Prefix</a:t>
                      </a:r>
                      <a:endParaRPr sz="1200"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45700" marR="4570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Postfix</a:t>
                      </a:r>
                      <a:endParaRPr sz="1200"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45700" marR="457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 + 5</a:t>
                      </a:r>
                      <a:endParaRPr sz="1200"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45700" marR="4570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+ 3 5</a:t>
                      </a:r>
                      <a:endParaRPr sz="1200"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45700" marR="4570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 5 +</a:t>
                      </a:r>
                      <a:endParaRPr sz="1200"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45700" marR="457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(2 + 4) * ( 7 - 1 )</a:t>
                      </a:r>
                      <a:endParaRPr sz="1200"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45700" marR="4570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* + 2 4 - 7 1</a:t>
                      </a:r>
                      <a:endParaRPr sz="1200"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45700" marR="4570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2 4 + 7 1 - *</a:t>
                      </a:r>
                      <a:endParaRPr sz="1200"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45700" marR="457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 + y + z * i</a:t>
                      </a:r>
                      <a:endParaRPr sz="1200"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45700" marR="4570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+ x + y * z i </a:t>
                      </a:r>
                      <a:endParaRPr sz="1200"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45700" marR="4570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 y + z i * +</a:t>
                      </a:r>
                      <a:endParaRPr sz="1200"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45700" marR="457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13773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618D1-45D0-02AF-1CBF-D5811F173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Postfix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882F7-7EB2-E8AB-CD98-858769BEB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Let us assume that we somehow know the Postfix for a given Infix expression.</a:t>
            </a:r>
          </a:p>
          <a:p>
            <a:pPr marL="0" indent="0">
              <a:buNone/>
            </a:pP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We can use a Stack to evaluate the expression:</a:t>
            </a:r>
          </a:p>
          <a:p>
            <a:r>
              <a:rPr lang="en-US" dirty="0"/>
              <a:t>Next item is an operand:</a:t>
            </a:r>
          </a:p>
          <a:p>
            <a:pPr lvl="1"/>
            <a:r>
              <a:rPr lang="en-US" dirty="0"/>
              <a:t>Push it to stack.</a:t>
            </a:r>
          </a:p>
          <a:p>
            <a:r>
              <a:rPr lang="en-US" dirty="0"/>
              <a:t>Next item is an operator:</a:t>
            </a:r>
          </a:p>
          <a:p>
            <a:pPr lvl="1"/>
            <a:r>
              <a:rPr lang="en-US" dirty="0"/>
              <a:t>Pop two items.</a:t>
            </a:r>
          </a:p>
          <a:p>
            <a:pPr lvl="1"/>
            <a:r>
              <a:rPr lang="en-US" dirty="0"/>
              <a:t>Apply the operator on the two popped items.</a:t>
            </a:r>
          </a:p>
          <a:p>
            <a:pPr lvl="1"/>
            <a:r>
              <a:rPr lang="en-US" dirty="0"/>
              <a:t>Push the result back to the Stack.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oogle Shape;275;p37">
            <a:extLst>
              <a:ext uri="{FF2B5EF4-FFF2-40B4-BE49-F238E27FC236}">
                <a16:creationId xmlns:a16="http://schemas.microsoft.com/office/drawing/2014/main" id="{0B251F3C-39B1-B976-2022-633F869EFF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1700528"/>
              </p:ext>
            </p:extLst>
          </p:nvPr>
        </p:nvGraphicFramePr>
        <p:xfrm>
          <a:off x="3293724" y="2331840"/>
          <a:ext cx="3114725" cy="10971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2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Infix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+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5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*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6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/>
                        <a:t>Postfix</a:t>
                      </a:r>
                      <a:endParaRPr dirty="0"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5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6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*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+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5789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329FC-C879-9351-ACE0-731B10189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Postfix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C05F2-C139-731F-6E7A-22CE45E58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Next item is an operand:</a:t>
            </a:r>
          </a:p>
          <a:p>
            <a:pPr lvl="1"/>
            <a:r>
              <a:rPr lang="en-US" b="1" dirty="0"/>
              <a:t>Push it to stack.</a:t>
            </a:r>
          </a:p>
          <a:p>
            <a:r>
              <a:rPr lang="en-US" dirty="0"/>
              <a:t>Next item is an operator:</a:t>
            </a:r>
          </a:p>
          <a:p>
            <a:pPr lvl="1"/>
            <a:r>
              <a:rPr lang="en-US" dirty="0"/>
              <a:t>Pop two items.</a:t>
            </a:r>
          </a:p>
          <a:p>
            <a:pPr lvl="1"/>
            <a:r>
              <a:rPr lang="en-US" dirty="0"/>
              <a:t>Apply the operator on the two popped items.</a:t>
            </a:r>
          </a:p>
          <a:p>
            <a:pPr lvl="1"/>
            <a:r>
              <a:rPr lang="en-US" dirty="0"/>
              <a:t>Push the result back to the Stack.</a:t>
            </a:r>
          </a:p>
          <a:p>
            <a:endParaRPr lang="en-US" dirty="0"/>
          </a:p>
        </p:txBody>
      </p:sp>
      <p:graphicFrame>
        <p:nvGraphicFramePr>
          <p:cNvPr id="4" name="Google Shape;282;p38">
            <a:extLst>
              <a:ext uri="{FF2B5EF4-FFF2-40B4-BE49-F238E27FC236}">
                <a16:creationId xmlns:a16="http://schemas.microsoft.com/office/drawing/2014/main" id="{C9A1FDDF-6F3B-0F4D-B456-8158A9B439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4019839"/>
              </p:ext>
            </p:extLst>
          </p:nvPr>
        </p:nvGraphicFramePr>
        <p:xfrm>
          <a:off x="1451276" y="1825625"/>
          <a:ext cx="3114725" cy="10971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2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Postfix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5</a:t>
                      </a: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6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*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+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^</a:t>
                      </a: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Google Shape;283;p38">
            <a:extLst>
              <a:ext uri="{FF2B5EF4-FFF2-40B4-BE49-F238E27FC236}">
                <a16:creationId xmlns:a16="http://schemas.microsoft.com/office/drawing/2014/main" id="{466A3C2C-33C8-E108-7B66-556C259E82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6862059"/>
              </p:ext>
            </p:extLst>
          </p:nvPr>
        </p:nvGraphicFramePr>
        <p:xfrm>
          <a:off x="8128251" y="1605263"/>
          <a:ext cx="601825" cy="45717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0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/>
                        <a:t>4</a:t>
                      </a: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15737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4DF8E-5A20-6FEC-2F7B-46B3C43B8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E88F0-7F9C-3EEE-20EB-6C5F152B4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Postfix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B2F12-B5E4-069D-657F-A3C0C3557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Next item is an operand:</a:t>
            </a:r>
          </a:p>
          <a:p>
            <a:pPr lvl="1"/>
            <a:r>
              <a:rPr lang="en-US" b="1" dirty="0"/>
              <a:t>Push it to stack.</a:t>
            </a:r>
          </a:p>
          <a:p>
            <a:r>
              <a:rPr lang="en-US" dirty="0"/>
              <a:t>Next item is an operator:</a:t>
            </a:r>
          </a:p>
          <a:p>
            <a:pPr lvl="1"/>
            <a:r>
              <a:rPr lang="en-US" dirty="0"/>
              <a:t>Pop two items.</a:t>
            </a:r>
          </a:p>
          <a:p>
            <a:pPr lvl="1"/>
            <a:r>
              <a:rPr lang="en-US" dirty="0"/>
              <a:t>Apply the operator on the two popped items.</a:t>
            </a:r>
          </a:p>
          <a:p>
            <a:pPr lvl="1"/>
            <a:r>
              <a:rPr lang="en-US" dirty="0"/>
              <a:t>Push the result back to the Stack.</a:t>
            </a:r>
          </a:p>
          <a:p>
            <a:endParaRPr lang="en-US" dirty="0"/>
          </a:p>
        </p:txBody>
      </p:sp>
      <p:graphicFrame>
        <p:nvGraphicFramePr>
          <p:cNvPr id="4" name="Google Shape;282;p38">
            <a:extLst>
              <a:ext uri="{FF2B5EF4-FFF2-40B4-BE49-F238E27FC236}">
                <a16:creationId xmlns:a16="http://schemas.microsoft.com/office/drawing/2014/main" id="{5C1F6DD5-2802-EB4F-B9A7-39E676940E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7627411"/>
              </p:ext>
            </p:extLst>
          </p:nvPr>
        </p:nvGraphicFramePr>
        <p:xfrm>
          <a:off x="1451276" y="1825625"/>
          <a:ext cx="3114725" cy="10971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2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Postfix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5</a:t>
                      </a: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6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*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+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^</a:t>
                      </a: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Google Shape;283;p38">
            <a:extLst>
              <a:ext uri="{FF2B5EF4-FFF2-40B4-BE49-F238E27FC236}">
                <a16:creationId xmlns:a16="http://schemas.microsoft.com/office/drawing/2014/main" id="{2F9F9F99-E5DA-82A1-7007-018D1FF6B2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2981141"/>
              </p:ext>
            </p:extLst>
          </p:nvPr>
        </p:nvGraphicFramePr>
        <p:xfrm>
          <a:off x="8128251" y="1605263"/>
          <a:ext cx="601825" cy="45717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0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</a:t>
                      </a: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/>
                        <a:t>4</a:t>
                      </a: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1629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13AD1-2457-944E-DE68-B4D87920E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60D5E-3163-DC3F-955B-A9EF282A1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Postfix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29DB5-5D9E-09E8-D061-AE8613CBF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Next item is an operand:</a:t>
            </a:r>
          </a:p>
          <a:p>
            <a:pPr lvl="1"/>
            <a:r>
              <a:rPr lang="en-US" b="1" dirty="0"/>
              <a:t>Push it to stack.</a:t>
            </a:r>
          </a:p>
          <a:p>
            <a:r>
              <a:rPr lang="en-US" dirty="0"/>
              <a:t>Next item is an operator:</a:t>
            </a:r>
          </a:p>
          <a:p>
            <a:pPr lvl="1"/>
            <a:r>
              <a:rPr lang="en-US" dirty="0"/>
              <a:t>Pop two items.</a:t>
            </a:r>
          </a:p>
          <a:p>
            <a:pPr lvl="1"/>
            <a:r>
              <a:rPr lang="en-US" dirty="0"/>
              <a:t>Apply the operator on the two popped items.</a:t>
            </a:r>
          </a:p>
          <a:p>
            <a:pPr lvl="1"/>
            <a:r>
              <a:rPr lang="en-US" dirty="0"/>
              <a:t>Push the result back to the Stack.</a:t>
            </a:r>
          </a:p>
          <a:p>
            <a:endParaRPr lang="en-US" dirty="0"/>
          </a:p>
        </p:txBody>
      </p:sp>
      <p:graphicFrame>
        <p:nvGraphicFramePr>
          <p:cNvPr id="4" name="Google Shape;282;p38">
            <a:extLst>
              <a:ext uri="{FF2B5EF4-FFF2-40B4-BE49-F238E27FC236}">
                <a16:creationId xmlns:a16="http://schemas.microsoft.com/office/drawing/2014/main" id="{B200E872-7F81-2B3E-697B-5C1112DCED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8232482"/>
              </p:ext>
            </p:extLst>
          </p:nvPr>
        </p:nvGraphicFramePr>
        <p:xfrm>
          <a:off x="1451276" y="1825625"/>
          <a:ext cx="3114725" cy="10971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2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Postfix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5</a:t>
                      </a: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6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*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+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^</a:t>
                      </a: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Google Shape;283;p38">
            <a:extLst>
              <a:ext uri="{FF2B5EF4-FFF2-40B4-BE49-F238E27FC236}">
                <a16:creationId xmlns:a16="http://schemas.microsoft.com/office/drawing/2014/main" id="{CC7021FE-E0B0-C78D-2CFC-A0BC952133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5970496"/>
              </p:ext>
            </p:extLst>
          </p:nvPr>
        </p:nvGraphicFramePr>
        <p:xfrm>
          <a:off x="8128251" y="1605263"/>
          <a:ext cx="601825" cy="45717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0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</a:t>
                      </a: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</a:t>
                      </a: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/>
                        <a:t>4</a:t>
                      </a: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8655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89771-2E7C-3B29-AD7B-8CF220D08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048D-66C8-A580-EC2B-FE69E2F38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Postfix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6AEBF-071A-7E39-64BE-A6900D514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Next item is an operand:</a:t>
            </a:r>
          </a:p>
          <a:p>
            <a:pPr lvl="1"/>
            <a:r>
              <a:rPr lang="en-US" dirty="0"/>
              <a:t>Push it to stack.</a:t>
            </a:r>
          </a:p>
          <a:p>
            <a:r>
              <a:rPr lang="en-US" b="1" dirty="0"/>
              <a:t>Next item is an operator:</a:t>
            </a:r>
          </a:p>
          <a:p>
            <a:pPr lvl="1"/>
            <a:r>
              <a:rPr lang="en-US" b="1" dirty="0"/>
              <a:t>Pop two items.</a:t>
            </a:r>
          </a:p>
          <a:p>
            <a:pPr lvl="1"/>
            <a:r>
              <a:rPr lang="en-US" b="1" dirty="0"/>
              <a:t>Apply the operator on the two popped items.</a:t>
            </a:r>
          </a:p>
          <a:p>
            <a:pPr lvl="1"/>
            <a:r>
              <a:rPr lang="en-US" b="1" dirty="0"/>
              <a:t>Push the result back to the Stack.</a:t>
            </a:r>
          </a:p>
          <a:p>
            <a:endParaRPr lang="en-US" dirty="0"/>
          </a:p>
        </p:txBody>
      </p:sp>
      <p:graphicFrame>
        <p:nvGraphicFramePr>
          <p:cNvPr id="4" name="Google Shape;282;p38">
            <a:extLst>
              <a:ext uri="{FF2B5EF4-FFF2-40B4-BE49-F238E27FC236}">
                <a16:creationId xmlns:a16="http://schemas.microsoft.com/office/drawing/2014/main" id="{A2712AE0-5072-BDFC-A8CD-607AFC0447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8902433"/>
              </p:ext>
            </p:extLst>
          </p:nvPr>
        </p:nvGraphicFramePr>
        <p:xfrm>
          <a:off x="1451276" y="1825625"/>
          <a:ext cx="3114725" cy="10971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2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Postfix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5</a:t>
                      </a: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6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*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+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^</a:t>
                      </a: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Google Shape;283;p38">
            <a:extLst>
              <a:ext uri="{FF2B5EF4-FFF2-40B4-BE49-F238E27FC236}">
                <a16:creationId xmlns:a16="http://schemas.microsoft.com/office/drawing/2014/main" id="{24A2CF3D-2607-20C8-3D63-BE52B4E1DE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8097442"/>
              </p:ext>
            </p:extLst>
          </p:nvPr>
        </p:nvGraphicFramePr>
        <p:xfrm>
          <a:off x="8128251" y="1605263"/>
          <a:ext cx="601825" cy="45717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0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30</a:t>
                      </a: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/>
                        <a:t>4</a:t>
                      </a: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Google Shape;307;p41">
            <a:extLst>
              <a:ext uri="{FF2B5EF4-FFF2-40B4-BE49-F238E27FC236}">
                <a16:creationId xmlns:a16="http://schemas.microsoft.com/office/drawing/2014/main" id="{A580BE3B-2679-8A7E-15F5-87263719099C}"/>
              </a:ext>
            </a:extLst>
          </p:cNvPr>
          <p:cNvSpPr txBox="1"/>
          <p:nvPr/>
        </p:nvSpPr>
        <p:spPr>
          <a:xfrm>
            <a:off x="9236426" y="2484745"/>
            <a:ext cx="2450400" cy="2141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a = pop(); // 5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b = pop(); // 6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if (op == ‘+’)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push(a + b);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else if (op == ‘*’)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	push(a * b); // Result = 30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4150736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45EDE-13E7-848B-7CD1-868E1418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2FB5D-65F4-A5ED-E60D-9B66B1F85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Postfix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B28A8-C5A0-442E-D822-6738F18F1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Next item is an operand:</a:t>
            </a:r>
          </a:p>
          <a:p>
            <a:pPr lvl="1"/>
            <a:r>
              <a:rPr lang="en-US" dirty="0"/>
              <a:t>Push it to stack.</a:t>
            </a:r>
          </a:p>
          <a:p>
            <a:r>
              <a:rPr lang="en-US" b="1" dirty="0"/>
              <a:t>Next item is an operator:</a:t>
            </a:r>
          </a:p>
          <a:p>
            <a:pPr lvl="1"/>
            <a:r>
              <a:rPr lang="en-US" b="1" dirty="0"/>
              <a:t>Pop two items.</a:t>
            </a:r>
          </a:p>
          <a:p>
            <a:pPr lvl="1"/>
            <a:r>
              <a:rPr lang="en-US" b="1" dirty="0"/>
              <a:t>Apply the operator on the two popped items.</a:t>
            </a:r>
          </a:p>
          <a:p>
            <a:pPr lvl="1"/>
            <a:r>
              <a:rPr lang="en-US" b="1" dirty="0"/>
              <a:t>Push the result back to the Stack.</a:t>
            </a:r>
          </a:p>
          <a:p>
            <a:endParaRPr lang="en-US" dirty="0"/>
          </a:p>
        </p:txBody>
      </p:sp>
      <p:graphicFrame>
        <p:nvGraphicFramePr>
          <p:cNvPr id="4" name="Google Shape;282;p38">
            <a:extLst>
              <a:ext uri="{FF2B5EF4-FFF2-40B4-BE49-F238E27FC236}">
                <a16:creationId xmlns:a16="http://schemas.microsoft.com/office/drawing/2014/main" id="{F8A363D2-193E-2E3A-7EF8-B6B09F4EE0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8619209"/>
              </p:ext>
            </p:extLst>
          </p:nvPr>
        </p:nvGraphicFramePr>
        <p:xfrm>
          <a:off x="1451276" y="1825625"/>
          <a:ext cx="3114725" cy="10971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2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8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Postfix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5</a:t>
                      </a: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6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*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+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^</a:t>
                      </a:r>
                      <a:endParaRPr b="1" dirty="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B4A7D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Google Shape;283;p38">
            <a:extLst>
              <a:ext uri="{FF2B5EF4-FFF2-40B4-BE49-F238E27FC236}">
                <a16:creationId xmlns:a16="http://schemas.microsoft.com/office/drawing/2014/main" id="{15EF455B-E3DF-D9BC-E331-ABCFCA1BB5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1863607"/>
              </p:ext>
            </p:extLst>
          </p:nvPr>
        </p:nvGraphicFramePr>
        <p:xfrm>
          <a:off x="8128251" y="1605263"/>
          <a:ext cx="601825" cy="45717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0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/>
                        <a:t>34</a:t>
                      </a: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A86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Google Shape;307;p41">
            <a:extLst>
              <a:ext uri="{FF2B5EF4-FFF2-40B4-BE49-F238E27FC236}">
                <a16:creationId xmlns:a16="http://schemas.microsoft.com/office/drawing/2014/main" id="{ED57DA90-A39C-9C36-650F-368ABFAB1A4B}"/>
              </a:ext>
            </a:extLst>
          </p:cNvPr>
          <p:cNvSpPr txBox="1"/>
          <p:nvPr/>
        </p:nvSpPr>
        <p:spPr>
          <a:xfrm>
            <a:off x="9236426" y="2484745"/>
            <a:ext cx="2450400" cy="2141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a = pop(); // 30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b = pop(); // 4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if (op == ‘+’)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push(a + b);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else if (op == ‘*’)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	push(a * b); // Result = 34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" name="Google Shape;318;p42">
            <a:extLst>
              <a:ext uri="{FF2B5EF4-FFF2-40B4-BE49-F238E27FC236}">
                <a16:creationId xmlns:a16="http://schemas.microsoft.com/office/drawing/2014/main" id="{1408C20A-C2B1-5B57-2709-296DA6EF7324}"/>
              </a:ext>
            </a:extLst>
          </p:cNvPr>
          <p:cNvSpPr txBox="1"/>
          <p:nvPr/>
        </p:nvSpPr>
        <p:spPr>
          <a:xfrm>
            <a:off x="9288744" y="4862874"/>
            <a:ext cx="2450400" cy="422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Check: 4 + 5 * 6 = 34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7224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F0557-48F6-233F-A002-4FD565A8D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Infix-to-Postfix Conversion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52C93-8F66-964C-3543-D6B0D653C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7138916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Input expression: A*(B*C+D*E)+F</a:t>
            </a:r>
          </a:p>
          <a:p>
            <a:pPr marL="0" indent="0">
              <a:buNone/>
            </a:pPr>
            <a:r>
              <a:rPr lang="en-US" dirty="0"/>
              <a:t>We will have two stacks: </a:t>
            </a:r>
            <a:r>
              <a:rPr lang="en-US" b="1" dirty="0"/>
              <a:t>Operator</a:t>
            </a:r>
            <a:r>
              <a:rPr lang="en-US" dirty="0"/>
              <a:t> and </a:t>
            </a:r>
            <a:r>
              <a:rPr lang="en-US" b="1" dirty="0"/>
              <a:t>Postfix.</a:t>
            </a:r>
          </a:p>
          <a:p>
            <a:r>
              <a:rPr lang="en-US" dirty="0"/>
              <a:t>Next char is operand:</a:t>
            </a:r>
          </a:p>
          <a:p>
            <a:pPr lvl="1"/>
            <a:r>
              <a:rPr lang="en-US" dirty="0"/>
              <a:t>Push to Postfix stack.</a:t>
            </a:r>
          </a:p>
          <a:p>
            <a:r>
              <a:rPr lang="en-US" dirty="0"/>
              <a:t>Next char is operator:</a:t>
            </a:r>
          </a:p>
          <a:p>
            <a:pPr lvl="1"/>
            <a:r>
              <a:rPr lang="en-US" dirty="0"/>
              <a:t>Pop all higher-precedence operands from Operator stack and push to Postfix.</a:t>
            </a:r>
          </a:p>
          <a:p>
            <a:pPr lvl="1"/>
            <a:r>
              <a:rPr lang="en-US" dirty="0"/>
              <a:t>Push char to Operator.</a:t>
            </a:r>
          </a:p>
          <a:p>
            <a:r>
              <a:rPr lang="en-US" dirty="0"/>
              <a:t>Next char is parenthesis:</a:t>
            </a:r>
          </a:p>
          <a:p>
            <a:pPr lvl="1"/>
            <a:r>
              <a:rPr lang="en-US" dirty="0"/>
              <a:t>Opening: push to Operator</a:t>
            </a:r>
          </a:p>
          <a:p>
            <a:pPr lvl="1"/>
            <a:r>
              <a:rPr lang="en-US" dirty="0"/>
              <a:t>Closing: Pop all operands from Operator and push to Postfix until a matching open parenthesis is found. Pop the matching parenthesis and discard it.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Google Shape;331;p44">
            <a:extLst>
              <a:ext uri="{FF2B5EF4-FFF2-40B4-BE49-F238E27FC236}">
                <a16:creationId xmlns:a16="http://schemas.microsoft.com/office/drawing/2014/main" id="{023C5321-9C17-56C3-458B-7EC70472278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1790" y="1690688"/>
            <a:ext cx="3782034" cy="4486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31682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92CBA3-E256-6DA8-B0AA-75F512A28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40" y="289792"/>
            <a:ext cx="11249720" cy="627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621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54C7D-C4AC-D479-A43E-19A8DBF22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C8780-E696-E296-68B2-1560D8381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Work – Using Stack to Check Parenthesis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4F6D9-19F6-36B5-2DA4-6C013D727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Create a library implementing stack using linked list</a:t>
            </a:r>
          </a:p>
          <a:p>
            <a:r>
              <a:rPr lang="en-US" dirty="0"/>
              <a:t>Use the implemented stack to check validity of parenthesis</a:t>
            </a:r>
          </a:p>
          <a:p>
            <a:r>
              <a:rPr lang="en-US" dirty="0"/>
              <a:t>Input:</a:t>
            </a:r>
          </a:p>
          <a:p>
            <a:pPr lvl="1"/>
            <a:r>
              <a:rPr lang="en-US" dirty="0"/>
              <a:t>Only line of input contains a non-empty string between 1 and 100 characters long, which consists only of characters “(”, “)”, “{”, “}”, “[” and “]”.</a:t>
            </a:r>
          </a:p>
          <a:p>
            <a:r>
              <a:rPr lang="en-US" dirty="0"/>
              <a:t>Output:</a:t>
            </a:r>
          </a:p>
          <a:p>
            <a:pPr lvl="1"/>
            <a:r>
              <a:rPr lang="en-US" dirty="0"/>
              <a:t>Print if the given sequence of parenthesis is balanced or unbalanced.</a:t>
            </a:r>
          </a:p>
          <a:p>
            <a:pPr marL="0" indent="0">
              <a:buNone/>
            </a:pPr>
            <a:r>
              <a:rPr lang="en-US" dirty="0"/>
              <a:t>Submit the zipped folder</a:t>
            </a:r>
          </a:p>
        </p:txBody>
      </p:sp>
    </p:spTree>
    <p:extLst>
      <p:ext uri="{BB962C8B-B14F-4D97-AF65-F5344CB8AC3E}">
        <p14:creationId xmlns:p14="http://schemas.microsoft.com/office/powerpoint/2010/main" val="3249191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2627</Words>
  <Application>Microsoft Office PowerPoint</Application>
  <PresentationFormat>Widescreen</PresentationFormat>
  <Paragraphs>421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Courier New</vt:lpstr>
      <vt:lpstr>Office Theme</vt:lpstr>
      <vt:lpstr>Creating Libraries</vt:lpstr>
      <vt:lpstr>Libraries</vt:lpstr>
      <vt:lpstr>Header File</vt:lpstr>
      <vt:lpstr>Library Categories</vt:lpstr>
      <vt:lpstr>Library vs Header File (Static vs Dynamic)</vt:lpstr>
      <vt:lpstr>PowerPoint Presentation</vt:lpstr>
      <vt:lpstr>Standard C Library</vt:lpstr>
      <vt:lpstr>&lt;stdio.h&gt;</vt:lpstr>
      <vt:lpstr>&lt;string.h&gt;</vt:lpstr>
      <vt:lpstr>&lt;math.h&gt;</vt:lpstr>
      <vt:lpstr>Standard Library Example</vt:lpstr>
      <vt:lpstr>Writing your own library</vt:lpstr>
      <vt:lpstr>Design Principles</vt:lpstr>
      <vt:lpstr>The Eleven Design Principles</vt:lpstr>
      <vt:lpstr>Methods for Reducing Complexity</vt:lpstr>
      <vt:lpstr>Stack</vt:lpstr>
      <vt:lpstr>Introduction</vt:lpstr>
      <vt:lpstr>Stack in Action</vt:lpstr>
      <vt:lpstr>When is a Stack Useful?</vt:lpstr>
      <vt:lpstr>Implementing a stack</vt:lpstr>
      <vt:lpstr>Implementing stack in c</vt:lpstr>
      <vt:lpstr>PowerPoint Presentation</vt:lpstr>
      <vt:lpstr>Implementing Stack in C</vt:lpstr>
      <vt:lpstr>Stack Operations in Linked List</vt:lpstr>
      <vt:lpstr>PowerPoint Presentation</vt:lpstr>
      <vt:lpstr>Valid Parentheses Checking Using Stack</vt:lpstr>
      <vt:lpstr>Stack use: arithmetic expression evaluation</vt:lpstr>
      <vt:lpstr>Postfix evaluation</vt:lpstr>
      <vt:lpstr>Postfix Evaluation</vt:lpstr>
      <vt:lpstr>Postfix Evaluation</vt:lpstr>
      <vt:lpstr>Postfix Evaluation</vt:lpstr>
      <vt:lpstr>Postfix Evaluation</vt:lpstr>
      <vt:lpstr>Postfix Evaluation</vt:lpstr>
      <vt:lpstr>Infix-to-Postfix Conversion</vt:lpstr>
      <vt:lpstr>PowerPoint Presentation</vt:lpstr>
      <vt:lpstr>Lab Work – Using Stack to Check Parenthesis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Complexity Analysis</dc:title>
  <dc:creator>Shadman Islam Rafi</dc:creator>
  <cp:lastModifiedBy>Shadman Islam Rafi</cp:lastModifiedBy>
  <cp:revision>7</cp:revision>
  <dcterms:created xsi:type="dcterms:W3CDTF">2024-01-30T07:32:42Z</dcterms:created>
  <dcterms:modified xsi:type="dcterms:W3CDTF">2024-02-06T16:25:25Z</dcterms:modified>
</cp:coreProperties>
</file>