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4" r:id="rId3"/>
    <p:sldMasterId id="2147483686" r:id="rId4"/>
  </p:sldMasterIdLst>
  <p:notesMasterIdLst>
    <p:notesMasterId r:id="rId59"/>
  </p:notesMasterIdLst>
  <p:sldIdLst>
    <p:sldId id="721" r:id="rId5"/>
    <p:sldId id="661" r:id="rId6"/>
    <p:sldId id="266" r:id="rId7"/>
    <p:sldId id="268" r:id="rId8"/>
    <p:sldId id="269" r:id="rId9"/>
    <p:sldId id="270" r:id="rId10"/>
    <p:sldId id="693" r:id="rId11"/>
    <p:sldId id="651" r:id="rId12"/>
    <p:sldId id="639" r:id="rId13"/>
    <p:sldId id="704" r:id="rId14"/>
    <p:sldId id="694" r:id="rId15"/>
    <p:sldId id="649" r:id="rId16"/>
    <p:sldId id="720" r:id="rId17"/>
    <p:sldId id="597" r:id="rId18"/>
    <p:sldId id="598" r:id="rId19"/>
    <p:sldId id="682" r:id="rId20"/>
    <p:sldId id="599" r:id="rId21"/>
    <p:sldId id="601" r:id="rId22"/>
    <p:sldId id="602" r:id="rId23"/>
    <p:sldId id="663" r:id="rId24"/>
    <p:sldId id="664" r:id="rId25"/>
    <p:sldId id="665" r:id="rId26"/>
    <p:sldId id="666" r:id="rId27"/>
    <p:sldId id="667" r:id="rId28"/>
    <p:sldId id="668" r:id="rId29"/>
    <p:sldId id="286" r:id="rId30"/>
    <p:sldId id="287" r:id="rId31"/>
    <p:sldId id="713" r:id="rId32"/>
    <p:sldId id="712" r:id="rId33"/>
    <p:sldId id="695" r:id="rId34"/>
    <p:sldId id="669" r:id="rId35"/>
    <p:sldId id="706" r:id="rId36"/>
    <p:sldId id="705" r:id="rId37"/>
    <p:sldId id="702" r:id="rId38"/>
    <p:sldId id="703" r:id="rId39"/>
    <p:sldId id="267" r:id="rId40"/>
    <p:sldId id="257" r:id="rId41"/>
    <p:sldId id="707" r:id="rId42"/>
    <p:sldId id="708" r:id="rId43"/>
    <p:sldId id="709" r:id="rId44"/>
    <p:sldId id="710" r:id="rId45"/>
    <p:sldId id="711" r:id="rId46"/>
    <p:sldId id="278" r:id="rId47"/>
    <p:sldId id="279" r:id="rId48"/>
    <p:sldId id="280" r:id="rId49"/>
    <p:sldId id="281" r:id="rId50"/>
    <p:sldId id="283" r:id="rId51"/>
    <p:sldId id="284" r:id="rId52"/>
    <p:sldId id="715" r:id="rId53"/>
    <p:sldId id="718" r:id="rId54"/>
    <p:sldId id="716" r:id="rId55"/>
    <p:sldId id="717" r:id="rId56"/>
    <p:sldId id="714" r:id="rId57"/>
    <p:sldId id="719"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37D127-1892-4F8B-B8AF-9B50E9D1DBE1}" v="12" dt="2023-07-27T00:55:49.7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147" y="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presProps" Target="presProps.xml"/><Relationship Id="rId65"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andi Dutta" userId="87eb70f522ca77d4" providerId="LiveId" clId="{800A8020-A004-423A-A635-E660727FF1C6}"/>
    <pc:docChg chg="custSel addSld modSld sldOrd">
      <pc:chgData name="Anandi Dutta" userId="87eb70f522ca77d4" providerId="LiveId" clId="{800A8020-A004-423A-A635-E660727FF1C6}" dt="2023-07-27T18:27:33.061" v="53" actId="478"/>
      <pc:docMkLst>
        <pc:docMk/>
      </pc:docMkLst>
      <pc:sldChg chg="delSp mod">
        <pc:chgData name="Anandi Dutta" userId="87eb70f522ca77d4" providerId="LiveId" clId="{800A8020-A004-423A-A635-E660727FF1C6}" dt="2023-07-27T18:27:33.061" v="53" actId="478"/>
        <pc:sldMkLst>
          <pc:docMk/>
          <pc:sldMk cId="543569667" sldId="704"/>
        </pc:sldMkLst>
        <pc:grpChg chg="del">
          <ac:chgData name="Anandi Dutta" userId="87eb70f522ca77d4" providerId="LiveId" clId="{800A8020-A004-423A-A635-E660727FF1C6}" dt="2023-07-27T18:27:30.653" v="52" actId="478"/>
          <ac:grpSpMkLst>
            <pc:docMk/>
            <pc:sldMk cId="543569667" sldId="704"/>
            <ac:grpSpMk id="14" creationId="{C3000C85-2AF6-E536-1DC5-4C2A022276BA}"/>
          </ac:grpSpMkLst>
        </pc:grpChg>
        <pc:inkChg chg="del">
          <ac:chgData name="Anandi Dutta" userId="87eb70f522ca77d4" providerId="LiveId" clId="{800A8020-A004-423A-A635-E660727FF1C6}" dt="2023-07-27T18:27:25.333" v="50" actId="478"/>
          <ac:inkMkLst>
            <pc:docMk/>
            <pc:sldMk cId="543569667" sldId="704"/>
            <ac:inkMk id="3" creationId="{79A8E43F-0070-6FEF-E955-9E8E4D963422}"/>
          </ac:inkMkLst>
        </pc:inkChg>
        <pc:inkChg chg="del">
          <ac:chgData name="Anandi Dutta" userId="87eb70f522ca77d4" providerId="LiveId" clId="{800A8020-A004-423A-A635-E660727FF1C6}" dt="2023-07-27T18:27:33.061" v="53" actId="478"/>
          <ac:inkMkLst>
            <pc:docMk/>
            <pc:sldMk cId="543569667" sldId="704"/>
            <ac:inkMk id="4" creationId="{FADE311C-9BE2-4833-D8E4-79D86EE6A897}"/>
          </ac:inkMkLst>
        </pc:inkChg>
        <pc:inkChg chg="del">
          <ac:chgData name="Anandi Dutta" userId="87eb70f522ca77d4" providerId="LiveId" clId="{800A8020-A004-423A-A635-E660727FF1C6}" dt="2023-07-27T18:27:27.850" v="51" actId="478"/>
          <ac:inkMkLst>
            <pc:docMk/>
            <pc:sldMk cId="543569667" sldId="704"/>
            <ac:inkMk id="10" creationId="{C9B12645-9538-CCF4-55A7-434DB81BA5B5}"/>
          </ac:inkMkLst>
        </pc:inkChg>
      </pc:sldChg>
      <pc:sldChg chg="modSp new mod ord">
        <pc:chgData name="Anandi Dutta" userId="87eb70f522ca77d4" providerId="LiveId" clId="{800A8020-A004-423A-A635-E660727FF1C6}" dt="2023-07-27T18:27:04.579" v="49" actId="20577"/>
        <pc:sldMkLst>
          <pc:docMk/>
          <pc:sldMk cId="3011545943" sldId="721"/>
        </pc:sldMkLst>
        <pc:spChg chg="mod">
          <ac:chgData name="Anandi Dutta" userId="87eb70f522ca77d4" providerId="LiveId" clId="{800A8020-A004-423A-A635-E660727FF1C6}" dt="2023-07-27T18:27:04.579" v="49" actId="20577"/>
          <ac:spMkLst>
            <pc:docMk/>
            <pc:sldMk cId="3011545943" sldId="721"/>
            <ac:spMk id="2" creationId="{93F00A9D-2E2C-7835-8991-26CFCEF5ECCC}"/>
          </ac:spMkLst>
        </pc:spChg>
      </pc:sldChg>
    </pc:docChg>
  </pc:docChgLst>
  <pc:docChgLst>
    <pc:chgData name="Anandi Dutta" userId="87eb70f522ca77d4" providerId="LiveId" clId="{F037D127-1892-4F8B-B8AF-9B50E9D1DBE1}"/>
    <pc:docChg chg="custSel addSld delSld modSld modMainMaster">
      <pc:chgData name="Anandi Dutta" userId="87eb70f522ca77d4" providerId="LiveId" clId="{F037D127-1892-4F8B-B8AF-9B50E9D1DBE1}" dt="2023-07-27T00:55:49.713" v="414"/>
      <pc:docMkLst>
        <pc:docMk/>
      </pc:docMkLst>
      <pc:sldChg chg="del">
        <pc:chgData name="Anandi Dutta" userId="87eb70f522ca77d4" providerId="LiveId" clId="{F037D127-1892-4F8B-B8AF-9B50E9D1DBE1}" dt="2023-07-26T16:04:10.695" v="189" actId="2696"/>
        <pc:sldMkLst>
          <pc:docMk/>
          <pc:sldMk cId="2042605287" sldId="288"/>
        </pc:sldMkLst>
      </pc:sldChg>
      <pc:sldChg chg="new del">
        <pc:chgData name="Anandi Dutta" userId="87eb70f522ca77d4" providerId="LiveId" clId="{F037D127-1892-4F8B-B8AF-9B50E9D1DBE1}" dt="2023-07-26T14:50:50.486" v="2" actId="2696"/>
        <pc:sldMkLst>
          <pc:docMk/>
          <pc:sldMk cId="1902293370" sldId="696"/>
        </pc:sldMkLst>
      </pc:sldChg>
      <pc:sldChg chg="add">
        <pc:chgData name="Anandi Dutta" userId="87eb70f522ca77d4" providerId="LiveId" clId="{F037D127-1892-4F8B-B8AF-9B50E9D1DBE1}" dt="2023-07-26T14:50:41.409" v="1"/>
        <pc:sldMkLst>
          <pc:docMk/>
          <pc:sldMk cId="543569667" sldId="704"/>
        </pc:sldMkLst>
      </pc:sldChg>
      <pc:sldChg chg="modSp new mod">
        <pc:chgData name="Anandi Dutta" userId="87eb70f522ca77d4" providerId="LiveId" clId="{F037D127-1892-4F8B-B8AF-9B50E9D1DBE1}" dt="2023-07-26T14:51:53.137" v="12" actId="20577"/>
        <pc:sldMkLst>
          <pc:docMk/>
          <pc:sldMk cId="1587950370" sldId="705"/>
        </pc:sldMkLst>
        <pc:spChg chg="mod">
          <ac:chgData name="Anandi Dutta" userId="87eb70f522ca77d4" providerId="LiveId" clId="{F037D127-1892-4F8B-B8AF-9B50E9D1DBE1}" dt="2023-07-26T14:51:53.137" v="12" actId="20577"/>
          <ac:spMkLst>
            <pc:docMk/>
            <pc:sldMk cId="1587950370" sldId="705"/>
            <ac:spMk id="2" creationId="{BEF75DCD-FBE3-21C0-5BE0-9DBB8A973212}"/>
          </ac:spMkLst>
        </pc:spChg>
      </pc:sldChg>
      <pc:sldChg chg="addSp delSp modSp new mod">
        <pc:chgData name="Anandi Dutta" userId="87eb70f522ca77d4" providerId="LiveId" clId="{F037D127-1892-4F8B-B8AF-9B50E9D1DBE1}" dt="2023-07-26T14:53:56.673" v="22" actId="20577"/>
        <pc:sldMkLst>
          <pc:docMk/>
          <pc:sldMk cId="3466977875" sldId="706"/>
        </pc:sldMkLst>
        <pc:spChg chg="mod">
          <ac:chgData name="Anandi Dutta" userId="87eb70f522ca77d4" providerId="LiveId" clId="{F037D127-1892-4F8B-B8AF-9B50E9D1DBE1}" dt="2023-07-26T14:53:56.673" v="22" actId="20577"/>
          <ac:spMkLst>
            <pc:docMk/>
            <pc:sldMk cId="3466977875" sldId="706"/>
            <ac:spMk id="2" creationId="{44F2627A-2105-163D-3E28-94FF43F4028D}"/>
          </ac:spMkLst>
        </pc:spChg>
        <pc:spChg chg="del">
          <ac:chgData name="Anandi Dutta" userId="87eb70f522ca77d4" providerId="LiveId" clId="{F037D127-1892-4F8B-B8AF-9B50E9D1DBE1}" dt="2023-07-26T14:53:52.394" v="14" actId="22"/>
          <ac:spMkLst>
            <pc:docMk/>
            <pc:sldMk cId="3466977875" sldId="706"/>
            <ac:spMk id="3" creationId="{A619D564-28FC-E62A-2C91-BDBF8C9A4403}"/>
          </ac:spMkLst>
        </pc:spChg>
        <pc:picChg chg="add mod ord">
          <ac:chgData name="Anandi Dutta" userId="87eb70f522ca77d4" providerId="LiveId" clId="{F037D127-1892-4F8B-B8AF-9B50E9D1DBE1}" dt="2023-07-26T14:53:52.394" v="14" actId="22"/>
          <ac:picMkLst>
            <pc:docMk/>
            <pc:sldMk cId="3466977875" sldId="706"/>
            <ac:picMk id="5" creationId="{55F0919C-3537-EB59-BF28-8F6AA8FB61B8}"/>
          </ac:picMkLst>
        </pc:picChg>
      </pc:sldChg>
      <pc:sldChg chg="addSp delSp modSp new mod">
        <pc:chgData name="Anandi Dutta" userId="87eb70f522ca77d4" providerId="LiveId" clId="{F037D127-1892-4F8B-B8AF-9B50E9D1DBE1}" dt="2023-07-26T15:03:01.323" v="108" actId="20577"/>
        <pc:sldMkLst>
          <pc:docMk/>
          <pc:sldMk cId="3611172680" sldId="707"/>
        </pc:sldMkLst>
        <pc:spChg chg="mod">
          <ac:chgData name="Anandi Dutta" userId="87eb70f522ca77d4" providerId="LiveId" clId="{F037D127-1892-4F8B-B8AF-9B50E9D1DBE1}" dt="2023-07-26T15:02:19.745" v="80" actId="27636"/>
          <ac:spMkLst>
            <pc:docMk/>
            <pc:sldMk cId="3611172680" sldId="707"/>
            <ac:spMk id="2" creationId="{5D9B5FDD-5A8F-DB3B-DDA1-0F196368F2E5}"/>
          </ac:spMkLst>
        </pc:spChg>
        <pc:spChg chg="del">
          <ac:chgData name="Anandi Dutta" userId="87eb70f522ca77d4" providerId="LiveId" clId="{F037D127-1892-4F8B-B8AF-9B50E9D1DBE1}" dt="2023-07-26T14:56:17.067" v="24" actId="22"/>
          <ac:spMkLst>
            <pc:docMk/>
            <pc:sldMk cId="3611172680" sldId="707"/>
            <ac:spMk id="3" creationId="{13EE2117-128B-6451-0AC0-3646E551092A}"/>
          </ac:spMkLst>
        </pc:spChg>
        <pc:spChg chg="add mod">
          <ac:chgData name="Anandi Dutta" userId="87eb70f522ca77d4" providerId="LiveId" clId="{F037D127-1892-4F8B-B8AF-9B50E9D1DBE1}" dt="2023-07-26T15:03:01.323" v="108" actId="20577"/>
          <ac:spMkLst>
            <pc:docMk/>
            <pc:sldMk cId="3611172680" sldId="707"/>
            <ac:spMk id="7" creationId="{3B473355-D899-FB5C-C9D9-F8B04B56AD23}"/>
          </ac:spMkLst>
        </pc:spChg>
        <pc:picChg chg="add mod ord">
          <ac:chgData name="Anandi Dutta" userId="87eb70f522ca77d4" providerId="LiveId" clId="{F037D127-1892-4F8B-B8AF-9B50E9D1DBE1}" dt="2023-07-26T15:02:21.075" v="81" actId="1076"/>
          <ac:picMkLst>
            <pc:docMk/>
            <pc:sldMk cId="3611172680" sldId="707"/>
            <ac:picMk id="5" creationId="{FDC918F5-01A1-6AC3-B504-E36FB0D6520A}"/>
          </ac:picMkLst>
        </pc:picChg>
      </pc:sldChg>
      <pc:sldChg chg="addSp delSp modSp new mod">
        <pc:chgData name="Anandi Dutta" userId="87eb70f522ca77d4" providerId="LiveId" clId="{F037D127-1892-4F8B-B8AF-9B50E9D1DBE1}" dt="2023-07-26T15:01:28.234" v="76" actId="20577"/>
        <pc:sldMkLst>
          <pc:docMk/>
          <pc:sldMk cId="1885399573" sldId="708"/>
        </pc:sldMkLst>
        <pc:spChg chg="mod">
          <ac:chgData name="Anandi Dutta" userId="87eb70f522ca77d4" providerId="LiveId" clId="{F037D127-1892-4F8B-B8AF-9B50E9D1DBE1}" dt="2023-07-26T15:00:11.331" v="40" actId="20577"/>
          <ac:spMkLst>
            <pc:docMk/>
            <pc:sldMk cId="1885399573" sldId="708"/>
            <ac:spMk id="2" creationId="{C0D79535-2A77-EDC2-4CCF-5A5DBAA9019C}"/>
          </ac:spMkLst>
        </pc:spChg>
        <pc:spChg chg="del">
          <ac:chgData name="Anandi Dutta" userId="87eb70f522ca77d4" providerId="LiveId" clId="{F037D127-1892-4F8B-B8AF-9B50E9D1DBE1}" dt="2023-07-26T14:59:54.223" v="27" actId="22"/>
          <ac:spMkLst>
            <pc:docMk/>
            <pc:sldMk cId="1885399573" sldId="708"/>
            <ac:spMk id="3" creationId="{4F9F8A32-497A-490A-F942-A35A0F195A00}"/>
          </ac:spMkLst>
        </pc:spChg>
        <pc:spChg chg="add mod">
          <ac:chgData name="Anandi Dutta" userId="87eb70f522ca77d4" providerId="LiveId" clId="{F037D127-1892-4F8B-B8AF-9B50E9D1DBE1}" dt="2023-07-26T15:01:28.234" v="76" actId="20577"/>
          <ac:spMkLst>
            <pc:docMk/>
            <pc:sldMk cId="1885399573" sldId="708"/>
            <ac:spMk id="6" creationId="{EDA10095-0F20-C489-3889-45DAB63DB061}"/>
          </ac:spMkLst>
        </pc:spChg>
        <pc:picChg chg="add mod ord">
          <ac:chgData name="Anandi Dutta" userId="87eb70f522ca77d4" providerId="LiveId" clId="{F037D127-1892-4F8B-B8AF-9B50E9D1DBE1}" dt="2023-07-26T15:00:02.298" v="30" actId="14100"/>
          <ac:picMkLst>
            <pc:docMk/>
            <pc:sldMk cId="1885399573" sldId="708"/>
            <ac:picMk id="5" creationId="{CFA6F7D4-A1E4-DE13-637D-91616EEC37B8}"/>
          </ac:picMkLst>
        </pc:picChg>
      </pc:sldChg>
      <pc:sldChg chg="modSp new mod">
        <pc:chgData name="Anandi Dutta" userId="87eb70f522ca77d4" providerId="LiveId" clId="{F037D127-1892-4F8B-B8AF-9B50E9D1DBE1}" dt="2023-07-26T15:11:16.295" v="149" actId="20577"/>
        <pc:sldMkLst>
          <pc:docMk/>
          <pc:sldMk cId="2466366473" sldId="709"/>
        </pc:sldMkLst>
        <pc:spChg chg="mod">
          <ac:chgData name="Anandi Dutta" userId="87eb70f522ca77d4" providerId="LiveId" clId="{F037D127-1892-4F8B-B8AF-9B50E9D1DBE1}" dt="2023-07-26T15:10:34.246" v="115" actId="20577"/>
          <ac:spMkLst>
            <pc:docMk/>
            <pc:sldMk cId="2466366473" sldId="709"/>
            <ac:spMk id="2" creationId="{D0308740-3CD0-47F7-5049-CE621180AD88}"/>
          </ac:spMkLst>
        </pc:spChg>
        <pc:spChg chg="mod">
          <ac:chgData name="Anandi Dutta" userId="87eb70f522ca77d4" providerId="LiveId" clId="{F037D127-1892-4F8B-B8AF-9B50E9D1DBE1}" dt="2023-07-26T15:11:16.295" v="149" actId="20577"/>
          <ac:spMkLst>
            <pc:docMk/>
            <pc:sldMk cId="2466366473" sldId="709"/>
            <ac:spMk id="3" creationId="{885D89D4-F36E-B51C-5FAF-AF9AE3FAEC94}"/>
          </ac:spMkLst>
        </pc:spChg>
      </pc:sldChg>
      <pc:sldChg chg="addSp delSp modSp new mod">
        <pc:chgData name="Anandi Dutta" userId="87eb70f522ca77d4" providerId="LiveId" clId="{F037D127-1892-4F8B-B8AF-9B50E9D1DBE1}" dt="2023-07-26T15:15:00.356" v="175" actId="20577"/>
        <pc:sldMkLst>
          <pc:docMk/>
          <pc:sldMk cId="2113532459" sldId="710"/>
        </pc:sldMkLst>
        <pc:spChg chg="mod">
          <ac:chgData name="Anandi Dutta" userId="87eb70f522ca77d4" providerId="LiveId" clId="{F037D127-1892-4F8B-B8AF-9B50E9D1DBE1}" dt="2023-07-26T15:15:00.356" v="175" actId="20577"/>
          <ac:spMkLst>
            <pc:docMk/>
            <pc:sldMk cId="2113532459" sldId="710"/>
            <ac:spMk id="2" creationId="{AA5E03BA-FA09-D608-BAC6-CAABBCA776C6}"/>
          </ac:spMkLst>
        </pc:spChg>
        <pc:spChg chg="del">
          <ac:chgData name="Anandi Dutta" userId="87eb70f522ca77d4" providerId="LiveId" clId="{F037D127-1892-4F8B-B8AF-9B50E9D1DBE1}" dt="2023-07-26T15:13:37.798" v="151" actId="22"/>
          <ac:spMkLst>
            <pc:docMk/>
            <pc:sldMk cId="2113532459" sldId="710"/>
            <ac:spMk id="3" creationId="{EB2DA8F5-0A31-8234-1F79-8870096180F5}"/>
          </ac:spMkLst>
        </pc:spChg>
        <pc:picChg chg="add mod ord">
          <ac:chgData name="Anandi Dutta" userId="87eb70f522ca77d4" providerId="LiveId" clId="{F037D127-1892-4F8B-B8AF-9B50E9D1DBE1}" dt="2023-07-26T15:13:54.701" v="163" actId="14100"/>
          <ac:picMkLst>
            <pc:docMk/>
            <pc:sldMk cId="2113532459" sldId="710"/>
            <ac:picMk id="5" creationId="{C684A5E0-EAC1-EE2C-6E14-A4B0104C51EB}"/>
          </ac:picMkLst>
        </pc:picChg>
      </pc:sldChg>
      <pc:sldChg chg="addSp delSp modSp new mod">
        <pc:chgData name="Anandi Dutta" userId="87eb70f522ca77d4" providerId="LiveId" clId="{F037D127-1892-4F8B-B8AF-9B50E9D1DBE1}" dt="2023-07-26T15:14:53.093" v="173" actId="20577"/>
        <pc:sldMkLst>
          <pc:docMk/>
          <pc:sldMk cId="1197610910" sldId="711"/>
        </pc:sldMkLst>
        <pc:spChg chg="mod">
          <ac:chgData name="Anandi Dutta" userId="87eb70f522ca77d4" providerId="LiveId" clId="{F037D127-1892-4F8B-B8AF-9B50E9D1DBE1}" dt="2023-07-26T15:14:53.093" v="173" actId="20577"/>
          <ac:spMkLst>
            <pc:docMk/>
            <pc:sldMk cId="1197610910" sldId="711"/>
            <ac:spMk id="2" creationId="{7CB0B410-F8B9-C61E-7223-9D5998535438}"/>
          </ac:spMkLst>
        </pc:spChg>
        <pc:spChg chg="del">
          <ac:chgData name="Anandi Dutta" userId="87eb70f522ca77d4" providerId="LiveId" clId="{F037D127-1892-4F8B-B8AF-9B50E9D1DBE1}" dt="2023-07-26T15:14:48.646" v="165" actId="22"/>
          <ac:spMkLst>
            <pc:docMk/>
            <pc:sldMk cId="1197610910" sldId="711"/>
            <ac:spMk id="3" creationId="{162AA0A4-3EC4-6FFC-ACF7-9D5A63C81330}"/>
          </ac:spMkLst>
        </pc:spChg>
        <pc:picChg chg="add mod ord">
          <ac:chgData name="Anandi Dutta" userId="87eb70f522ca77d4" providerId="LiveId" clId="{F037D127-1892-4F8B-B8AF-9B50E9D1DBE1}" dt="2023-07-26T15:14:48.646" v="165" actId="22"/>
          <ac:picMkLst>
            <pc:docMk/>
            <pc:sldMk cId="1197610910" sldId="711"/>
            <ac:picMk id="5" creationId="{427BF00F-6DEF-BA7F-A8BB-4433816515BB}"/>
          </ac:picMkLst>
        </pc:picChg>
      </pc:sldChg>
      <pc:sldChg chg="addSp delSp modSp new mod">
        <pc:chgData name="Anandi Dutta" userId="87eb70f522ca77d4" providerId="LiveId" clId="{F037D127-1892-4F8B-B8AF-9B50E9D1DBE1}" dt="2023-07-26T16:02:31.124" v="188" actId="20577"/>
        <pc:sldMkLst>
          <pc:docMk/>
          <pc:sldMk cId="867665835" sldId="712"/>
        </pc:sldMkLst>
        <pc:spChg chg="mod">
          <ac:chgData name="Anandi Dutta" userId="87eb70f522ca77d4" providerId="LiveId" clId="{F037D127-1892-4F8B-B8AF-9B50E9D1DBE1}" dt="2023-07-26T16:02:31.124" v="188" actId="20577"/>
          <ac:spMkLst>
            <pc:docMk/>
            <pc:sldMk cId="867665835" sldId="712"/>
            <ac:spMk id="2" creationId="{BF325C76-64DF-D476-B729-B13CC46DBAB9}"/>
          </ac:spMkLst>
        </pc:spChg>
        <pc:spChg chg="del">
          <ac:chgData name="Anandi Dutta" userId="87eb70f522ca77d4" providerId="LiveId" clId="{F037D127-1892-4F8B-B8AF-9B50E9D1DBE1}" dt="2023-07-26T16:01:21.080" v="177" actId="22"/>
          <ac:spMkLst>
            <pc:docMk/>
            <pc:sldMk cId="867665835" sldId="712"/>
            <ac:spMk id="3" creationId="{EDAD984A-0E4F-FF50-52D4-8930C82B78AB}"/>
          </ac:spMkLst>
        </pc:spChg>
        <pc:picChg chg="add mod ord">
          <ac:chgData name="Anandi Dutta" userId="87eb70f522ca77d4" providerId="LiveId" clId="{F037D127-1892-4F8B-B8AF-9B50E9D1DBE1}" dt="2023-07-26T16:02:17.891" v="185" actId="14100"/>
          <ac:picMkLst>
            <pc:docMk/>
            <pc:sldMk cId="867665835" sldId="712"/>
            <ac:picMk id="5" creationId="{08B18E88-D491-44D8-A7E0-586680874049}"/>
          </ac:picMkLst>
        </pc:picChg>
      </pc:sldChg>
      <pc:sldChg chg="addSp delSp modSp new mod">
        <pc:chgData name="Anandi Dutta" userId="87eb70f522ca77d4" providerId="LiveId" clId="{F037D127-1892-4F8B-B8AF-9B50E9D1DBE1}" dt="2023-07-26T16:18:29.886" v="375" actId="14100"/>
        <pc:sldMkLst>
          <pc:docMk/>
          <pc:sldMk cId="669640967" sldId="714"/>
        </pc:sldMkLst>
        <pc:spChg chg="mod">
          <ac:chgData name="Anandi Dutta" userId="87eb70f522ca77d4" providerId="LiveId" clId="{F037D127-1892-4F8B-B8AF-9B50E9D1DBE1}" dt="2023-07-26T16:05:07.135" v="193" actId="27636"/>
          <ac:spMkLst>
            <pc:docMk/>
            <pc:sldMk cId="669640967" sldId="714"/>
            <ac:spMk id="2" creationId="{78458894-93EA-2DB5-FAE6-6ADDF34C0AFF}"/>
          </ac:spMkLst>
        </pc:spChg>
        <pc:spChg chg="del">
          <ac:chgData name="Anandi Dutta" userId="87eb70f522ca77d4" providerId="LiveId" clId="{F037D127-1892-4F8B-B8AF-9B50E9D1DBE1}" dt="2023-07-26T16:17:41.436" v="369" actId="22"/>
          <ac:spMkLst>
            <pc:docMk/>
            <pc:sldMk cId="669640967" sldId="714"/>
            <ac:spMk id="3" creationId="{F1BA0C89-8637-81B1-39DB-8BAA0A4864F7}"/>
          </ac:spMkLst>
        </pc:spChg>
        <pc:spChg chg="add mod">
          <ac:chgData name="Anandi Dutta" userId="87eb70f522ca77d4" providerId="LiveId" clId="{F037D127-1892-4F8B-B8AF-9B50E9D1DBE1}" dt="2023-07-26T16:18:29.886" v="375" actId="14100"/>
          <ac:spMkLst>
            <pc:docMk/>
            <pc:sldMk cId="669640967" sldId="714"/>
            <ac:spMk id="7" creationId="{EAD96D25-49A8-8080-E9A9-F20FC2A1E807}"/>
          </ac:spMkLst>
        </pc:spChg>
        <pc:picChg chg="add mod ord">
          <ac:chgData name="Anandi Dutta" userId="87eb70f522ca77d4" providerId="LiveId" clId="{F037D127-1892-4F8B-B8AF-9B50E9D1DBE1}" dt="2023-07-26T16:17:48.583" v="372" actId="1076"/>
          <ac:picMkLst>
            <pc:docMk/>
            <pc:sldMk cId="669640967" sldId="714"/>
            <ac:picMk id="5" creationId="{6FDC8FED-02B9-7191-5FCA-08857086D137}"/>
          </ac:picMkLst>
        </pc:picChg>
      </pc:sldChg>
      <pc:sldChg chg="addSp delSp modSp new mod">
        <pc:chgData name="Anandi Dutta" userId="87eb70f522ca77d4" providerId="LiveId" clId="{F037D127-1892-4F8B-B8AF-9B50E9D1DBE1}" dt="2023-07-26T16:16:20.251" v="368" actId="1076"/>
        <pc:sldMkLst>
          <pc:docMk/>
          <pc:sldMk cId="4012339991" sldId="715"/>
        </pc:sldMkLst>
        <pc:spChg chg="del">
          <ac:chgData name="Anandi Dutta" userId="87eb70f522ca77d4" providerId="LiveId" clId="{F037D127-1892-4F8B-B8AF-9B50E9D1DBE1}" dt="2023-07-26T16:07:36.826" v="195" actId="22"/>
          <ac:spMkLst>
            <pc:docMk/>
            <pc:sldMk cId="4012339991" sldId="715"/>
            <ac:spMk id="3" creationId="{338FB341-A058-AFF3-90DA-1923805931C6}"/>
          </ac:spMkLst>
        </pc:spChg>
        <pc:spChg chg="add mod">
          <ac:chgData name="Anandi Dutta" userId="87eb70f522ca77d4" providerId="LiveId" clId="{F037D127-1892-4F8B-B8AF-9B50E9D1DBE1}" dt="2023-07-26T16:08:06.734" v="201" actId="14100"/>
          <ac:spMkLst>
            <pc:docMk/>
            <pc:sldMk cId="4012339991" sldId="715"/>
            <ac:spMk id="7" creationId="{6B32140E-3DDB-4F6F-5848-2429222C2AA6}"/>
          </ac:spMkLst>
        </pc:spChg>
        <pc:picChg chg="add mod ord">
          <ac:chgData name="Anandi Dutta" userId="87eb70f522ca77d4" providerId="LiveId" clId="{F037D127-1892-4F8B-B8AF-9B50E9D1DBE1}" dt="2023-07-26T16:16:20.251" v="368" actId="1076"/>
          <ac:picMkLst>
            <pc:docMk/>
            <pc:sldMk cId="4012339991" sldId="715"/>
            <ac:picMk id="5" creationId="{5F35D186-82BF-F482-EEEE-20F93CCEABEE}"/>
          </ac:picMkLst>
        </pc:picChg>
      </pc:sldChg>
      <pc:sldChg chg="modSp new mod">
        <pc:chgData name="Anandi Dutta" userId="87eb70f522ca77d4" providerId="LiveId" clId="{F037D127-1892-4F8B-B8AF-9B50E9D1DBE1}" dt="2023-07-26T16:10:48.316" v="249" actId="20577"/>
        <pc:sldMkLst>
          <pc:docMk/>
          <pc:sldMk cId="1576394434" sldId="716"/>
        </pc:sldMkLst>
        <pc:spChg chg="mod">
          <ac:chgData name="Anandi Dutta" userId="87eb70f522ca77d4" providerId="LiveId" clId="{F037D127-1892-4F8B-B8AF-9B50E9D1DBE1}" dt="2023-07-26T16:10:48.316" v="249" actId="20577"/>
          <ac:spMkLst>
            <pc:docMk/>
            <pc:sldMk cId="1576394434" sldId="716"/>
            <ac:spMk id="2" creationId="{51D0DB5A-3B17-A81C-C3CB-A50AEDD67CBE}"/>
          </ac:spMkLst>
        </pc:spChg>
        <pc:spChg chg="mod">
          <ac:chgData name="Anandi Dutta" userId="87eb70f522ca77d4" providerId="LiveId" clId="{F037D127-1892-4F8B-B8AF-9B50E9D1DBE1}" dt="2023-07-26T16:10:45.078" v="245" actId="207"/>
          <ac:spMkLst>
            <pc:docMk/>
            <pc:sldMk cId="1576394434" sldId="716"/>
            <ac:spMk id="3" creationId="{610C3AF3-1E78-4228-31D5-8A58D7771835}"/>
          </ac:spMkLst>
        </pc:spChg>
      </pc:sldChg>
      <pc:sldChg chg="modSp new mod">
        <pc:chgData name="Anandi Dutta" userId="87eb70f522ca77d4" providerId="LiveId" clId="{F037D127-1892-4F8B-B8AF-9B50E9D1DBE1}" dt="2023-07-26T16:14:04.098" v="353" actId="20577"/>
        <pc:sldMkLst>
          <pc:docMk/>
          <pc:sldMk cId="262287553" sldId="717"/>
        </pc:sldMkLst>
        <pc:spChg chg="mod">
          <ac:chgData name="Anandi Dutta" userId="87eb70f522ca77d4" providerId="LiveId" clId="{F037D127-1892-4F8B-B8AF-9B50E9D1DBE1}" dt="2023-07-26T16:14:04.098" v="353" actId="20577"/>
          <ac:spMkLst>
            <pc:docMk/>
            <pc:sldMk cId="262287553" sldId="717"/>
            <ac:spMk id="2" creationId="{05444334-1FCE-FE4A-0D38-86C9B8417A08}"/>
          </ac:spMkLst>
        </pc:spChg>
        <pc:spChg chg="mod">
          <ac:chgData name="Anandi Dutta" userId="87eb70f522ca77d4" providerId="LiveId" clId="{F037D127-1892-4F8B-B8AF-9B50E9D1DBE1}" dt="2023-07-26T16:14:00.745" v="349" actId="113"/>
          <ac:spMkLst>
            <pc:docMk/>
            <pc:sldMk cId="262287553" sldId="717"/>
            <ac:spMk id="3" creationId="{434032B7-10DE-865F-5248-0D2428299BDD}"/>
          </ac:spMkLst>
        </pc:spChg>
      </pc:sldChg>
      <pc:sldChg chg="addSp delSp modSp new mod">
        <pc:chgData name="Anandi Dutta" userId="87eb70f522ca77d4" providerId="LiveId" clId="{F037D127-1892-4F8B-B8AF-9B50E9D1DBE1}" dt="2023-07-26T16:16:03.641" v="366" actId="113"/>
        <pc:sldMkLst>
          <pc:docMk/>
          <pc:sldMk cId="403107348" sldId="718"/>
        </pc:sldMkLst>
        <pc:spChg chg="del">
          <ac:chgData name="Anandi Dutta" userId="87eb70f522ca77d4" providerId="LiveId" clId="{F037D127-1892-4F8B-B8AF-9B50E9D1DBE1}" dt="2023-07-26T16:15:02.496" v="355" actId="22"/>
          <ac:spMkLst>
            <pc:docMk/>
            <pc:sldMk cId="403107348" sldId="718"/>
            <ac:spMk id="3" creationId="{9FB921BD-19E9-AB57-01AB-4F4A56F4D0DE}"/>
          </ac:spMkLst>
        </pc:spChg>
        <pc:spChg chg="add mod">
          <ac:chgData name="Anandi Dutta" userId="87eb70f522ca77d4" providerId="LiveId" clId="{F037D127-1892-4F8B-B8AF-9B50E9D1DBE1}" dt="2023-07-26T16:16:03.641" v="366" actId="113"/>
          <ac:spMkLst>
            <pc:docMk/>
            <pc:sldMk cId="403107348" sldId="718"/>
            <ac:spMk id="7" creationId="{EE500AEB-748E-5C77-39A5-9FE514DD3D0E}"/>
          </ac:spMkLst>
        </pc:spChg>
        <pc:picChg chg="add mod ord">
          <ac:chgData name="Anandi Dutta" userId="87eb70f522ca77d4" providerId="LiveId" clId="{F037D127-1892-4F8B-B8AF-9B50E9D1DBE1}" dt="2023-07-26T16:15:12.251" v="359" actId="1076"/>
          <ac:picMkLst>
            <pc:docMk/>
            <pc:sldMk cId="403107348" sldId="718"/>
            <ac:picMk id="5" creationId="{B31C8C57-8AFB-4C80-F197-3C6623740B8B}"/>
          </ac:picMkLst>
        </pc:picChg>
      </pc:sldChg>
      <pc:sldChg chg="modSp new mod">
        <pc:chgData name="Anandi Dutta" userId="87eb70f522ca77d4" providerId="LiveId" clId="{F037D127-1892-4F8B-B8AF-9B50E9D1DBE1}" dt="2023-07-26T16:19:35.545" v="407" actId="20577"/>
        <pc:sldMkLst>
          <pc:docMk/>
          <pc:sldMk cId="3357917755" sldId="719"/>
        </pc:sldMkLst>
        <pc:spChg chg="mod">
          <ac:chgData name="Anandi Dutta" userId="87eb70f522ca77d4" providerId="LiveId" clId="{F037D127-1892-4F8B-B8AF-9B50E9D1DBE1}" dt="2023-07-26T16:19:10.102" v="382" actId="20577"/>
          <ac:spMkLst>
            <pc:docMk/>
            <pc:sldMk cId="3357917755" sldId="719"/>
            <ac:spMk id="2" creationId="{EED55950-A40C-6594-77CB-DC6487987FAC}"/>
          </ac:spMkLst>
        </pc:spChg>
        <pc:spChg chg="mod">
          <ac:chgData name="Anandi Dutta" userId="87eb70f522ca77d4" providerId="LiveId" clId="{F037D127-1892-4F8B-B8AF-9B50E9D1DBE1}" dt="2023-07-26T16:19:35.545" v="407" actId="20577"/>
          <ac:spMkLst>
            <pc:docMk/>
            <pc:sldMk cId="3357917755" sldId="719"/>
            <ac:spMk id="3" creationId="{56FAC12E-5C3A-8BC8-EC6A-C74A8C4DAF6E}"/>
          </ac:spMkLst>
        </pc:spChg>
      </pc:sldChg>
      <pc:sldChg chg="addSp delSp modSp new mod">
        <pc:chgData name="Anandi Dutta" userId="87eb70f522ca77d4" providerId="LiveId" clId="{F037D127-1892-4F8B-B8AF-9B50E9D1DBE1}" dt="2023-07-26T16:21:04.431" v="413" actId="14100"/>
        <pc:sldMkLst>
          <pc:docMk/>
          <pc:sldMk cId="1231507964" sldId="720"/>
        </pc:sldMkLst>
        <pc:spChg chg="mod">
          <ac:chgData name="Anandi Dutta" userId="87eb70f522ca77d4" providerId="LiveId" clId="{F037D127-1892-4F8B-B8AF-9B50E9D1DBE1}" dt="2023-07-26T16:20:58.280" v="411" actId="27636"/>
          <ac:spMkLst>
            <pc:docMk/>
            <pc:sldMk cId="1231507964" sldId="720"/>
            <ac:spMk id="2" creationId="{D553C10A-66D5-B000-4E22-93E560D57D82}"/>
          </ac:spMkLst>
        </pc:spChg>
        <pc:spChg chg="del">
          <ac:chgData name="Anandi Dutta" userId="87eb70f522ca77d4" providerId="LiveId" clId="{F037D127-1892-4F8B-B8AF-9B50E9D1DBE1}" dt="2023-07-26T16:20:52.705" v="409" actId="22"/>
          <ac:spMkLst>
            <pc:docMk/>
            <pc:sldMk cId="1231507964" sldId="720"/>
            <ac:spMk id="3" creationId="{57FCB23B-9DB8-5B5B-4D69-A9872374E279}"/>
          </ac:spMkLst>
        </pc:spChg>
        <pc:picChg chg="add mod ord">
          <ac:chgData name="Anandi Dutta" userId="87eb70f522ca77d4" providerId="LiveId" clId="{F037D127-1892-4F8B-B8AF-9B50E9D1DBE1}" dt="2023-07-26T16:21:04.431" v="413" actId="14100"/>
          <ac:picMkLst>
            <pc:docMk/>
            <pc:sldMk cId="1231507964" sldId="720"/>
            <ac:picMk id="5" creationId="{A7F0BAB7-E5F4-EBD6-7841-021C43DFD3AE}"/>
          </ac:picMkLst>
        </pc:picChg>
      </pc:sldChg>
      <pc:sldMasterChg chg="modSp">
        <pc:chgData name="Anandi Dutta" userId="87eb70f522ca77d4" providerId="LiveId" clId="{F037D127-1892-4F8B-B8AF-9B50E9D1DBE1}" dt="2023-07-27T00:55:49.713" v="414"/>
        <pc:sldMasterMkLst>
          <pc:docMk/>
          <pc:sldMasterMk cId="673995038" sldId="2147483660"/>
        </pc:sldMasterMkLst>
        <pc:spChg chg="mod">
          <ac:chgData name="Anandi Dutta" userId="87eb70f522ca77d4" providerId="LiveId" clId="{F037D127-1892-4F8B-B8AF-9B50E9D1DBE1}" dt="2023-07-27T00:55:49.713" v="414"/>
          <ac:spMkLst>
            <pc:docMk/>
            <pc:sldMasterMk cId="673995038" sldId="2147483660"/>
            <ac:spMk id="7" creationId="{00000000-0000-0000-0000-000000000000}"/>
          </ac:spMkLst>
        </pc:spChg>
      </pc:sldMaster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0-11T05:38:26.170"/>
    </inkml:context>
    <inkml:brush xml:id="br0">
      <inkml:brushProperty name="width" value="0.05" units="cm"/>
      <inkml:brushProperty name="height" value="0.05" units="cm"/>
    </inkml:brush>
  </inkml:definitions>
  <inkml:trace contextRef="#ctx0" brushRef="#br0">16 42 2303 0 0,'0'0'283'0'0,"0"0"346"0"0,-10-4 2315 0 0,9 3-2766 0 0,1 0 0 0 0,-1 1 0 0 0,0-1-1 0 0,1 0 1 0 0,0 0 0 0 0,-1 0 0 0 0,1 1-1 0 0,-1-1 1 0 0,1 0 0 0 0,0 0 0 0 0,0 0-1 0 0,0 0 1 0 0,-1 0 0 0 0,1 0 0 0 0,0 0-1 0 0,0 0-177 0 0,0-1 164 0 0,0 2-4 0 0,0 0 4 0 0,13-8 231 0 0,-5 2-242 0 0,-1 4-53 0 0,0 1-1 0 0,0 0 0 0 0,0 0 1 0 0,0 0-1 0 0,1 1 0 0 0,-1-1 1 0 0,0 2-1 0 0,0-1 0 0 0,0 1 1 0 0,2 1-100 0 0,8-1 222 0 0,144 20 909 0 0,18 0-14 0 0,-128-17-758 0 0,0 0 490 0 0,36-2-849 0 0,30-2 1177 0 0,114 17-1177 0 0,-136-9 135 0 0,75 4 45 0 0,70 7-8 0 0,-7-5 759 0 0,69-11-931 0 0,-272-3 61 0 0,112 3 205 0 0,103-3-4 0 0,531-22 581 0 0,-739 24-684 0 0,0 1 1 0 0,8 4-160 0 0,-4-2 262 0 0,-30-2-115 0 0,33-1 126 0 0,-39 2-362 0 0,-2-2-1409 0 0,0-1-3263 0 0,-3-1-1007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0-11T05:24:22.361"/>
    </inkml:context>
    <inkml:brush xml:id="br0">
      <inkml:brushProperty name="width" value="0.05" units="cm"/>
      <inkml:brushProperty name="height" value="0.05" units="cm"/>
    </inkml:brush>
  </inkml:definitions>
  <inkml:trace contextRef="#ctx0" brushRef="#br0">98 40 2759 0 0,'-10'-3'-229'0'0,"-17"-6"5522"0"0,-22-4-5293 0 0,49 13 72 0 0,-1 0-1 0 0,1 0 0 0 0,-1-1 0 0 0,0 1 0 0 0,1 0 0 0 0,-1 0 0 0 0,1-1 1 0 0,-1 1-1 0 0,1 0 0 0 0,-1-1 0 0 0,0 1 0 0 0,1 0 0 0 0,-1-1 1 0 0,1 1-1 0 0,0-1 0 0 0,-1 1 0 0 0,1-1 0 0 0,-1 1 0 0 0,1-1 1 0 0,0 1-1 0 0,-1-1 0 0 0,1 1 0 0 0,0-1-71 0 0,2-4 291 0 0,8 4-811 0 0,15 5-497 0 0,-23-3 578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0-11T05:40:05.381"/>
    </inkml:context>
    <inkml:brush xml:id="br0">
      <inkml:brushProperty name="width" value="0.05" units="cm"/>
      <inkml:brushProperty name="height" value="0.05" units="cm"/>
    </inkml:brush>
  </inkml:definitions>
  <inkml:trace contextRef="#ctx0" brushRef="#br0">41 62 1463 0 0,'0'0'67'0'0,"-1"-2"-3"0"0,-2-3-31 0 0,-24-22 1505 0 0,27 27-1574 0 0,-8-11 993 0 0,7 10-817 0 0,1 1 1 0 0,0 0-1 0 0,0-1 0 0 0,0 1 1 0 0,0 0-1 0 0,0 0 0 0 0,0-1 1 0 0,0 1-1 0 0,-1 0 0 0 0,1-1 0 0 0,0 1 1 0 0,0 0-1 0 0,0-1 0 0 0,0 1 1 0 0,0 0-1 0 0,1-1 0 0 0,-1 1 1 0 0,0 0-1 0 0,0 0 0 0 0,0-1 0 0 0,0 1 1 0 0,0 0-1 0 0,0-1 0 0 0,0 1 1 0 0,1 0-1 0 0,-1 0 0 0 0,0-1 1 0 0,0 1-1 0 0,0 0 0 0 0,1 0 1 0 0,-1-1-1 0 0,0 1 0 0 0,0 0 0 0 0,0 0 1 0 0,1 0-1 0 0,-1-1 0 0 0,0 1 1 0 0,1 0-1 0 0,-1 0 0 0 0,0 0 1 0 0,0 0-1 0 0,1 0 0 0 0,-1 0 1 0 0,0 0-1 0 0,1-1 0 0 0,-1 1 0 0 0,0 0 1 0 0,1 0-1 0 0,-1 0 0 0 0,0 0 1 0 0,1 0-1 0 0,-1 1-140 0 0,5-3-24 0 0,23 0-197 0 0,-2 1-3111 0 0,-11 1-26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0-11T05:40:58.772"/>
    </inkml:context>
    <inkml:brush xml:id="br0">
      <inkml:brushProperty name="width" value="0.05" units="cm"/>
      <inkml:brushProperty name="height" value="0.05" units="cm"/>
    </inkml:brush>
  </inkml:definitions>
  <inkml:trace contextRef="#ctx0" brushRef="#br0">330 1 455 0 0,'0'0'763'0'0,"0"0"77"0"0,0 0 31 0 0,0 0-65 0 0,0 0-299 0 0,-2 0-128 0 0,-19 5 999 0 0,19-4-1163 0 0,2-1-6 0 0,0 0-1 0 0,-7 11 207 0 0,6-9-214 0 0,1-2-1 0 0,0 3-142 0 0,0-1-1 0 0,0 1 1 0 0,0-1-1 0 0,1 1 1 0 0,-1-1-1 0 0,1 1 0 0 0,0-1 1 0 0,0 1-1 0 0,-1-1 1 0 0,2 0-1 0 0,-1 1 1 0 0,0-1-1 0 0,0 0 0 0 0,1 0 1 0 0,-1 0-1 0 0,1 0 1 0 0,0 0-1 0 0,1 1-57 0 0,1 1 61 0 0,0-2 0 0 0,0 1 1 0 0,0 0-1 0 0,1-1 0 0 0,-1 0 0 0 0,1 0 0 0 0,-1 0 0 0 0,1 0 0 0 0,2 0-61 0 0,4-1 154 0 0,0 0 1 0 0,0-1-1 0 0,0 0 0 0 0,0-1 0 0 0,9-1-154 0 0,-4 2 3405 0 0,-20 3-3384 0 0,-31 22 433 0 0,-2 0-1 0 0,-30 13-453 0 0,-200 88-792 0 0,235-109-549 0 0,21-11 90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0-11T05:41:01.323"/>
    </inkml:context>
    <inkml:brush xml:id="br0">
      <inkml:brushProperty name="width" value="0.05" units="cm"/>
      <inkml:brushProperty name="height" value="0.05" units="cm"/>
    </inkml:brush>
  </inkml:definitions>
  <inkml:trace contextRef="#ctx0" brushRef="#br0">91 37 455 0 0,'0'0'455'0'0,"0"0"29"0"0,0 0 17 0 0,-1 0-62 0 0,-17 3-256 0 0,14-2-130 0 0,1 0-1 0 0,-1-1 1 0 0,1 1 0 0 0,-1-1-1 0 0,0 0 1 0 0,1 0-1 0 0,-1 0 1 0 0,-2-1-53 0 0,4 1 191 0 0,2 0 7 0 0,-33 3 4313 0 0,31-3-4334 0 0,2 0-1 0 0,0 0-12 0 0,0 0-49 0 0,0 0-19 0 0,0 0-7 0 0,3 0-15 0 0,15 4-50 0 0,1 0 1 0 0,-1 1 0 0 0,0 1-1 0 0,0 1 1 0 0,4 3-25 0 0,35 12 163 0 0,-26-13-87 0 0,1-2 0 0 0,0 0 0 0 0,0-2 0 0 0,0-2 0 0 0,6 0-76 0 0,163-4 583 0 0,-159-1-386 0 0,103-7 1323 0 0,7-7-1520 0 0,-84 5 1173 0 0,43-14-1173 0 0,-48 10 427 0 0,-51 13-236 0 0,1 0 0 0 0,12 1-191 0 0,8-2 385 0 0,-5-5 351 0 0,-15 3-668 0 0,-11 5-12 0 0,-2 0 21 0 0,0 0 2 0 0,0 0-2 0 0,0 0 11 0 0,9-8 752 0 0,-6 1-816 0 0,-2 6 36 0 0,-1 1 11 0 0,4-12 112 0 0,-3 5-186 0 0,-1 5-66 0 0,0 2-41 0 0,0 0-64 0 0,0 0-10 0 0,0 0 6 0 0,0 0-36 0 0,0 0-162 0 0,0 0-68 0 0,0 0-18 0 0,0 0-164 0 0,2 1-685 0 0,7 3-296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0-11T05:41:18.865"/>
    </inkml:context>
    <inkml:brush xml:id="br0">
      <inkml:brushProperty name="width" value="0.05" units="cm"/>
      <inkml:brushProperty name="height" value="0.05" units="cm"/>
    </inkml:brush>
  </inkml:definitions>
  <inkml:trace contextRef="#ctx0" brushRef="#br0">430 4 4607 0 0,'0'0'208'0'0,"-2"-1"-9"0"0,-3-1-55 0 0,4 1 383 0 0,1 1 157 0 0,0 0 20 0 0,0 0-64 0 0,0 0-298 0 0,0 0-135 0 0,0 0-23 0 0,0 0-20 0 0,0 0-56 0 0,0 0-20 0 0,0 0-7 0 0,0 0-75 0 0,0 1-1 0 0,0-1 1 0 0,1 0-1 0 0,-1 0 0 0 0,0 0 1 0 0,0 0-1 0 0,1 0 1 0 0,-1 0-1 0 0,0 1 1 0 0,0-1-1 0 0,0 0 0 0 0,0 0 1 0 0,1 0-1 0 0,-1 0 1 0 0,0 1-1 0 0,0-1 1 0 0,0 0-1 0 0,0 0 0 0 0,0 1 1 0 0,1-1-1 0 0,-1 0 1 0 0,0 0-1 0 0,0 1 1 0 0,0-1-1 0 0,0 0 0 0 0,0 1-5 0 0,6 8 197 0 0,29 13 761 0 0,-32-20-814 0 0,-3-2 0 0 0,2 1 3 0 0,9 3 88 0 0,3 4 2783 0 0,-15-7-2965 0 0,0 1 0 0 0,0 0 0 0 0,0 0 0 0 0,0-1 0 0 0,-1 1 0 0 0,1 0 0 0 0,-1-1 0 0 0,1 0 0 0 0,-1 1 0 0 0,1-1 0 0 0,-1 0 0 0 0,0 0 0 0 0,0 1 0 0 0,0-2 0 0 0,1 1 0 0 0,-2 0-53 0 0,-9 4 121 0 0,0-1-1 0 0,-1 0 0 0 0,1-1 0 0 0,-1-1 1 0 0,-8 1-121 0 0,-27 5 342 0 0,-19 6 957 0 0,-32 0-1299 0 0,30-5 861 0 0,-19 7-861 0 0,79-14 0 0 0,3 1-28 0 0,4-3-117 0 0,2 0-51 0 0,3 2-11 0 0,1 2-77 0 0,0-1-1 0 0,0 0 0 0 0,1 0 1 0 0,-1 0-1 0 0,1-1 0 0 0,0 1 1 0 0,0-1-1 0 0,1 0 285 0 0,18 3-1131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0-11T05:41:19.569"/>
    </inkml:context>
    <inkml:brush xml:id="br0">
      <inkml:brushProperty name="width" value="0.05" units="cm"/>
      <inkml:brushProperty name="height" value="0.05" units="cm"/>
    </inkml:brush>
  </inkml:definitions>
  <inkml:trace contextRef="#ctx0" brushRef="#br0">40 46 5063 0 0,'0'0'232'0'0,"3"0"79"0"0,16 0 394 0 0,128 0 4277 0 0,88-14-4982 0 0,-187 8 1138 0 0,0-1 0 0 0,29-10-1138 0 0,-75 16 262 0 0,7 1 110 0 0,-8 0 3716 0 0,-11 0-3958 0 0,0 0 0 0 0,1 0 0 0 0,-1 1 0 0 0,0 0 0 0 0,1 1 0 0 0,-2 1-130 0 0,-61 17 213 0 0,44-11-144 0 0,-37 10-20 0 0,2 4 1 0 0,-32 16-50 0 0,58-21-649 0 0,1 2 1 0 0,1 1-1 0 0,1 2 1 0 0,-25 21 648 0 0,23-13-1131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0-11T05:41:23.338"/>
    </inkml:context>
    <inkml:brush xml:id="br0">
      <inkml:brushProperty name="width" value="0.05" units="cm"/>
      <inkml:brushProperty name="height" value="0.05" units="cm"/>
    </inkml:brush>
  </inkml:definitions>
  <inkml:trace contextRef="#ctx0" brushRef="#br0">1 23 5983 0 0,'0'0'464'0'0,"2"0"-305"0"0,34-8 896 0 0,1 2 0 0 0,0 2 0 0 0,0 1 0 0 0,14 2-1055 0 0,153 9 2185 0 0,-150-5-1550 0 0,322 18 1581 0 0,250 17-889 0 0,-406-23-1047 0 0,11 0 19 0 0,372 27 298 0 0,-479-25-410 0 0,-68-8-772 0 0,38 0 585 0 0,-89-8-270 0 0,-1-1-1 0 0,1 0 1 0 0,-1 0-1 0 0,1-1 1 0 0,-1 0 0 0 0,2 0 270 0 0,8-4-1554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0-11T05:41:25.203"/>
    </inkml:context>
    <inkml:brush xml:id="br0">
      <inkml:brushProperty name="width" value="0.05" units="cm"/>
      <inkml:brushProperty name="height" value="0.05" units="cm"/>
    </inkml:brush>
  </inkml:definitions>
  <inkml:trace contextRef="#ctx0" brushRef="#br0">0 0 5983 0 0,'0'0'464'0'0,"0"0"-178"0"0,0 0 386 0 0,0 0 198 0 0,0 0 40 0 0,0 0-118 0 0,3 1-532 0 0,64 14 1105 0 0,-1 3 0 0 0,8 6-1365 0 0,-33-11 1115 0 0,37 5-1115 0 0,-17-4 220 0 0,14 5 6 0 0,40 11 240 0 0,2-5-1 0 0,42 0-465 0 0,3-13 370 0 0,-1-6 0 0 0,1-8 0 0 0,46-11-370 0 0,294-33 591 0 0,-193 16-296 0 0,443-7 569 0 0,-686 35-776 0 0,640 19 1178 0 0,-402 14-527 0 0,-3 19-178 0 0,-39 3-303 0 0,-86-15-410 0 0,-168-38-1422 0 0,-14-6-2493 0 0,1 2 2807 0 0,-16-13-4847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8605EA-C586-406D-8B29-7F4939832423}" type="datetimeFigureOut">
              <a:rPr lang="en-US" smtClean="0"/>
              <a:t>7/27/2023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9DA91F-A991-4767-92D1-35F0489B3159}" type="slidenum">
              <a:rPr lang="en-US" smtClean="0"/>
              <a:t>‹#›</a:t>
            </a:fld>
            <a:endParaRPr lang="en-US"/>
          </a:p>
        </p:txBody>
      </p:sp>
    </p:spTree>
    <p:extLst>
      <p:ext uri="{BB962C8B-B14F-4D97-AF65-F5344CB8AC3E}">
        <p14:creationId xmlns:p14="http://schemas.microsoft.com/office/powerpoint/2010/main" val="38021385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Rot="1" noChangeAspect="1" noChangeArrowheads="1" noTextEdit="1"/>
          </p:cNvSpPr>
          <p:nvPr>
            <p:ph type="sldImg"/>
          </p:nvPr>
        </p:nvSpPr>
        <p:spPr>
          <a:ln/>
        </p:spPr>
      </p:sp>
      <p:sp>
        <p:nvSpPr>
          <p:cNvPr id="224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526972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0F64717-A5A5-4C4E-9291-2F18B7410B06}"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1385174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Rot="1" noChangeAspect="1" noChangeArrowheads="1" noTextEdit="1"/>
          </p:cNvSpPr>
          <p:nvPr>
            <p:ph type="sldImg"/>
          </p:nvPr>
        </p:nvSpPr>
        <p:spPr>
          <a:ln/>
        </p:spPr>
      </p:sp>
      <p:sp>
        <p:nvSpPr>
          <p:cNvPr id="2334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Rot="1" noChangeAspect="1" noChangeArrowheads="1" noTextEdit="1"/>
          </p:cNvSpPr>
          <p:nvPr>
            <p:ph type="sldImg"/>
          </p:nvPr>
        </p:nvSpPr>
        <p:spPr>
          <a:ln/>
        </p:spPr>
      </p:sp>
      <p:sp>
        <p:nvSpPr>
          <p:cNvPr id="2344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Rot="1" noChangeAspect="1" noChangeArrowheads="1" noTextEdit="1"/>
          </p:cNvSpPr>
          <p:nvPr>
            <p:ph type="sldImg"/>
          </p:nvPr>
        </p:nvSpPr>
        <p:spPr>
          <a:ln/>
        </p:spPr>
      </p:sp>
      <p:sp>
        <p:nvSpPr>
          <p:cNvPr id="2355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Rot="1" noChangeAspect="1" noChangeArrowheads="1" noTextEdit="1"/>
          </p:cNvSpPr>
          <p:nvPr>
            <p:ph type="sldImg"/>
          </p:nvPr>
        </p:nvSpPr>
        <p:spPr>
          <a:ln/>
        </p:spPr>
      </p:sp>
      <p:sp>
        <p:nvSpPr>
          <p:cNvPr id="236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Rot="1" noChangeAspect="1" noChangeArrowheads="1" noTextEdit="1"/>
          </p:cNvSpPr>
          <p:nvPr>
            <p:ph type="sldImg"/>
          </p:nvPr>
        </p:nvSpPr>
        <p:spPr>
          <a:ln/>
        </p:spPr>
      </p:sp>
      <p:sp>
        <p:nvSpPr>
          <p:cNvPr id="236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Rot="1" noChangeAspect="1" noChangeArrowheads="1" noTextEdit="1"/>
          </p:cNvSpPr>
          <p:nvPr>
            <p:ph type="sldImg"/>
          </p:nvPr>
        </p:nvSpPr>
        <p:spPr>
          <a:ln/>
        </p:spPr>
      </p:sp>
      <p:sp>
        <p:nvSpPr>
          <p:cNvPr id="2396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Rot="1" noChangeAspect="1" noChangeArrowheads="1" noTextEdit="1"/>
          </p:cNvSpPr>
          <p:nvPr>
            <p:ph type="sldImg"/>
          </p:nvPr>
        </p:nvSpPr>
        <p:spPr>
          <a:ln/>
        </p:spPr>
      </p:sp>
      <p:sp>
        <p:nvSpPr>
          <p:cNvPr id="2396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Rot="1" noChangeAspect="1" noChangeArrowheads="1" noTextEdit="1"/>
          </p:cNvSpPr>
          <p:nvPr>
            <p:ph type="sldImg"/>
          </p:nvPr>
        </p:nvSpPr>
        <p:spPr>
          <a:ln/>
        </p:spPr>
      </p:sp>
      <p:sp>
        <p:nvSpPr>
          <p:cNvPr id="2396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Rot="1" noChangeAspect="1" noChangeArrowheads="1" noTextEdit="1"/>
          </p:cNvSpPr>
          <p:nvPr>
            <p:ph type="sldImg"/>
          </p:nvPr>
        </p:nvSpPr>
        <p:spPr>
          <a:ln/>
        </p:spPr>
      </p:sp>
      <p:sp>
        <p:nvSpPr>
          <p:cNvPr id="2396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Rot="1" noChangeAspect="1" noChangeArrowheads="1" noTextEdit="1"/>
          </p:cNvSpPr>
          <p:nvPr>
            <p:ph type="sldImg"/>
          </p:nvPr>
        </p:nvSpPr>
        <p:spPr>
          <a:ln/>
        </p:spPr>
      </p:sp>
      <p:sp>
        <p:nvSpPr>
          <p:cNvPr id="2396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Rot="1" noChangeAspect="1" noChangeArrowheads="1" noTextEdit="1"/>
          </p:cNvSpPr>
          <p:nvPr>
            <p:ph type="sldImg"/>
          </p:nvPr>
        </p:nvSpPr>
        <p:spPr>
          <a:ln/>
        </p:spPr>
      </p:sp>
      <p:sp>
        <p:nvSpPr>
          <p:cNvPr id="2355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p:cNvSpPr>
            <a:spLocks noGrp="1" noRot="1" noChangeAspect="1" noChangeArrowheads="1" noTextEdit="1"/>
          </p:cNvSpPr>
          <p:nvPr>
            <p:ph type="sldImg"/>
          </p:nvPr>
        </p:nvSpPr>
        <p:spPr>
          <a:ln/>
        </p:spPr>
      </p:sp>
      <p:sp>
        <p:nvSpPr>
          <p:cNvPr id="2467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0xf000 + 0x8 =</a:t>
            </a:r>
            <a:r>
              <a:rPr lang="en-US" baseline="0" dirty="0"/>
              <a:t> 0xf008</a:t>
            </a:r>
          </a:p>
          <a:p>
            <a:r>
              <a:rPr lang="en-US" baseline="0" dirty="0"/>
              <a:t>0xf000 + 0x0100 = 0xf100</a:t>
            </a:r>
          </a:p>
          <a:p>
            <a:r>
              <a:rPr lang="en-US" baseline="0" dirty="0"/>
              <a:t>0xf000 + 4*0x0100 = 0xf400</a:t>
            </a:r>
          </a:p>
          <a:p>
            <a:r>
              <a:rPr lang="en-US" baseline="0" dirty="0"/>
              <a:t>2*0xf000 + 0x80 = 0x1d080</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6A65B0C-B35D-4608-94F8-324A6C7A47D2}"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5810866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0xf000 + 0x8 =</a:t>
            </a:r>
            <a:r>
              <a:rPr lang="en-US" baseline="0" dirty="0"/>
              <a:t> 0xf008</a:t>
            </a:r>
          </a:p>
          <a:p>
            <a:r>
              <a:rPr lang="en-US" baseline="0" dirty="0"/>
              <a:t>0xf000 + 0x0100 = 0xf100</a:t>
            </a:r>
          </a:p>
          <a:p>
            <a:r>
              <a:rPr lang="en-US" baseline="0" dirty="0"/>
              <a:t>0xf000 + 4*0x0100 = 0xf400</a:t>
            </a:r>
          </a:p>
          <a:p>
            <a:r>
              <a:rPr lang="en-US" baseline="0" dirty="0"/>
              <a:t>2*0xf000 + 0x80 = 0x1d080</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6A65B0C-B35D-4608-94F8-324A6C7A47D2}"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31</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A2F64-9240-1F40-9443-67ECDB490AD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7B94882-E9B5-42A5-EB28-D036EC96A6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3362425-E813-0A95-A95A-13BCC167861A}"/>
              </a:ext>
            </a:extLst>
          </p:cNvPr>
          <p:cNvSpPr>
            <a:spLocks noGrp="1"/>
          </p:cNvSpPr>
          <p:nvPr>
            <p:ph type="dt" sz="half" idx="10"/>
          </p:nvPr>
        </p:nvSpPr>
        <p:spPr/>
        <p:txBody>
          <a:bodyPr/>
          <a:lstStyle/>
          <a:p>
            <a:fld id="{790BC94B-502E-42BF-9FF4-3DCC3ECBC889}" type="datetimeFigureOut">
              <a:rPr lang="en-US" smtClean="0"/>
              <a:t>7/27/2023</a:t>
            </a:fld>
            <a:endParaRPr lang="en-US"/>
          </a:p>
        </p:txBody>
      </p:sp>
      <p:sp>
        <p:nvSpPr>
          <p:cNvPr id="5" name="Footer Placeholder 4">
            <a:extLst>
              <a:ext uri="{FF2B5EF4-FFF2-40B4-BE49-F238E27FC236}">
                <a16:creationId xmlns:a16="http://schemas.microsoft.com/office/drawing/2014/main" id="{230DEB0A-C359-182C-8A77-94D5127B58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213D41-AB6D-AE17-074F-C5F0CE97FBA7}"/>
              </a:ext>
            </a:extLst>
          </p:cNvPr>
          <p:cNvSpPr>
            <a:spLocks noGrp="1"/>
          </p:cNvSpPr>
          <p:nvPr>
            <p:ph type="sldNum" sz="quarter" idx="12"/>
          </p:nvPr>
        </p:nvSpPr>
        <p:spPr/>
        <p:txBody>
          <a:bodyPr/>
          <a:lstStyle/>
          <a:p>
            <a:fld id="{1E4B9D80-F2D7-4F7A-92AC-A3529DEB85EF}" type="slidenum">
              <a:rPr lang="en-US" smtClean="0"/>
              <a:t>‹#›</a:t>
            </a:fld>
            <a:endParaRPr lang="en-US"/>
          </a:p>
        </p:txBody>
      </p:sp>
    </p:spTree>
    <p:extLst>
      <p:ext uri="{BB962C8B-B14F-4D97-AF65-F5344CB8AC3E}">
        <p14:creationId xmlns:p14="http://schemas.microsoft.com/office/powerpoint/2010/main" val="3775897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3D547-8DDE-0883-A1C3-93EAD47D779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AE6FE7-9A90-B963-AFBB-DFDBFC72635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8B9A99-5DCD-3309-36DD-0B7CF1DC4F15}"/>
              </a:ext>
            </a:extLst>
          </p:cNvPr>
          <p:cNvSpPr>
            <a:spLocks noGrp="1"/>
          </p:cNvSpPr>
          <p:nvPr>
            <p:ph type="dt" sz="half" idx="10"/>
          </p:nvPr>
        </p:nvSpPr>
        <p:spPr/>
        <p:txBody>
          <a:bodyPr/>
          <a:lstStyle/>
          <a:p>
            <a:fld id="{790BC94B-502E-42BF-9FF4-3DCC3ECBC889}" type="datetimeFigureOut">
              <a:rPr lang="en-US" smtClean="0"/>
              <a:t>7/27/2023</a:t>
            </a:fld>
            <a:endParaRPr lang="en-US"/>
          </a:p>
        </p:txBody>
      </p:sp>
      <p:sp>
        <p:nvSpPr>
          <p:cNvPr id="5" name="Footer Placeholder 4">
            <a:extLst>
              <a:ext uri="{FF2B5EF4-FFF2-40B4-BE49-F238E27FC236}">
                <a16:creationId xmlns:a16="http://schemas.microsoft.com/office/drawing/2014/main" id="{C1F7C445-6DB4-CD4C-5183-7D096711E4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8A7ED0-6BC2-D24D-328E-CC77BEB69156}"/>
              </a:ext>
            </a:extLst>
          </p:cNvPr>
          <p:cNvSpPr>
            <a:spLocks noGrp="1"/>
          </p:cNvSpPr>
          <p:nvPr>
            <p:ph type="sldNum" sz="quarter" idx="12"/>
          </p:nvPr>
        </p:nvSpPr>
        <p:spPr/>
        <p:txBody>
          <a:bodyPr/>
          <a:lstStyle/>
          <a:p>
            <a:fld id="{1E4B9D80-F2D7-4F7A-92AC-A3529DEB85EF}" type="slidenum">
              <a:rPr lang="en-US" smtClean="0"/>
              <a:t>‹#›</a:t>
            </a:fld>
            <a:endParaRPr lang="en-US"/>
          </a:p>
        </p:txBody>
      </p:sp>
    </p:spTree>
    <p:extLst>
      <p:ext uri="{BB962C8B-B14F-4D97-AF65-F5344CB8AC3E}">
        <p14:creationId xmlns:p14="http://schemas.microsoft.com/office/powerpoint/2010/main" val="2975943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BF62E-8F64-8152-E7E2-9DEBC2F9467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1CEEC21-5B6D-6EB3-FE31-2B7925ACF9B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FAB204D-C932-0EE9-E300-7B22C135DD73}"/>
              </a:ext>
            </a:extLst>
          </p:cNvPr>
          <p:cNvSpPr>
            <a:spLocks noGrp="1"/>
          </p:cNvSpPr>
          <p:nvPr>
            <p:ph type="dt" sz="half" idx="10"/>
          </p:nvPr>
        </p:nvSpPr>
        <p:spPr/>
        <p:txBody>
          <a:bodyPr/>
          <a:lstStyle/>
          <a:p>
            <a:fld id="{790BC94B-502E-42BF-9FF4-3DCC3ECBC889}" type="datetimeFigureOut">
              <a:rPr lang="en-US" smtClean="0"/>
              <a:t>7/27/2023</a:t>
            </a:fld>
            <a:endParaRPr lang="en-US"/>
          </a:p>
        </p:txBody>
      </p:sp>
      <p:sp>
        <p:nvSpPr>
          <p:cNvPr id="5" name="Footer Placeholder 4">
            <a:extLst>
              <a:ext uri="{FF2B5EF4-FFF2-40B4-BE49-F238E27FC236}">
                <a16:creationId xmlns:a16="http://schemas.microsoft.com/office/drawing/2014/main" id="{2C505622-788C-EC13-3A6B-D651FD26FC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92F47D-63E1-7408-650A-E027927ED5A9}"/>
              </a:ext>
            </a:extLst>
          </p:cNvPr>
          <p:cNvSpPr>
            <a:spLocks noGrp="1"/>
          </p:cNvSpPr>
          <p:nvPr>
            <p:ph type="sldNum" sz="quarter" idx="12"/>
          </p:nvPr>
        </p:nvSpPr>
        <p:spPr/>
        <p:txBody>
          <a:bodyPr/>
          <a:lstStyle/>
          <a:p>
            <a:fld id="{1E4B9D80-F2D7-4F7A-92AC-A3529DEB85EF}" type="slidenum">
              <a:rPr lang="en-US" smtClean="0"/>
              <a:t>‹#›</a:t>
            </a:fld>
            <a:endParaRPr lang="en-US"/>
          </a:p>
        </p:txBody>
      </p:sp>
    </p:spTree>
    <p:extLst>
      <p:ext uri="{BB962C8B-B14F-4D97-AF65-F5344CB8AC3E}">
        <p14:creationId xmlns:p14="http://schemas.microsoft.com/office/powerpoint/2010/main" val="1630123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88AD9-B833-F60D-D763-51ABC20B3E2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598017-1945-6BFA-4722-EDECCB472F8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24E76BF-B561-48A9-22F5-B87E243DEE2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07F9F8A-55A4-A049-9E46-369FC1740C79}"/>
              </a:ext>
            </a:extLst>
          </p:cNvPr>
          <p:cNvSpPr>
            <a:spLocks noGrp="1"/>
          </p:cNvSpPr>
          <p:nvPr>
            <p:ph type="dt" sz="half" idx="10"/>
          </p:nvPr>
        </p:nvSpPr>
        <p:spPr/>
        <p:txBody>
          <a:bodyPr/>
          <a:lstStyle/>
          <a:p>
            <a:fld id="{790BC94B-502E-42BF-9FF4-3DCC3ECBC889}" type="datetimeFigureOut">
              <a:rPr lang="en-US" smtClean="0"/>
              <a:t>7/27/2023</a:t>
            </a:fld>
            <a:endParaRPr lang="en-US"/>
          </a:p>
        </p:txBody>
      </p:sp>
      <p:sp>
        <p:nvSpPr>
          <p:cNvPr id="6" name="Footer Placeholder 5">
            <a:extLst>
              <a:ext uri="{FF2B5EF4-FFF2-40B4-BE49-F238E27FC236}">
                <a16:creationId xmlns:a16="http://schemas.microsoft.com/office/drawing/2014/main" id="{3592C043-EB96-DC0F-B961-D2AC2694BB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685654-0C17-CFE6-C3A7-4C7D49E783D7}"/>
              </a:ext>
            </a:extLst>
          </p:cNvPr>
          <p:cNvSpPr>
            <a:spLocks noGrp="1"/>
          </p:cNvSpPr>
          <p:nvPr>
            <p:ph type="sldNum" sz="quarter" idx="12"/>
          </p:nvPr>
        </p:nvSpPr>
        <p:spPr/>
        <p:txBody>
          <a:bodyPr/>
          <a:lstStyle/>
          <a:p>
            <a:fld id="{1E4B9D80-F2D7-4F7A-92AC-A3529DEB85EF}" type="slidenum">
              <a:rPr lang="en-US" smtClean="0"/>
              <a:t>‹#›</a:t>
            </a:fld>
            <a:endParaRPr lang="en-US"/>
          </a:p>
        </p:txBody>
      </p:sp>
    </p:spTree>
    <p:extLst>
      <p:ext uri="{BB962C8B-B14F-4D97-AF65-F5344CB8AC3E}">
        <p14:creationId xmlns:p14="http://schemas.microsoft.com/office/powerpoint/2010/main" val="2573507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4606A-5732-1835-A059-024F6572B89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9EA95F3-AFD1-7ECA-EFE4-E39BF68E50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9EF30E-DC8E-D518-A4AA-424E442DFDC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E1EED6B-5927-5CC7-94AA-CB43B1424B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54C1E0-80AC-BBA4-45ED-8B28EE96D51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822EA86-A60D-0FB6-E212-D5D84134F911}"/>
              </a:ext>
            </a:extLst>
          </p:cNvPr>
          <p:cNvSpPr>
            <a:spLocks noGrp="1"/>
          </p:cNvSpPr>
          <p:nvPr>
            <p:ph type="dt" sz="half" idx="10"/>
          </p:nvPr>
        </p:nvSpPr>
        <p:spPr/>
        <p:txBody>
          <a:bodyPr/>
          <a:lstStyle/>
          <a:p>
            <a:fld id="{790BC94B-502E-42BF-9FF4-3DCC3ECBC889}" type="datetimeFigureOut">
              <a:rPr lang="en-US" smtClean="0"/>
              <a:t>7/27/2023</a:t>
            </a:fld>
            <a:endParaRPr lang="en-US"/>
          </a:p>
        </p:txBody>
      </p:sp>
      <p:sp>
        <p:nvSpPr>
          <p:cNvPr id="8" name="Footer Placeholder 7">
            <a:extLst>
              <a:ext uri="{FF2B5EF4-FFF2-40B4-BE49-F238E27FC236}">
                <a16:creationId xmlns:a16="http://schemas.microsoft.com/office/drawing/2014/main" id="{4A8C690B-82D8-3009-C1F8-BD195CC256A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B498900-467F-C019-25A4-CF8414DED9AE}"/>
              </a:ext>
            </a:extLst>
          </p:cNvPr>
          <p:cNvSpPr>
            <a:spLocks noGrp="1"/>
          </p:cNvSpPr>
          <p:nvPr>
            <p:ph type="sldNum" sz="quarter" idx="12"/>
          </p:nvPr>
        </p:nvSpPr>
        <p:spPr/>
        <p:txBody>
          <a:bodyPr/>
          <a:lstStyle/>
          <a:p>
            <a:fld id="{1E4B9D80-F2D7-4F7A-92AC-A3529DEB85EF}" type="slidenum">
              <a:rPr lang="en-US" smtClean="0"/>
              <a:t>‹#›</a:t>
            </a:fld>
            <a:endParaRPr lang="en-US"/>
          </a:p>
        </p:txBody>
      </p:sp>
    </p:spTree>
    <p:extLst>
      <p:ext uri="{BB962C8B-B14F-4D97-AF65-F5344CB8AC3E}">
        <p14:creationId xmlns:p14="http://schemas.microsoft.com/office/powerpoint/2010/main" val="3030117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0B5E3-FDCC-158A-14B5-337AECD3E37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C2D4502-B723-C661-9E02-3B4161F75560}"/>
              </a:ext>
            </a:extLst>
          </p:cNvPr>
          <p:cNvSpPr>
            <a:spLocks noGrp="1"/>
          </p:cNvSpPr>
          <p:nvPr>
            <p:ph type="dt" sz="half" idx="10"/>
          </p:nvPr>
        </p:nvSpPr>
        <p:spPr/>
        <p:txBody>
          <a:bodyPr/>
          <a:lstStyle/>
          <a:p>
            <a:fld id="{790BC94B-502E-42BF-9FF4-3DCC3ECBC889}" type="datetimeFigureOut">
              <a:rPr lang="en-US" smtClean="0"/>
              <a:t>7/27/2023</a:t>
            </a:fld>
            <a:endParaRPr lang="en-US"/>
          </a:p>
        </p:txBody>
      </p:sp>
      <p:sp>
        <p:nvSpPr>
          <p:cNvPr id="4" name="Footer Placeholder 3">
            <a:extLst>
              <a:ext uri="{FF2B5EF4-FFF2-40B4-BE49-F238E27FC236}">
                <a16:creationId xmlns:a16="http://schemas.microsoft.com/office/drawing/2014/main" id="{4F71DC1F-8200-9E44-2AB0-541793479DB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3CCA749-2683-4BD7-D64D-4A36010D564C}"/>
              </a:ext>
            </a:extLst>
          </p:cNvPr>
          <p:cNvSpPr>
            <a:spLocks noGrp="1"/>
          </p:cNvSpPr>
          <p:nvPr>
            <p:ph type="sldNum" sz="quarter" idx="12"/>
          </p:nvPr>
        </p:nvSpPr>
        <p:spPr/>
        <p:txBody>
          <a:bodyPr/>
          <a:lstStyle/>
          <a:p>
            <a:fld id="{1E4B9D80-F2D7-4F7A-92AC-A3529DEB85EF}" type="slidenum">
              <a:rPr lang="en-US" smtClean="0"/>
              <a:t>‹#›</a:t>
            </a:fld>
            <a:endParaRPr lang="en-US"/>
          </a:p>
        </p:txBody>
      </p:sp>
    </p:spTree>
    <p:extLst>
      <p:ext uri="{BB962C8B-B14F-4D97-AF65-F5344CB8AC3E}">
        <p14:creationId xmlns:p14="http://schemas.microsoft.com/office/powerpoint/2010/main" val="89120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E4CEC9-390E-8F9E-40AD-50583F118E12}"/>
              </a:ext>
            </a:extLst>
          </p:cNvPr>
          <p:cNvSpPr>
            <a:spLocks noGrp="1"/>
          </p:cNvSpPr>
          <p:nvPr>
            <p:ph type="dt" sz="half" idx="10"/>
          </p:nvPr>
        </p:nvSpPr>
        <p:spPr/>
        <p:txBody>
          <a:bodyPr/>
          <a:lstStyle/>
          <a:p>
            <a:fld id="{790BC94B-502E-42BF-9FF4-3DCC3ECBC889}" type="datetimeFigureOut">
              <a:rPr lang="en-US" smtClean="0"/>
              <a:t>7/27/2023</a:t>
            </a:fld>
            <a:endParaRPr lang="en-US"/>
          </a:p>
        </p:txBody>
      </p:sp>
      <p:sp>
        <p:nvSpPr>
          <p:cNvPr id="3" name="Footer Placeholder 2">
            <a:extLst>
              <a:ext uri="{FF2B5EF4-FFF2-40B4-BE49-F238E27FC236}">
                <a16:creationId xmlns:a16="http://schemas.microsoft.com/office/drawing/2014/main" id="{2F80E93D-CB5E-51D6-36F3-C8A429AD5C5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6B9EDD1-8EA0-0514-57DA-B7909641D3E4}"/>
              </a:ext>
            </a:extLst>
          </p:cNvPr>
          <p:cNvSpPr>
            <a:spLocks noGrp="1"/>
          </p:cNvSpPr>
          <p:nvPr>
            <p:ph type="sldNum" sz="quarter" idx="12"/>
          </p:nvPr>
        </p:nvSpPr>
        <p:spPr/>
        <p:txBody>
          <a:bodyPr/>
          <a:lstStyle/>
          <a:p>
            <a:fld id="{1E4B9D80-F2D7-4F7A-92AC-A3529DEB85EF}" type="slidenum">
              <a:rPr lang="en-US" smtClean="0"/>
              <a:t>‹#›</a:t>
            </a:fld>
            <a:endParaRPr lang="en-US"/>
          </a:p>
        </p:txBody>
      </p:sp>
    </p:spTree>
    <p:extLst>
      <p:ext uri="{BB962C8B-B14F-4D97-AF65-F5344CB8AC3E}">
        <p14:creationId xmlns:p14="http://schemas.microsoft.com/office/powerpoint/2010/main" val="3672933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C3699-9E1E-FAED-2D07-102B101423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B800191-536E-7A43-E3B5-193B5038F8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040C575-30A6-CF07-D2B3-9AD2FF74FF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B41DC9-1E02-C258-CB16-5307FEA36993}"/>
              </a:ext>
            </a:extLst>
          </p:cNvPr>
          <p:cNvSpPr>
            <a:spLocks noGrp="1"/>
          </p:cNvSpPr>
          <p:nvPr>
            <p:ph type="dt" sz="half" idx="10"/>
          </p:nvPr>
        </p:nvSpPr>
        <p:spPr/>
        <p:txBody>
          <a:bodyPr/>
          <a:lstStyle/>
          <a:p>
            <a:fld id="{790BC94B-502E-42BF-9FF4-3DCC3ECBC889}" type="datetimeFigureOut">
              <a:rPr lang="en-US" smtClean="0"/>
              <a:t>7/27/2023</a:t>
            </a:fld>
            <a:endParaRPr lang="en-US"/>
          </a:p>
        </p:txBody>
      </p:sp>
      <p:sp>
        <p:nvSpPr>
          <p:cNvPr id="6" name="Footer Placeholder 5">
            <a:extLst>
              <a:ext uri="{FF2B5EF4-FFF2-40B4-BE49-F238E27FC236}">
                <a16:creationId xmlns:a16="http://schemas.microsoft.com/office/drawing/2014/main" id="{EB7D0A4F-EA4E-9788-87BE-0BFCB4F171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EC8CC3-3659-01FB-1280-AD759052795E}"/>
              </a:ext>
            </a:extLst>
          </p:cNvPr>
          <p:cNvSpPr>
            <a:spLocks noGrp="1"/>
          </p:cNvSpPr>
          <p:nvPr>
            <p:ph type="sldNum" sz="quarter" idx="12"/>
          </p:nvPr>
        </p:nvSpPr>
        <p:spPr/>
        <p:txBody>
          <a:bodyPr/>
          <a:lstStyle/>
          <a:p>
            <a:fld id="{1E4B9D80-F2D7-4F7A-92AC-A3529DEB85EF}" type="slidenum">
              <a:rPr lang="en-US" smtClean="0"/>
              <a:t>‹#›</a:t>
            </a:fld>
            <a:endParaRPr lang="en-US"/>
          </a:p>
        </p:txBody>
      </p:sp>
    </p:spTree>
    <p:extLst>
      <p:ext uri="{BB962C8B-B14F-4D97-AF65-F5344CB8AC3E}">
        <p14:creationId xmlns:p14="http://schemas.microsoft.com/office/powerpoint/2010/main" val="26624455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B8D97-FC0D-8D11-CE3E-D50659C7C3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2990B12-4D1A-1266-FD8A-981123CE85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D1AFBC3-95E4-84D4-4B4C-6C0935C4E2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BFE8C2-7237-68DF-B895-1F597305D0F6}"/>
              </a:ext>
            </a:extLst>
          </p:cNvPr>
          <p:cNvSpPr>
            <a:spLocks noGrp="1"/>
          </p:cNvSpPr>
          <p:nvPr>
            <p:ph type="dt" sz="half" idx="10"/>
          </p:nvPr>
        </p:nvSpPr>
        <p:spPr/>
        <p:txBody>
          <a:bodyPr/>
          <a:lstStyle/>
          <a:p>
            <a:fld id="{790BC94B-502E-42BF-9FF4-3DCC3ECBC889}" type="datetimeFigureOut">
              <a:rPr lang="en-US" smtClean="0"/>
              <a:t>7/27/2023</a:t>
            </a:fld>
            <a:endParaRPr lang="en-US"/>
          </a:p>
        </p:txBody>
      </p:sp>
      <p:sp>
        <p:nvSpPr>
          <p:cNvPr id="6" name="Footer Placeholder 5">
            <a:extLst>
              <a:ext uri="{FF2B5EF4-FFF2-40B4-BE49-F238E27FC236}">
                <a16:creationId xmlns:a16="http://schemas.microsoft.com/office/drawing/2014/main" id="{73BF7635-2942-EA45-F9EC-418FD23DAE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5AC03D-11CD-BD39-4C6F-CA78644011AC}"/>
              </a:ext>
            </a:extLst>
          </p:cNvPr>
          <p:cNvSpPr>
            <a:spLocks noGrp="1"/>
          </p:cNvSpPr>
          <p:nvPr>
            <p:ph type="sldNum" sz="quarter" idx="12"/>
          </p:nvPr>
        </p:nvSpPr>
        <p:spPr/>
        <p:txBody>
          <a:bodyPr/>
          <a:lstStyle/>
          <a:p>
            <a:fld id="{1E4B9D80-F2D7-4F7A-92AC-A3529DEB85EF}" type="slidenum">
              <a:rPr lang="en-US" smtClean="0"/>
              <a:t>‹#›</a:t>
            </a:fld>
            <a:endParaRPr lang="en-US"/>
          </a:p>
        </p:txBody>
      </p:sp>
    </p:spTree>
    <p:extLst>
      <p:ext uri="{BB962C8B-B14F-4D97-AF65-F5344CB8AC3E}">
        <p14:creationId xmlns:p14="http://schemas.microsoft.com/office/powerpoint/2010/main" val="3095249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9C72F-0140-9A09-2DED-7BF89B46B6E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FD555D7-C6D6-A8B6-3D66-3B382890954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54E5A0-81FE-E378-5D71-A1EC320D0BC7}"/>
              </a:ext>
            </a:extLst>
          </p:cNvPr>
          <p:cNvSpPr>
            <a:spLocks noGrp="1"/>
          </p:cNvSpPr>
          <p:nvPr>
            <p:ph type="dt" sz="half" idx="10"/>
          </p:nvPr>
        </p:nvSpPr>
        <p:spPr/>
        <p:txBody>
          <a:bodyPr/>
          <a:lstStyle/>
          <a:p>
            <a:fld id="{790BC94B-502E-42BF-9FF4-3DCC3ECBC889}" type="datetimeFigureOut">
              <a:rPr lang="en-US" smtClean="0"/>
              <a:t>7/27/2023</a:t>
            </a:fld>
            <a:endParaRPr lang="en-US"/>
          </a:p>
        </p:txBody>
      </p:sp>
      <p:sp>
        <p:nvSpPr>
          <p:cNvPr id="5" name="Footer Placeholder 4">
            <a:extLst>
              <a:ext uri="{FF2B5EF4-FFF2-40B4-BE49-F238E27FC236}">
                <a16:creationId xmlns:a16="http://schemas.microsoft.com/office/drawing/2014/main" id="{8F68B0CE-3C47-FDCC-2733-A21D23360B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17BB87-A400-481C-95DA-703423EDD384}"/>
              </a:ext>
            </a:extLst>
          </p:cNvPr>
          <p:cNvSpPr>
            <a:spLocks noGrp="1"/>
          </p:cNvSpPr>
          <p:nvPr>
            <p:ph type="sldNum" sz="quarter" idx="12"/>
          </p:nvPr>
        </p:nvSpPr>
        <p:spPr/>
        <p:txBody>
          <a:bodyPr/>
          <a:lstStyle/>
          <a:p>
            <a:fld id="{1E4B9D80-F2D7-4F7A-92AC-A3529DEB85EF}" type="slidenum">
              <a:rPr lang="en-US" smtClean="0"/>
              <a:t>‹#›</a:t>
            </a:fld>
            <a:endParaRPr lang="en-US"/>
          </a:p>
        </p:txBody>
      </p:sp>
    </p:spTree>
    <p:extLst>
      <p:ext uri="{BB962C8B-B14F-4D97-AF65-F5344CB8AC3E}">
        <p14:creationId xmlns:p14="http://schemas.microsoft.com/office/powerpoint/2010/main" val="3586524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1B5FF12-16FD-AEC3-A0E9-779115CF7AC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12BBDFB-D363-CD46-34C6-0B316CE672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A08F48-D6AF-9F46-DB57-0302D819D493}"/>
              </a:ext>
            </a:extLst>
          </p:cNvPr>
          <p:cNvSpPr>
            <a:spLocks noGrp="1"/>
          </p:cNvSpPr>
          <p:nvPr>
            <p:ph type="dt" sz="half" idx="10"/>
          </p:nvPr>
        </p:nvSpPr>
        <p:spPr/>
        <p:txBody>
          <a:bodyPr/>
          <a:lstStyle/>
          <a:p>
            <a:fld id="{790BC94B-502E-42BF-9FF4-3DCC3ECBC889}" type="datetimeFigureOut">
              <a:rPr lang="en-US" smtClean="0"/>
              <a:t>7/27/2023</a:t>
            </a:fld>
            <a:endParaRPr lang="en-US"/>
          </a:p>
        </p:txBody>
      </p:sp>
      <p:sp>
        <p:nvSpPr>
          <p:cNvPr id="5" name="Footer Placeholder 4">
            <a:extLst>
              <a:ext uri="{FF2B5EF4-FFF2-40B4-BE49-F238E27FC236}">
                <a16:creationId xmlns:a16="http://schemas.microsoft.com/office/drawing/2014/main" id="{5069B027-5663-E277-6A3D-2929369FC7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72C351-EDB2-0DB1-65E8-81BEAFADE22C}"/>
              </a:ext>
            </a:extLst>
          </p:cNvPr>
          <p:cNvSpPr>
            <a:spLocks noGrp="1"/>
          </p:cNvSpPr>
          <p:nvPr>
            <p:ph type="sldNum" sz="quarter" idx="12"/>
          </p:nvPr>
        </p:nvSpPr>
        <p:spPr/>
        <p:txBody>
          <a:bodyPr/>
          <a:lstStyle/>
          <a:p>
            <a:fld id="{1E4B9D80-F2D7-4F7A-92AC-A3529DEB85EF}" type="slidenum">
              <a:rPr lang="en-US" smtClean="0"/>
              <a:t>‹#›</a:t>
            </a:fld>
            <a:endParaRPr lang="en-US"/>
          </a:p>
        </p:txBody>
      </p:sp>
    </p:spTree>
    <p:extLst>
      <p:ext uri="{BB962C8B-B14F-4D97-AF65-F5344CB8AC3E}">
        <p14:creationId xmlns:p14="http://schemas.microsoft.com/office/powerpoint/2010/main" val="36279444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708013"/>
            <a:ext cx="10363200" cy="1470025"/>
          </a:xfrm>
        </p:spPr>
        <p:txBody>
          <a:bodyPr/>
          <a:lstStyle>
            <a:lvl1pPr>
              <a:defRPr>
                <a:latin typeface="Calibri"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914400" y="3886200"/>
            <a:ext cx="10236656" cy="1752600"/>
          </a:xfrm>
        </p:spPr>
        <p:txBody>
          <a:bodyPr/>
          <a:lstStyle>
            <a:lvl1pPr marL="0" indent="0" algn="l">
              <a:buNone/>
              <a:defRPr sz="2000" b="0">
                <a:latin typeface="Calibri"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Tree>
    <p:extLst>
      <p:ext uri="{BB962C8B-B14F-4D97-AF65-F5344CB8AC3E}">
        <p14:creationId xmlns:p14="http://schemas.microsoft.com/office/powerpoint/2010/main" val="42411509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76025" y="435678"/>
            <a:ext cx="10122791" cy="762000"/>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041819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4307565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50901" y="1362075"/>
            <a:ext cx="5162551" cy="4972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6651" y="1362075"/>
            <a:ext cx="5162549" cy="4972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119232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25950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77017" y="445070"/>
            <a:ext cx="10121900" cy="762000"/>
          </a:xfrm>
        </p:spPr>
        <p:txBody>
          <a:bodyPr/>
          <a:lstStyle/>
          <a:p>
            <a:r>
              <a:rPr lang="en-US"/>
              <a:t>Click to edit Master title style</a:t>
            </a:r>
          </a:p>
        </p:txBody>
      </p:sp>
    </p:spTree>
    <p:extLst>
      <p:ext uri="{BB962C8B-B14F-4D97-AF65-F5344CB8AC3E}">
        <p14:creationId xmlns:p14="http://schemas.microsoft.com/office/powerpoint/2010/main" val="39057403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363143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0959606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1588814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04497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77352" y="228601"/>
            <a:ext cx="2914649" cy="6105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29167" y="228601"/>
            <a:ext cx="8544984" cy="6105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578473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29168" y="228600"/>
            <a:ext cx="11662833" cy="762000"/>
          </a:xfrm>
        </p:spPr>
        <p:txBody>
          <a:bodyPr/>
          <a:lstStyle/>
          <a:p>
            <a:r>
              <a:rPr lang="en-US"/>
              <a:t>Click to edit Master title style</a:t>
            </a:r>
          </a:p>
        </p:txBody>
      </p:sp>
      <p:sp>
        <p:nvSpPr>
          <p:cNvPr id="3" name="Content Placeholder 2"/>
          <p:cNvSpPr>
            <a:spLocks noGrp="1"/>
          </p:cNvSpPr>
          <p:nvPr>
            <p:ph sz="half" idx="1"/>
          </p:nvPr>
        </p:nvSpPr>
        <p:spPr>
          <a:xfrm>
            <a:off x="850901" y="1362075"/>
            <a:ext cx="5162551" cy="4972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216651" y="1362076"/>
            <a:ext cx="5162549" cy="2409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216651" y="3924301"/>
            <a:ext cx="5162549" cy="2409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778801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29168" y="228600"/>
            <a:ext cx="11662833" cy="762000"/>
          </a:xfrm>
        </p:spPr>
        <p:txBody>
          <a:bodyPr/>
          <a:lstStyle/>
          <a:p>
            <a:r>
              <a:rPr lang="en-US"/>
              <a:t>Click to edit Master title style</a:t>
            </a:r>
          </a:p>
        </p:txBody>
      </p:sp>
      <p:sp>
        <p:nvSpPr>
          <p:cNvPr id="3" name="Text Placeholder 2"/>
          <p:cNvSpPr>
            <a:spLocks noGrp="1"/>
          </p:cNvSpPr>
          <p:nvPr>
            <p:ph type="body" sz="half" idx="1"/>
          </p:nvPr>
        </p:nvSpPr>
        <p:spPr>
          <a:xfrm>
            <a:off x="850901" y="1362075"/>
            <a:ext cx="5162551" cy="4972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6651" y="1362075"/>
            <a:ext cx="5162549" cy="4972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154755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2A8C1-F0B8-E542-9DEA-D45517F226FB}"/>
              </a:ext>
            </a:extLst>
          </p:cNvPr>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5416CD02-6734-DA45-A824-D20C01E59CD3}"/>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48D60312-EFA7-A142-90DA-39BA447CC4B4}"/>
              </a:ext>
            </a:extLst>
          </p:cNvPr>
          <p:cNvSpPr>
            <a:spLocks noGrp="1"/>
          </p:cNvSpPr>
          <p:nvPr>
            <p:ph type="dt" sz="half" idx="10"/>
          </p:nvPr>
        </p:nvSpPr>
        <p:spPr/>
        <p:txBody>
          <a:bodyPr/>
          <a:lstStyle/>
          <a:p>
            <a:fld id="{E46C7F0F-F799-A541-AB9B-F543FD03C104}" type="datetimeFigureOut">
              <a:rPr lang="en-US" smtClean="0"/>
              <a:t>7/27/2023</a:t>
            </a:fld>
            <a:endParaRPr lang="en-US"/>
          </a:p>
        </p:txBody>
      </p:sp>
      <p:sp>
        <p:nvSpPr>
          <p:cNvPr id="5" name="Footer Placeholder 4">
            <a:extLst>
              <a:ext uri="{FF2B5EF4-FFF2-40B4-BE49-F238E27FC236}">
                <a16:creationId xmlns:a16="http://schemas.microsoft.com/office/drawing/2014/main" id="{7E7B46C3-AD99-DA45-A988-EAFB4FDAA8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81C818-44A7-2F41-8F97-D7CD1DBB6532}"/>
              </a:ext>
            </a:extLst>
          </p:cNvPr>
          <p:cNvSpPr>
            <a:spLocks noGrp="1"/>
          </p:cNvSpPr>
          <p:nvPr>
            <p:ph type="sldNum" sz="quarter" idx="12"/>
          </p:nvPr>
        </p:nvSpPr>
        <p:spPr/>
        <p:txBody>
          <a:bodyPr/>
          <a:lstStyle/>
          <a:p>
            <a:fld id="{0AEE74BE-81D2-4D43-92CB-9CBD6628226A}" type="slidenum">
              <a:rPr lang="en-US" smtClean="0"/>
              <a:t>‹#›</a:t>
            </a:fld>
            <a:endParaRPr lang="en-US"/>
          </a:p>
        </p:txBody>
      </p:sp>
    </p:spTree>
    <p:extLst>
      <p:ext uri="{BB962C8B-B14F-4D97-AF65-F5344CB8AC3E}">
        <p14:creationId xmlns:p14="http://schemas.microsoft.com/office/powerpoint/2010/main" val="18628760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AFEF9-327E-1847-9B39-CA47CFF4904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C3A372-B2D2-834A-B2A6-2F4BC2DD78E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D72802-F775-E74D-B191-35C0E969664E}"/>
              </a:ext>
            </a:extLst>
          </p:cNvPr>
          <p:cNvSpPr>
            <a:spLocks noGrp="1"/>
          </p:cNvSpPr>
          <p:nvPr>
            <p:ph type="dt" sz="half" idx="10"/>
          </p:nvPr>
        </p:nvSpPr>
        <p:spPr/>
        <p:txBody>
          <a:bodyPr/>
          <a:lstStyle/>
          <a:p>
            <a:fld id="{E46C7F0F-F799-A541-AB9B-F543FD03C104}" type="datetimeFigureOut">
              <a:rPr lang="en-US" smtClean="0"/>
              <a:t>7/27/2023</a:t>
            </a:fld>
            <a:endParaRPr lang="en-US"/>
          </a:p>
        </p:txBody>
      </p:sp>
      <p:sp>
        <p:nvSpPr>
          <p:cNvPr id="5" name="Footer Placeholder 4">
            <a:extLst>
              <a:ext uri="{FF2B5EF4-FFF2-40B4-BE49-F238E27FC236}">
                <a16:creationId xmlns:a16="http://schemas.microsoft.com/office/drawing/2014/main" id="{301D5873-862A-A441-91DF-B94A562711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43F475-C28E-B741-A9C2-7F40DFFE4D6C}"/>
              </a:ext>
            </a:extLst>
          </p:cNvPr>
          <p:cNvSpPr>
            <a:spLocks noGrp="1"/>
          </p:cNvSpPr>
          <p:nvPr>
            <p:ph type="sldNum" sz="quarter" idx="12"/>
          </p:nvPr>
        </p:nvSpPr>
        <p:spPr/>
        <p:txBody>
          <a:bodyPr/>
          <a:lstStyle/>
          <a:p>
            <a:fld id="{0AEE74BE-81D2-4D43-92CB-9CBD6628226A}" type="slidenum">
              <a:rPr lang="en-US" smtClean="0"/>
              <a:t>‹#›</a:t>
            </a:fld>
            <a:endParaRPr lang="en-US"/>
          </a:p>
        </p:txBody>
      </p:sp>
    </p:spTree>
    <p:extLst>
      <p:ext uri="{BB962C8B-B14F-4D97-AF65-F5344CB8AC3E}">
        <p14:creationId xmlns:p14="http://schemas.microsoft.com/office/powerpoint/2010/main" val="23378933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750FF-10A7-8249-8EFF-27381B5DE732}"/>
              </a:ext>
            </a:extLst>
          </p:cNvPr>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0BA81B8C-0BBE-EA40-B31D-380D9639CD9F}"/>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DB4A9D1-B337-A947-9B3D-99D632BF2705}"/>
              </a:ext>
            </a:extLst>
          </p:cNvPr>
          <p:cNvSpPr>
            <a:spLocks noGrp="1"/>
          </p:cNvSpPr>
          <p:nvPr>
            <p:ph type="dt" sz="half" idx="10"/>
          </p:nvPr>
        </p:nvSpPr>
        <p:spPr/>
        <p:txBody>
          <a:bodyPr/>
          <a:lstStyle/>
          <a:p>
            <a:fld id="{E46C7F0F-F799-A541-AB9B-F543FD03C104}" type="datetimeFigureOut">
              <a:rPr lang="en-US" smtClean="0"/>
              <a:t>7/27/2023</a:t>
            </a:fld>
            <a:endParaRPr lang="en-US"/>
          </a:p>
        </p:txBody>
      </p:sp>
      <p:sp>
        <p:nvSpPr>
          <p:cNvPr id="5" name="Footer Placeholder 4">
            <a:extLst>
              <a:ext uri="{FF2B5EF4-FFF2-40B4-BE49-F238E27FC236}">
                <a16:creationId xmlns:a16="http://schemas.microsoft.com/office/drawing/2014/main" id="{61B3116E-18E4-5B46-AF64-B22AD40C5E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494739-E539-134D-8D67-7082D838B73C}"/>
              </a:ext>
            </a:extLst>
          </p:cNvPr>
          <p:cNvSpPr>
            <a:spLocks noGrp="1"/>
          </p:cNvSpPr>
          <p:nvPr>
            <p:ph type="sldNum" sz="quarter" idx="12"/>
          </p:nvPr>
        </p:nvSpPr>
        <p:spPr/>
        <p:txBody>
          <a:bodyPr/>
          <a:lstStyle/>
          <a:p>
            <a:fld id="{0AEE74BE-81D2-4D43-92CB-9CBD6628226A}" type="slidenum">
              <a:rPr lang="en-US" smtClean="0"/>
              <a:t>‹#›</a:t>
            </a:fld>
            <a:endParaRPr lang="en-US"/>
          </a:p>
        </p:txBody>
      </p:sp>
    </p:spTree>
    <p:extLst>
      <p:ext uri="{BB962C8B-B14F-4D97-AF65-F5344CB8AC3E}">
        <p14:creationId xmlns:p14="http://schemas.microsoft.com/office/powerpoint/2010/main" val="33021239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E98AE-F0D3-B940-A11A-0B0459DA7E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739FC6-1C8E-8346-A23C-3A72971B584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D975A48-3894-B745-8C8C-66FB99D26B0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1258CAF-8B1B-C040-B294-17B05C8DB732}"/>
              </a:ext>
            </a:extLst>
          </p:cNvPr>
          <p:cNvSpPr>
            <a:spLocks noGrp="1"/>
          </p:cNvSpPr>
          <p:nvPr>
            <p:ph type="dt" sz="half" idx="10"/>
          </p:nvPr>
        </p:nvSpPr>
        <p:spPr/>
        <p:txBody>
          <a:bodyPr/>
          <a:lstStyle/>
          <a:p>
            <a:fld id="{E46C7F0F-F799-A541-AB9B-F543FD03C104}" type="datetimeFigureOut">
              <a:rPr lang="en-US" smtClean="0"/>
              <a:t>7/27/2023</a:t>
            </a:fld>
            <a:endParaRPr lang="en-US"/>
          </a:p>
        </p:txBody>
      </p:sp>
      <p:sp>
        <p:nvSpPr>
          <p:cNvPr id="6" name="Footer Placeholder 5">
            <a:extLst>
              <a:ext uri="{FF2B5EF4-FFF2-40B4-BE49-F238E27FC236}">
                <a16:creationId xmlns:a16="http://schemas.microsoft.com/office/drawing/2014/main" id="{9BE637D7-679F-6E49-B43A-D265CDDC14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4B1203-C0BD-8942-8EAE-F425F3D71F38}"/>
              </a:ext>
            </a:extLst>
          </p:cNvPr>
          <p:cNvSpPr>
            <a:spLocks noGrp="1"/>
          </p:cNvSpPr>
          <p:nvPr>
            <p:ph type="sldNum" sz="quarter" idx="12"/>
          </p:nvPr>
        </p:nvSpPr>
        <p:spPr/>
        <p:txBody>
          <a:bodyPr/>
          <a:lstStyle/>
          <a:p>
            <a:fld id="{0AEE74BE-81D2-4D43-92CB-9CBD6628226A}" type="slidenum">
              <a:rPr lang="en-US" smtClean="0"/>
              <a:t>‹#›</a:t>
            </a:fld>
            <a:endParaRPr lang="en-US"/>
          </a:p>
        </p:txBody>
      </p:sp>
    </p:spTree>
    <p:extLst>
      <p:ext uri="{BB962C8B-B14F-4D97-AF65-F5344CB8AC3E}">
        <p14:creationId xmlns:p14="http://schemas.microsoft.com/office/powerpoint/2010/main" val="12247540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B6643-7DF5-BC41-8DBC-ADA0423B3291}"/>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4BE6C15-5FA0-8847-B5D1-B38E36F7E700}"/>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48489096-962A-864A-9752-036A68752C9C}"/>
              </a:ext>
            </a:extLst>
          </p:cNvPr>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44651AD-A449-EB44-A96D-7AEF877A7A64}"/>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FE7D8499-1AEB-0145-B936-494F17F2CFAC}"/>
              </a:ext>
            </a:extLst>
          </p:cNvPr>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A9D388-FCC3-DA44-B15E-5B3F8165FA9B}"/>
              </a:ext>
            </a:extLst>
          </p:cNvPr>
          <p:cNvSpPr>
            <a:spLocks noGrp="1"/>
          </p:cNvSpPr>
          <p:nvPr>
            <p:ph type="dt" sz="half" idx="10"/>
          </p:nvPr>
        </p:nvSpPr>
        <p:spPr/>
        <p:txBody>
          <a:bodyPr/>
          <a:lstStyle/>
          <a:p>
            <a:fld id="{E46C7F0F-F799-A541-AB9B-F543FD03C104}" type="datetimeFigureOut">
              <a:rPr lang="en-US" smtClean="0"/>
              <a:t>7/27/2023</a:t>
            </a:fld>
            <a:endParaRPr lang="en-US"/>
          </a:p>
        </p:txBody>
      </p:sp>
      <p:sp>
        <p:nvSpPr>
          <p:cNvPr id="8" name="Footer Placeholder 7">
            <a:extLst>
              <a:ext uri="{FF2B5EF4-FFF2-40B4-BE49-F238E27FC236}">
                <a16:creationId xmlns:a16="http://schemas.microsoft.com/office/drawing/2014/main" id="{D63C1562-598F-954A-92EE-5388E5C715C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CFDF693-3CB0-074D-8DD4-41352F995D14}"/>
              </a:ext>
            </a:extLst>
          </p:cNvPr>
          <p:cNvSpPr>
            <a:spLocks noGrp="1"/>
          </p:cNvSpPr>
          <p:nvPr>
            <p:ph type="sldNum" sz="quarter" idx="12"/>
          </p:nvPr>
        </p:nvSpPr>
        <p:spPr/>
        <p:txBody>
          <a:bodyPr/>
          <a:lstStyle/>
          <a:p>
            <a:fld id="{0AEE74BE-81D2-4D43-92CB-9CBD6628226A}" type="slidenum">
              <a:rPr lang="en-US" smtClean="0"/>
              <a:t>‹#›</a:t>
            </a:fld>
            <a:endParaRPr lang="en-US"/>
          </a:p>
        </p:txBody>
      </p:sp>
    </p:spTree>
    <p:extLst>
      <p:ext uri="{BB962C8B-B14F-4D97-AF65-F5344CB8AC3E}">
        <p14:creationId xmlns:p14="http://schemas.microsoft.com/office/powerpoint/2010/main" val="225583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EFA8E-4A52-094E-B027-D07E54AB62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EBDA319-C149-D74D-8932-C3657115B661}"/>
              </a:ext>
            </a:extLst>
          </p:cNvPr>
          <p:cNvSpPr>
            <a:spLocks noGrp="1"/>
          </p:cNvSpPr>
          <p:nvPr>
            <p:ph type="dt" sz="half" idx="10"/>
          </p:nvPr>
        </p:nvSpPr>
        <p:spPr/>
        <p:txBody>
          <a:bodyPr/>
          <a:lstStyle/>
          <a:p>
            <a:fld id="{E46C7F0F-F799-A541-AB9B-F543FD03C104}" type="datetimeFigureOut">
              <a:rPr lang="en-US" smtClean="0"/>
              <a:t>7/27/2023</a:t>
            </a:fld>
            <a:endParaRPr lang="en-US"/>
          </a:p>
        </p:txBody>
      </p:sp>
      <p:sp>
        <p:nvSpPr>
          <p:cNvPr id="4" name="Footer Placeholder 3">
            <a:extLst>
              <a:ext uri="{FF2B5EF4-FFF2-40B4-BE49-F238E27FC236}">
                <a16:creationId xmlns:a16="http://schemas.microsoft.com/office/drawing/2014/main" id="{6EE309C2-D2C0-3C48-848C-C61525FA880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978CEAE-068D-534E-B6CD-C2E2A8756AD0}"/>
              </a:ext>
            </a:extLst>
          </p:cNvPr>
          <p:cNvSpPr>
            <a:spLocks noGrp="1"/>
          </p:cNvSpPr>
          <p:nvPr>
            <p:ph type="sldNum" sz="quarter" idx="12"/>
          </p:nvPr>
        </p:nvSpPr>
        <p:spPr/>
        <p:txBody>
          <a:bodyPr/>
          <a:lstStyle/>
          <a:p>
            <a:fld id="{0AEE74BE-81D2-4D43-92CB-9CBD6628226A}" type="slidenum">
              <a:rPr lang="en-US" smtClean="0"/>
              <a:t>‹#›</a:t>
            </a:fld>
            <a:endParaRPr lang="en-US"/>
          </a:p>
        </p:txBody>
      </p:sp>
    </p:spTree>
    <p:extLst>
      <p:ext uri="{BB962C8B-B14F-4D97-AF65-F5344CB8AC3E}">
        <p14:creationId xmlns:p14="http://schemas.microsoft.com/office/powerpoint/2010/main" val="34473741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3B10BB-EC59-1143-AA86-DBEC0E409343}"/>
              </a:ext>
            </a:extLst>
          </p:cNvPr>
          <p:cNvSpPr>
            <a:spLocks noGrp="1"/>
          </p:cNvSpPr>
          <p:nvPr>
            <p:ph type="dt" sz="half" idx="10"/>
          </p:nvPr>
        </p:nvSpPr>
        <p:spPr/>
        <p:txBody>
          <a:bodyPr/>
          <a:lstStyle/>
          <a:p>
            <a:fld id="{E46C7F0F-F799-A541-AB9B-F543FD03C104}" type="datetimeFigureOut">
              <a:rPr lang="en-US" smtClean="0"/>
              <a:t>7/27/2023</a:t>
            </a:fld>
            <a:endParaRPr lang="en-US"/>
          </a:p>
        </p:txBody>
      </p:sp>
      <p:sp>
        <p:nvSpPr>
          <p:cNvPr id="3" name="Footer Placeholder 2">
            <a:extLst>
              <a:ext uri="{FF2B5EF4-FFF2-40B4-BE49-F238E27FC236}">
                <a16:creationId xmlns:a16="http://schemas.microsoft.com/office/drawing/2014/main" id="{CE8660F2-6AB0-414E-A834-1CEB5B86675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E5335D0-911A-8F4E-A5EA-39797205F97F}"/>
              </a:ext>
            </a:extLst>
          </p:cNvPr>
          <p:cNvSpPr>
            <a:spLocks noGrp="1"/>
          </p:cNvSpPr>
          <p:nvPr>
            <p:ph type="sldNum" sz="quarter" idx="12"/>
          </p:nvPr>
        </p:nvSpPr>
        <p:spPr/>
        <p:txBody>
          <a:bodyPr/>
          <a:lstStyle/>
          <a:p>
            <a:fld id="{0AEE74BE-81D2-4D43-92CB-9CBD6628226A}" type="slidenum">
              <a:rPr lang="en-US" smtClean="0"/>
              <a:t>‹#›</a:t>
            </a:fld>
            <a:endParaRPr lang="en-US"/>
          </a:p>
        </p:txBody>
      </p:sp>
    </p:spTree>
    <p:extLst>
      <p:ext uri="{BB962C8B-B14F-4D97-AF65-F5344CB8AC3E}">
        <p14:creationId xmlns:p14="http://schemas.microsoft.com/office/powerpoint/2010/main" val="12625323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6AD93-14AD-7945-821C-466B173C1711}"/>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51BE9BB6-E1DB-AD4D-B43F-5BDD3BCD875C}"/>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30FA0C7-7C1B-0549-A686-B1E771E276DA}"/>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DF6CD3D4-432B-4948-B165-9DED3125B9D2}"/>
              </a:ext>
            </a:extLst>
          </p:cNvPr>
          <p:cNvSpPr>
            <a:spLocks noGrp="1"/>
          </p:cNvSpPr>
          <p:nvPr>
            <p:ph type="dt" sz="half" idx="10"/>
          </p:nvPr>
        </p:nvSpPr>
        <p:spPr/>
        <p:txBody>
          <a:bodyPr/>
          <a:lstStyle/>
          <a:p>
            <a:fld id="{E46C7F0F-F799-A541-AB9B-F543FD03C104}" type="datetimeFigureOut">
              <a:rPr lang="en-US" smtClean="0"/>
              <a:t>7/27/2023</a:t>
            </a:fld>
            <a:endParaRPr lang="en-US"/>
          </a:p>
        </p:txBody>
      </p:sp>
      <p:sp>
        <p:nvSpPr>
          <p:cNvPr id="6" name="Footer Placeholder 5">
            <a:extLst>
              <a:ext uri="{FF2B5EF4-FFF2-40B4-BE49-F238E27FC236}">
                <a16:creationId xmlns:a16="http://schemas.microsoft.com/office/drawing/2014/main" id="{0D49C7E0-D4B3-354E-B10B-CE6EAF5AC7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838D0A-7077-FB4A-914A-1E01D131FFD2}"/>
              </a:ext>
            </a:extLst>
          </p:cNvPr>
          <p:cNvSpPr>
            <a:spLocks noGrp="1"/>
          </p:cNvSpPr>
          <p:nvPr>
            <p:ph type="sldNum" sz="quarter" idx="12"/>
          </p:nvPr>
        </p:nvSpPr>
        <p:spPr/>
        <p:txBody>
          <a:bodyPr/>
          <a:lstStyle/>
          <a:p>
            <a:fld id="{0AEE74BE-81D2-4D43-92CB-9CBD6628226A}" type="slidenum">
              <a:rPr lang="en-US" smtClean="0"/>
              <a:t>‹#›</a:t>
            </a:fld>
            <a:endParaRPr lang="en-US"/>
          </a:p>
        </p:txBody>
      </p:sp>
    </p:spTree>
    <p:extLst>
      <p:ext uri="{BB962C8B-B14F-4D97-AF65-F5344CB8AC3E}">
        <p14:creationId xmlns:p14="http://schemas.microsoft.com/office/powerpoint/2010/main" val="42629317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B3066-805D-6E45-B885-6CF8E85D7DE6}"/>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8133483A-0600-5E4E-BA3B-708134DF4C24}"/>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657C131B-3B95-5943-9806-A864309C2C0F}"/>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167E6BDE-1126-C545-B1C7-FE929E50CD93}"/>
              </a:ext>
            </a:extLst>
          </p:cNvPr>
          <p:cNvSpPr>
            <a:spLocks noGrp="1"/>
          </p:cNvSpPr>
          <p:nvPr>
            <p:ph type="dt" sz="half" idx="10"/>
          </p:nvPr>
        </p:nvSpPr>
        <p:spPr/>
        <p:txBody>
          <a:bodyPr/>
          <a:lstStyle/>
          <a:p>
            <a:fld id="{E46C7F0F-F799-A541-AB9B-F543FD03C104}" type="datetimeFigureOut">
              <a:rPr lang="en-US" smtClean="0"/>
              <a:t>7/27/2023</a:t>
            </a:fld>
            <a:endParaRPr lang="en-US"/>
          </a:p>
        </p:txBody>
      </p:sp>
      <p:sp>
        <p:nvSpPr>
          <p:cNvPr id="6" name="Footer Placeholder 5">
            <a:extLst>
              <a:ext uri="{FF2B5EF4-FFF2-40B4-BE49-F238E27FC236}">
                <a16:creationId xmlns:a16="http://schemas.microsoft.com/office/drawing/2014/main" id="{B9C0D569-86D3-254B-B203-91B419C47E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65CC23-D129-6B41-97A7-0E1B804B9DE1}"/>
              </a:ext>
            </a:extLst>
          </p:cNvPr>
          <p:cNvSpPr>
            <a:spLocks noGrp="1"/>
          </p:cNvSpPr>
          <p:nvPr>
            <p:ph type="sldNum" sz="quarter" idx="12"/>
          </p:nvPr>
        </p:nvSpPr>
        <p:spPr/>
        <p:txBody>
          <a:bodyPr/>
          <a:lstStyle/>
          <a:p>
            <a:fld id="{0AEE74BE-81D2-4D43-92CB-9CBD6628226A}" type="slidenum">
              <a:rPr lang="en-US" smtClean="0"/>
              <a:t>‹#›</a:t>
            </a:fld>
            <a:endParaRPr lang="en-US"/>
          </a:p>
        </p:txBody>
      </p:sp>
    </p:spTree>
    <p:extLst>
      <p:ext uri="{BB962C8B-B14F-4D97-AF65-F5344CB8AC3E}">
        <p14:creationId xmlns:p14="http://schemas.microsoft.com/office/powerpoint/2010/main" val="16967395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36E98-2579-6C48-A091-2716D941F4E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E67F4F4-4C09-5741-ABF7-E7664EF66C9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4BF58B-3E76-3E40-AA62-FE13D8AB16AD}"/>
              </a:ext>
            </a:extLst>
          </p:cNvPr>
          <p:cNvSpPr>
            <a:spLocks noGrp="1"/>
          </p:cNvSpPr>
          <p:nvPr>
            <p:ph type="dt" sz="half" idx="10"/>
          </p:nvPr>
        </p:nvSpPr>
        <p:spPr/>
        <p:txBody>
          <a:bodyPr/>
          <a:lstStyle/>
          <a:p>
            <a:fld id="{E46C7F0F-F799-A541-AB9B-F543FD03C104}" type="datetimeFigureOut">
              <a:rPr lang="en-US" smtClean="0"/>
              <a:t>7/27/2023</a:t>
            </a:fld>
            <a:endParaRPr lang="en-US"/>
          </a:p>
        </p:txBody>
      </p:sp>
      <p:sp>
        <p:nvSpPr>
          <p:cNvPr id="5" name="Footer Placeholder 4">
            <a:extLst>
              <a:ext uri="{FF2B5EF4-FFF2-40B4-BE49-F238E27FC236}">
                <a16:creationId xmlns:a16="http://schemas.microsoft.com/office/drawing/2014/main" id="{310F5994-1724-474E-8907-2257C852B7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C519A8-B6A4-A640-BC62-E809AE78DCBD}"/>
              </a:ext>
            </a:extLst>
          </p:cNvPr>
          <p:cNvSpPr>
            <a:spLocks noGrp="1"/>
          </p:cNvSpPr>
          <p:nvPr>
            <p:ph type="sldNum" sz="quarter" idx="12"/>
          </p:nvPr>
        </p:nvSpPr>
        <p:spPr/>
        <p:txBody>
          <a:bodyPr/>
          <a:lstStyle/>
          <a:p>
            <a:fld id="{0AEE74BE-81D2-4D43-92CB-9CBD6628226A}" type="slidenum">
              <a:rPr lang="en-US" smtClean="0"/>
              <a:t>‹#›</a:t>
            </a:fld>
            <a:endParaRPr lang="en-US"/>
          </a:p>
        </p:txBody>
      </p:sp>
    </p:spTree>
    <p:extLst>
      <p:ext uri="{BB962C8B-B14F-4D97-AF65-F5344CB8AC3E}">
        <p14:creationId xmlns:p14="http://schemas.microsoft.com/office/powerpoint/2010/main" val="636663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982F996-823D-1C4F-8FD4-B0E40A2FE2F3}"/>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6A3250-44FD-7D48-8AFE-B5C1AF78447D}"/>
              </a:ext>
            </a:extLst>
          </p:cNvPr>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A9507-2E1A-E746-9561-C549280C3318}"/>
              </a:ext>
            </a:extLst>
          </p:cNvPr>
          <p:cNvSpPr>
            <a:spLocks noGrp="1"/>
          </p:cNvSpPr>
          <p:nvPr>
            <p:ph type="dt" sz="half" idx="10"/>
          </p:nvPr>
        </p:nvSpPr>
        <p:spPr/>
        <p:txBody>
          <a:bodyPr/>
          <a:lstStyle/>
          <a:p>
            <a:fld id="{E46C7F0F-F799-A541-AB9B-F543FD03C104}" type="datetimeFigureOut">
              <a:rPr lang="en-US" smtClean="0"/>
              <a:t>7/27/2023</a:t>
            </a:fld>
            <a:endParaRPr lang="en-US"/>
          </a:p>
        </p:txBody>
      </p:sp>
      <p:sp>
        <p:nvSpPr>
          <p:cNvPr id="5" name="Footer Placeholder 4">
            <a:extLst>
              <a:ext uri="{FF2B5EF4-FFF2-40B4-BE49-F238E27FC236}">
                <a16:creationId xmlns:a16="http://schemas.microsoft.com/office/drawing/2014/main" id="{B53DABE8-9FFE-0744-B2A8-AC02310DEC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0B7BF4-E8C0-E848-B4E5-96A52F141EE1}"/>
              </a:ext>
            </a:extLst>
          </p:cNvPr>
          <p:cNvSpPr>
            <a:spLocks noGrp="1"/>
          </p:cNvSpPr>
          <p:nvPr>
            <p:ph type="sldNum" sz="quarter" idx="12"/>
          </p:nvPr>
        </p:nvSpPr>
        <p:spPr/>
        <p:txBody>
          <a:bodyPr/>
          <a:lstStyle/>
          <a:p>
            <a:fld id="{0AEE74BE-81D2-4D43-92CB-9CBD6628226A}" type="slidenum">
              <a:rPr lang="en-US" smtClean="0"/>
              <a:t>‹#›</a:t>
            </a:fld>
            <a:endParaRPr lang="en-US"/>
          </a:p>
        </p:txBody>
      </p:sp>
    </p:spTree>
    <p:extLst>
      <p:ext uri="{BB962C8B-B14F-4D97-AF65-F5344CB8AC3E}">
        <p14:creationId xmlns:p14="http://schemas.microsoft.com/office/powerpoint/2010/main" val="16294301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E3EDD-6960-6A47-B0E1-144D6FF3942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D731C99-F655-A64E-84B2-B1439F29A9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758AE9C-4333-4D41-9647-5B76FCA2EAE1}"/>
              </a:ext>
            </a:extLst>
          </p:cNvPr>
          <p:cNvSpPr>
            <a:spLocks noGrp="1"/>
          </p:cNvSpPr>
          <p:nvPr>
            <p:ph type="dt" sz="half" idx="10"/>
          </p:nvPr>
        </p:nvSpPr>
        <p:spPr/>
        <p:txBody>
          <a:bodyPr/>
          <a:lstStyle/>
          <a:p>
            <a:fld id="{6BE1B7AA-BD6B-C04B-9BE1-10DC5D2BA3C9}" type="datetimeFigureOut">
              <a:rPr lang="en-US" smtClean="0"/>
              <a:t>7/27/2023</a:t>
            </a:fld>
            <a:endParaRPr lang="en-US"/>
          </a:p>
        </p:txBody>
      </p:sp>
      <p:sp>
        <p:nvSpPr>
          <p:cNvPr id="5" name="Footer Placeholder 4">
            <a:extLst>
              <a:ext uri="{FF2B5EF4-FFF2-40B4-BE49-F238E27FC236}">
                <a16:creationId xmlns:a16="http://schemas.microsoft.com/office/drawing/2014/main" id="{582CD335-B9B6-3445-BE34-6C7B9FDBED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40BC76-744D-9842-B895-1A40F6A24F3A}"/>
              </a:ext>
            </a:extLst>
          </p:cNvPr>
          <p:cNvSpPr>
            <a:spLocks noGrp="1"/>
          </p:cNvSpPr>
          <p:nvPr>
            <p:ph type="sldNum" sz="quarter" idx="12"/>
          </p:nvPr>
        </p:nvSpPr>
        <p:spPr/>
        <p:txBody>
          <a:bodyPr/>
          <a:lstStyle/>
          <a:p>
            <a:fld id="{D7537A29-F483-1947-9927-360021E643DE}" type="slidenum">
              <a:rPr lang="en-US" smtClean="0"/>
              <a:t>‹#›</a:t>
            </a:fld>
            <a:endParaRPr lang="en-US"/>
          </a:p>
        </p:txBody>
      </p:sp>
    </p:spTree>
    <p:extLst>
      <p:ext uri="{BB962C8B-B14F-4D97-AF65-F5344CB8AC3E}">
        <p14:creationId xmlns:p14="http://schemas.microsoft.com/office/powerpoint/2010/main" val="14899259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A7BCF-1C59-934A-90F1-D8E823C044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A2BCD2-8326-EC46-897B-49EC0DE5540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CA4129-C326-9144-B300-50DD5E57C828}"/>
              </a:ext>
            </a:extLst>
          </p:cNvPr>
          <p:cNvSpPr>
            <a:spLocks noGrp="1"/>
          </p:cNvSpPr>
          <p:nvPr>
            <p:ph type="dt" sz="half" idx="10"/>
          </p:nvPr>
        </p:nvSpPr>
        <p:spPr/>
        <p:txBody>
          <a:bodyPr/>
          <a:lstStyle/>
          <a:p>
            <a:fld id="{6BE1B7AA-BD6B-C04B-9BE1-10DC5D2BA3C9}" type="datetimeFigureOut">
              <a:rPr lang="en-US" smtClean="0"/>
              <a:t>7/27/2023</a:t>
            </a:fld>
            <a:endParaRPr lang="en-US"/>
          </a:p>
        </p:txBody>
      </p:sp>
      <p:sp>
        <p:nvSpPr>
          <p:cNvPr id="5" name="Footer Placeholder 4">
            <a:extLst>
              <a:ext uri="{FF2B5EF4-FFF2-40B4-BE49-F238E27FC236}">
                <a16:creationId xmlns:a16="http://schemas.microsoft.com/office/drawing/2014/main" id="{60DF25A0-8BFF-A148-95BC-87BAB01C5E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48885-33C5-5947-BF60-1DEBA859144B}"/>
              </a:ext>
            </a:extLst>
          </p:cNvPr>
          <p:cNvSpPr>
            <a:spLocks noGrp="1"/>
          </p:cNvSpPr>
          <p:nvPr>
            <p:ph type="sldNum" sz="quarter" idx="12"/>
          </p:nvPr>
        </p:nvSpPr>
        <p:spPr/>
        <p:txBody>
          <a:bodyPr/>
          <a:lstStyle/>
          <a:p>
            <a:fld id="{D7537A29-F483-1947-9927-360021E643DE}" type="slidenum">
              <a:rPr lang="en-US" smtClean="0"/>
              <a:t>‹#›</a:t>
            </a:fld>
            <a:endParaRPr lang="en-US"/>
          </a:p>
        </p:txBody>
      </p:sp>
    </p:spTree>
    <p:extLst>
      <p:ext uri="{BB962C8B-B14F-4D97-AF65-F5344CB8AC3E}">
        <p14:creationId xmlns:p14="http://schemas.microsoft.com/office/powerpoint/2010/main" val="33122813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C2D4F-72CD-6F4D-BEC9-D445B9E845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C93CDE1-1010-3D4F-BB45-501266E64D6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389D7F3-31A2-DC43-85AD-AFA40739F1AB}"/>
              </a:ext>
            </a:extLst>
          </p:cNvPr>
          <p:cNvSpPr>
            <a:spLocks noGrp="1"/>
          </p:cNvSpPr>
          <p:nvPr>
            <p:ph type="dt" sz="half" idx="10"/>
          </p:nvPr>
        </p:nvSpPr>
        <p:spPr/>
        <p:txBody>
          <a:bodyPr/>
          <a:lstStyle/>
          <a:p>
            <a:fld id="{6BE1B7AA-BD6B-C04B-9BE1-10DC5D2BA3C9}" type="datetimeFigureOut">
              <a:rPr lang="en-US" smtClean="0"/>
              <a:t>7/27/2023</a:t>
            </a:fld>
            <a:endParaRPr lang="en-US"/>
          </a:p>
        </p:txBody>
      </p:sp>
      <p:sp>
        <p:nvSpPr>
          <p:cNvPr id="5" name="Footer Placeholder 4">
            <a:extLst>
              <a:ext uri="{FF2B5EF4-FFF2-40B4-BE49-F238E27FC236}">
                <a16:creationId xmlns:a16="http://schemas.microsoft.com/office/drawing/2014/main" id="{2323CCFB-CDF6-EC47-9053-9F65E25C71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5816F2-24D9-2640-9459-623DF61DB771}"/>
              </a:ext>
            </a:extLst>
          </p:cNvPr>
          <p:cNvSpPr>
            <a:spLocks noGrp="1"/>
          </p:cNvSpPr>
          <p:nvPr>
            <p:ph type="sldNum" sz="quarter" idx="12"/>
          </p:nvPr>
        </p:nvSpPr>
        <p:spPr/>
        <p:txBody>
          <a:bodyPr/>
          <a:lstStyle/>
          <a:p>
            <a:fld id="{D7537A29-F483-1947-9927-360021E643DE}" type="slidenum">
              <a:rPr lang="en-US" smtClean="0"/>
              <a:t>‹#›</a:t>
            </a:fld>
            <a:endParaRPr lang="en-US"/>
          </a:p>
        </p:txBody>
      </p:sp>
    </p:spTree>
    <p:extLst>
      <p:ext uri="{BB962C8B-B14F-4D97-AF65-F5344CB8AC3E}">
        <p14:creationId xmlns:p14="http://schemas.microsoft.com/office/powerpoint/2010/main" val="35650250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DCE6C-6D1C-E043-9AF3-53C9B74F41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2C0A46-678C-B34D-B5D1-66C63F54ED7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E66E444-7E9B-8140-B9AD-CEDDFA31271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1FE0439-A901-A045-B7DA-5C6C4DF22AF7}"/>
              </a:ext>
            </a:extLst>
          </p:cNvPr>
          <p:cNvSpPr>
            <a:spLocks noGrp="1"/>
          </p:cNvSpPr>
          <p:nvPr>
            <p:ph type="dt" sz="half" idx="10"/>
          </p:nvPr>
        </p:nvSpPr>
        <p:spPr/>
        <p:txBody>
          <a:bodyPr/>
          <a:lstStyle/>
          <a:p>
            <a:fld id="{6BE1B7AA-BD6B-C04B-9BE1-10DC5D2BA3C9}" type="datetimeFigureOut">
              <a:rPr lang="en-US" smtClean="0"/>
              <a:t>7/27/2023</a:t>
            </a:fld>
            <a:endParaRPr lang="en-US"/>
          </a:p>
        </p:txBody>
      </p:sp>
      <p:sp>
        <p:nvSpPr>
          <p:cNvPr id="6" name="Footer Placeholder 5">
            <a:extLst>
              <a:ext uri="{FF2B5EF4-FFF2-40B4-BE49-F238E27FC236}">
                <a16:creationId xmlns:a16="http://schemas.microsoft.com/office/drawing/2014/main" id="{ECF698CF-9800-AC42-BB58-E2E874DB22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D2D9B1-EDA3-C04D-B06A-B5DD4EA30F53}"/>
              </a:ext>
            </a:extLst>
          </p:cNvPr>
          <p:cNvSpPr>
            <a:spLocks noGrp="1"/>
          </p:cNvSpPr>
          <p:nvPr>
            <p:ph type="sldNum" sz="quarter" idx="12"/>
          </p:nvPr>
        </p:nvSpPr>
        <p:spPr/>
        <p:txBody>
          <a:bodyPr/>
          <a:lstStyle/>
          <a:p>
            <a:fld id="{D7537A29-F483-1947-9927-360021E643DE}" type="slidenum">
              <a:rPr lang="en-US" smtClean="0"/>
              <a:t>‹#›</a:t>
            </a:fld>
            <a:endParaRPr lang="en-US"/>
          </a:p>
        </p:txBody>
      </p:sp>
    </p:spTree>
    <p:extLst>
      <p:ext uri="{BB962C8B-B14F-4D97-AF65-F5344CB8AC3E}">
        <p14:creationId xmlns:p14="http://schemas.microsoft.com/office/powerpoint/2010/main" val="47285905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5A24D-1D27-294A-94F1-DF6EB00CA40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69FA9B-5308-1342-81E0-95A85C642F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33D60F5-E001-3D44-9FDC-EE063542C0A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FDA9CF8-922F-F949-AED4-951C3C3A93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571B069-9F9B-184E-9468-BE02CCEFB38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CC2D1C-84F5-9E49-B8F2-531160579302}"/>
              </a:ext>
            </a:extLst>
          </p:cNvPr>
          <p:cNvSpPr>
            <a:spLocks noGrp="1"/>
          </p:cNvSpPr>
          <p:nvPr>
            <p:ph type="dt" sz="half" idx="10"/>
          </p:nvPr>
        </p:nvSpPr>
        <p:spPr/>
        <p:txBody>
          <a:bodyPr/>
          <a:lstStyle/>
          <a:p>
            <a:fld id="{6BE1B7AA-BD6B-C04B-9BE1-10DC5D2BA3C9}" type="datetimeFigureOut">
              <a:rPr lang="en-US" smtClean="0"/>
              <a:t>7/27/2023</a:t>
            </a:fld>
            <a:endParaRPr lang="en-US"/>
          </a:p>
        </p:txBody>
      </p:sp>
      <p:sp>
        <p:nvSpPr>
          <p:cNvPr id="8" name="Footer Placeholder 7">
            <a:extLst>
              <a:ext uri="{FF2B5EF4-FFF2-40B4-BE49-F238E27FC236}">
                <a16:creationId xmlns:a16="http://schemas.microsoft.com/office/drawing/2014/main" id="{02C27B46-527E-FF48-90CE-FC06727048D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E22CBAC-201B-2646-9C38-AA7745FB430F}"/>
              </a:ext>
            </a:extLst>
          </p:cNvPr>
          <p:cNvSpPr>
            <a:spLocks noGrp="1"/>
          </p:cNvSpPr>
          <p:nvPr>
            <p:ph type="sldNum" sz="quarter" idx="12"/>
          </p:nvPr>
        </p:nvSpPr>
        <p:spPr/>
        <p:txBody>
          <a:bodyPr/>
          <a:lstStyle/>
          <a:p>
            <a:fld id="{D7537A29-F483-1947-9927-360021E643DE}" type="slidenum">
              <a:rPr lang="en-US" smtClean="0"/>
              <a:t>‹#›</a:t>
            </a:fld>
            <a:endParaRPr lang="en-US"/>
          </a:p>
        </p:txBody>
      </p:sp>
    </p:spTree>
    <p:extLst>
      <p:ext uri="{BB962C8B-B14F-4D97-AF65-F5344CB8AC3E}">
        <p14:creationId xmlns:p14="http://schemas.microsoft.com/office/powerpoint/2010/main" val="27567259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87FC1-AD4C-1A44-849D-A8BBC85C295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E7C1DDA-DC98-E147-B5B6-411F19DABBCA}"/>
              </a:ext>
            </a:extLst>
          </p:cNvPr>
          <p:cNvSpPr>
            <a:spLocks noGrp="1"/>
          </p:cNvSpPr>
          <p:nvPr>
            <p:ph type="dt" sz="half" idx="10"/>
          </p:nvPr>
        </p:nvSpPr>
        <p:spPr/>
        <p:txBody>
          <a:bodyPr/>
          <a:lstStyle/>
          <a:p>
            <a:fld id="{6BE1B7AA-BD6B-C04B-9BE1-10DC5D2BA3C9}" type="datetimeFigureOut">
              <a:rPr lang="en-US" smtClean="0"/>
              <a:t>7/27/2023</a:t>
            </a:fld>
            <a:endParaRPr lang="en-US"/>
          </a:p>
        </p:txBody>
      </p:sp>
      <p:sp>
        <p:nvSpPr>
          <p:cNvPr id="4" name="Footer Placeholder 3">
            <a:extLst>
              <a:ext uri="{FF2B5EF4-FFF2-40B4-BE49-F238E27FC236}">
                <a16:creationId xmlns:a16="http://schemas.microsoft.com/office/drawing/2014/main" id="{228C702F-6EB2-964F-9A71-02BAEF077E8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27D3174-325E-E644-B0EA-C5A40F166664}"/>
              </a:ext>
            </a:extLst>
          </p:cNvPr>
          <p:cNvSpPr>
            <a:spLocks noGrp="1"/>
          </p:cNvSpPr>
          <p:nvPr>
            <p:ph type="sldNum" sz="quarter" idx="12"/>
          </p:nvPr>
        </p:nvSpPr>
        <p:spPr/>
        <p:txBody>
          <a:bodyPr/>
          <a:lstStyle/>
          <a:p>
            <a:fld id="{D7537A29-F483-1947-9927-360021E643DE}" type="slidenum">
              <a:rPr lang="en-US" smtClean="0"/>
              <a:t>‹#›</a:t>
            </a:fld>
            <a:endParaRPr lang="en-US"/>
          </a:p>
        </p:txBody>
      </p:sp>
    </p:spTree>
    <p:extLst>
      <p:ext uri="{BB962C8B-B14F-4D97-AF65-F5344CB8AC3E}">
        <p14:creationId xmlns:p14="http://schemas.microsoft.com/office/powerpoint/2010/main" val="412523279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6100A5-AD5F-DF46-AB85-8282BD4C7F6A}"/>
              </a:ext>
            </a:extLst>
          </p:cNvPr>
          <p:cNvSpPr>
            <a:spLocks noGrp="1"/>
          </p:cNvSpPr>
          <p:nvPr>
            <p:ph type="dt" sz="half" idx="10"/>
          </p:nvPr>
        </p:nvSpPr>
        <p:spPr/>
        <p:txBody>
          <a:bodyPr/>
          <a:lstStyle/>
          <a:p>
            <a:fld id="{6BE1B7AA-BD6B-C04B-9BE1-10DC5D2BA3C9}" type="datetimeFigureOut">
              <a:rPr lang="en-US" smtClean="0"/>
              <a:t>7/27/2023</a:t>
            </a:fld>
            <a:endParaRPr lang="en-US"/>
          </a:p>
        </p:txBody>
      </p:sp>
      <p:sp>
        <p:nvSpPr>
          <p:cNvPr id="3" name="Footer Placeholder 2">
            <a:extLst>
              <a:ext uri="{FF2B5EF4-FFF2-40B4-BE49-F238E27FC236}">
                <a16:creationId xmlns:a16="http://schemas.microsoft.com/office/drawing/2014/main" id="{3D1E2AD2-5378-014B-A563-FFB96C7436C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3C57BC6-EB5D-0A42-9449-2D80FFEE12F2}"/>
              </a:ext>
            </a:extLst>
          </p:cNvPr>
          <p:cNvSpPr>
            <a:spLocks noGrp="1"/>
          </p:cNvSpPr>
          <p:nvPr>
            <p:ph type="sldNum" sz="quarter" idx="12"/>
          </p:nvPr>
        </p:nvSpPr>
        <p:spPr/>
        <p:txBody>
          <a:bodyPr/>
          <a:lstStyle/>
          <a:p>
            <a:fld id="{D7537A29-F483-1947-9927-360021E643DE}" type="slidenum">
              <a:rPr lang="en-US" smtClean="0"/>
              <a:t>‹#›</a:t>
            </a:fld>
            <a:endParaRPr lang="en-US"/>
          </a:p>
        </p:txBody>
      </p:sp>
    </p:spTree>
    <p:extLst>
      <p:ext uri="{BB962C8B-B14F-4D97-AF65-F5344CB8AC3E}">
        <p14:creationId xmlns:p14="http://schemas.microsoft.com/office/powerpoint/2010/main" val="37783743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B5862-8544-8F40-8F72-5770AD21FF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E1CF92A-505C-914A-8381-5CFFBEA6F5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8E48303-0D41-B64B-8E25-BA44E57C33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D9AA7A6-7B6B-A24E-9CCA-07486D0D48AB}"/>
              </a:ext>
            </a:extLst>
          </p:cNvPr>
          <p:cNvSpPr>
            <a:spLocks noGrp="1"/>
          </p:cNvSpPr>
          <p:nvPr>
            <p:ph type="dt" sz="half" idx="10"/>
          </p:nvPr>
        </p:nvSpPr>
        <p:spPr/>
        <p:txBody>
          <a:bodyPr/>
          <a:lstStyle/>
          <a:p>
            <a:fld id="{6BE1B7AA-BD6B-C04B-9BE1-10DC5D2BA3C9}" type="datetimeFigureOut">
              <a:rPr lang="en-US" smtClean="0"/>
              <a:t>7/27/2023</a:t>
            </a:fld>
            <a:endParaRPr lang="en-US"/>
          </a:p>
        </p:txBody>
      </p:sp>
      <p:sp>
        <p:nvSpPr>
          <p:cNvPr id="6" name="Footer Placeholder 5">
            <a:extLst>
              <a:ext uri="{FF2B5EF4-FFF2-40B4-BE49-F238E27FC236}">
                <a16:creationId xmlns:a16="http://schemas.microsoft.com/office/drawing/2014/main" id="{3ACA8227-CF39-B147-80B7-BBE8AAC44B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E540BE-862B-B344-A596-05C7CCB4852C}"/>
              </a:ext>
            </a:extLst>
          </p:cNvPr>
          <p:cNvSpPr>
            <a:spLocks noGrp="1"/>
          </p:cNvSpPr>
          <p:nvPr>
            <p:ph type="sldNum" sz="quarter" idx="12"/>
          </p:nvPr>
        </p:nvSpPr>
        <p:spPr/>
        <p:txBody>
          <a:bodyPr/>
          <a:lstStyle/>
          <a:p>
            <a:fld id="{D7537A29-F483-1947-9927-360021E643DE}" type="slidenum">
              <a:rPr lang="en-US" smtClean="0"/>
              <a:t>‹#›</a:t>
            </a:fld>
            <a:endParaRPr lang="en-US"/>
          </a:p>
        </p:txBody>
      </p:sp>
    </p:spTree>
    <p:extLst>
      <p:ext uri="{BB962C8B-B14F-4D97-AF65-F5344CB8AC3E}">
        <p14:creationId xmlns:p14="http://schemas.microsoft.com/office/powerpoint/2010/main" val="117803163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DF104-1A4F-EA41-BA84-9303ADD2BB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6D8AAD7-5227-8B4F-B9E5-4CC0C9071C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1F11C08-A8F0-2143-BAFA-2543E80981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4FBC1F2-9270-BA4B-863F-CC4C6575D757}"/>
              </a:ext>
            </a:extLst>
          </p:cNvPr>
          <p:cNvSpPr>
            <a:spLocks noGrp="1"/>
          </p:cNvSpPr>
          <p:nvPr>
            <p:ph type="dt" sz="half" idx="10"/>
          </p:nvPr>
        </p:nvSpPr>
        <p:spPr/>
        <p:txBody>
          <a:bodyPr/>
          <a:lstStyle/>
          <a:p>
            <a:fld id="{6BE1B7AA-BD6B-C04B-9BE1-10DC5D2BA3C9}" type="datetimeFigureOut">
              <a:rPr lang="en-US" smtClean="0"/>
              <a:t>7/27/2023</a:t>
            </a:fld>
            <a:endParaRPr lang="en-US"/>
          </a:p>
        </p:txBody>
      </p:sp>
      <p:sp>
        <p:nvSpPr>
          <p:cNvPr id="6" name="Footer Placeholder 5">
            <a:extLst>
              <a:ext uri="{FF2B5EF4-FFF2-40B4-BE49-F238E27FC236}">
                <a16:creationId xmlns:a16="http://schemas.microsoft.com/office/drawing/2014/main" id="{3BA0064A-A6EC-DD40-9765-D27F6291E1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909D6E-E109-CA46-9F25-35A2BD16F140}"/>
              </a:ext>
            </a:extLst>
          </p:cNvPr>
          <p:cNvSpPr>
            <a:spLocks noGrp="1"/>
          </p:cNvSpPr>
          <p:nvPr>
            <p:ph type="sldNum" sz="quarter" idx="12"/>
          </p:nvPr>
        </p:nvSpPr>
        <p:spPr/>
        <p:txBody>
          <a:bodyPr/>
          <a:lstStyle/>
          <a:p>
            <a:fld id="{D7537A29-F483-1947-9927-360021E643DE}" type="slidenum">
              <a:rPr lang="en-US" smtClean="0"/>
              <a:t>‹#›</a:t>
            </a:fld>
            <a:endParaRPr lang="en-US"/>
          </a:p>
        </p:txBody>
      </p:sp>
    </p:spTree>
    <p:extLst>
      <p:ext uri="{BB962C8B-B14F-4D97-AF65-F5344CB8AC3E}">
        <p14:creationId xmlns:p14="http://schemas.microsoft.com/office/powerpoint/2010/main" val="14839098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0C8BC-F31D-EA46-B732-7D6E6D2EE60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9202BF2-9CFA-0F44-8881-37B352D003A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B1411D-3030-ED4E-AA4F-2FACB28C1AEE}"/>
              </a:ext>
            </a:extLst>
          </p:cNvPr>
          <p:cNvSpPr>
            <a:spLocks noGrp="1"/>
          </p:cNvSpPr>
          <p:nvPr>
            <p:ph type="dt" sz="half" idx="10"/>
          </p:nvPr>
        </p:nvSpPr>
        <p:spPr/>
        <p:txBody>
          <a:bodyPr/>
          <a:lstStyle/>
          <a:p>
            <a:fld id="{6BE1B7AA-BD6B-C04B-9BE1-10DC5D2BA3C9}" type="datetimeFigureOut">
              <a:rPr lang="en-US" smtClean="0"/>
              <a:t>7/27/2023</a:t>
            </a:fld>
            <a:endParaRPr lang="en-US"/>
          </a:p>
        </p:txBody>
      </p:sp>
      <p:sp>
        <p:nvSpPr>
          <p:cNvPr id="5" name="Footer Placeholder 4">
            <a:extLst>
              <a:ext uri="{FF2B5EF4-FFF2-40B4-BE49-F238E27FC236}">
                <a16:creationId xmlns:a16="http://schemas.microsoft.com/office/drawing/2014/main" id="{D2832806-EEDC-2142-8C6B-BFD9F4B91E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87366B-77BF-6A46-A5BD-54CEE55520BA}"/>
              </a:ext>
            </a:extLst>
          </p:cNvPr>
          <p:cNvSpPr>
            <a:spLocks noGrp="1"/>
          </p:cNvSpPr>
          <p:nvPr>
            <p:ph type="sldNum" sz="quarter" idx="12"/>
          </p:nvPr>
        </p:nvSpPr>
        <p:spPr/>
        <p:txBody>
          <a:bodyPr/>
          <a:lstStyle/>
          <a:p>
            <a:fld id="{D7537A29-F483-1947-9927-360021E643DE}" type="slidenum">
              <a:rPr lang="en-US" smtClean="0"/>
              <a:t>‹#›</a:t>
            </a:fld>
            <a:endParaRPr lang="en-US"/>
          </a:p>
        </p:txBody>
      </p:sp>
    </p:spTree>
    <p:extLst>
      <p:ext uri="{BB962C8B-B14F-4D97-AF65-F5344CB8AC3E}">
        <p14:creationId xmlns:p14="http://schemas.microsoft.com/office/powerpoint/2010/main" val="143809486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D3ADF2-A2E0-8941-8E92-60DBAF5D478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24DC783-C1A0-F644-BCD1-3680308345E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D58AAF-4DD9-6844-8AA7-3002EFD8243C}"/>
              </a:ext>
            </a:extLst>
          </p:cNvPr>
          <p:cNvSpPr>
            <a:spLocks noGrp="1"/>
          </p:cNvSpPr>
          <p:nvPr>
            <p:ph type="dt" sz="half" idx="10"/>
          </p:nvPr>
        </p:nvSpPr>
        <p:spPr/>
        <p:txBody>
          <a:bodyPr/>
          <a:lstStyle/>
          <a:p>
            <a:fld id="{6BE1B7AA-BD6B-C04B-9BE1-10DC5D2BA3C9}" type="datetimeFigureOut">
              <a:rPr lang="en-US" smtClean="0"/>
              <a:t>7/27/2023</a:t>
            </a:fld>
            <a:endParaRPr lang="en-US"/>
          </a:p>
        </p:txBody>
      </p:sp>
      <p:sp>
        <p:nvSpPr>
          <p:cNvPr id="5" name="Footer Placeholder 4">
            <a:extLst>
              <a:ext uri="{FF2B5EF4-FFF2-40B4-BE49-F238E27FC236}">
                <a16:creationId xmlns:a16="http://schemas.microsoft.com/office/drawing/2014/main" id="{47B50049-DADB-1244-9057-F5FC6C0643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BB7DA1-6C04-3C47-B210-10326BA8B86D}"/>
              </a:ext>
            </a:extLst>
          </p:cNvPr>
          <p:cNvSpPr>
            <a:spLocks noGrp="1"/>
          </p:cNvSpPr>
          <p:nvPr>
            <p:ph type="sldNum" sz="quarter" idx="12"/>
          </p:nvPr>
        </p:nvSpPr>
        <p:spPr/>
        <p:txBody>
          <a:bodyPr/>
          <a:lstStyle/>
          <a:p>
            <a:fld id="{D7537A29-F483-1947-9927-360021E643DE}" type="slidenum">
              <a:rPr lang="en-US" smtClean="0"/>
              <a:t>‹#›</a:t>
            </a:fld>
            <a:endParaRPr lang="en-US"/>
          </a:p>
        </p:txBody>
      </p:sp>
    </p:spTree>
    <p:extLst>
      <p:ext uri="{BB962C8B-B14F-4D97-AF65-F5344CB8AC3E}">
        <p14:creationId xmlns:p14="http://schemas.microsoft.com/office/powerpoint/2010/main" val="4040918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243407-E552-1C89-DC9F-F5AD4F1A45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26A816D-0285-5481-7D7B-DD1FF2A698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61C119-7641-AFAC-F1E0-EBA3114756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0BC94B-502E-42BF-9FF4-3DCC3ECBC889}" type="datetimeFigureOut">
              <a:rPr lang="en-US" smtClean="0"/>
              <a:t>7/27/2023</a:t>
            </a:fld>
            <a:endParaRPr lang="en-US"/>
          </a:p>
        </p:txBody>
      </p:sp>
      <p:sp>
        <p:nvSpPr>
          <p:cNvPr id="5" name="Footer Placeholder 4">
            <a:extLst>
              <a:ext uri="{FF2B5EF4-FFF2-40B4-BE49-F238E27FC236}">
                <a16:creationId xmlns:a16="http://schemas.microsoft.com/office/drawing/2014/main" id="{3BAE8D71-5EA5-4688-D753-AE959F8E52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FCA863F-92C2-C980-77AD-A3E3E93493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4B9D80-F2D7-4F7A-92AC-A3529DEB85EF}" type="slidenum">
              <a:rPr lang="en-US" smtClean="0"/>
              <a:t>‹#›</a:t>
            </a:fld>
            <a:endParaRPr lang="en-US"/>
          </a:p>
        </p:txBody>
      </p:sp>
    </p:spTree>
    <p:extLst>
      <p:ext uri="{BB962C8B-B14F-4D97-AF65-F5344CB8AC3E}">
        <p14:creationId xmlns:p14="http://schemas.microsoft.com/office/powerpoint/2010/main" val="41358616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98787" y="371182"/>
            <a:ext cx="1012190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8195" name="Rectangle 3"/>
          <p:cNvSpPr>
            <a:spLocks noGrp="1" noChangeArrowheads="1"/>
          </p:cNvSpPr>
          <p:nvPr>
            <p:ph type="body" idx="1"/>
          </p:nvPr>
        </p:nvSpPr>
        <p:spPr bwMode="auto">
          <a:xfrm>
            <a:off x="529167" y="1362075"/>
            <a:ext cx="10528300" cy="4972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32" name="Rectangle 8"/>
          <p:cNvSpPr>
            <a:spLocks noChangeArrowheads="1"/>
          </p:cNvSpPr>
          <p:nvPr/>
        </p:nvSpPr>
        <p:spPr bwMode="auto">
          <a:xfrm>
            <a:off x="0" y="0"/>
            <a:ext cx="12192000" cy="228600"/>
          </a:xfrm>
          <a:prstGeom prst="rect">
            <a:avLst/>
          </a:prstGeom>
          <a:solidFill>
            <a:srgbClr val="990000"/>
          </a:solidFill>
          <a:ln w="9525">
            <a:noFill/>
            <a:miter lim="800000"/>
            <a:headEnd/>
            <a:tailEnd/>
          </a:ln>
          <a:effectLst/>
        </p:spPr>
        <p:txBody>
          <a:bodyPr wrap="none" anchor="ctr"/>
          <a:lstStyle/>
          <a:p>
            <a:pPr algn="ctr">
              <a:defRPr/>
            </a:pPr>
            <a:endParaRPr lang="en-US" sz="1800" b="0">
              <a:latin typeface="Times New Roman" pitchFamily="18" charset="0"/>
            </a:endParaRPr>
          </a:p>
        </p:txBody>
      </p:sp>
      <p:sp>
        <p:nvSpPr>
          <p:cNvPr id="7" name="Text Box 5"/>
          <p:cNvSpPr txBox="1">
            <a:spLocks noChangeArrowheads="1"/>
          </p:cNvSpPr>
          <p:nvPr/>
        </p:nvSpPr>
        <p:spPr bwMode="auto">
          <a:xfrm>
            <a:off x="10530418" y="-26987"/>
            <a:ext cx="1746249" cy="277813"/>
          </a:xfrm>
          <a:prstGeom prst="rect">
            <a:avLst/>
          </a:prstGeom>
          <a:noFill/>
          <a:ln w="25400">
            <a:noFill/>
            <a:miter lim="800000"/>
            <a:headEnd/>
            <a:tailEnd/>
          </a:ln>
          <a:effectLst/>
        </p:spPr>
        <p:txBody>
          <a:bodyPr>
            <a:spAutoFit/>
          </a:bodyPr>
          <a:lstStyle/>
          <a:p>
            <a:pPr>
              <a:defRPr/>
            </a:pPr>
            <a:r>
              <a:rPr lang="en-US" sz="1200" dirty="0">
                <a:solidFill>
                  <a:schemeClr val="bg1"/>
                </a:solidFill>
                <a:latin typeface="Times New Roman" pitchFamily="18" charset="0"/>
              </a:rPr>
              <a:t>CS 3843</a:t>
            </a:r>
          </a:p>
        </p:txBody>
      </p:sp>
      <p:sp>
        <p:nvSpPr>
          <p:cNvPr id="10" name="TextBox 9"/>
          <p:cNvSpPr txBox="1"/>
          <p:nvPr userDrawn="1"/>
        </p:nvSpPr>
        <p:spPr>
          <a:xfrm>
            <a:off x="12046858" y="6724952"/>
            <a:ext cx="184731" cy="369332"/>
          </a:xfrm>
          <a:prstGeom prst="rect">
            <a:avLst/>
          </a:prstGeom>
          <a:noFill/>
        </p:spPr>
        <p:txBody>
          <a:bodyPr wrap="none" rtlCol="0">
            <a:spAutoFit/>
          </a:bodyPr>
          <a:lstStyle/>
          <a:p>
            <a:endParaRPr lang="en-US" sz="1800" dirty="0">
              <a:latin typeface="Calibri" pitchFamily="34" charset="0"/>
            </a:endParaRPr>
          </a:p>
        </p:txBody>
      </p:sp>
      <p:sp>
        <p:nvSpPr>
          <p:cNvPr id="11" name="Rectangle 10"/>
          <p:cNvSpPr/>
          <p:nvPr userDrawn="1"/>
        </p:nvSpPr>
        <p:spPr>
          <a:xfrm>
            <a:off x="11774458" y="6601842"/>
            <a:ext cx="312906" cy="246221"/>
          </a:xfrm>
          <a:prstGeom prst="rect">
            <a:avLst/>
          </a:prstGeom>
        </p:spPr>
        <p:txBody>
          <a:bodyPr wrap="none">
            <a:spAutoFit/>
          </a:bodyPr>
          <a:lstStyle/>
          <a:p>
            <a:fld id="{F5551B27-49BC-4291-80C6-707CDCF1D651}" type="slidenum">
              <a:rPr kumimoji="0" lang="en-US" sz="1000" b="1" i="0" u="none" strike="noStrike" kern="1200" cap="none" spc="0" normalizeH="0" baseline="0" noProof="0" smtClean="0">
                <a:ln>
                  <a:noFill/>
                </a:ln>
                <a:solidFill>
                  <a:srgbClr val="000000"/>
                </a:solidFill>
                <a:effectLst/>
                <a:uLnTx/>
                <a:uFillTx/>
                <a:latin typeface="Arial Narrow" pitchFamily="-96" charset="0"/>
                <a:ea typeface="ＭＳ Ｐゴシック" pitchFamily="-96" charset="-128"/>
                <a:cs typeface="ＭＳ Ｐゴシック" pitchFamily="-96" charset="-128"/>
              </a:rPr>
              <a:pPr/>
              <a:t>‹#›</a:t>
            </a:fld>
            <a:endParaRPr lang="en-US" sz="1800" dirty="0"/>
          </a:p>
        </p:txBody>
      </p:sp>
      <p:sp>
        <p:nvSpPr>
          <p:cNvPr id="8" name="TextBox 7"/>
          <p:cNvSpPr txBox="1"/>
          <p:nvPr userDrawn="1"/>
        </p:nvSpPr>
        <p:spPr>
          <a:xfrm>
            <a:off x="-21375" y="6629401"/>
            <a:ext cx="4645824" cy="246221"/>
          </a:xfrm>
          <a:prstGeom prst="rect">
            <a:avLst/>
          </a:prstGeom>
          <a:noFill/>
        </p:spPr>
        <p:txBody>
          <a:bodyPr wrap="none" rtlCol="0">
            <a:spAutoFit/>
          </a:bodyPr>
          <a:lstStyle/>
          <a:p>
            <a:r>
              <a:rPr lang="en-US" sz="1000" b="0" i="0" dirty="0">
                <a:latin typeface="Calibri" pitchFamily="34" charset="0"/>
              </a:rPr>
              <a:t>Bryant</a:t>
            </a:r>
            <a:r>
              <a:rPr lang="en-US" sz="1000" b="0" i="0" baseline="0" dirty="0">
                <a:latin typeface="Calibri" pitchFamily="34" charset="0"/>
              </a:rPr>
              <a:t> and </a:t>
            </a:r>
            <a:r>
              <a:rPr lang="en-US" sz="1000" b="0" i="0" baseline="0" dirty="0" err="1">
                <a:latin typeface="Calibri" pitchFamily="34" charset="0"/>
              </a:rPr>
              <a:t>O’Hallaron</a:t>
            </a:r>
            <a:r>
              <a:rPr lang="en-US" sz="1000" b="0" i="0" baseline="0" dirty="0">
                <a:latin typeface="Calibri" pitchFamily="34" charset="0"/>
              </a:rPr>
              <a:t>, Computer Systems: A Programmer’s Perspective, Third Edition</a:t>
            </a:r>
            <a:endParaRPr lang="en-US" sz="1000" b="0" i="0" dirty="0">
              <a:latin typeface="Calibri" pitchFamily="34" charset="0"/>
            </a:endParaRPr>
          </a:p>
        </p:txBody>
      </p:sp>
    </p:spTree>
    <p:extLst>
      <p:ext uri="{BB962C8B-B14F-4D97-AF65-F5344CB8AC3E}">
        <p14:creationId xmlns:p14="http://schemas.microsoft.com/office/powerpoint/2010/main" val="6739950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marL="119063" indent="-119063" algn="l" rtl="0" eaLnBrk="1" fontAlgn="base" hangingPunct="1">
        <a:spcBef>
          <a:spcPct val="0"/>
        </a:spcBef>
        <a:spcAft>
          <a:spcPct val="0"/>
        </a:spcAft>
        <a:defRPr sz="3600" b="1">
          <a:solidFill>
            <a:schemeClr val="tx1"/>
          </a:solidFill>
          <a:latin typeface="Calibri" pitchFamily="34" charset="0"/>
          <a:ea typeface="+mj-ea"/>
          <a:cs typeface="+mj-cs"/>
        </a:defRPr>
      </a:lvl1pPr>
      <a:lvl2pPr marL="119063" indent="-119063" algn="l" rtl="0" eaLnBrk="1" fontAlgn="base" hangingPunct="1">
        <a:spcBef>
          <a:spcPct val="0"/>
        </a:spcBef>
        <a:spcAft>
          <a:spcPct val="0"/>
        </a:spcAft>
        <a:defRPr sz="3600" b="1">
          <a:solidFill>
            <a:schemeClr val="tx1"/>
          </a:solidFill>
          <a:latin typeface="Arial Narrow" pitchFamily="34" charset="0"/>
        </a:defRPr>
      </a:lvl2pPr>
      <a:lvl3pPr marL="119063" indent="-119063" algn="l" rtl="0" eaLnBrk="1" fontAlgn="base" hangingPunct="1">
        <a:spcBef>
          <a:spcPct val="0"/>
        </a:spcBef>
        <a:spcAft>
          <a:spcPct val="0"/>
        </a:spcAft>
        <a:defRPr sz="3600" b="1">
          <a:solidFill>
            <a:schemeClr val="tx1"/>
          </a:solidFill>
          <a:latin typeface="Arial Narrow" pitchFamily="34" charset="0"/>
        </a:defRPr>
      </a:lvl3pPr>
      <a:lvl4pPr marL="119063" indent="-119063" algn="l" rtl="0" eaLnBrk="1" fontAlgn="base" hangingPunct="1">
        <a:spcBef>
          <a:spcPct val="0"/>
        </a:spcBef>
        <a:spcAft>
          <a:spcPct val="0"/>
        </a:spcAft>
        <a:defRPr sz="3600" b="1">
          <a:solidFill>
            <a:schemeClr val="tx1"/>
          </a:solidFill>
          <a:latin typeface="Arial Narrow" pitchFamily="34" charset="0"/>
        </a:defRPr>
      </a:lvl4pPr>
      <a:lvl5pPr marL="119063" indent="-119063" algn="l" rtl="0" eaLnBrk="1" fontAlgn="base" hangingPunct="1">
        <a:spcBef>
          <a:spcPct val="0"/>
        </a:spcBef>
        <a:spcAft>
          <a:spcPct val="0"/>
        </a:spcAft>
        <a:defRPr sz="3600" b="1">
          <a:solidFill>
            <a:schemeClr val="tx1"/>
          </a:solidFill>
          <a:latin typeface="Arial Narrow" pitchFamily="34" charset="0"/>
        </a:defRPr>
      </a:lvl5pPr>
      <a:lvl6pPr marL="576263" algn="l" rtl="0" eaLnBrk="1" fontAlgn="base" hangingPunct="1">
        <a:spcBef>
          <a:spcPct val="0"/>
        </a:spcBef>
        <a:spcAft>
          <a:spcPct val="0"/>
        </a:spcAft>
        <a:defRPr sz="3600" b="1">
          <a:solidFill>
            <a:schemeClr val="tx1"/>
          </a:solidFill>
          <a:latin typeface="Arial Narrow" pitchFamily="34" charset="0"/>
        </a:defRPr>
      </a:lvl6pPr>
      <a:lvl7pPr marL="1033463" algn="l" rtl="0" eaLnBrk="1" fontAlgn="base" hangingPunct="1">
        <a:spcBef>
          <a:spcPct val="0"/>
        </a:spcBef>
        <a:spcAft>
          <a:spcPct val="0"/>
        </a:spcAft>
        <a:defRPr sz="3600" b="1">
          <a:solidFill>
            <a:schemeClr val="tx1"/>
          </a:solidFill>
          <a:latin typeface="Arial Narrow" pitchFamily="34" charset="0"/>
        </a:defRPr>
      </a:lvl7pPr>
      <a:lvl8pPr marL="1490663" algn="l" rtl="0" eaLnBrk="1" fontAlgn="base" hangingPunct="1">
        <a:spcBef>
          <a:spcPct val="0"/>
        </a:spcBef>
        <a:spcAft>
          <a:spcPct val="0"/>
        </a:spcAft>
        <a:defRPr sz="3600" b="1">
          <a:solidFill>
            <a:schemeClr val="tx1"/>
          </a:solidFill>
          <a:latin typeface="Arial Narrow" pitchFamily="34" charset="0"/>
        </a:defRPr>
      </a:lvl8pPr>
      <a:lvl9pPr marL="1947863" algn="l" rtl="0" eaLnBrk="1" fontAlgn="base" hangingPunct="1">
        <a:spcBef>
          <a:spcPct val="0"/>
        </a:spcBef>
        <a:spcAft>
          <a:spcPct val="0"/>
        </a:spcAft>
        <a:defRPr sz="3600" b="1">
          <a:solidFill>
            <a:schemeClr val="tx1"/>
          </a:solidFill>
          <a:latin typeface="Arial Narrow" pitchFamily="34" charset="0"/>
        </a:defRPr>
      </a:lvl9pPr>
    </p:titleStyle>
    <p:bodyStyle>
      <a:lvl1pPr marL="342900" indent="-342900" algn="l" rtl="0" eaLnBrk="1" fontAlgn="base" hangingPunct="1">
        <a:spcBef>
          <a:spcPct val="20000"/>
        </a:spcBef>
        <a:spcAft>
          <a:spcPct val="0"/>
        </a:spcAft>
        <a:buClr>
          <a:srgbClr val="990000"/>
        </a:buClr>
        <a:buSzPct val="60000"/>
        <a:buFont typeface="Wingdings 2" pitchFamily="18" charset="2"/>
        <a:buChar char="¢"/>
        <a:defRPr sz="2400" b="1">
          <a:solidFill>
            <a:schemeClr val="tx1"/>
          </a:solidFill>
          <a:latin typeface="Calibri" pitchFamily="34" charset="0"/>
          <a:ea typeface="+mn-ea"/>
          <a:cs typeface="+mn-cs"/>
        </a:defRPr>
      </a:lvl1pPr>
      <a:lvl2pPr marL="742950" indent="-285750" algn="l" rtl="0" eaLnBrk="1" fontAlgn="base" hangingPunct="1">
        <a:spcBef>
          <a:spcPct val="20000"/>
        </a:spcBef>
        <a:spcAft>
          <a:spcPct val="0"/>
        </a:spcAft>
        <a:buClr>
          <a:srgbClr val="990000"/>
        </a:buClr>
        <a:buSzPct val="110000"/>
        <a:buFont typeface="Wingdings" pitchFamily="2" charset="2"/>
        <a:buChar char="§"/>
        <a:defRPr sz="2000">
          <a:solidFill>
            <a:schemeClr val="tx1"/>
          </a:solidFill>
          <a:latin typeface="Calibri" pitchFamily="34" charset="0"/>
        </a:defRPr>
      </a:lvl2pPr>
      <a:lvl3pPr marL="1143000" indent="-228600" algn="l" rtl="0" eaLnBrk="1" fontAlgn="base" hangingPunct="1">
        <a:spcBef>
          <a:spcPct val="20000"/>
        </a:spcBef>
        <a:spcAft>
          <a:spcPct val="0"/>
        </a:spcAft>
        <a:buSzPct val="80000"/>
        <a:buFont typeface="Wingdings" pitchFamily="2" charset="2"/>
        <a:buChar char="§"/>
        <a:defRPr sz="2000">
          <a:solidFill>
            <a:schemeClr val="tx1"/>
          </a:solidFill>
          <a:latin typeface="Calibri" pitchFamily="34" charset="0"/>
        </a:defRPr>
      </a:lvl3pPr>
      <a:lvl4pPr marL="1600200" indent="-228600" algn="l" rtl="0" eaLnBrk="1" fontAlgn="base" hangingPunct="1">
        <a:spcBef>
          <a:spcPct val="20000"/>
        </a:spcBef>
        <a:spcAft>
          <a:spcPct val="0"/>
        </a:spcAft>
        <a:buChar char="–"/>
        <a:defRPr sz="2000">
          <a:solidFill>
            <a:schemeClr val="tx1"/>
          </a:solidFill>
          <a:latin typeface="Calibri" pitchFamily="34" charset="0"/>
        </a:defRPr>
      </a:lvl4pPr>
      <a:lvl5pPr marL="2057400" indent="-228600" algn="l" rtl="0" eaLnBrk="1" fontAlgn="base" hangingPunct="1">
        <a:spcBef>
          <a:spcPct val="20000"/>
        </a:spcBef>
        <a:spcAft>
          <a:spcPct val="0"/>
        </a:spcAft>
        <a:buChar char="»"/>
        <a:defRPr sz="2000">
          <a:solidFill>
            <a:schemeClr val="tx1"/>
          </a:solidFill>
          <a:latin typeface="Calibri" pitchFamily="34"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90D77F-C1BA-C643-9264-865312305CEE}"/>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340940-03D7-3048-A451-94218DED1D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BDEF08-50D5-7648-84A3-AE6E81EB53A3}"/>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E46C7F0F-F799-A541-AB9B-F543FD03C104}" type="datetimeFigureOut">
              <a:rPr lang="en-US" smtClean="0"/>
              <a:t>7/27/2023</a:t>
            </a:fld>
            <a:endParaRPr lang="en-US"/>
          </a:p>
        </p:txBody>
      </p:sp>
      <p:sp>
        <p:nvSpPr>
          <p:cNvPr id="5" name="Footer Placeholder 4">
            <a:extLst>
              <a:ext uri="{FF2B5EF4-FFF2-40B4-BE49-F238E27FC236}">
                <a16:creationId xmlns:a16="http://schemas.microsoft.com/office/drawing/2014/main" id="{CAF290BB-D096-2847-B723-4068E07887EC}"/>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9C668C7-55A0-124D-A84D-9693FC43FAB4}"/>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AEE74BE-81D2-4D43-92CB-9CBD6628226A}" type="slidenum">
              <a:rPr lang="en-US" smtClean="0"/>
              <a:t>‹#›</a:t>
            </a:fld>
            <a:endParaRPr lang="en-US"/>
          </a:p>
        </p:txBody>
      </p:sp>
      <p:sp>
        <p:nvSpPr>
          <p:cNvPr id="7" name="TextBox 6">
            <a:extLst>
              <a:ext uri="{FF2B5EF4-FFF2-40B4-BE49-F238E27FC236}">
                <a16:creationId xmlns:a16="http://schemas.microsoft.com/office/drawing/2014/main" id="{54A23C63-0A31-7C44-B651-9B98C11D7D5A}"/>
              </a:ext>
            </a:extLst>
          </p:cNvPr>
          <p:cNvSpPr txBox="1"/>
          <p:nvPr userDrawn="1"/>
        </p:nvSpPr>
        <p:spPr>
          <a:xfrm>
            <a:off x="12046858" y="6724952"/>
            <a:ext cx="184731" cy="369332"/>
          </a:xfrm>
          <a:prstGeom prst="rect">
            <a:avLst/>
          </a:prstGeom>
          <a:noFill/>
        </p:spPr>
        <p:txBody>
          <a:bodyPr wrap="none" rtlCol="0">
            <a:spAutoFit/>
          </a:bodyPr>
          <a:lstStyle/>
          <a:p>
            <a:endParaRPr lang="en-US" sz="1800" dirty="0">
              <a:latin typeface="Calibri" pitchFamily="34" charset="0"/>
            </a:endParaRPr>
          </a:p>
        </p:txBody>
      </p:sp>
      <p:sp>
        <p:nvSpPr>
          <p:cNvPr id="8" name="Rectangle 7">
            <a:extLst>
              <a:ext uri="{FF2B5EF4-FFF2-40B4-BE49-F238E27FC236}">
                <a16:creationId xmlns:a16="http://schemas.microsoft.com/office/drawing/2014/main" id="{690B255F-973E-4B4B-8B67-2EA6AE6BC209}"/>
              </a:ext>
            </a:extLst>
          </p:cNvPr>
          <p:cNvSpPr/>
          <p:nvPr userDrawn="1"/>
        </p:nvSpPr>
        <p:spPr>
          <a:xfrm>
            <a:off x="11774458" y="6601842"/>
            <a:ext cx="312906" cy="246221"/>
          </a:xfrm>
          <a:prstGeom prst="rect">
            <a:avLst/>
          </a:prstGeom>
        </p:spPr>
        <p:txBody>
          <a:bodyPr wrap="none">
            <a:spAutoFit/>
          </a:bodyPr>
          <a:lstStyle/>
          <a:p>
            <a:fld id="{F5551B27-49BC-4291-80C6-707CDCF1D651}" type="slidenum">
              <a:rPr kumimoji="0" lang="en-US" sz="1000" b="1" i="0" u="none" strike="noStrike" kern="1200" cap="none" spc="0" normalizeH="0" baseline="0" noProof="0" smtClean="0">
                <a:ln>
                  <a:noFill/>
                </a:ln>
                <a:solidFill>
                  <a:srgbClr val="000000"/>
                </a:solidFill>
                <a:effectLst/>
                <a:uLnTx/>
                <a:uFillTx/>
                <a:latin typeface="Arial Narrow" pitchFamily="-96" charset="0"/>
                <a:ea typeface="ＭＳ Ｐゴシック" pitchFamily="-96" charset="-128"/>
                <a:cs typeface="ＭＳ Ｐゴシック" pitchFamily="-96" charset="-128"/>
              </a:rPr>
              <a:pPr/>
              <a:t>‹#›</a:t>
            </a:fld>
            <a:endParaRPr lang="en-US" sz="1800" dirty="0"/>
          </a:p>
        </p:txBody>
      </p:sp>
      <p:sp>
        <p:nvSpPr>
          <p:cNvPr id="9" name="TextBox 8">
            <a:extLst>
              <a:ext uri="{FF2B5EF4-FFF2-40B4-BE49-F238E27FC236}">
                <a16:creationId xmlns:a16="http://schemas.microsoft.com/office/drawing/2014/main" id="{E2C0E64D-7BED-2042-AC76-7EC144757734}"/>
              </a:ext>
            </a:extLst>
          </p:cNvPr>
          <p:cNvSpPr txBox="1"/>
          <p:nvPr userDrawn="1"/>
        </p:nvSpPr>
        <p:spPr>
          <a:xfrm>
            <a:off x="-21375" y="6629401"/>
            <a:ext cx="4645824" cy="246221"/>
          </a:xfrm>
          <a:prstGeom prst="rect">
            <a:avLst/>
          </a:prstGeom>
          <a:noFill/>
        </p:spPr>
        <p:txBody>
          <a:bodyPr wrap="none" rtlCol="0">
            <a:spAutoFit/>
          </a:bodyPr>
          <a:lstStyle/>
          <a:p>
            <a:r>
              <a:rPr lang="en-US" sz="1000" b="0" i="0" dirty="0">
                <a:latin typeface="Calibri" pitchFamily="34" charset="0"/>
              </a:rPr>
              <a:t>Bryant</a:t>
            </a:r>
            <a:r>
              <a:rPr lang="en-US" sz="1000" b="0" i="0" baseline="0" dirty="0">
                <a:latin typeface="Calibri" pitchFamily="34" charset="0"/>
              </a:rPr>
              <a:t> and </a:t>
            </a:r>
            <a:r>
              <a:rPr lang="en-US" sz="1000" b="0" i="0" baseline="0" dirty="0" err="1">
                <a:latin typeface="Calibri" pitchFamily="34" charset="0"/>
              </a:rPr>
              <a:t>O’Hallaron</a:t>
            </a:r>
            <a:r>
              <a:rPr lang="en-US" sz="1000" b="0" i="0" baseline="0" dirty="0">
                <a:latin typeface="Calibri" pitchFamily="34" charset="0"/>
              </a:rPr>
              <a:t>, Computer Systems: A Programmer’s Perspective, Third Edition</a:t>
            </a:r>
            <a:endParaRPr lang="en-US" sz="1000" b="0" i="0" dirty="0">
              <a:latin typeface="Calibri" pitchFamily="34" charset="0"/>
            </a:endParaRPr>
          </a:p>
        </p:txBody>
      </p:sp>
    </p:spTree>
    <p:extLst>
      <p:ext uri="{BB962C8B-B14F-4D97-AF65-F5344CB8AC3E}">
        <p14:creationId xmlns:p14="http://schemas.microsoft.com/office/powerpoint/2010/main" val="207237316"/>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6A730B-D537-7B40-AA0E-5087C9C462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5804974-4629-434A-B62A-7C481D6561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F35B9A-04E6-1E4F-97DC-526E0A45F1E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E1B7AA-BD6B-C04B-9BE1-10DC5D2BA3C9}" type="datetimeFigureOut">
              <a:rPr lang="en-US" smtClean="0"/>
              <a:t>7/27/2023</a:t>
            </a:fld>
            <a:endParaRPr lang="en-US"/>
          </a:p>
        </p:txBody>
      </p:sp>
      <p:sp>
        <p:nvSpPr>
          <p:cNvPr id="5" name="Footer Placeholder 4">
            <a:extLst>
              <a:ext uri="{FF2B5EF4-FFF2-40B4-BE49-F238E27FC236}">
                <a16:creationId xmlns:a16="http://schemas.microsoft.com/office/drawing/2014/main" id="{C837BA46-4BAA-5E48-AA5E-6823C546D6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12CFF1C-5762-4E4B-9BCE-1589FFCAD4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537A29-F483-1947-9927-360021E643DE}" type="slidenum">
              <a:rPr lang="en-US" smtClean="0"/>
              <a:t>‹#›</a:t>
            </a:fld>
            <a:endParaRPr lang="en-US"/>
          </a:p>
        </p:txBody>
      </p:sp>
    </p:spTree>
    <p:extLst>
      <p:ext uri="{BB962C8B-B14F-4D97-AF65-F5344CB8AC3E}">
        <p14:creationId xmlns:p14="http://schemas.microsoft.com/office/powerpoint/2010/main" val="338381421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3" Type="http://schemas.openxmlformats.org/officeDocument/2006/relationships/image" Target="../media/image120.png"/><Relationship Id="rId2" Type="http://schemas.openxmlformats.org/officeDocument/2006/relationships/customXml" Target="../ink/ink1.xml"/><Relationship Id="rId1" Type="http://schemas.openxmlformats.org/officeDocument/2006/relationships/slideLayout" Target="../slideLayouts/slideLayout37.xml"/></Relationships>
</file>

<file path=ppt/slides/_rels/slide44.xml.rels><?xml version="1.0" encoding="UTF-8" standalone="yes"?>
<Relationships xmlns="http://schemas.openxmlformats.org/package/2006/relationships"><Relationship Id="rId7" Type="http://schemas.openxmlformats.org/officeDocument/2006/relationships/image" Target="../media/image36.png"/><Relationship Id="rId2" Type="http://schemas.openxmlformats.org/officeDocument/2006/relationships/customXml" Target="../ink/ink2.xml"/><Relationship Id="rId1" Type="http://schemas.openxmlformats.org/officeDocument/2006/relationships/slideLayout" Target="../slideLayouts/slideLayout3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6.xml.rels><?xml version="1.0" encoding="UTF-8" standalone="yes"?>
<Relationships xmlns="http://schemas.openxmlformats.org/package/2006/relationships"><Relationship Id="rId2" Type="http://schemas.openxmlformats.org/officeDocument/2006/relationships/customXml" Target="../ink/ink3.xml"/><Relationship Id="rId1" Type="http://schemas.openxmlformats.org/officeDocument/2006/relationships/slideLayout" Target="../slideLayouts/slideLayout37.xml"/><Relationship Id="rId9" Type="http://schemas.openxmlformats.org/officeDocument/2006/relationships/image" Target="../media/image4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8.xml.rels><?xml version="1.0" encoding="UTF-8" standalone="yes"?>
<Relationships xmlns="http://schemas.openxmlformats.org/package/2006/relationships"><Relationship Id="rId12" Type="http://schemas.openxmlformats.org/officeDocument/2006/relationships/customXml" Target="../ink/ink6.xml"/><Relationship Id="rId33" Type="http://schemas.openxmlformats.org/officeDocument/2006/relationships/image" Target="../media/image65.png"/><Relationship Id="rId2" Type="http://schemas.openxmlformats.org/officeDocument/2006/relationships/customXml" Target="../ink/ink4.xml"/><Relationship Id="rId29" Type="http://schemas.openxmlformats.org/officeDocument/2006/relationships/image" Target="../media/image63.png"/><Relationship Id="rId1" Type="http://schemas.openxmlformats.org/officeDocument/2006/relationships/slideLayout" Target="../slideLayouts/slideLayout37.xml"/><Relationship Id="rId11" Type="http://schemas.openxmlformats.org/officeDocument/2006/relationships/image" Target="../media/image55.png"/><Relationship Id="rId32" Type="http://schemas.openxmlformats.org/officeDocument/2006/relationships/customXml" Target="../ink/ink9.xml"/><Relationship Id="rId28" Type="http://schemas.openxmlformats.org/officeDocument/2006/relationships/customXml" Target="../ink/ink7.xml"/><Relationship Id="rId10" Type="http://schemas.openxmlformats.org/officeDocument/2006/relationships/customXml" Target="../ink/ink5.xml"/><Relationship Id="rId31" Type="http://schemas.openxmlformats.org/officeDocument/2006/relationships/image" Target="../media/image64.png"/><Relationship Id="rId9" Type="http://schemas.openxmlformats.org/officeDocument/2006/relationships/image" Target="../media/image54.png"/><Relationship Id="rId27" Type="http://schemas.openxmlformats.org/officeDocument/2006/relationships/image" Target="../media/image62.png"/><Relationship Id="rId30" Type="http://schemas.openxmlformats.org/officeDocument/2006/relationships/customXml" Target="../ink/ink8.xml"/></Relationships>
</file>

<file path=ppt/slides/_rels/slide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7.xml"/></Relationships>
</file>

<file path=ppt/slides/_rels/slide5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00A9D-2E2C-7835-8991-26CFCEF5ECCC}"/>
              </a:ext>
            </a:extLst>
          </p:cNvPr>
          <p:cNvSpPr>
            <a:spLocks noGrp="1"/>
          </p:cNvSpPr>
          <p:nvPr>
            <p:ph type="ctrTitle"/>
          </p:nvPr>
        </p:nvSpPr>
        <p:spPr/>
        <p:txBody>
          <a:bodyPr/>
          <a:lstStyle/>
          <a:p>
            <a:r>
              <a:rPr lang="en-US" dirty="0"/>
              <a:t>Lecture 02: Data movement and Memory Addressing</a:t>
            </a:r>
          </a:p>
        </p:txBody>
      </p:sp>
      <p:sp>
        <p:nvSpPr>
          <p:cNvPr id="3" name="Subtitle 2">
            <a:extLst>
              <a:ext uri="{FF2B5EF4-FFF2-40B4-BE49-F238E27FC236}">
                <a16:creationId xmlns:a16="http://schemas.microsoft.com/office/drawing/2014/main" id="{4F7A97D1-6363-B4FB-EA20-3A642E79C025}"/>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0115459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62" name="Rectangle 6"/>
          <p:cNvSpPr>
            <a:spLocks noChangeArrowheads="1"/>
          </p:cNvSpPr>
          <p:nvPr/>
        </p:nvSpPr>
        <p:spPr bwMode="auto">
          <a:xfrm>
            <a:off x="2590800" y="1066800"/>
            <a:ext cx="3200400" cy="2209800"/>
          </a:xfrm>
          <a:prstGeom prst="rect">
            <a:avLst/>
          </a:prstGeom>
          <a:solidFill>
            <a:srgbClr val="EFBFBF"/>
          </a:solidFill>
          <a:ln w="28575">
            <a:solidFill>
              <a:schemeClr val="tx1"/>
            </a:solidFill>
            <a:miter lim="800000"/>
            <a:headEnd/>
            <a:tailEnd/>
          </a:ln>
          <a:effectLst/>
        </p:spPr>
        <p:txBody>
          <a:bodyPr lIns="90487" tIns="44450" rIns="90487" bIns="44450"/>
          <a:lstStyle/>
          <a:p>
            <a:pPr eaLnBrk="0" fontAlgn="base" hangingPunct="0">
              <a:spcBef>
                <a:spcPct val="0"/>
              </a:spcBef>
              <a:spcAft>
                <a:spcPct val="0"/>
              </a:spcAft>
            </a:pPr>
            <a:r>
              <a:rPr lang="en-US" sz="2400" b="1" dirty="0">
                <a:solidFill>
                  <a:srgbClr val="000000"/>
                </a:solidFill>
                <a:latin typeface="Calibri" pitchFamily="34" charset="0"/>
              </a:rPr>
              <a:t>CPU</a:t>
            </a:r>
          </a:p>
        </p:txBody>
      </p:sp>
      <p:sp>
        <p:nvSpPr>
          <p:cNvPr id="147458" name="Rectangle 2"/>
          <p:cNvSpPr>
            <a:spLocks noGrp="1" noChangeArrowheads="1"/>
          </p:cNvSpPr>
          <p:nvPr>
            <p:ph type="title"/>
          </p:nvPr>
        </p:nvSpPr>
        <p:spPr>
          <a:xfrm>
            <a:off x="1828800" y="304800"/>
            <a:ext cx="7226300" cy="573088"/>
          </a:xfrm>
        </p:spPr>
        <p:txBody>
          <a:bodyPr/>
          <a:lstStyle/>
          <a:p>
            <a:r>
              <a:rPr lang="en-US" dirty="0"/>
              <a:t>Assembly/Machine Code View</a:t>
            </a:r>
          </a:p>
        </p:txBody>
      </p:sp>
      <p:sp>
        <p:nvSpPr>
          <p:cNvPr id="147459" name="Rectangle 3"/>
          <p:cNvSpPr>
            <a:spLocks noGrp="1" noChangeArrowheads="1"/>
          </p:cNvSpPr>
          <p:nvPr>
            <p:ph type="body" sz="half" idx="1"/>
          </p:nvPr>
        </p:nvSpPr>
        <p:spPr>
          <a:xfrm>
            <a:off x="2043114" y="3331780"/>
            <a:ext cx="4852987" cy="3505200"/>
          </a:xfrm>
          <a:solidFill>
            <a:schemeClr val="bg1"/>
          </a:solidFill>
        </p:spPr>
        <p:txBody>
          <a:bodyPr/>
          <a:lstStyle/>
          <a:p>
            <a:pPr marL="227013" indent="-227013" defTabSz="895350">
              <a:buNone/>
              <a:tabLst>
                <a:tab pos="1371600" algn="l"/>
                <a:tab pos="4572000" algn="l"/>
              </a:tabLst>
            </a:pPr>
            <a:r>
              <a:rPr lang="en-US" sz="2400" dirty="0"/>
              <a:t>Programmer-Visible State</a:t>
            </a:r>
          </a:p>
          <a:p>
            <a:pPr marL="560388" lvl="1" indent="-222250" defTabSz="895350">
              <a:tabLst>
                <a:tab pos="1371600" algn="l"/>
                <a:tab pos="4572000" algn="l"/>
              </a:tabLst>
            </a:pPr>
            <a:r>
              <a:rPr lang="en-US" sz="2000" b="1" dirty="0"/>
              <a:t>PC: Program counter</a:t>
            </a:r>
          </a:p>
          <a:p>
            <a:pPr marL="839788" lvl="2" indent="-165100" defTabSz="895350">
              <a:tabLst>
                <a:tab pos="1371600" algn="l"/>
                <a:tab pos="4572000" algn="l"/>
              </a:tabLst>
            </a:pPr>
            <a:r>
              <a:rPr lang="en-US" sz="1800" dirty="0"/>
              <a:t>Address of next instruction</a:t>
            </a:r>
          </a:p>
          <a:p>
            <a:pPr marL="839788" lvl="2" indent="-165100" defTabSz="895350">
              <a:tabLst>
                <a:tab pos="1371600" algn="l"/>
                <a:tab pos="4572000" algn="l"/>
              </a:tabLst>
            </a:pPr>
            <a:r>
              <a:rPr lang="en-US" sz="1800" dirty="0"/>
              <a:t>Called “RIP” (x86-64)</a:t>
            </a:r>
          </a:p>
          <a:p>
            <a:pPr marL="560388" lvl="1" indent="-222250" defTabSz="895350">
              <a:tabLst>
                <a:tab pos="1371600" algn="l"/>
                <a:tab pos="4572000" algn="l"/>
              </a:tabLst>
            </a:pPr>
            <a:r>
              <a:rPr lang="en-US" sz="2000" b="1" dirty="0"/>
              <a:t>Register file</a:t>
            </a:r>
          </a:p>
          <a:p>
            <a:pPr marL="839788" lvl="2" indent="-165100" defTabSz="895350">
              <a:tabLst>
                <a:tab pos="1371600" algn="l"/>
                <a:tab pos="4572000" algn="l"/>
              </a:tabLst>
            </a:pPr>
            <a:r>
              <a:rPr lang="en-US" sz="1800" dirty="0"/>
              <a:t>Heavily used program data</a:t>
            </a:r>
          </a:p>
          <a:p>
            <a:pPr marL="560388" lvl="1" indent="-222250" defTabSz="895350">
              <a:tabLst>
                <a:tab pos="1371600" algn="l"/>
                <a:tab pos="4572000" algn="l"/>
              </a:tabLst>
            </a:pPr>
            <a:r>
              <a:rPr lang="en-US" sz="2000" b="1" dirty="0"/>
              <a:t>Condition codes</a:t>
            </a:r>
          </a:p>
          <a:p>
            <a:pPr marL="839788" lvl="2" indent="-165100" defTabSz="895350">
              <a:tabLst>
                <a:tab pos="1371600" algn="l"/>
                <a:tab pos="4572000" algn="l"/>
              </a:tabLst>
            </a:pPr>
            <a:r>
              <a:rPr lang="en-US" sz="1800" dirty="0"/>
              <a:t>Store status information about most recent arithmetic or logical operation</a:t>
            </a:r>
          </a:p>
          <a:p>
            <a:pPr marL="839788" lvl="2" indent="-165100" defTabSz="895350">
              <a:tabLst>
                <a:tab pos="1371600" algn="l"/>
                <a:tab pos="4572000" algn="l"/>
              </a:tabLst>
            </a:pPr>
            <a:r>
              <a:rPr lang="en-US" sz="1800" dirty="0"/>
              <a:t>Used for conditional branching</a:t>
            </a:r>
          </a:p>
        </p:txBody>
      </p:sp>
      <p:sp>
        <p:nvSpPr>
          <p:cNvPr id="147460" name="Rectangle 4"/>
          <p:cNvSpPr>
            <a:spLocks noChangeArrowheads="1"/>
          </p:cNvSpPr>
          <p:nvPr/>
        </p:nvSpPr>
        <p:spPr bwMode="auto">
          <a:xfrm>
            <a:off x="2933700" y="1981200"/>
            <a:ext cx="533400" cy="457200"/>
          </a:xfrm>
          <a:prstGeom prst="rect">
            <a:avLst/>
          </a:prstGeom>
          <a:solidFill>
            <a:schemeClr val="accent3"/>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sz="2400" b="1" dirty="0">
                <a:solidFill>
                  <a:srgbClr val="000000"/>
                </a:solidFill>
                <a:latin typeface="Calibri" pitchFamily="34" charset="0"/>
              </a:rPr>
              <a:t>PC</a:t>
            </a:r>
          </a:p>
        </p:txBody>
      </p:sp>
      <p:sp>
        <p:nvSpPr>
          <p:cNvPr id="147461" name="Rectangle 5"/>
          <p:cNvSpPr>
            <a:spLocks noChangeArrowheads="1"/>
          </p:cNvSpPr>
          <p:nvPr/>
        </p:nvSpPr>
        <p:spPr bwMode="auto">
          <a:xfrm>
            <a:off x="3886200" y="1371600"/>
            <a:ext cx="1676400" cy="762000"/>
          </a:xfrm>
          <a:prstGeom prst="rect">
            <a:avLst/>
          </a:prstGeom>
          <a:solidFill>
            <a:schemeClr val="accent3"/>
          </a:solidFill>
          <a:ln w="25400">
            <a:solidFill>
              <a:schemeClr val="tx1"/>
            </a:solidFill>
            <a:miter lim="800000"/>
            <a:headEnd/>
            <a:tailEnd/>
          </a:ln>
          <a:effectLst/>
        </p:spPr>
        <p:txBody>
          <a:bodyPr wrap="none" anchor="ctr"/>
          <a:lstStyle/>
          <a:p>
            <a:pPr algn="ctr" eaLnBrk="0" fontAlgn="base" hangingPunct="0">
              <a:spcBef>
                <a:spcPct val="0"/>
              </a:spcBef>
              <a:spcAft>
                <a:spcPct val="0"/>
              </a:spcAft>
            </a:pPr>
            <a:r>
              <a:rPr lang="en-US" sz="2400" b="1" dirty="0">
                <a:solidFill>
                  <a:srgbClr val="000000"/>
                </a:solidFill>
                <a:latin typeface="Calibri" pitchFamily="34" charset="0"/>
              </a:rPr>
              <a:t>Registers</a:t>
            </a:r>
          </a:p>
        </p:txBody>
      </p:sp>
      <p:sp>
        <p:nvSpPr>
          <p:cNvPr id="147463" name="Rectangle 7"/>
          <p:cNvSpPr>
            <a:spLocks noChangeArrowheads="1"/>
          </p:cNvSpPr>
          <p:nvPr/>
        </p:nvSpPr>
        <p:spPr bwMode="auto">
          <a:xfrm>
            <a:off x="7543800" y="1066800"/>
            <a:ext cx="1752600" cy="2209800"/>
          </a:xfrm>
          <a:prstGeom prst="rect">
            <a:avLst/>
          </a:prstGeom>
          <a:solidFill>
            <a:schemeClr val="accent2">
              <a:lumMod val="20000"/>
              <a:lumOff val="80000"/>
            </a:schemeClr>
          </a:solidFill>
          <a:ln w="25400">
            <a:solidFill>
              <a:schemeClr val="tx1"/>
            </a:solidFill>
            <a:miter lim="800000"/>
            <a:headEnd/>
            <a:tailEnd/>
          </a:ln>
          <a:effectLst/>
        </p:spPr>
        <p:txBody>
          <a:bodyPr wrap="none" anchorCtr="1"/>
          <a:lstStyle/>
          <a:p>
            <a:pPr algn="ctr" eaLnBrk="0" fontAlgn="base" hangingPunct="0">
              <a:spcBef>
                <a:spcPct val="0"/>
              </a:spcBef>
              <a:spcAft>
                <a:spcPct val="0"/>
              </a:spcAft>
            </a:pPr>
            <a:r>
              <a:rPr lang="en-US" sz="2400" b="1" dirty="0">
                <a:solidFill>
                  <a:srgbClr val="000000"/>
                </a:solidFill>
                <a:latin typeface="Calibri" pitchFamily="34" charset="0"/>
              </a:rPr>
              <a:t>Memory</a:t>
            </a:r>
          </a:p>
        </p:txBody>
      </p:sp>
      <p:sp>
        <p:nvSpPr>
          <p:cNvPr id="147464" name="Text Box 8"/>
          <p:cNvSpPr txBox="1">
            <a:spLocks noChangeArrowheads="1"/>
          </p:cNvSpPr>
          <p:nvPr/>
        </p:nvSpPr>
        <p:spPr bwMode="auto">
          <a:xfrm>
            <a:off x="7848600" y="1730102"/>
            <a:ext cx="1143000" cy="1013098"/>
          </a:xfrm>
          <a:prstGeom prst="rect">
            <a:avLst/>
          </a:prstGeom>
          <a:noFill/>
          <a:ln w="12700">
            <a:noFill/>
            <a:miter lim="800000"/>
            <a:headEnd/>
            <a:tailEnd/>
          </a:ln>
          <a:effectLst/>
        </p:spPr>
        <p:txBody>
          <a:bodyPr wrap="square" lIns="90487" tIns="44450" rIns="90487" bIns="44450">
            <a:spAutoFit/>
          </a:bodyPr>
          <a:lstStyle/>
          <a:p>
            <a:pPr algn="ctr" eaLnBrk="0" fontAlgn="base" hangingPunct="0">
              <a:spcBef>
                <a:spcPct val="0"/>
              </a:spcBef>
              <a:spcAft>
                <a:spcPct val="0"/>
              </a:spcAft>
            </a:pPr>
            <a:r>
              <a:rPr lang="en-US" sz="2000" b="1" dirty="0">
                <a:solidFill>
                  <a:srgbClr val="000000"/>
                </a:solidFill>
                <a:latin typeface="Calibri" pitchFamily="34" charset="0"/>
              </a:rPr>
              <a:t>Code</a:t>
            </a:r>
          </a:p>
          <a:p>
            <a:pPr algn="ctr" eaLnBrk="0" fontAlgn="base" hangingPunct="0">
              <a:spcBef>
                <a:spcPct val="0"/>
              </a:spcBef>
              <a:spcAft>
                <a:spcPct val="0"/>
              </a:spcAft>
            </a:pPr>
            <a:r>
              <a:rPr lang="en-US" sz="2000" b="1" dirty="0">
                <a:solidFill>
                  <a:srgbClr val="000000"/>
                </a:solidFill>
                <a:latin typeface="Calibri" pitchFamily="34" charset="0"/>
              </a:rPr>
              <a:t>Data</a:t>
            </a:r>
          </a:p>
          <a:p>
            <a:pPr algn="ctr" eaLnBrk="0" fontAlgn="base" hangingPunct="0">
              <a:spcBef>
                <a:spcPct val="0"/>
              </a:spcBef>
              <a:spcAft>
                <a:spcPct val="0"/>
              </a:spcAft>
            </a:pPr>
            <a:r>
              <a:rPr lang="en-US" sz="2000" b="1" dirty="0">
                <a:solidFill>
                  <a:srgbClr val="000000"/>
                </a:solidFill>
                <a:latin typeface="Calibri" pitchFamily="34" charset="0"/>
              </a:rPr>
              <a:t>Stack</a:t>
            </a:r>
          </a:p>
        </p:txBody>
      </p:sp>
      <p:sp>
        <p:nvSpPr>
          <p:cNvPr id="147465" name="Line 9"/>
          <p:cNvSpPr>
            <a:spLocks noChangeShapeType="1"/>
          </p:cNvSpPr>
          <p:nvPr/>
        </p:nvSpPr>
        <p:spPr bwMode="auto">
          <a:xfrm>
            <a:off x="5791200" y="1701800"/>
            <a:ext cx="1752600" cy="0"/>
          </a:xfrm>
          <a:prstGeom prst="line">
            <a:avLst/>
          </a:prstGeom>
          <a:noFill/>
          <a:ln w="25400">
            <a:solidFill>
              <a:schemeClr val="tx1"/>
            </a:solidFill>
            <a:round/>
            <a:headEnd/>
            <a:tailEnd type="triangle" w="lg" len="lg"/>
          </a:ln>
          <a:effectLst/>
        </p:spPr>
        <p:txBody>
          <a:bodyPr wrap="none" anchor="ctr"/>
          <a:lstStyle/>
          <a:p>
            <a:pPr eaLnBrk="0" fontAlgn="base" hangingPunct="0">
              <a:spcBef>
                <a:spcPct val="0"/>
              </a:spcBef>
              <a:spcAft>
                <a:spcPct val="0"/>
              </a:spcAft>
            </a:pPr>
            <a:endParaRPr lang="en-US" sz="2400" b="1" dirty="0">
              <a:solidFill>
                <a:srgbClr val="000000"/>
              </a:solidFill>
              <a:latin typeface="Calibri" pitchFamily="34" charset="0"/>
            </a:endParaRPr>
          </a:p>
        </p:txBody>
      </p:sp>
      <p:sp>
        <p:nvSpPr>
          <p:cNvPr id="147466" name="Line 10"/>
          <p:cNvSpPr>
            <a:spLocks noChangeShapeType="1"/>
          </p:cNvSpPr>
          <p:nvPr/>
        </p:nvSpPr>
        <p:spPr bwMode="auto">
          <a:xfrm>
            <a:off x="5791200" y="2235200"/>
            <a:ext cx="1752600" cy="0"/>
          </a:xfrm>
          <a:prstGeom prst="line">
            <a:avLst/>
          </a:prstGeom>
          <a:noFill/>
          <a:ln w="25400">
            <a:solidFill>
              <a:schemeClr val="tx1"/>
            </a:solidFill>
            <a:round/>
            <a:headEnd type="triangle" w="lg" len="lg"/>
            <a:tailEnd type="triangle" w="lg" len="lg"/>
          </a:ln>
          <a:effectLst/>
        </p:spPr>
        <p:txBody>
          <a:bodyPr wrap="none" anchor="ctr"/>
          <a:lstStyle/>
          <a:p>
            <a:pPr eaLnBrk="0" fontAlgn="base" hangingPunct="0">
              <a:spcBef>
                <a:spcPct val="0"/>
              </a:spcBef>
              <a:spcAft>
                <a:spcPct val="0"/>
              </a:spcAft>
            </a:pPr>
            <a:endParaRPr lang="en-US" sz="2400" b="1" dirty="0">
              <a:solidFill>
                <a:srgbClr val="000000"/>
              </a:solidFill>
              <a:latin typeface="Calibri" pitchFamily="34" charset="0"/>
            </a:endParaRPr>
          </a:p>
        </p:txBody>
      </p:sp>
      <p:sp>
        <p:nvSpPr>
          <p:cNvPr id="147467" name="Line 11"/>
          <p:cNvSpPr>
            <a:spLocks noChangeShapeType="1"/>
          </p:cNvSpPr>
          <p:nvPr/>
        </p:nvSpPr>
        <p:spPr bwMode="auto">
          <a:xfrm>
            <a:off x="5791200" y="2768600"/>
            <a:ext cx="1752600" cy="0"/>
          </a:xfrm>
          <a:prstGeom prst="line">
            <a:avLst/>
          </a:prstGeom>
          <a:noFill/>
          <a:ln w="25400">
            <a:solidFill>
              <a:schemeClr val="tx1"/>
            </a:solidFill>
            <a:round/>
            <a:headEnd type="triangle" w="lg" len="lg"/>
            <a:tailEnd/>
          </a:ln>
          <a:effectLst/>
        </p:spPr>
        <p:txBody>
          <a:bodyPr wrap="none" anchor="ctr"/>
          <a:lstStyle/>
          <a:p>
            <a:pPr eaLnBrk="0" fontAlgn="base" hangingPunct="0">
              <a:spcBef>
                <a:spcPct val="0"/>
              </a:spcBef>
              <a:spcAft>
                <a:spcPct val="0"/>
              </a:spcAft>
            </a:pPr>
            <a:endParaRPr lang="en-US" sz="2400" b="1" dirty="0">
              <a:solidFill>
                <a:srgbClr val="000000"/>
              </a:solidFill>
              <a:latin typeface="Calibri" pitchFamily="34" charset="0"/>
            </a:endParaRPr>
          </a:p>
        </p:txBody>
      </p:sp>
      <p:sp>
        <p:nvSpPr>
          <p:cNvPr id="147468" name="Text Box 12"/>
          <p:cNvSpPr txBox="1">
            <a:spLocks noChangeArrowheads="1"/>
          </p:cNvSpPr>
          <p:nvPr/>
        </p:nvSpPr>
        <p:spPr bwMode="auto">
          <a:xfrm>
            <a:off x="5791200" y="1295401"/>
            <a:ext cx="1752600" cy="397545"/>
          </a:xfrm>
          <a:prstGeom prst="rect">
            <a:avLst/>
          </a:prstGeom>
          <a:noFill/>
          <a:ln w="12700">
            <a:noFill/>
            <a:miter lim="800000"/>
            <a:headEnd/>
            <a:tailEnd/>
          </a:ln>
          <a:effectLst/>
        </p:spPr>
        <p:txBody>
          <a:bodyPr lIns="90487" tIns="44450" rIns="90487" bIns="44450">
            <a:spAutoFit/>
          </a:bodyPr>
          <a:lstStyle/>
          <a:p>
            <a:pPr algn="ctr" eaLnBrk="0" fontAlgn="base" hangingPunct="0">
              <a:spcBef>
                <a:spcPct val="0"/>
              </a:spcBef>
              <a:spcAft>
                <a:spcPct val="0"/>
              </a:spcAft>
            </a:pPr>
            <a:r>
              <a:rPr lang="en-US" sz="2000" dirty="0">
                <a:solidFill>
                  <a:srgbClr val="000000"/>
                </a:solidFill>
                <a:latin typeface="Calibri" pitchFamily="34" charset="0"/>
              </a:rPr>
              <a:t>Addresses</a:t>
            </a:r>
          </a:p>
        </p:txBody>
      </p:sp>
      <p:sp>
        <p:nvSpPr>
          <p:cNvPr id="147469" name="Text Box 13"/>
          <p:cNvSpPr txBox="1">
            <a:spLocks noChangeArrowheads="1"/>
          </p:cNvSpPr>
          <p:nvPr/>
        </p:nvSpPr>
        <p:spPr bwMode="auto">
          <a:xfrm>
            <a:off x="5791200" y="1854201"/>
            <a:ext cx="1752600" cy="397545"/>
          </a:xfrm>
          <a:prstGeom prst="rect">
            <a:avLst/>
          </a:prstGeom>
          <a:noFill/>
          <a:ln w="12700">
            <a:noFill/>
            <a:miter lim="800000"/>
            <a:headEnd/>
            <a:tailEnd/>
          </a:ln>
          <a:effectLst/>
        </p:spPr>
        <p:txBody>
          <a:bodyPr lIns="90487" tIns="44450" rIns="90487" bIns="44450">
            <a:spAutoFit/>
          </a:bodyPr>
          <a:lstStyle/>
          <a:p>
            <a:pPr algn="ctr" eaLnBrk="0" fontAlgn="base" hangingPunct="0">
              <a:spcBef>
                <a:spcPct val="0"/>
              </a:spcBef>
              <a:spcAft>
                <a:spcPct val="0"/>
              </a:spcAft>
            </a:pPr>
            <a:r>
              <a:rPr lang="en-US" sz="2000" dirty="0">
                <a:solidFill>
                  <a:srgbClr val="000000"/>
                </a:solidFill>
                <a:latin typeface="Calibri" pitchFamily="34" charset="0"/>
              </a:rPr>
              <a:t>Data</a:t>
            </a:r>
          </a:p>
        </p:txBody>
      </p:sp>
      <p:sp>
        <p:nvSpPr>
          <p:cNvPr id="147470" name="Text Box 14"/>
          <p:cNvSpPr txBox="1">
            <a:spLocks noChangeArrowheads="1"/>
          </p:cNvSpPr>
          <p:nvPr/>
        </p:nvSpPr>
        <p:spPr bwMode="auto">
          <a:xfrm>
            <a:off x="5791200" y="2387601"/>
            <a:ext cx="1676400" cy="397545"/>
          </a:xfrm>
          <a:prstGeom prst="rect">
            <a:avLst/>
          </a:prstGeom>
          <a:noFill/>
          <a:ln w="12700">
            <a:noFill/>
            <a:miter lim="800000"/>
            <a:headEnd/>
            <a:tailEnd/>
          </a:ln>
          <a:effectLst/>
        </p:spPr>
        <p:txBody>
          <a:bodyPr lIns="90487" tIns="44450" rIns="90487" bIns="44450">
            <a:spAutoFit/>
          </a:bodyPr>
          <a:lstStyle/>
          <a:p>
            <a:pPr algn="ctr" eaLnBrk="0" fontAlgn="base" hangingPunct="0">
              <a:spcBef>
                <a:spcPct val="0"/>
              </a:spcBef>
              <a:spcAft>
                <a:spcPct val="0"/>
              </a:spcAft>
            </a:pPr>
            <a:r>
              <a:rPr lang="en-US" sz="2000" dirty="0">
                <a:solidFill>
                  <a:srgbClr val="000000"/>
                </a:solidFill>
                <a:latin typeface="Calibri" pitchFamily="34" charset="0"/>
              </a:rPr>
              <a:t>Instructions</a:t>
            </a:r>
          </a:p>
        </p:txBody>
      </p:sp>
      <p:sp>
        <p:nvSpPr>
          <p:cNvPr id="147472" name="Rectangle 16"/>
          <p:cNvSpPr>
            <a:spLocks noChangeArrowheads="1"/>
          </p:cNvSpPr>
          <p:nvPr/>
        </p:nvSpPr>
        <p:spPr bwMode="auto">
          <a:xfrm>
            <a:off x="4191000" y="2286000"/>
            <a:ext cx="1066800" cy="685800"/>
          </a:xfrm>
          <a:prstGeom prst="rect">
            <a:avLst/>
          </a:prstGeom>
          <a:solidFill>
            <a:schemeClr val="accent3"/>
          </a:solidFill>
          <a:ln w="25400">
            <a:solidFill>
              <a:schemeClr val="tx1"/>
            </a:solidFill>
            <a:miter lim="800000"/>
            <a:headEnd/>
            <a:tailEnd/>
          </a:ln>
          <a:effectLst/>
        </p:spPr>
        <p:txBody>
          <a:bodyPr wrap="none" anchor="ctr"/>
          <a:lstStyle/>
          <a:p>
            <a:pPr algn="ctr" eaLnBrk="0" fontAlgn="base" hangingPunct="0">
              <a:spcBef>
                <a:spcPct val="0"/>
              </a:spcBef>
              <a:spcAft>
                <a:spcPct val="0"/>
              </a:spcAft>
            </a:pPr>
            <a:r>
              <a:rPr lang="en-US" b="1" dirty="0">
                <a:solidFill>
                  <a:srgbClr val="000000"/>
                </a:solidFill>
                <a:latin typeface="Calibri" pitchFamily="34" charset="0"/>
              </a:rPr>
              <a:t>Condition</a:t>
            </a:r>
          </a:p>
          <a:p>
            <a:pPr algn="ctr" eaLnBrk="0" fontAlgn="base" hangingPunct="0">
              <a:spcBef>
                <a:spcPct val="0"/>
              </a:spcBef>
              <a:spcAft>
                <a:spcPct val="0"/>
              </a:spcAft>
            </a:pPr>
            <a:r>
              <a:rPr lang="en-US" b="1" dirty="0">
                <a:solidFill>
                  <a:srgbClr val="000000"/>
                </a:solidFill>
                <a:latin typeface="Calibri" pitchFamily="34" charset="0"/>
              </a:rPr>
              <a:t>Codes</a:t>
            </a:r>
          </a:p>
        </p:txBody>
      </p:sp>
      <p:sp>
        <p:nvSpPr>
          <p:cNvPr id="147473" name="Rectangle 17"/>
          <p:cNvSpPr>
            <a:spLocks noGrp="1" noChangeArrowheads="1"/>
          </p:cNvSpPr>
          <p:nvPr>
            <p:ph type="body" sz="half" idx="2"/>
          </p:nvPr>
        </p:nvSpPr>
        <p:spPr>
          <a:xfrm>
            <a:off x="6896100" y="3625850"/>
            <a:ext cx="3619500" cy="1568450"/>
          </a:xfrm>
        </p:spPr>
        <p:txBody>
          <a:bodyPr/>
          <a:lstStyle/>
          <a:p>
            <a:pPr marL="292100" lvl="1" indent="-177800"/>
            <a:r>
              <a:rPr lang="en-US" sz="2000" b="1" dirty="0"/>
              <a:t>Memory</a:t>
            </a:r>
          </a:p>
          <a:p>
            <a:pPr marL="571500" lvl="2" indent="-165100"/>
            <a:r>
              <a:rPr lang="en-US" sz="1800" dirty="0"/>
              <a:t>Byte addressable array</a:t>
            </a:r>
          </a:p>
          <a:p>
            <a:pPr marL="571500" lvl="2" indent="-165100"/>
            <a:r>
              <a:rPr lang="en-US" sz="1800" dirty="0"/>
              <a:t>Code and user data</a:t>
            </a:r>
          </a:p>
          <a:p>
            <a:pPr marL="571500" lvl="2" indent="-165100"/>
            <a:r>
              <a:rPr lang="en-US" sz="1800" dirty="0"/>
              <a:t>Stack to support procedures</a:t>
            </a:r>
          </a:p>
          <a:p>
            <a:pPr marL="0" indent="0"/>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644EC-79F0-5849-AA81-722C3619A50E}"/>
              </a:ext>
            </a:extLst>
          </p:cNvPr>
          <p:cNvSpPr>
            <a:spLocks noGrp="1"/>
          </p:cNvSpPr>
          <p:nvPr>
            <p:ph type="title"/>
          </p:nvPr>
        </p:nvSpPr>
        <p:spPr/>
        <p:txBody>
          <a:bodyPr/>
          <a:lstStyle/>
          <a:p>
            <a:r>
              <a:rPr lang="en-US" dirty="0"/>
              <a:t>X86 instructions</a:t>
            </a:r>
          </a:p>
        </p:txBody>
      </p:sp>
      <p:sp>
        <p:nvSpPr>
          <p:cNvPr id="3" name="Content Placeholder 2">
            <a:extLst>
              <a:ext uri="{FF2B5EF4-FFF2-40B4-BE49-F238E27FC236}">
                <a16:creationId xmlns:a16="http://schemas.microsoft.com/office/drawing/2014/main" id="{37E06CE6-6116-A94B-B1E0-E175C5702BC7}"/>
              </a:ext>
            </a:extLst>
          </p:cNvPr>
          <p:cNvSpPr>
            <a:spLocks noGrp="1"/>
          </p:cNvSpPr>
          <p:nvPr>
            <p:ph idx="1"/>
          </p:nvPr>
        </p:nvSpPr>
        <p:spPr/>
        <p:txBody>
          <a:bodyPr>
            <a:normAutofit/>
          </a:bodyPr>
          <a:lstStyle/>
          <a:p>
            <a:r>
              <a:rPr lang="en-US" dirty="0"/>
              <a:t>Three categories</a:t>
            </a:r>
          </a:p>
          <a:p>
            <a:r>
              <a:rPr lang="en-US" dirty="0"/>
              <a:t> </a:t>
            </a:r>
            <a:r>
              <a:rPr lang="en-US" dirty="0">
                <a:solidFill>
                  <a:srgbClr val="0070C0"/>
                </a:solidFill>
              </a:rPr>
              <a:t>Data Movement</a:t>
            </a:r>
          </a:p>
          <a:p>
            <a:r>
              <a:rPr lang="en-US" dirty="0">
                <a:solidFill>
                  <a:srgbClr val="0070C0"/>
                </a:solidFill>
              </a:rPr>
              <a:t> Arithmetic/Logical (ALU) operations</a:t>
            </a:r>
          </a:p>
          <a:p>
            <a:r>
              <a:rPr lang="en-US" dirty="0">
                <a:solidFill>
                  <a:srgbClr val="0070C0"/>
                </a:solidFill>
              </a:rPr>
              <a:t> Control‐Flow</a:t>
            </a:r>
          </a:p>
          <a:p>
            <a:r>
              <a:rPr lang="en-US" dirty="0"/>
              <a:t>We will not cover ALL x86 instructions (there are hundreds); there are numerous obscure ones.</a:t>
            </a:r>
          </a:p>
          <a:p>
            <a:r>
              <a:rPr lang="en-US" dirty="0"/>
              <a:t>We will cover many of the common instructions.</a:t>
            </a:r>
          </a:p>
          <a:p>
            <a:r>
              <a:rPr lang="en-US" dirty="0"/>
              <a:t>For full list of instructions see Intel’s instruction set reference.</a:t>
            </a:r>
          </a:p>
          <a:p>
            <a:endParaRPr lang="en-US" dirty="0"/>
          </a:p>
        </p:txBody>
      </p:sp>
    </p:spTree>
    <p:extLst>
      <p:ext uri="{BB962C8B-B14F-4D97-AF65-F5344CB8AC3E}">
        <p14:creationId xmlns:p14="http://schemas.microsoft.com/office/powerpoint/2010/main" val="1539747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EDC56-E19E-BF4F-8663-075B2C513D15}"/>
              </a:ext>
            </a:extLst>
          </p:cNvPr>
          <p:cNvSpPr>
            <a:spLocks noGrp="1"/>
          </p:cNvSpPr>
          <p:nvPr>
            <p:ph type="title"/>
          </p:nvPr>
        </p:nvSpPr>
        <p:spPr>
          <a:xfrm>
            <a:off x="1193180" y="365126"/>
            <a:ext cx="10160620" cy="1051080"/>
          </a:xfrm>
        </p:spPr>
        <p:txBody>
          <a:bodyPr/>
          <a:lstStyle/>
          <a:p>
            <a:r>
              <a:rPr lang="en-US" dirty="0"/>
              <a:t>verbiage</a:t>
            </a:r>
          </a:p>
        </p:txBody>
      </p:sp>
      <p:sp>
        <p:nvSpPr>
          <p:cNvPr id="3" name="Content Placeholder 2">
            <a:extLst>
              <a:ext uri="{FF2B5EF4-FFF2-40B4-BE49-F238E27FC236}">
                <a16:creationId xmlns:a16="http://schemas.microsoft.com/office/drawing/2014/main" id="{8EF13864-CB28-3B4E-A28A-4CE41EE1544A}"/>
              </a:ext>
            </a:extLst>
          </p:cNvPr>
          <p:cNvSpPr>
            <a:spLocks noGrp="1"/>
          </p:cNvSpPr>
          <p:nvPr>
            <p:ph idx="1"/>
          </p:nvPr>
        </p:nvSpPr>
        <p:spPr/>
        <p:txBody>
          <a:bodyPr>
            <a:normAutofit fontScale="85000" lnSpcReduction="10000"/>
          </a:bodyPr>
          <a:lstStyle/>
          <a:p>
            <a:pPr marL="0" indent="0">
              <a:buNone/>
            </a:pPr>
            <a:r>
              <a:rPr lang="en-US" b="1" dirty="0">
                <a:solidFill>
                  <a:srgbClr val="7030A0"/>
                </a:solidFill>
              </a:rPr>
              <a:t>Opcode operand1, operand2, operand3</a:t>
            </a:r>
          </a:p>
          <a:p>
            <a:r>
              <a:rPr lang="en-US" b="1" dirty="0"/>
              <a:t>Opcode</a:t>
            </a:r>
            <a:r>
              <a:rPr lang="en-US" dirty="0"/>
              <a:t> is the “name” of the instruction in assembly language, which does a certain kind of operation on the processor: for example, </a:t>
            </a:r>
            <a:r>
              <a:rPr lang="en-US" dirty="0" err="1"/>
              <a:t>mov</a:t>
            </a:r>
            <a:r>
              <a:rPr lang="en-US" dirty="0"/>
              <a:t> (which moves data), add, </a:t>
            </a:r>
            <a:r>
              <a:rPr lang="en-US" dirty="0" err="1"/>
              <a:t>jmp</a:t>
            </a:r>
            <a:r>
              <a:rPr lang="en-US" dirty="0"/>
              <a:t>, etc.</a:t>
            </a:r>
          </a:p>
          <a:p>
            <a:r>
              <a:rPr lang="en-US" dirty="0"/>
              <a:t>We will use this shorthand for instruction operands: op1, op2, op3</a:t>
            </a:r>
          </a:p>
          <a:p>
            <a:r>
              <a:rPr lang="en-US" dirty="0"/>
              <a:t>Which operands are required or optional depends on the opcode (covered in</a:t>
            </a:r>
          </a:p>
          <a:p>
            <a:pPr marL="0" indent="0">
              <a:buNone/>
            </a:pPr>
            <a:r>
              <a:rPr lang="en-US" dirty="0"/>
              <a:t>the slides below for each of the opcodes or instructions that we will look at)</a:t>
            </a:r>
          </a:p>
          <a:p>
            <a:pPr marL="0" indent="0">
              <a:buNone/>
            </a:pPr>
            <a:r>
              <a:rPr lang="en-US" dirty="0" err="1">
                <a:solidFill>
                  <a:srgbClr val="7030A0"/>
                </a:solidFill>
                <a:latin typeface="Consolas" panose="020B0609020204030204" pitchFamily="49" charset="0"/>
                <a:cs typeface="Consolas" panose="020B0609020204030204" pitchFamily="49" charset="0"/>
              </a:rPr>
              <a:t>movq</a:t>
            </a:r>
            <a:r>
              <a:rPr lang="en-US" dirty="0">
                <a:solidFill>
                  <a:srgbClr val="7030A0"/>
                </a:solidFill>
                <a:latin typeface="Consolas" panose="020B0609020204030204" pitchFamily="49" charset="0"/>
                <a:cs typeface="Consolas" panose="020B0609020204030204" pitchFamily="49" charset="0"/>
              </a:rPr>
              <a:t> %</a:t>
            </a:r>
            <a:r>
              <a:rPr lang="en-US" dirty="0" err="1">
                <a:solidFill>
                  <a:srgbClr val="7030A0"/>
                </a:solidFill>
                <a:latin typeface="Consolas" panose="020B0609020204030204" pitchFamily="49" charset="0"/>
                <a:cs typeface="Consolas" panose="020B0609020204030204" pitchFamily="49" charset="0"/>
              </a:rPr>
              <a:t>rax</a:t>
            </a:r>
            <a:r>
              <a:rPr lang="en-US" dirty="0">
                <a:solidFill>
                  <a:srgbClr val="7030A0"/>
                </a:solidFill>
                <a:latin typeface="Consolas" panose="020B0609020204030204" pitchFamily="49" charset="0"/>
                <a:cs typeface="Consolas" panose="020B0609020204030204" pitchFamily="49" charset="0"/>
              </a:rPr>
              <a:t>, %</a:t>
            </a:r>
            <a:r>
              <a:rPr lang="en-US" dirty="0" err="1">
                <a:solidFill>
                  <a:srgbClr val="7030A0"/>
                </a:solidFill>
                <a:latin typeface="Consolas" panose="020B0609020204030204" pitchFamily="49" charset="0"/>
                <a:cs typeface="Consolas" panose="020B0609020204030204" pitchFamily="49" charset="0"/>
              </a:rPr>
              <a:t>rbx</a:t>
            </a:r>
            <a:endParaRPr lang="en-US" dirty="0">
              <a:solidFill>
                <a:srgbClr val="7030A0"/>
              </a:solidFill>
              <a:latin typeface="Consolas" panose="020B0609020204030204" pitchFamily="49" charset="0"/>
              <a:cs typeface="Consolas" panose="020B0609020204030204" pitchFamily="49" charset="0"/>
            </a:endParaRPr>
          </a:p>
          <a:p>
            <a:r>
              <a:rPr lang="en-US" dirty="0"/>
              <a:t>Opcode with operand size suffix – </a:t>
            </a:r>
            <a:r>
              <a:rPr lang="en-US" dirty="0" err="1"/>
              <a:t>movq</a:t>
            </a:r>
            <a:endParaRPr lang="en-US" dirty="0"/>
          </a:p>
          <a:p>
            <a:r>
              <a:rPr lang="en-US" dirty="0"/>
              <a:t>Operand1 (op1) ‐ </a:t>
            </a:r>
            <a:r>
              <a:rPr lang="en-US" dirty="0" err="1"/>
              <a:t>rax</a:t>
            </a:r>
            <a:endParaRPr lang="en-US" dirty="0"/>
          </a:p>
          <a:p>
            <a:r>
              <a:rPr lang="en-US" dirty="0"/>
              <a:t>Operand2 (op2) ‐ </a:t>
            </a:r>
            <a:r>
              <a:rPr lang="en-US" dirty="0" err="1"/>
              <a:t>rbx</a:t>
            </a:r>
            <a:endParaRPr lang="en-US" dirty="0"/>
          </a:p>
          <a:p>
            <a:endParaRPr lang="en-US" dirty="0"/>
          </a:p>
        </p:txBody>
      </p:sp>
    </p:spTree>
    <p:extLst>
      <p:ext uri="{BB962C8B-B14F-4D97-AF65-F5344CB8AC3E}">
        <p14:creationId xmlns:p14="http://schemas.microsoft.com/office/powerpoint/2010/main" val="3394575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228C3-F98A-8441-A47E-3EE05B82D969}"/>
              </a:ext>
            </a:extLst>
          </p:cNvPr>
          <p:cNvSpPr>
            <a:spLocks noGrp="1"/>
          </p:cNvSpPr>
          <p:nvPr>
            <p:ph type="title"/>
          </p:nvPr>
        </p:nvSpPr>
        <p:spPr>
          <a:xfrm>
            <a:off x="1170878" y="365125"/>
            <a:ext cx="10182922" cy="917265"/>
          </a:xfrm>
        </p:spPr>
        <p:txBody>
          <a:bodyPr>
            <a:normAutofit fontScale="90000"/>
          </a:bodyPr>
          <a:lstStyle/>
          <a:p>
            <a:r>
              <a:rPr lang="en-US" dirty="0"/>
              <a:t>Assembly Characteristics: Data Types</a:t>
            </a:r>
            <a:br>
              <a:rPr lang="en-US" dirty="0"/>
            </a:br>
            <a:endParaRPr lang="en-US" dirty="0"/>
          </a:p>
        </p:txBody>
      </p:sp>
      <p:sp>
        <p:nvSpPr>
          <p:cNvPr id="3" name="Content Placeholder 2">
            <a:extLst>
              <a:ext uri="{FF2B5EF4-FFF2-40B4-BE49-F238E27FC236}">
                <a16:creationId xmlns:a16="http://schemas.microsoft.com/office/drawing/2014/main" id="{430E56C4-8F7F-1D46-A6FD-73740234B367}"/>
              </a:ext>
            </a:extLst>
          </p:cNvPr>
          <p:cNvSpPr>
            <a:spLocks noGrp="1"/>
          </p:cNvSpPr>
          <p:nvPr>
            <p:ph idx="1"/>
          </p:nvPr>
        </p:nvSpPr>
        <p:spPr/>
        <p:txBody>
          <a:bodyPr/>
          <a:lstStyle/>
          <a:p>
            <a:r>
              <a:rPr lang="en-US" dirty="0"/>
              <a:t>“Integer” data of 1, 2, 4, or 8 bytes</a:t>
            </a:r>
          </a:p>
          <a:p>
            <a:pPr marL="0" indent="0">
              <a:buNone/>
            </a:pPr>
            <a:r>
              <a:rPr lang="en-US" dirty="0"/>
              <a:t>a) Data values</a:t>
            </a:r>
          </a:p>
          <a:p>
            <a:pPr marL="0" indent="0">
              <a:buNone/>
            </a:pPr>
            <a:r>
              <a:rPr lang="en-US" dirty="0"/>
              <a:t>b) Addresses (untyped pointers)</a:t>
            </a:r>
          </a:p>
          <a:p>
            <a:r>
              <a:rPr lang="en-US" dirty="0"/>
              <a:t>Floating point data of 4, 8, or 10 bytes</a:t>
            </a:r>
          </a:p>
          <a:p>
            <a:r>
              <a:rPr lang="en-US" dirty="0"/>
              <a:t>Code: Byte sequences encoding series of instructions</a:t>
            </a:r>
          </a:p>
          <a:p>
            <a:r>
              <a:rPr lang="en-US" dirty="0"/>
              <a:t>No aggregate types such as arrays or structures</a:t>
            </a:r>
          </a:p>
          <a:p>
            <a:r>
              <a:rPr lang="en-US" dirty="0"/>
              <a:t>Just contiguously allocated bytes in memory</a:t>
            </a:r>
          </a:p>
          <a:p>
            <a:endParaRPr lang="en-US" dirty="0"/>
          </a:p>
        </p:txBody>
      </p:sp>
    </p:spTree>
    <p:extLst>
      <p:ext uri="{BB962C8B-B14F-4D97-AF65-F5344CB8AC3E}">
        <p14:creationId xmlns:p14="http://schemas.microsoft.com/office/powerpoint/2010/main" val="524212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42D2A-8B05-F84D-8B63-27AC24394404}"/>
              </a:ext>
            </a:extLst>
          </p:cNvPr>
          <p:cNvSpPr>
            <a:spLocks noGrp="1"/>
          </p:cNvSpPr>
          <p:nvPr>
            <p:ph type="title"/>
          </p:nvPr>
        </p:nvSpPr>
        <p:spPr/>
        <p:txBody>
          <a:bodyPr>
            <a:normAutofit fontScale="90000"/>
          </a:bodyPr>
          <a:lstStyle/>
          <a:p>
            <a:r>
              <a:rPr lang="en-US" dirty="0"/>
              <a:t>Assembly Characteristics: Operations (3 types)</a:t>
            </a:r>
            <a:br>
              <a:rPr lang="en-US" dirty="0"/>
            </a:br>
            <a:endParaRPr lang="en-US" dirty="0"/>
          </a:p>
        </p:txBody>
      </p:sp>
      <p:sp>
        <p:nvSpPr>
          <p:cNvPr id="3" name="Content Placeholder 2">
            <a:extLst>
              <a:ext uri="{FF2B5EF4-FFF2-40B4-BE49-F238E27FC236}">
                <a16:creationId xmlns:a16="http://schemas.microsoft.com/office/drawing/2014/main" id="{E7A1A5BE-FCAA-1D47-AD49-B50C8D247E27}"/>
              </a:ext>
            </a:extLst>
          </p:cNvPr>
          <p:cNvSpPr>
            <a:spLocks noGrp="1"/>
          </p:cNvSpPr>
          <p:nvPr>
            <p:ph idx="1"/>
          </p:nvPr>
        </p:nvSpPr>
        <p:spPr/>
        <p:txBody>
          <a:bodyPr>
            <a:normAutofit lnSpcReduction="10000"/>
          </a:bodyPr>
          <a:lstStyle/>
          <a:p>
            <a:r>
              <a:rPr lang="en-US" dirty="0">
                <a:solidFill>
                  <a:srgbClr val="C00000"/>
                </a:solidFill>
              </a:rPr>
              <a:t>Perform arithmetic function on register or memory data</a:t>
            </a:r>
          </a:p>
          <a:p>
            <a:pPr marL="0" indent="0">
              <a:buNone/>
            </a:pPr>
            <a:endParaRPr lang="en-US" dirty="0">
              <a:solidFill>
                <a:srgbClr val="C00000"/>
              </a:solidFill>
            </a:endParaRPr>
          </a:p>
          <a:p>
            <a:r>
              <a:rPr lang="en-US" dirty="0">
                <a:solidFill>
                  <a:srgbClr val="0070C0"/>
                </a:solidFill>
              </a:rPr>
              <a:t>Transfer data between memory and register</a:t>
            </a:r>
          </a:p>
          <a:p>
            <a:pPr marL="0" indent="0">
              <a:buNone/>
            </a:pPr>
            <a:r>
              <a:rPr lang="en-US" dirty="0"/>
              <a:t>a) Load data from memory into register</a:t>
            </a:r>
          </a:p>
          <a:p>
            <a:pPr marL="0" indent="0">
              <a:buNone/>
            </a:pPr>
            <a:r>
              <a:rPr lang="en-US" dirty="0"/>
              <a:t>b) Store register data into memory</a:t>
            </a:r>
          </a:p>
          <a:p>
            <a:pPr marL="0" indent="0">
              <a:buNone/>
            </a:pPr>
            <a:endParaRPr lang="en-US" dirty="0"/>
          </a:p>
          <a:p>
            <a:r>
              <a:rPr lang="en-US" dirty="0">
                <a:solidFill>
                  <a:schemeClr val="accent6">
                    <a:lumMod val="75000"/>
                  </a:schemeClr>
                </a:solidFill>
              </a:rPr>
              <a:t>Transfer control</a:t>
            </a:r>
          </a:p>
          <a:p>
            <a:pPr marL="0" indent="0">
              <a:buNone/>
            </a:pPr>
            <a:r>
              <a:rPr lang="en-US" dirty="0"/>
              <a:t>a) Unconditional jumps to/from procedures</a:t>
            </a:r>
          </a:p>
          <a:p>
            <a:pPr marL="0" indent="0">
              <a:buNone/>
            </a:pPr>
            <a:r>
              <a:rPr lang="en-US" dirty="0"/>
              <a:t>b) Conditional branches</a:t>
            </a:r>
          </a:p>
          <a:p>
            <a:pPr marL="0" indent="0">
              <a:buNone/>
            </a:pPr>
            <a:endParaRPr lang="en-US" dirty="0"/>
          </a:p>
          <a:p>
            <a:endParaRPr lang="en-US" dirty="0"/>
          </a:p>
        </p:txBody>
      </p:sp>
    </p:spTree>
    <p:extLst>
      <p:ext uri="{BB962C8B-B14F-4D97-AF65-F5344CB8AC3E}">
        <p14:creationId xmlns:p14="http://schemas.microsoft.com/office/powerpoint/2010/main" val="548821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xfrm>
            <a:off x="1828800" y="493712"/>
            <a:ext cx="8382000" cy="573088"/>
          </a:xfrm>
        </p:spPr>
        <p:txBody>
          <a:bodyPr/>
          <a:lstStyle/>
          <a:p>
            <a:r>
              <a:rPr lang="en-US" dirty="0"/>
              <a:t>Assembly Characteristics: Data Types</a:t>
            </a:r>
          </a:p>
        </p:txBody>
      </p:sp>
      <p:sp>
        <p:nvSpPr>
          <p:cNvPr id="150531" name="Rectangle 3"/>
          <p:cNvSpPr>
            <a:spLocks noGrp="1" noChangeArrowheads="1"/>
          </p:cNvSpPr>
          <p:nvPr>
            <p:ph type="body" idx="1"/>
          </p:nvPr>
        </p:nvSpPr>
        <p:spPr>
          <a:xfrm>
            <a:off x="1814514" y="1250950"/>
            <a:ext cx="8548687" cy="5530850"/>
          </a:xfrm>
        </p:spPr>
        <p:txBody>
          <a:bodyPr/>
          <a:lstStyle/>
          <a:p>
            <a:r>
              <a:rPr lang="en-US" dirty="0"/>
              <a:t>“Integer” data of 1, 2, 4, or 8 bytes</a:t>
            </a:r>
          </a:p>
          <a:p>
            <a:pPr lvl="1"/>
            <a:r>
              <a:rPr lang="en-US" dirty="0"/>
              <a:t>Data values</a:t>
            </a:r>
          </a:p>
          <a:p>
            <a:pPr lvl="1"/>
            <a:r>
              <a:rPr lang="en-US" dirty="0"/>
              <a:t>Addresses (</a:t>
            </a:r>
            <a:r>
              <a:rPr lang="en-US" dirty="0" err="1"/>
              <a:t>untyped</a:t>
            </a:r>
            <a:r>
              <a:rPr lang="en-US" dirty="0"/>
              <a:t> pointers)</a:t>
            </a:r>
          </a:p>
          <a:p>
            <a:endParaRPr lang="en-US" dirty="0"/>
          </a:p>
          <a:p>
            <a:r>
              <a:rPr lang="en-US" dirty="0"/>
              <a:t>Floating point data of 4, 8, or 10 bytes</a:t>
            </a:r>
          </a:p>
          <a:p>
            <a:endParaRPr lang="en-US" dirty="0"/>
          </a:p>
          <a:p>
            <a:r>
              <a:rPr lang="en-US" dirty="0"/>
              <a:t>(SIMD vector data types of 8, 16, 32 or 64 bytes)</a:t>
            </a:r>
          </a:p>
          <a:p>
            <a:endParaRPr lang="en-US" dirty="0"/>
          </a:p>
          <a:p>
            <a:r>
              <a:rPr lang="en-US" dirty="0"/>
              <a:t>Code: Byte sequences encoding series of instructions</a:t>
            </a:r>
          </a:p>
          <a:p>
            <a:endParaRPr lang="en-US" dirty="0"/>
          </a:p>
          <a:p>
            <a:r>
              <a:rPr lang="en-US" dirty="0"/>
              <a:t>No aggregate types such as arrays or structures</a:t>
            </a:r>
          </a:p>
          <a:p>
            <a:pPr lvl="1"/>
            <a:r>
              <a:rPr lang="en-US" dirty="0"/>
              <a:t>Just contiguously allocated bytes in memory</a:t>
            </a:r>
          </a:p>
        </p:txBody>
      </p:sp>
    </p:spTree>
    <p:extLst>
      <p:ext uri="{BB962C8B-B14F-4D97-AF65-F5344CB8AC3E}">
        <p14:creationId xmlns:p14="http://schemas.microsoft.com/office/powerpoint/2010/main" val="1096412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p:cNvSpPr>
          <p:nvPr/>
        </p:nvSpPr>
        <p:spPr bwMode="auto">
          <a:xfrm>
            <a:off x="2286000" y="4683648"/>
            <a:ext cx="3556000" cy="533400"/>
          </a:xfrm>
          <a:prstGeom prst="rect">
            <a:avLst/>
          </a:prstGeom>
          <a:solidFill>
            <a:srgbClr val="EFBFBF"/>
          </a:solidFill>
          <a:ln w="25400" cap="flat">
            <a:solidFill>
              <a:schemeClr val="tx1"/>
            </a:solidFill>
            <a:prstDash val="solid"/>
            <a:miter lim="800000"/>
            <a:headEnd type="none" w="med" len="med"/>
            <a:tailEnd type="none" w="med" len="med"/>
          </a:ln>
        </p:spPr>
        <p:txBody>
          <a:bodyPr lIns="38100" tIns="38100" rIns="38100" bIns="38100" anchor="ctr"/>
          <a:lstStyle/>
          <a:p>
            <a:pPr eaLnBrk="0" fontAlgn="base" hangingPunct="0">
              <a:spcBef>
                <a:spcPct val="0"/>
              </a:spcBef>
              <a:spcAft>
                <a:spcPct val="0"/>
              </a:spcAft>
            </a:pPr>
            <a:r>
              <a:rPr lang="en-US" sz="2400" b="1">
                <a:solidFill>
                  <a:srgbClr val="000000"/>
                </a:solidFill>
                <a:latin typeface="Courier New Bold" charset="0"/>
                <a:cs typeface="Courier New Bold" charset="0"/>
                <a:sym typeface="Courier New Bold" charset="0"/>
              </a:rPr>
              <a:t>%rsp</a:t>
            </a:r>
          </a:p>
        </p:txBody>
      </p:sp>
      <p:sp>
        <p:nvSpPr>
          <p:cNvPr id="27652" name="Rectangle 4"/>
          <p:cNvSpPr>
            <a:spLocks noGrp="1" noChangeArrowheads="1"/>
          </p:cNvSpPr>
          <p:nvPr>
            <p:ph type="title"/>
          </p:nvPr>
        </p:nvSpPr>
        <p:spPr>
          <a:xfrm>
            <a:off x="1842683" y="266700"/>
            <a:ext cx="7592093" cy="762000"/>
          </a:xfrm>
          <a:ln/>
        </p:spPr>
        <p:txBody>
          <a:bodyPr/>
          <a:lstStyle/>
          <a:p>
            <a:r>
              <a:rPr lang="en-US" dirty="0"/>
              <a:t>x86-64 Integer Registers</a:t>
            </a:r>
          </a:p>
        </p:txBody>
      </p:sp>
      <p:sp>
        <p:nvSpPr>
          <p:cNvPr id="27653" name="Rectangle 5"/>
          <p:cNvSpPr>
            <a:spLocks noGrp="1" noChangeArrowheads="1"/>
          </p:cNvSpPr>
          <p:nvPr>
            <p:ph type="body" idx="1"/>
          </p:nvPr>
        </p:nvSpPr>
        <p:spPr>
          <a:xfrm>
            <a:off x="1842683" y="5902848"/>
            <a:ext cx="7329487" cy="838200"/>
          </a:xfrm>
          <a:ln/>
        </p:spPr>
        <p:txBody>
          <a:bodyPr/>
          <a:lstStyle/>
          <a:p>
            <a:pPr lvl="1"/>
            <a:r>
              <a:rPr lang="en-US" dirty="0"/>
              <a:t>Can reference low-order 4 bytes (also low-order 1 &amp; 2 bytes)</a:t>
            </a:r>
          </a:p>
          <a:p>
            <a:pPr lvl="1"/>
            <a:r>
              <a:rPr lang="en-US" dirty="0"/>
              <a:t>Not part of memory (or cache)</a:t>
            </a:r>
          </a:p>
        </p:txBody>
      </p:sp>
      <p:sp>
        <p:nvSpPr>
          <p:cNvPr id="27654" name="Rectangle 6"/>
          <p:cNvSpPr>
            <a:spLocks/>
          </p:cNvSpPr>
          <p:nvPr/>
        </p:nvSpPr>
        <p:spPr bwMode="auto">
          <a:xfrm>
            <a:off x="4076700" y="1064148"/>
            <a:ext cx="1765300" cy="444500"/>
          </a:xfrm>
          <a:prstGeom prst="rect">
            <a:avLst/>
          </a:prstGeom>
          <a:solidFill>
            <a:srgbClr val="D8D8D8"/>
          </a:solidFill>
          <a:ln w="9525" cap="flat">
            <a:solidFill>
              <a:schemeClr val="tx1"/>
            </a:solidFill>
            <a:prstDash val="solid"/>
            <a:miter lim="800000"/>
            <a:headEnd type="none" w="med" len="med"/>
            <a:tailEnd type="none" w="med" len="med"/>
          </a:ln>
        </p:spPr>
        <p:txBody>
          <a:bodyPr lIns="38100" tIns="38100" rIns="38100" bIns="38100" anchor="ctr"/>
          <a:lstStyle/>
          <a:p>
            <a:pPr eaLnBrk="0" fontAlgn="base" hangingPunct="0">
              <a:spcBef>
                <a:spcPct val="0"/>
              </a:spcBef>
              <a:spcAft>
                <a:spcPct val="0"/>
              </a:spcAft>
            </a:pPr>
            <a:r>
              <a:rPr lang="en-US" b="1">
                <a:solidFill>
                  <a:srgbClr val="000000"/>
                </a:solidFill>
                <a:latin typeface="Courier New Bold" charset="0"/>
                <a:cs typeface="Courier New Bold" charset="0"/>
                <a:sym typeface="Courier New Bold" charset="0"/>
              </a:rPr>
              <a:t>%eax</a:t>
            </a:r>
          </a:p>
        </p:txBody>
      </p:sp>
      <p:sp>
        <p:nvSpPr>
          <p:cNvPr id="27655" name="Rectangle 7"/>
          <p:cNvSpPr>
            <a:spLocks/>
          </p:cNvSpPr>
          <p:nvPr/>
        </p:nvSpPr>
        <p:spPr bwMode="auto">
          <a:xfrm>
            <a:off x="4076700" y="1673748"/>
            <a:ext cx="1765300" cy="444500"/>
          </a:xfrm>
          <a:prstGeom prst="rect">
            <a:avLst/>
          </a:prstGeom>
          <a:solidFill>
            <a:srgbClr val="D8D8D8"/>
          </a:solidFill>
          <a:ln w="9525" cap="flat">
            <a:solidFill>
              <a:schemeClr val="tx1"/>
            </a:solidFill>
            <a:prstDash val="solid"/>
            <a:miter lim="800000"/>
            <a:headEnd type="none" w="med" len="med"/>
            <a:tailEnd type="none" w="med" len="med"/>
          </a:ln>
        </p:spPr>
        <p:txBody>
          <a:bodyPr lIns="38100" tIns="38100" rIns="38100" bIns="38100" anchor="ctr"/>
          <a:lstStyle/>
          <a:p>
            <a:pPr eaLnBrk="0" fontAlgn="base" hangingPunct="0">
              <a:spcBef>
                <a:spcPct val="0"/>
              </a:spcBef>
              <a:spcAft>
                <a:spcPct val="0"/>
              </a:spcAft>
            </a:pPr>
            <a:r>
              <a:rPr lang="en-US" b="1">
                <a:solidFill>
                  <a:srgbClr val="000000"/>
                </a:solidFill>
                <a:latin typeface="Courier New Bold" charset="0"/>
                <a:cs typeface="Courier New Bold" charset="0"/>
                <a:sym typeface="Courier New Bold" charset="0"/>
              </a:rPr>
              <a:t>%ebx</a:t>
            </a:r>
          </a:p>
        </p:txBody>
      </p:sp>
      <p:sp>
        <p:nvSpPr>
          <p:cNvPr id="27656" name="Rectangle 8"/>
          <p:cNvSpPr>
            <a:spLocks/>
          </p:cNvSpPr>
          <p:nvPr/>
        </p:nvSpPr>
        <p:spPr bwMode="auto">
          <a:xfrm>
            <a:off x="4076700" y="2283348"/>
            <a:ext cx="1765300" cy="444500"/>
          </a:xfrm>
          <a:prstGeom prst="rect">
            <a:avLst/>
          </a:prstGeom>
          <a:solidFill>
            <a:srgbClr val="D8D8D8"/>
          </a:solidFill>
          <a:ln w="9525" cap="flat">
            <a:solidFill>
              <a:schemeClr val="tx1"/>
            </a:solidFill>
            <a:prstDash val="solid"/>
            <a:miter lim="800000"/>
            <a:headEnd type="none" w="med" len="med"/>
            <a:tailEnd type="none" w="med" len="med"/>
          </a:ln>
        </p:spPr>
        <p:txBody>
          <a:bodyPr lIns="38100" tIns="38100" rIns="38100" bIns="38100" anchor="ctr"/>
          <a:lstStyle/>
          <a:p>
            <a:pPr eaLnBrk="0" fontAlgn="base" hangingPunct="0">
              <a:spcBef>
                <a:spcPct val="0"/>
              </a:spcBef>
              <a:spcAft>
                <a:spcPct val="0"/>
              </a:spcAft>
            </a:pPr>
            <a:r>
              <a:rPr lang="en-US" b="1">
                <a:solidFill>
                  <a:srgbClr val="000000"/>
                </a:solidFill>
                <a:latin typeface="Courier New Bold" charset="0"/>
                <a:cs typeface="Courier New Bold" charset="0"/>
                <a:sym typeface="Courier New Bold" charset="0"/>
              </a:rPr>
              <a:t>%ecx</a:t>
            </a:r>
          </a:p>
        </p:txBody>
      </p:sp>
      <p:sp>
        <p:nvSpPr>
          <p:cNvPr id="27657" name="Rectangle 9"/>
          <p:cNvSpPr>
            <a:spLocks/>
          </p:cNvSpPr>
          <p:nvPr/>
        </p:nvSpPr>
        <p:spPr bwMode="auto">
          <a:xfrm>
            <a:off x="4076700" y="2892948"/>
            <a:ext cx="1765300" cy="444500"/>
          </a:xfrm>
          <a:prstGeom prst="rect">
            <a:avLst/>
          </a:prstGeom>
          <a:solidFill>
            <a:srgbClr val="D8D8D8"/>
          </a:solidFill>
          <a:ln w="9525" cap="flat">
            <a:solidFill>
              <a:schemeClr val="tx1"/>
            </a:solidFill>
            <a:prstDash val="solid"/>
            <a:miter lim="800000"/>
            <a:headEnd type="none" w="med" len="med"/>
            <a:tailEnd type="none" w="med" len="med"/>
          </a:ln>
        </p:spPr>
        <p:txBody>
          <a:bodyPr lIns="38100" tIns="38100" rIns="38100" bIns="38100" anchor="ctr"/>
          <a:lstStyle/>
          <a:p>
            <a:pPr eaLnBrk="0" fontAlgn="base" hangingPunct="0">
              <a:spcBef>
                <a:spcPct val="0"/>
              </a:spcBef>
              <a:spcAft>
                <a:spcPct val="0"/>
              </a:spcAft>
            </a:pPr>
            <a:r>
              <a:rPr lang="en-US" b="1">
                <a:solidFill>
                  <a:srgbClr val="000000"/>
                </a:solidFill>
                <a:latin typeface="Courier New Bold" charset="0"/>
                <a:cs typeface="Courier New Bold" charset="0"/>
                <a:sym typeface="Courier New Bold" charset="0"/>
              </a:rPr>
              <a:t>%edx</a:t>
            </a:r>
          </a:p>
        </p:txBody>
      </p:sp>
      <p:sp>
        <p:nvSpPr>
          <p:cNvPr id="27658" name="Rectangle 10"/>
          <p:cNvSpPr>
            <a:spLocks/>
          </p:cNvSpPr>
          <p:nvPr/>
        </p:nvSpPr>
        <p:spPr bwMode="auto">
          <a:xfrm>
            <a:off x="4076700" y="3502548"/>
            <a:ext cx="1765300" cy="444500"/>
          </a:xfrm>
          <a:prstGeom prst="rect">
            <a:avLst/>
          </a:prstGeom>
          <a:solidFill>
            <a:srgbClr val="D8D8D8"/>
          </a:solidFill>
          <a:ln w="9525" cap="flat">
            <a:solidFill>
              <a:schemeClr val="tx1"/>
            </a:solidFill>
            <a:prstDash val="solid"/>
            <a:miter lim="800000"/>
            <a:headEnd type="none" w="med" len="med"/>
            <a:tailEnd type="none" w="med" len="med"/>
          </a:ln>
        </p:spPr>
        <p:txBody>
          <a:bodyPr lIns="38100" tIns="38100" rIns="38100" bIns="38100" anchor="ctr"/>
          <a:lstStyle/>
          <a:p>
            <a:pPr eaLnBrk="0" fontAlgn="base" hangingPunct="0">
              <a:spcBef>
                <a:spcPct val="0"/>
              </a:spcBef>
              <a:spcAft>
                <a:spcPct val="0"/>
              </a:spcAft>
            </a:pPr>
            <a:r>
              <a:rPr lang="en-US" b="1">
                <a:solidFill>
                  <a:srgbClr val="000000"/>
                </a:solidFill>
                <a:latin typeface="Courier New Bold" charset="0"/>
                <a:cs typeface="Courier New Bold" charset="0"/>
                <a:sym typeface="Courier New Bold" charset="0"/>
              </a:rPr>
              <a:t>%esi</a:t>
            </a:r>
          </a:p>
        </p:txBody>
      </p:sp>
      <p:sp>
        <p:nvSpPr>
          <p:cNvPr id="27659" name="Rectangle 11"/>
          <p:cNvSpPr>
            <a:spLocks/>
          </p:cNvSpPr>
          <p:nvPr/>
        </p:nvSpPr>
        <p:spPr bwMode="auto">
          <a:xfrm>
            <a:off x="4076700" y="4112148"/>
            <a:ext cx="1765300" cy="444500"/>
          </a:xfrm>
          <a:prstGeom prst="rect">
            <a:avLst/>
          </a:prstGeom>
          <a:solidFill>
            <a:srgbClr val="D8D8D8"/>
          </a:solidFill>
          <a:ln w="9525" cap="flat">
            <a:solidFill>
              <a:schemeClr val="tx1"/>
            </a:solidFill>
            <a:prstDash val="solid"/>
            <a:miter lim="800000"/>
            <a:headEnd type="none" w="med" len="med"/>
            <a:tailEnd type="none" w="med" len="med"/>
          </a:ln>
        </p:spPr>
        <p:txBody>
          <a:bodyPr lIns="38100" tIns="38100" rIns="38100" bIns="38100" anchor="ctr"/>
          <a:lstStyle/>
          <a:p>
            <a:pPr eaLnBrk="0" fontAlgn="base" hangingPunct="0">
              <a:spcBef>
                <a:spcPct val="0"/>
              </a:spcBef>
              <a:spcAft>
                <a:spcPct val="0"/>
              </a:spcAft>
            </a:pPr>
            <a:r>
              <a:rPr lang="en-US" b="1">
                <a:solidFill>
                  <a:srgbClr val="000000"/>
                </a:solidFill>
                <a:latin typeface="Courier New Bold" charset="0"/>
                <a:cs typeface="Courier New Bold" charset="0"/>
                <a:sym typeface="Courier New Bold" charset="0"/>
              </a:rPr>
              <a:t>%edi</a:t>
            </a:r>
          </a:p>
        </p:txBody>
      </p:sp>
      <p:sp>
        <p:nvSpPr>
          <p:cNvPr id="27660" name="Rectangle 12"/>
          <p:cNvSpPr>
            <a:spLocks/>
          </p:cNvSpPr>
          <p:nvPr/>
        </p:nvSpPr>
        <p:spPr bwMode="auto">
          <a:xfrm>
            <a:off x="4076700" y="4721748"/>
            <a:ext cx="1752600" cy="444500"/>
          </a:xfrm>
          <a:prstGeom prst="rect">
            <a:avLst/>
          </a:prstGeom>
          <a:solidFill>
            <a:srgbClr val="FF9999"/>
          </a:solidFill>
          <a:ln w="12700" cap="flat">
            <a:solidFill>
              <a:schemeClr val="tx1"/>
            </a:solidFill>
            <a:prstDash val="solid"/>
            <a:miter lim="800000"/>
            <a:headEnd type="none" w="med" len="med"/>
            <a:tailEnd type="none" w="med" len="med"/>
          </a:ln>
        </p:spPr>
        <p:txBody>
          <a:bodyPr lIns="38100" tIns="38100" rIns="38100" bIns="38100" anchor="ctr"/>
          <a:lstStyle/>
          <a:p>
            <a:pPr eaLnBrk="0" fontAlgn="base" hangingPunct="0">
              <a:spcBef>
                <a:spcPct val="0"/>
              </a:spcBef>
              <a:spcAft>
                <a:spcPct val="0"/>
              </a:spcAft>
            </a:pPr>
            <a:r>
              <a:rPr lang="en-US" b="1">
                <a:solidFill>
                  <a:srgbClr val="000000"/>
                </a:solidFill>
                <a:latin typeface="Courier New Bold" charset="0"/>
                <a:cs typeface="Courier New Bold" charset="0"/>
                <a:sym typeface="Courier New Bold" charset="0"/>
              </a:rPr>
              <a:t>%esp</a:t>
            </a:r>
          </a:p>
        </p:txBody>
      </p:sp>
      <p:sp>
        <p:nvSpPr>
          <p:cNvPr id="27661" name="Rectangle 13"/>
          <p:cNvSpPr>
            <a:spLocks/>
          </p:cNvSpPr>
          <p:nvPr/>
        </p:nvSpPr>
        <p:spPr bwMode="auto">
          <a:xfrm>
            <a:off x="4076700" y="5318648"/>
            <a:ext cx="1765300" cy="444500"/>
          </a:xfrm>
          <a:prstGeom prst="rect">
            <a:avLst/>
          </a:prstGeom>
          <a:solidFill>
            <a:srgbClr val="D8D8D8"/>
          </a:solidFill>
          <a:ln w="9525" cap="flat">
            <a:solidFill>
              <a:schemeClr val="tx1"/>
            </a:solidFill>
            <a:prstDash val="solid"/>
            <a:miter lim="800000"/>
            <a:headEnd type="none" w="med" len="med"/>
            <a:tailEnd type="none" w="med" len="med"/>
          </a:ln>
        </p:spPr>
        <p:txBody>
          <a:bodyPr lIns="38100" tIns="38100" rIns="38100" bIns="38100" anchor="ctr"/>
          <a:lstStyle/>
          <a:p>
            <a:pPr eaLnBrk="0" fontAlgn="base" hangingPunct="0">
              <a:spcBef>
                <a:spcPct val="0"/>
              </a:spcBef>
              <a:spcAft>
                <a:spcPct val="0"/>
              </a:spcAft>
            </a:pPr>
            <a:r>
              <a:rPr lang="en-US" b="1">
                <a:solidFill>
                  <a:srgbClr val="000000"/>
                </a:solidFill>
                <a:latin typeface="Courier New Bold" charset="0"/>
                <a:cs typeface="Courier New Bold" charset="0"/>
                <a:sym typeface="Courier New Bold" charset="0"/>
              </a:rPr>
              <a:t>%ebp</a:t>
            </a:r>
          </a:p>
        </p:txBody>
      </p:sp>
      <p:sp>
        <p:nvSpPr>
          <p:cNvPr id="27662" name="Rectangle 14"/>
          <p:cNvSpPr>
            <a:spLocks/>
          </p:cNvSpPr>
          <p:nvPr/>
        </p:nvSpPr>
        <p:spPr bwMode="auto">
          <a:xfrm>
            <a:off x="8039100" y="1064148"/>
            <a:ext cx="1765300" cy="444500"/>
          </a:xfrm>
          <a:prstGeom prst="rect">
            <a:avLst/>
          </a:prstGeom>
          <a:solidFill>
            <a:srgbClr val="D8D8D8"/>
          </a:solidFill>
          <a:ln w="9525" cap="flat">
            <a:solidFill>
              <a:schemeClr val="tx1"/>
            </a:solidFill>
            <a:prstDash val="solid"/>
            <a:miter lim="800000"/>
            <a:headEnd type="none" w="med" len="med"/>
            <a:tailEnd type="none" w="med" len="med"/>
          </a:ln>
        </p:spPr>
        <p:txBody>
          <a:bodyPr lIns="38100" tIns="38100" rIns="38100" bIns="38100" anchor="ctr"/>
          <a:lstStyle/>
          <a:p>
            <a:pPr eaLnBrk="0" fontAlgn="base" hangingPunct="0">
              <a:spcBef>
                <a:spcPct val="0"/>
              </a:spcBef>
              <a:spcAft>
                <a:spcPct val="0"/>
              </a:spcAft>
            </a:pPr>
            <a:r>
              <a:rPr lang="en-US" b="1">
                <a:solidFill>
                  <a:srgbClr val="000000"/>
                </a:solidFill>
                <a:latin typeface="Courier New Bold" charset="0"/>
                <a:cs typeface="Courier New Bold" charset="0"/>
                <a:sym typeface="Courier New Bold" charset="0"/>
              </a:rPr>
              <a:t>%r8d</a:t>
            </a:r>
          </a:p>
        </p:txBody>
      </p:sp>
      <p:sp>
        <p:nvSpPr>
          <p:cNvPr id="27663" name="Rectangle 15"/>
          <p:cNvSpPr>
            <a:spLocks/>
          </p:cNvSpPr>
          <p:nvPr/>
        </p:nvSpPr>
        <p:spPr bwMode="auto">
          <a:xfrm>
            <a:off x="8039100" y="1673748"/>
            <a:ext cx="1765300" cy="444500"/>
          </a:xfrm>
          <a:prstGeom prst="rect">
            <a:avLst/>
          </a:prstGeom>
          <a:solidFill>
            <a:srgbClr val="D8D8D8"/>
          </a:solidFill>
          <a:ln w="9525" cap="flat">
            <a:solidFill>
              <a:schemeClr val="tx1"/>
            </a:solidFill>
            <a:prstDash val="solid"/>
            <a:miter lim="800000"/>
            <a:headEnd type="none" w="med" len="med"/>
            <a:tailEnd type="none" w="med" len="med"/>
          </a:ln>
        </p:spPr>
        <p:txBody>
          <a:bodyPr lIns="38100" tIns="38100" rIns="38100" bIns="38100" anchor="ctr"/>
          <a:lstStyle/>
          <a:p>
            <a:pPr eaLnBrk="0" fontAlgn="base" hangingPunct="0">
              <a:spcBef>
                <a:spcPct val="0"/>
              </a:spcBef>
              <a:spcAft>
                <a:spcPct val="0"/>
              </a:spcAft>
            </a:pPr>
            <a:r>
              <a:rPr lang="en-US" b="1">
                <a:solidFill>
                  <a:srgbClr val="000000"/>
                </a:solidFill>
                <a:latin typeface="Courier New Bold" charset="0"/>
                <a:cs typeface="Courier New Bold" charset="0"/>
                <a:sym typeface="Courier New Bold" charset="0"/>
              </a:rPr>
              <a:t>%r9d</a:t>
            </a:r>
          </a:p>
        </p:txBody>
      </p:sp>
      <p:sp>
        <p:nvSpPr>
          <p:cNvPr id="27664" name="Rectangle 16"/>
          <p:cNvSpPr>
            <a:spLocks/>
          </p:cNvSpPr>
          <p:nvPr/>
        </p:nvSpPr>
        <p:spPr bwMode="auto">
          <a:xfrm>
            <a:off x="8039100" y="2283348"/>
            <a:ext cx="1765300" cy="444500"/>
          </a:xfrm>
          <a:prstGeom prst="rect">
            <a:avLst/>
          </a:prstGeom>
          <a:solidFill>
            <a:srgbClr val="D8D8D8"/>
          </a:solidFill>
          <a:ln w="9525" cap="flat">
            <a:solidFill>
              <a:schemeClr val="tx1"/>
            </a:solidFill>
            <a:prstDash val="solid"/>
            <a:miter lim="800000"/>
            <a:headEnd type="none" w="med" len="med"/>
            <a:tailEnd type="none" w="med" len="med"/>
          </a:ln>
        </p:spPr>
        <p:txBody>
          <a:bodyPr lIns="38100" tIns="38100" rIns="38100" bIns="38100" anchor="ctr"/>
          <a:lstStyle/>
          <a:p>
            <a:pPr eaLnBrk="0" fontAlgn="base" hangingPunct="0">
              <a:spcBef>
                <a:spcPct val="0"/>
              </a:spcBef>
              <a:spcAft>
                <a:spcPct val="0"/>
              </a:spcAft>
            </a:pPr>
            <a:r>
              <a:rPr lang="en-US" b="1">
                <a:solidFill>
                  <a:srgbClr val="000000"/>
                </a:solidFill>
                <a:latin typeface="Courier New Bold" charset="0"/>
                <a:cs typeface="Courier New Bold" charset="0"/>
                <a:sym typeface="Courier New Bold" charset="0"/>
              </a:rPr>
              <a:t>%r10d</a:t>
            </a:r>
          </a:p>
        </p:txBody>
      </p:sp>
      <p:sp>
        <p:nvSpPr>
          <p:cNvPr id="27665" name="Rectangle 17"/>
          <p:cNvSpPr>
            <a:spLocks/>
          </p:cNvSpPr>
          <p:nvPr/>
        </p:nvSpPr>
        <p:spPr bwMode="auto">
          <a:xfrm>
            <a:off x="8039100" y="2892948"/>
            <a:ext cx="1765300" cy="444500"/>
          </a:xfrm>
          <a:prstGeom prst="rect">
            <a:avLst/>
          </a:prstGeom>
          <a:solidFill>
            <a:srgbClr val="D8D8D8"/>
          </a:solidFill>
          <a:ln w="9525" cap="flat">
            <a:solidFill>
              <a:schemeClr val="tx1"/>
            </a:solidFill>
            <a:prstDash val="solid"/>
            <a:miter lim="800000"/>
            <a:headEnd type="none" w="med" len="med"/>
            <a:tailEnd type="none" w="med" len="med"/>
          </a:ln>
        </p:spPr>
        <p:txBody>
          <a:bodyPr lIns="38100" tIns="38100" rIns="38100" bIns="38100" anchor="ctr"/>
          <a:lstStyle/>
          <a:p>
            <a:pPr eaLnBrk="0" fontAlgn="base" hangingPunct="0">
              <a:spcBef>
                <a:spcPct val="0"/>
              </a:spcBef>
              <a:spcAft>
                <a:spcPct val="0"/>
              </a:spcAft>
            </a:pPr>
            <a:r>
              <a:rPr lang="en-US" b="1">
                <a:solidFill>
                  <a:srgbClr val="000000"/>
                </a:solidFill>
                <a:latin typeface="Courier New Bold" charset="0"/>
                <a:cs typeface="Courier New Bold" charset="0"/>
                <a:sym typeface="Courier New Bold" charset="0"/>
              </a:rPr>
              <a:t>%r11d</a:t>
            </a:r>
          </a:p>
        </p:txBody>
      </p:sp>
      <p:sp>
        <p:nvSpPr>
          <p:cNvPr id="27666" name="Rectangle 18"/>
          <p:cNvSpPr>
            <a:spLocks/>
          </p:cNvSpPr>
          <p:nvPr/>
        </p:nvSpPr>
        <p:spPr bwMode="auto">
          <a:xfrm>
            <a:off x="8039100" y="3502548"/>
            <a:ext cx="1765300" cy="444500"/>
          </a:xfrm>
          <a:prstGeom prst="rect">
            <a:avLst/>
          </a:prstGeom>
          <a:solidFill>
            <a:srgbClr val="D8D8D8"/>
          </a:solidFill>
          <a:ln w="9525" cap="flat">
            <a:solidFill>
              <a:schemeClr val="tx1"/>
            </a:solidFill>
            <a:prstDash val="solid"/>
            <a:miter lim="800000"/>
            <a:headEnd type="none" w="med" len="med"/>
            <a:tailEnd type="none" w="med" len="med"/>
          </a:ln>
        </p:spPr>
        <p:txBody>
          <a:bodyPr lIns="38100" tIns="38100" rIns="38100" bIns="38100" anchor="ctr"/>
          <a:lstStyle/>
          <a:p>
            <a:pPr eaLnBrk="0" fontAlgn="base" hangingPunct="0">
              <a:spcBef>
                <a:spcPct val="0"/>
              </a:spcBef>
              <a:spcAft>
                <a:spcPct val="0"/>
              </a:spcAft>
            </a:pPr>
            <a:r>
              <a:rPr lang="en-US" b="1">
                <a:solidFill>
                  <a:srgbClr val="000000"/>
                </a:solidFill>
                <a:latin typeface="Courier New Bold" charset="0"/>
                <a:cs typeface="Courier New Bold" charset="0"/>
                <a:sym typeface="Courier New Bold" charset="0"/>
              </a:rPr>
              <a:t>%r12d</a:t>
            </a:r>
          </a:p>
        </p:txBody>
      </p:sp>
      <p:sp>
        <p:nvSpPr>
          <p:cNvPr id="27667" name="Rectangle 19"/>
          <p:cNvSpPr>
            <a:spLocks/>
          </p:cNvSpPr>
          <p:nvPr/>
        </p:nvSpPr>
        <p:spPr bwMode="auto">
          <a:xfrm>
            <a:off x="8039100" y="4112148"/>
            <a:ext cx="1765300" cy="444500"/>
          </a:xfrm>
          <a:prstGeom prst="rect">
            <a:avLst/>
          </a:prstGeom>
          <a:solidFill>
            <a:srgbClr val="D8D8D8"/>
          </a:solidFill>
          <a:ln w="9525" cap="flat">
            <a:solidFill>
              <a:schemeClr val="tx1"/>
            </a:solidFill>
            <a:prstDash val="solid"/>
            <a:miter lim="800000"/>
            <a:headEnd type="none" w="med" len="med"/>
            <a:tailEnd type="none" w="med" len="med"/>
          </a:ln>
        </p:spPr>
        <p:txBody>
          <a:bodyPr lIns="38100" tIns="38100" rIns="38100" bIns="38100" anchor="ctr"/>
          <a:lstStyle/>
          <a:p>
            <a:pPr eaLnBrk="0" fontAlgn="base" hangingPunct="0">
              <a:spcBef>
                <a:spcPct val="0"/>
              </a:spcBef>
              <a:spcAft>
                <a:spcPct val="0"/>
              </a:spcAft>
            </a:pPr>
            <a:r>
              <a:rPr lang="en-US" b="1">
                <a:solidFill>
                  <a:srgbClr val="000000"/>
                </a:solidFill>
                <a:latin typeface="Courier New Bold" charset="0"/>
                <a:cs typeface="Courier New Bold" charset="0"/>
                <a:sym typeface="Courier New Bold" charset="0"/>
              </a:rPr>
              <a:t>%r13d</a:t>
            </a:r>
          </a:p>
        </p:txBody>
      </p:sp>
      <p:sp>
        <p:nvSpPr>
          <p:cNvPr id="27668" name="Rectangle 20"/>
          <p:cNvSpPr>
            <a:spLocks/>
          </p:cNvSpPr>
          <p:nvPr/>
        </p:nvSpPr>
        <p:spPr bwMode="auto">
          <a:xfrm>
            <a:off x="8039100" y="4721748"/>
            <a:ext cx="1765300" cy="444500"/>
          </a:xfrm>
          <a:prstGeom prst="rect">
            <a:avLst/>
          </a:prstGeom>
          <a:solidFill>
            <a:srgbClr val="D8D8D8"/>
          </a:solidFill>
          <a:ln w="9525" cap="flat">
            <a:solidFill>
              <a:schemeClr val="tx1"/>
            </a:solidFill>
            <a:prstDash val="solid"/>
            <a:miter lim="800000"/>
            <a:headEnd type="none" w="med" len="med"/>
            <a:tailEnd type="none" w="med" len="med"/>
          </a:ln>
        </p:spPr>
        <p:txBody>
          <a:bodyPr lIns="38100" tIns="38100" rIns="38100" bIns="38100" anchor="ctr"/>
          <a:lstStyle/>
          <a:p>
            <a:pPr eaLnBrk="0" fontAlgn="base" hangingPunct="0">
              <a:spcBef>
                <a:spcPct val="0"/>
              </a:spcBef>
              <a:spcAft>
                <a:spcPct val="0"/>
              </a:spcAft>
            </a:pPr>
            <a:r>
              <a:rPr lang="en-US" b="1">
                <a:solidFill>
                  <a:srgbClr val="000000"/>
                </a:solidFill>
                <a:latin typeface="Courier New Bold" charset="0"/>
                <a:cs typeface="Courier New Bold" charset="0"/>
                <a:sym typeface="Courier New Bold" charset="0"/>
              </a:rPr>
              <a:t>%r14d</a:t>
            </a:r>
          </a:p>
        </p:txBody>
      </p:sp>
      <p:sp>
        <p:nvSpPr>
          <p:cNvPr id="27669" name="Rectangle 21"/>
          <p:cNvSpPr>
            <a:spLocks/>
          </p:cNvSpPr>
          <p:nvPr/>
        </p:nvSpPr>
        <p:spPr bwMode="auto">
          <a:xfrm>
            <a:off x="8039100" y="5331348"/>
            <a:ext cx="1765300" cy="444500"/>
          </a:xfrm>
          <a:prstGeom prst="rect">
            <a:avLst/>
          </a:prstGeom>
          <a:solidFill>
            <a:srgbClr val="D8D8D8"/>
          </a:solidFill>
          <a:ln w="9525" cap="flat">
            <a:solidFill>
              <a:schemeClr val="tx1"/>
            </a:solidFill>
            <a:prstDash val="solid"/>
            <a:miter lim="800000"/>
            <a:headEnd type="none" w="med" len="med"/>
            <a:tailEnd type="none" w="med" len="med"/>
          </a:ln>
        </p:spPr>
        <p:txBody>
          <a:bodyPr lIns="38100" tIns="38100" rIns="38100" bIns="38100" anchor="ctr"/>
          <a:lstStyle/>
          <a:p>
            <a:pPr eaLnBrk="0" fontAlgn="base" hangingPunct="0">
              <a:spcBef>
                <a:spcPct val="0"/>
              </a:spcBef>
              <a:spcAft>
                <a:spcPct val="0"/>
              </a:spcAft>
            </a:pPr>
            <a:r>
              <a:rPr lang="en-US" b="1">
                <a:solidFill>
                  <a:srgbClr val="000000"/>
                </a:solidFill>
                <a:latin typeface="Courier New Bold" charset="0"/>
                <a:cs typeface="Courier New Bold" charset="0"/>
                <a:sym typeface="Courier New Bold" charset="0"/>
              </a:rPr>
              <a:t>%r15d</a:t>
            </a:r>
          </a:p>
        </p:txBody>
      </p:sp>
      <p:sp>
        <p:nvSpPr>
          <p:cNvPr id="27670" name="Rectangle 22"/>
          <p:cNvSpPr>
            <a:spLocks/>
          </p:cNvSpPr>
          <p:nvPr/>
        </p:nvSpPr>
        <p:spPr bwMode="auto">
          <a:xfrm>
            <a:off x="6248400" y="1026048"/>
            <a:ext cx="3556000" cy="533400"/>
          </a:xfrm>
          <a:prstGeom prst="rect">
            <a:avLst/>
          </a:prstGeom>
          <a:noFill/>
          <a:ln w="25400" cap="flat">
            <a:solidFill>
              <a:schemeClr val="tx1"/>
            </a:solidFill>
            <a:prstDash val="solid"/>
            <a:miter lim="800000"/>
            <a:headEnd type="none" w="med" len="med"/>
            <a:tailEnd type="none" w="med" len="med"/>
          </a:ln>
        </p:spPr>
        <p:txBody>
          <a:bodyPr lIns="38100" tIns="38100" rIns="38100" bIns="38100" anchor="ctr"/>
          <a:lstStyle/>
          <a:p>
            <a:pPr eaLnBrk="0" fontAlgn="base" hangingPunct="0">
              <a:spcBef>
                <a:spcPct val="0"/>
              </a:spcBef>
              <a:spcAft>
                <a:spcPct val="0"/>
              </a:spcAft>
            </a:pPr>
            <a:r>
              <a:rPr lang="en-US" sz="2400" b="1">
                <a:solidFill>
                  <a:srgbClr val="000000"/>
                </a:solidFill>
                <a:latin typeface="Courier New Bold" charset="0"/>
                <a:cs typeface="Courier New Bold" charset="0"/>
                <a:sym typeface="Courier New Bold" charset="0"/>
              </a:rPr>
              <a:t>%r8</a:t>
            </a:r>
          </a:p>
        </p:txBody>
      </p:sp>
      <p:sp>
        <p:nvSpPr>
          <p:cNvPr id="27671" name="Rectangle 23"/>
          <p:cNvSpPr>
            <a:spLocks/>
          </p:cNvSpPr>
          <p:nvPr/>
        </p:nvSpPr>
        <p:spPr bwMode="auto">
          <a:xfrm>
            <a:off x="6248400" y="1635648"/>
            <a:ext cx="3556000" cy="533400"/>
          </a:xfrm>
          <a:prstGeom prst="rect">
            <a:avLst/>
          </a:prstGeom>
          <a:noFill/>
          <a:ln w="25400" cap="flat">
            <a:solidFill>
              <a:schemeClr val="tx1"/>
            </a:solidFill>
            <a:prstDash val="solid"/>
            <a:miter lim="800000"/>
            <a:headEnd type="none" w="med" len="med"/>
            <a:tailEnd type="none" w="med" len="med"/>
          </a:ln>
        </p:spPr>
        <p:txBody>
          <a:bodyPr lIns="38100" tIns="38100" rIns="38100" bIns="38100" anchor="ctr"/>
          <a:lstStyle/>
          <a:p>
            <a:pPr eaLnBrk="0" fontAlgn="base" hangingPunct="0">
              <a:spcBef>
                <a:spcPct val="0"/>
              </a:spcBef>
              <a:spcAft>
                <a:spcPct val="0"/>
              </a:spcAft>
            </a:pPr>
            <a:r>
              <a:rPr lang="en-US" sz="2400" b="1">
                <a:solidFill>
                  <a:srgbClr val="000000"/>
                </a:solidFill>
                <a:latin typeface="Courier New Bold" charset="0"/>
                <a:cs typeface="Courier New Bold" charset="0"/>
                <a:sym typeface="Courier New Bold" charset="0"/>
              </a:rPr>
              <a:t>%r9</a:t>
            </a:r>
          </a:p>
        </p:txBody>
      </p:sp>
      <p:sp>
        <p:nvSpPr>
          <p:cNvPr id="27672" name="Rectangle 24"/>
          <p:cNvSpPr>
            <a:spLocks/>
          </p:cNvSpPr>
          <p:nvPr/>
        </p:nvSpPr>
        <p:spPr bwMode="auto">
          <a:xfrm>
            <a:off x="6248400" y="2245248"/>
            <a:ext cx="3556000" cy="533400"/>
          </a:xfrm>
          <a:prstGeom prst="rect">
            <a:avLst/>
          </a:prstGeom>
          <a:noFill/>
          <a:ln w="25400" cap="flat">
            <a:solidFill>
              <a:schemeClr val="tx1"/>
            </a:solidFill>
            <a:prstDash val="solid"/>
            <a:miter lim="800000"/>
            <a:headEnd type="none" w="med" len="med"/>
            <a:tailEnd type="none" w="med" len="med"/>
          </a:ln>
        </p:spPr>
        <p:txBody>
          <a:bodyPr lIns="38100" tIns="38100" rIns="38100" bIns="38100" anchor="ctr"/>
          <a:lstStyle/>
          <a:p>
            <a:pPr eaLnBrk="0" fontAlgn="base" hangingPunct="0">
              <a:spcBef>
                <a:spcPct val="0"/>
              </a:spcBef>
              <a:spcAft>
                <a:spcPct val="0"/>
              </a:spcAft>
            </a:pPr>
            <a:r>
              <a:rPr lang="en-US" sz="2400" b="1">
                <a:solidFill>
                  <a:srgbClr val="000000"/>
                </a:solidFill>
                <a:latin typeface="Courier New Bold" charset="0"/>
                <a:cs typeface="Courier New Bold" charset="0"/>
                <a:sym typeface="Courier New Bold" charset="0"/>
              </a:rPr>
              <a:t>%r10</a:t>
            </a:r>
          </a:p>
        </p:txBody>
      </p:sp>
      <p:sp>
        <p:nvSpPr>
          <p:cNvPr id="27673" name="Rectangle 25"/>
          <p:cNvSpPr>
            <a:spLocks/>
          </p:cNvSpPr>
          <p:nvPr/>
        </p:nvSpPr>
        <p:spPr bwMode="auto">
          <a:xfrm>
            <a:off x="6248400" y="2854848"/>
            <a:ext cx="3556000" cy="533400"/>
          </a:xfrm>
          <a:prstGeom prst="rect">
            <a:avLst/>
          </a:prstGeom>
          <a:noFill/>
          <a:ln w="25400" cap="flat">
            <a:solidFill>
              <a:schemeClr val="tx1"/>
            </a:solidFill>
            <a:prstDash val="solid"/>
            <a:miter lim="800000"/>
            <a:headEnd type="none" w="med" len="med"/>
            <a:tailEnd type="none" w="med" len="med"/>
          </a:ln>
        </p:spPr>
        <p:txBody>
          <a:bodyPr lIns="38100" tIns="38100" rIns="38100" bIns="38100" anchor="ctr"/>
          <a:lstStyle/>
          <a:p>
            <a:pPr eaLnBrk="0" fontAlgn="base" hangingPunct="0">
              <a:spcBef>
                <a:spcPct val="0"/>
              </a:spcBef>
              <a:spcAft>
                <a:spcPct val="0"/>
              </a:spcAft>
            </a:pPr>
            <a:r>
              <a:rPr lang="en-US" sz="2400" b="1">
                <a:solidFill>
                  <a:srgbClr val="000000"/>
                </a:solidFill>
                <a:latin typeface="Courier New Bold" charset="0"/>
                <a:cs typeface="Courier New Bold" charset="0"/>
                <a:sym typeface="Courier New Bold" charset="0"/>
              </a:rPr>
              <a:t>%r11</a:t>
            </a:r>
          </a:p>
        </p:txBody>
      </p:sp>
      <p:sp>
        <p:nvSpPr>
          <p:cNvPr id="27674" name="Rectangle 26"/>
          <p:cNvSpPr>
            <a:spLocks/>
          </p:cNvSpPr>
          <p:nvPr/>
        </p:nvSpPr>
        <p:spPr bwMode="auto">
          <a:xfrm>
            <a:off x="6248400" y="3464448"/>
            <a:ext cx="3556000" cy="533400"/>
          </a:xfrm>
          <a:prstGeom prst="rect">
            <a:avLst/>
          </a:prstGeom>
          <a:noFill/>
          <a:ln w="25400" cap="flat">
            <a:solidFill>
              <a:schemeClr val="tx1"/>
            </a:solidFill>
            <a:prstDash val="solid"/>
            <a:miter lim="800000"/>
            <a:headEnd type="none" w="med" len="med"/>
            <a:tailEnd type="none" w="med" len="med"/>
          </a:ln>
        </p:spPr>
        <p:txBody>
          <a:bodyPr lIns="38100" tIns="38100" rIns="38100" bIns="38100" anchor="ctr"/>
          <a:lstStyle/>
          <a:p>
            <a:pPr eaLnBrk="0" fontAlgn="base" hangingPunct="0">
              <a:spcBef>
                <a:spcPct val="0"/>
              </a:spcBef>
              <a:spcAft>
                <a:spcPct val="0"/>
              </a:spcAft>
            </a:pPr>
            <a:r>
              <a:rPr lang="en-US" sz="2400" b="1">
                <a:solidFill>
                  <a:srgbClr val="000000"/>
                </a:solidFill>
                <a:latin typeface="Courier New Bold" charset="0"/>
                <a:cs typeface="Courier New Bold" charset="0"/>
                <a:sym typeface="Courier New Bold" charset="0"/>
              </a:rPr>
              <a:t>%r12</a:t>
            </a:r>
          </a:p>
        </p:txBody>
      </p:sp>
      <p:sp>
        <p:nvSpPr>
          <p:cNvPr id="27675" name="Rectangle 27"/>
          <p:cNvSpPr>
            <a:spLocks/>
          </p:cNvSpPr>
          <p:nvPr/>
        </p:nvSpPr>
        <p:spPr bwMode="auto">
          <a:xfrm>
            <a:off x="6248400" y="4074048"/>
            <a:ext cx="3556000" cy="533400"/>
          </a:xfrm>
          <a:prstGeom prst="rect">
            <a:avLst/>
          </a:prstGeom>
          <a:noFill/>
          <a:ln w="25400" cap="flat">
            <a:solidFill>
              <a:schemeClr val="tx1"/>
            </a:solidFill>
            <a:prstDash val="solid"/>
            <a:miter lim="800000"/>
            <a:headEnd type="none" w="med" len="med"/>
            <a:tailEnd type="none" w="med" len="med"/>
          </a:ln>
        </p:spPr>
        <p:txBody>
          <a:bodyPr lIns="38100" tIns="38100" rIns="38100" bIns="38100" anchor="ctr"/>
          <a:lstStyle/>
          <a:p>
            <a:pPr eaLnBrk="0" fontAlgn="base" hangingPunct="0">
              <a:spcBef>
                <a:spcPct val="0"/>
              </a:spcBef>
              <a:spcAft>
                <a:spcPct val="0"/>
              </a:spcAft>
            </a:pPr>
            <a:r>
              <a:rPr lang="en-US" sz="2400" b="1">
                <a:solidFill>
                  <a:srgbClr val="000000"/>
                </a:solidFill>
                <a:latin typeface="Courier New Bold" charset="0"/>
                <a:cs typeface="Courier New Bold" charset="0"/>
                <a:sym typeface="Courier New Bold" charset="0"/>
              </a:rPr>
              <a:t>%r13</a:t>
            </a:r>
          </a:p>
        </p:txBody>
      </p:sp>
      <p:sp>
        <p:nvSpPr>
          <p:cNvPr id="27676" name="Rectangle 28"/>
          <p:cNvSpPr>
            <a:spLocks/>
          </p:cNvSpPr>
          <p:nvPr/>
        </p:nvSpPr>
        <p:spPr bwMode="auto">
          <a:xfrm>
            <a:off x="6248400" y="4683648"/>
            <a:ext cx="3556000" cy="533400"/>
          </a:xfrm>
          <a:prstGeom prst="rect">
            <a:avLst/>
          </a:prstGeom>
          <a:noFill/>
          <a:ln w="25400" cap="flat">
            <a:solidFill>
              <a:schemeClr val="tx1"/>
            </a:solidFill>
            <a:prstDash val="solid"/>
            <a:miter lim="800000"/>
            <a:headEnd type="none" w="med" len="med"/>
            <a:tailEnd type="none" w="med" len="med"/>
          </a:ln>
        </p:spPr>
        <p:txBody>
          <a:bodyPr lIns="38100" tIns="38100" rIns="38100" bIns="38100" anchor="ctr"/>
          <a:lstStyle/>
          <a:p>
            <a:pPr eaLnBrk="0" fontAlgn="base" hangingPunct="0">
              <a:spcBef>
                <a:spcPct val="0"/>
              </a:spcBef>
              <a:spcAft>
                <a:spcPct val="0"/>
              </a:spcAft>
            </a:pPr>
            <a:r>
              <a:rPr lang="en-US" sz="2400" b="1">
                <a:solidFill>
                  <a:srgbClr val="000000"/>
                </a:solidFill>
                <a:latin typeface="Courier New Bold" charset="0"/>
                <a:cs typeface="Courier New Bold" charset="0"/>
                <a:sym typeface="Courier New Bold" charset="0"/>
              </a:rPr>
              <a:t>%r14</a:t>
            </a:r>
          </a:p>
        </p:txBody>
      </p:sp>
      <p:sp>
        <p:nvSpPr>
          <p:cNvPr id="27677" name="Rectangle 29"/>
          <p:cNvSpPr>
            <a:spLocks/>
          </p:cNvSpPr>
          <p:nvPr/>
        </p:nvSpPr>
        <p:spPr bwMode="auto">
          <a:xfrm>
            <a:off x="6248400" y="5293248"/>
            <a:ext cx="3556000" cy="533400"/>
          </a:xfrm>
          <a:prstGeom prst="rect">
            <a:avLst/>
          </a:prstGeom>
          <a:noFill/>
          <a:ln w="25400" cap="flat">
            <a:solidFill>
              <a:schemeClr val="tx1"/>
            </a:solidFill>
            <a:prstDash val="solid"/>
            <a:miter lim="800000"/>
            <a:headEnd type="none" w="med" len="med"/>
            <a:tailEnd type="none" w="med" len="med"/>
          </a:ln>
        </p:spPr>
        <p:txBody>
          <a:bodyPr lIns="38100" tIns="38100" rIns="38100" bIns="38100" anchor="ctr"/>
          <a:lstStyle/>
          <a:p>
            <a:pPr eaLnBrk="0" fontAlgn="base" hangingPunct="0">
              <a:spcBef>
                <a:spcPct val="0"/>
              </a:spcBef>
              <a:spcAft>
                <a:spcPct val="0"/>
              </a:spcAft>
            </a:pPr>
            <a:r>
              <a:rPr lang="en-US" sz="2400" b="1">
                <a:solidFill>
                  <a:srgbClr val="000000"/>
                </a:solidFill>
                <a:latin typeface="Courier New Bold" charset="0"/>
                <a:cs typeface="Courier New Bold" charset="0"/>
                <a:sym typeface="Courier New Bold" charset="0"/>
              </a:rPr>
              <a:t>%r15</a:t>
            </a:r>
          </a:p>
        </p:txBody>
      </p:sp>
      <p:sp>
        <p:nvSpPr>
          <p:cNvPr id="27678" name="Rectangle 30"/>
          <p:cNvSpPr>
            <a:spLocks/>
          </p:cNvSpPr>
          <p:nvPr/>
        </p:nvSpPr>
        <p:spPr bwMode="auto">
          <a:xfrm>
            <a:off x="2286000" y="1026048"/>
            <a:ext cx="3556000" cy="533400"/>
          </a:xfrm>
          <a:prstGeom prst="rect">
            <a:avLst/>
          </a:prstGeom>
          <a:noFill/>
          <a:ln w="25400" cap="flat">
            <a:solidFill>
              <a:schemeClr val="tx1"/>
            </a:solidFill>
            <a:prstDash val="solid"/>
            <a:miter lim="800000"/>
            <a:headEnd type="none" w="med" len="med"/>
            <a:tailEnd type="none" w="med" len="med"/>
          </a:ln>
        </p:spPr>
        <p:txBody>
          <a:bodyPr lIns="38100" tIns="38100" rIns="38100" bIns="38100" anchor="ctr"/>
          <a:lstStyle/>
          <a:p>
            <a:pPr eaLnBrk="0" fontAlgn="base" hangingPunct="0">
              <a:spcBef>
                <a:spcPct val="0"/>
              </a:spcBef>
              <a:spcAft>
                <a:spcPct val="0"/>
              </a:spcAft>
            </a:pPr>
            <a:r>
              <a:rPr lang="en-US" sz="2400" b="1" dirty="0">
                <a:solidFill>
                  <a:srgbClr val="000000"/>
                </a:solidFill>
                <a:latin typeface="Courier New Bold" charset="0"/>
                <a:cs typeface="Courier New Bold" charset="0"/>
                <a:sym typeface="Courier New Bold" charset="0"/>
              </a:rPr>
              <a:t>%</a:t>
            </a:r>
            <a:r>
              <a:rPr lang="en-US" sz="2400" b="1" dirty="0" err="1">
                <a:solidFill>
                  <a:srgbClr val="000000"/>
                </a:solidFill>
                <a:latin typeface="Courier New Bold" charset="0"/>
                <a:cs typeface="Courier New Bold" charset="0"/>
                <a:sym typeface="Courier New Bold" charset="0"/>
              </a:rPr>
              <a:t>rax</a:t>
            </a:r>
            <a:endParaRPr lang="en-US" sz="2400" b="1" dirty="0">
              <a:solidFill>
                <a:srgbClr val="000000"/>
              </a:solidFill>
              <a:latin typeface="Courier New Bold" charset="0"/>
              <a:cs typeface="Courier New Bold" charset="0"/>
              <a:sym typeface="Courier New Bold" charset="0"/>
            </a:endParaRPr>
          </a:p>
        </p:txBody>
      </p:sp>
      <p:sp>
        <p:nvSpPr>
          <p:cNvPr id="27679" name="Rectangle 31"/>
          <p:cNvSpPr>
            <a:spLocks/>
          </p:cNvSpPr>
          <p:nvPr/>
        </p:nvSpPr>
        <p:spPr bwMode="auto">
          <a:xfrm>
            <a:off x="2286000" y="1635648"/>
            <a:ext cx="3556000" cy="533400"/>
          </a:xfrm>
          <a:prstGeom prst="rect">
            <a:avLst/>
          </a:prstGeom>
          <a:noFill/>
          <a:ln w="25400" cap="flat">
            <a:solidFill>
              <a:schemeClr val="tx1"/>
            </a:solidFill>
            <a:prstDash val="solid"/>
            <a:miter lim="800000"/>
            <a:headEnd type="none" w="med" len="med"/>
            <a:tailEnd type="none" w="med" len="med"/>
          </a:ln>
        </p:spPr>
        <p:txBody>
          <a:bodyPr lIns="38100" tIns="38100" rIns="38100" bIns="38100" anchor="ctr"/>
          <a:lstStyle/>
          <a:p>
            <a:pPr eaLnBrk="0" fontAlgn="base" hangingPunct="0">
              <a:spcBef>
                <a:spcPct val="0"/>
              </a:spcBef>
              <a:spcAft>
                <a:spcPct val="0"/>
              </a:spcAft>
            </a:pPr>
            <a:r>
              <a:rPr lang="en-US" sz="2400" b="1" dirty="0">
                <a:solidFill>
                  <a:srgbClr val="000000"/>
                </a:solidFill>
                <a:latin typeface="Courier New Bold" charset="0"/>
                <a:cs typeface="Courier New Bold" charset="0"/>
                <a:sym typeface="Courier New Bold" charset="0"/>
              </a:rPr>
              <a:t>%</a:t>
            </a:r>
            <a:r>
              <a:rPr lang="en-US" sz="2400" b="1" dirty="0" err="1">
                <a:solidFill>
                  <a:srgbClr val="000000"/>
                </a:solidFill>
                <a:latin typeface="Courier New Bold" charset="0"/>
                <a:cs typeface="Courier New Bold" charset="0"/>
                <a:sym typeface="Courier New Bold" charset="0"/>
              </a:rPr>
              <a:t>rbx</a:t>
            </a:r>
            <a:endParaRPr lang="en-US" sz="2400" b="1" dirty="0">
              <a:solidFill>
                <a:srgbClr val="000000"/>
              </a:solidFill>
              <a:latin typeface="Courier New Bold" charset="0"/>
              <a:cs typeface="Courier New Bold" charset="0"/>
              <a:sym typeface="Courier New Bold" charset="0"/>
            </a:endParaRPr>
          </a:p>
        </p:txBody>
      </p:sp>
      <p:sp>
        <p:nvSpPr>
          <p:cNvPr id="27680" name="Rectangle 32"/>
          <p:cNvSpPr>
            <a:spLocks/>
          </p:cNvSpPr>
          <p:nvPr/>
        </p:nvSpPr>
        <p:spPr bwMode="auto">
          <a:xfrm>
            <a:off x="2286000" y="2245248"/>
            <a:ext cx="3556000" cy="533400"/>
          </a:xfrm>
          <a:prstGeom prst="rect">
            <a:avLst/>
          </a:prstGeom>
          <a:noFill/>
          <a:ln w="25400" cap="flat">
            <a:solidFill>
              <a:schemeClr val="tx1"/>
            </a:solidFill>
            <a:prstDash val="solid"/>
            <a:miter lim="800000"/>
            <a:headEnd type="none" w="med" len="med"/>
            <a:tailEnd type="none" w="med" len="med"/>
          </a:ln>
        </p:spPr>
        <p:txBody>
          <a:bodyPr lIns="38100" tIns="38100" rIns="38100" bIns="38100" anchor="ctr"/>
          <a:lstStyle/>
          <a:p>
            <a:pPr eaLnBrk="0" fontAlgn="base" hangingPunct="0">
              <a:spcBef>
                <a:spcPct val="0"/>
              </a:spcBef>
              <a:spcAft>
                <a:spcPct val="0"/>
              </a:spcAft>
            </a:pPr>
            <a:r>
              <a:rPr lang="en-US" sz="2400" b="1">
                <a:solidFill>
                  <a:srgbClr val="000000"/>
                </a:solidFill>
                <a:latin typeface="Courier New Bold" charset="0"/>
                <a:cs typeface="Courier New Bold" charset="0"/>
                <a:sym typeface="Courier New Bold" charset="0"/>
              </a:rPr>
              <a:t>%rcx</a:t>
            </a:r>
          </a:p>
        </p:txBody>
      </p:sp>
      <p:sp>
        <p:nvSpPr>
          <p:cNvPr id="27681" name="Rectangle 33"/>
          <p:cNvSpPr>
            <a:spLocks/>
          </p:cNvSpPr>
          <p:nvPr/>
        </p:nvSpPr>
        <p:spPr bwMode="auto">
          <a:xfrm>
            <a:off x="2286000" y="2854848"/>
            <a:ext cx="3556000" cy="533400"/>
          </a:xfrm>
          <a:prstGeom prst="rect">
            <a:avLst/>
          </a:prstGeom>
          <a:noFill/>
          <a:ln w="25400" cap="flat">
            <a:solidFill>
              <a:schemeClr val="tx1"/>
            </a:solidFill>
            <a:prstDash val="solid"/>
            <a:miter lim="800000"/>
            <a:headEnd type="none" w="med" len="med"/>
            <a:tailEnd type="none" w="med" len="med"/>
          </a:ln>
        </p:spPr>
        <p:txBody>
          <a:bodyPr lIns="38100" tIns="38100" rIns="38100" bIns="38100" anchor="ctr"/>
          <a:lstStyle/>
          <a:p>
            <a:pPr eaLnBrk="0" fontAlgn="base" hangingPunct="0">
              <a:spcBef>
                <a:spcPct val="0"/>
              </a:spcBef>
              <a:spcAft>
                <a:spcPct val="0"/>
              </a:spcAft>
            </a:pPr>
            <a:r>
              <a:rPr lang="en-US" sz="2400" b="1">
                <a:solidFill>
                  <a:srgbClr val="000000"/>
                </a:solidFill>
                <a:latin typeface="Courier New Bold" charset="0"/>
                <a:cs typeface="Courier New Bold" charset="0"/>
                <a:sym typeface="Courier New Bold" charset="0"/>
              </a:rPr>
              <a:t>%rdx</a:t>
            </a:r>
          </a:p>
        </p:txBody>
      </p:sp>
      <p:sp>
        <p:nvSpPr>
          <p:cNvPr id="27682" name="Rectangle 34"/>
          <p:cNvSpPr>
            <a:spLocks/>
          </p:cNvSpPr>
          <p:nvPr/>
        </p:nvSpPr>
        <p:spPr bwMode="auto">
          <a:xfrm>
            <a:off x="2286000" y="3464448"/>
            <a:ext cx="3556000" cy="533400"/>
          </a:xfrm>
          <a:prstGeom prst="rect">
            <a:avLst/>
          </a:prstGeom>
          <a:noFill/>
          <a:ln w="25400" cap="flat">
            <a:solidFill>
              <a:schemeClr val="tx1"/>
            </a:solidFill>
            <a:prstDash val="solid"/>
            <a:miter lim="800000"/>
            <a:headEnd type="none" w="med" len="med"/>
            <a:tailEnd type="none" w="med" len="med"/>
          </a:ln>
        </p:spPr>
        <p:txBody>
          <a:bodyPr lIns="38100" tIns="38100" rIns="38100" bIns="38100" anchor="ctr"/>
          <a:lstStyle/>
          <a:p>
            <a:pPr eaLnBrk="0" fontAlgn="base" hangingPunct="0">
              <a:spcBef>
                <a:spcPct val="0"/>
              </a:spcBef>
              <a:spcAft>
                <a:spcPct val="0"/>
              </a:spcAft>
            </a:pPr>
            <a:r>
              <a:rPr lang="en-US" sz="2400" b="1">
                <a:solidFill>
                  <a:srgbClr val="000000"/>
                </a:solidFill>
                <a:latin typeface="Courier New Bold" charset="0"/>
                <a:cs typeface="Courier New Bold" charset="0"/>
                <a:sym typeface="Courier New Bold" charset="0"/>
              </a:rPr>
              <a:t>%rsi</a:t>
            </a:r>
          </a:p>
        </p:txBody>
      </p:sp>
      <p:sp>
        <p:nvSpPr>
          <p:cNvPr id="27683" name="Rectangle 35"/>
          <p:cNvSpPr>
            <a:spLocks/>
          </p:cNvSpPr>
          <p:nvPr/>
        </p:nvSpPr>
        <p:spPr bwMode="auto">
          <a:xfrm>
            <a:off x="2286000" y="4074048"/>
            <a:ext cx="3556000" cy="533400"/>
          </a:xfrm>
          <a:prstGeom prst="rect">
            <a:avLst/>
          </a:prstGeom>
          <a:noFill/>
          <a:ln w="25400" cap="flat">
            <a:solidFill>
              <a:schemeClr val="tx1"/>
            </a:solidFill>
            <a:prstDash val="solid"/>
            <a:miter lim="800000"/>
            <a:headEnd type="none" w="med" len="med"/>
            <a:tailEnd type="none" w="med" len="med"/>
          </a:ln>
        </p:spPr>
        <p:txBody>
          <a:bodyPr lIns="38100" tIns="38100" rIns="38100" bIns="38100" anchor="ctr"/>
          <a:lstStyle/>
          <a:p>
            <a:pPr eaLnBrk="0" fontAlgn="base" hangingPunct="0">
              <a:spcBef>
                <a:spcPct val="0"/>
              </a:spcBef>
              <a:spcAft>
                <a:spcPct val="0"/>
              </a:spcAft>
            </a:pPr>
            <a:r>
              <a:rPr lang="en-US" sz="2400" b="1">
                <a:solidFill>
                  <a:srgbClr val="000000"/>
                </a:solidFill>
                <a:latin typeface="Courier New Bold" charset="0"/>
                <a:cs typeface="Courier New Bold" charset="0"/>
                <a:sym typeface="Courier New Bold" charset="0"/>
              </a:rPr>
              <a:t>%rdi</a:t>
            </a:r>
          </a:p>
        </p:txBody>
      </p:sp>
      <p:sp>
        <p:nvSpPr>
          <p:cNvPr id="27684" name="Rectangle 36"/>
          <p:cNvSpPr>
            <a:spLocks/>
          </p:cNvSpPr>
          <p:nvPr/>
        </p:nvSpPr>
        <p:spPr bwMode="auto">
          <a:xfrm>
            <a:off x="2286000" y="5293248"/>
            <a:ext cx="3556000" cy="533400"/>
          </a:xfrm>
          <a:prstGeom prst="rect">
            <a:avLst/>
          </a:prstGeom>
          <a:noFill/>
          <a:ln w="25400" cap="flat">
            <a:solidFill>
              <a:schemeClr val="tx1"/>
            </a:solidFill>
            <a:prstDash val="solid"/>
            <a:miter lim="800000"/>
            <a:headEnd type="none" w="med" len="med"/>
            <a:tailEnd type="none" w="med" len="med"/>
          </a:ln>
        </p:spPr>
        <p:txBody>
          <a:bodyPr lIns="38100" tIns="38100" rIns="38100" bIns="38100" anchor="ctr"/>
          <a:lstStyle/>
          <a:p>
            <a:pPr eaLnBrk="0" fontAlgn="base" hangingPunct="0">
              <a:spcBef>
                <a:spcPct val="0"/>
              </a:spcBef>
              <a:spcAft>
                <a:spcPct val="0"/>
              </a:spcAft>
            </a:pPr>
            <a:r>
              <a:rPr lang="en-US" sz="2400" b="1">
                <a:solidFill>
                  <a:srgbClr val="000000"/>
                </a:solidFill>
                <a:latin typeface="Courier New Bold" charset="0"/>
                <a:cs typeface="Courier New Bold" charset="0"/>
                <a:sym typeface="Courier New Bold" charset="0"/>
              </a:rPr>
              <a:t>%rbp</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History: IA32 Registers</a:t>
            </a:r>
          </a:p>
        </p:txBody>
      </p:sp>
      <p:grpSp>
        <p:nvGrpSpPr>
          <p:cNvPr id="4" name="Group 12"/>
          <p:cNvGrpSpPr>
            <a:grpSpLocks/>
          </p:cNvGrpSpPr>
          <p:nvPr/>
        </p:nvGrpSpPr>
        <p:grpSpPr bwMode="auto">
          <a:xfrm>
            <a:off x="2819400" y="1333501"/>
            <a:ext cx="5715000" cy="4533902"/>
            <a:chOff x="3984" y="1008"/>
            <a:chExt cx="1584" cy="2256"/>
          </a:xfrm>
        </p:grpSpPr>
        <p:sp>
          <p:nvSpPr>
            <p:cNvPr id="5" name="Rectangle 4"/>
            <p:cNvSpPr>
              <a:spLocks noChangeArrowheads="1"/>
            </p:cNvSpPr>
            <p:nvPr/>
          </p:nvSpPr>
          <p:spPr bwMode="auto">
            <a:xfrm>
              <a:off x="3984" y="1008"/>
              <a:ext cx="1584" cy="24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sz="2400" b="1" dirty="0">
                  <a:solidFill>
                    <a:srgbClr val="000000"/>
                  </a:solidFill>
                  <a:latin typeface="Courier New" pitchFamily="49" charset="0"/>
                </a:rPr>
                <a:t>%</a:t>
              </a:r>
              <a:r>
                <a:rPr lang="en-US" sz="2400" b="1" dirty="0" err="1">
                  <a:solidFill>
                    <a:srgbClr val="000000"/>
                  </a:solidFill>
                  <a:latin typeface="Courier New" pitchFamily="49" charset="0"/>
                </a:rPr>
                <a:t>eax</a:t>
              </a:r>
              <a:endParaRPr lang="en-US" sz="2400" b="1" dirty="0">
                <a:solidFill>
                  <a:srgbClr val="000000"/>
                </a:solidFill>
                <a:latin typeface="Courier New" pitchFamily="49" charset="0"/>
              </a:endParaRPr>
            </a:p>
          </p:txBody>
        </p:sp>
        <p:sp>
          <p:nvSpPr>
            <p:cNvPr id="6" name="Rectangle 5"/>
            <p:cNvSpPr>
              <a:spLocks noChangeArrowheads="1"/>
            </p:cNvSpPr>
            <p:nvPr/>
          </p:nvSpPr>
          <p:spPr bwMode="auto">
            <a:xfrm>
              <a:off x="3984" y="1296"/>
              <a:ext cx="1584" cy="24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sz="2400" b="1" dirty="0">
                  <a:solidFill>
                    <a:srgbClr val="000000"/>
                  </a:solidFill>
                  <a:latin typeface="Courier New" pitchFamily="49" charset="0"/>
                </a:rPr>
                <a:t>%</a:t>
              </a:r>
              <a:r>
                <a:rPr lang="en-US" sz="2400" b="1" dirty="0" err="1">
                  <a:solidFill>
                    <a:srgbClr val="000000"/>
                  </a:solidFill>
                  <a:latin typeface="Courier New" pitchFamily="49" charset="0"/>
                </a:rPr>
                <a:t>ecx</a:t>
              </a:r>
              <a:endParaRPr lang="en-US" sz="2400" b="1" dirty="0">
                <a:solidFill>
                  <a:srgbClr val="000000"/>
                </a:solidFill>
                <a:latin typeface="Courier New" pitchFamily="49" charset="0"/>
              </a:endParaRPr>
            </a:p>
          </p:txBody>
        </p:sp>
        <p:sp>
          <p:nvSpPr>
            <p:cNvPr id="7" name="Rectangle 6"/>
            <p:cNvSpPr>
              <a:spLocks noChangeArrowheads="1"/>
            </p:cNvSpPr>
            <p:nvPr/>
          </p:nvSpPr>
          <p:spPr bwMode="auto">
            <a:xfrm>
              <a:off x="3984" y="1584"/>
              <a:ext cx="1584" cy="24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sz="2400" b="1" dirty="0">
                  <a:solidFill>
                    <a:srgbClr val="000000"/>
                  </a:solidFill>
                  <a:latin typeface="Courier New" pitchFamily="49" charset="0"/>
                </a:rPr>
                <a:t>%</a:t>
              </a:r>
              <a:r>
                <a:rPr lang="en-US" sz="2400" b="1" dirty="0" err="1">
                  <a:solidFill>
                    <a:srgbClr val="000000"/>
                  </a:solidFill>
                  <a:latin typeface="Courier New" pitchFamily="49" charset="0"/>
                </a:rPr>
                <a:t>edx</a:t>
              </a:r>
              <a:endParaRPr lang="en-US" sz="2400" b="1" dirty="0">
                <a:solidFill>
                  <a:srgbClr val="000000"/>
                </a:solidFill>
                <a:latin typeface="Courier New" pitchFamily="49" charset="0"/>
              </a:endParaRPr>
            </a:p>
          </p:txBody>
        </p:sp>
        <p:sp>
          <p:nvSpPr>
            <p:cNvPr id="8" name="Rectangle 7"/>
            <p:cNvSpPr>
              <a:spLocks noChangeArrowheads="1"/>
            </p:cNvSpPr>
            <p:nvPr/>
          </p:nvSpPr>
          <p:spPr bwMode="auto">
            <a:xfrm>
              <a:off x="3984" y="1872"/>
              <a:ext cx="1584" cy="24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sz="2400" b="1">
                  <a:solidFill>
                    <a:srgbClr val="000000"/>
                  </a:solidFill>
                  <a:latin typeface="Courier New" pitchFamily="49" charset="0"/>
                </a:rPr>
                <a:t>%ebx</a:t>
              </a:r>
            </a:p>
          </p:txBody>
        </p:sp>
        <p:sp>
          <p:nvSpPr>
            <p:cNvPr id="9" name="Rectangle 8"/>
            <p:cNvSpPr>
              <a:spLocks noChangeArrowheads="1"/>
            </p:cNvSpPr>
            <p:nvPr/>
          </p:nvSpPr>
          <p:spPr bwMode="auto">
            <a:xfrm>
              <a:off x="3984" y="2160"/>
              <a:ext cx="1584" cy="24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sz="2400" b="1">
                  <a:solidFill>
                    <a:srgbClr val="000000"/>
                  </a:solidFill>
                  <a:latin typeface="Courier New" pitchFamily="49" charset="0"/>
                </a:rPr>
                <a:t>%esi</a:t>
              </a:r>
            </a:p>
          </p:txBody>
        </p:sp>
        <p:sp>
          <p:nvSpPr>
            <p:cNvPr id="10" name="Rectangle 9"/>
            <p:cNvSpPr>
              <a:spLocks noChangeArrowheads="1"/>
            </p:cNvSpPr>
            <p:nvPr/>
          </p:nvSpPr>
          <p:spPr bwMode="auto">
            <a:xfrm>
              <a:off x="3984" y="2448"/>
              <a:ext cx="1584" cy="24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sz="2400" b="1">
                  <a:solidFill>
                    <a:srgbClr val="000000"/>
                  </a:solidFill>
                  <a:latin typeface="Courier New" pitchFamily="49" charset="0"/>
                </a:rPr>
                <a:t>%edi</a:t>
              </a:r>
            </a:p>
          </p:txBody>
        </p:sp>
        <p:sp>
          <p:nvSpPr>
            <p:cNvPr id="11" name="Rectangle 10"/>
            <p:cNvSpPr>
              <a:spLocks noChangeArrowheads="1"/>
            </p:cNvSpPr>
            <p:nvPr/>
          </p:nvSpPr>
          <p:spPr bwMode="auto">
            <a:xfrm>
              <a:off x="3984" y="2736"/>
              <a:ext cx="1584" cy="240"/>
            </a:xfrm>
            <a:prstGeom prst="rect">
              <a:avLst/>
            </a:prstGeom>
            <a:solidFill>
              <a:srgbClr val="EFBFBF"/>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sz="2400" b="1">
                  <a:solidFill>
                    <a:srgbClr val="000000"/>
                  </a:solidFill>
                  <a:latin typeface="Courier New" pitchFamily="49" charset="0"/>
                </a:rPr>
                <a:t>%esp</a:t>
              </a:r>
            </a:p>
          </p:txBody>
        </p:sp>
        <p:sp>
          <p:nvSpPr>
            <p:cNvPr id="12" name="Rectangle 11"/>
            <p:cNvSpPr>
              <a:spLocks noChangeArrowheads="1"/>
            </p:cNvSpPr>
            <p:nvPr/>
          </p:nvSpPr>
          <p:spPr bwMode="auto">
            <a:xfrm>
              <a:off x="3984" y="3024"/>
              <a:ext cx="1584" cy="240"/>
            </a:xfrm>
            <a:prstGeom prst="rect">
              <a:avLst/>
            </a:prstGeom>
            <a:solidFill>
              <a:srgbClr val="EFBFBF"/>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sz="2400" b="1">
                  <a:solidFill>
                    <a:srgbClr val="000000"/>
                  </a:solidFill>
                  <a:latin typeface="Courier New" pitchFamily="49" charset="0"/>
                </a:rPr>
                <a:t>%ebp</a:t>
              </a:r>
            </a:p>
          </p:txBody>
        </p:sp>
      </p:grpSp>
      <p:grpSp>
        <p:nvGrpSpPr>
          <p:cNvPr id="22" name="Group 21"/>
          <p:cNvGrpSpPr/>
          <p:nvPr/>
        </p:nvGrpSpPr>
        <p:grpSpPr>
          <a:xfrm>
            <a:off x="5708326" y="1404970"/>
            <a:ext cx="2819400" cy="343694"/>
            <a:chOff x="4495800" y="1404970"/>
            <a:chExt cx="2819400" cy="343694"/>
          </a:xfrm>
        </p:grpSpPr>
        <p:sp>
          <p:nvSpPr>
            <p:cNvPr id="13" name="Rectangle 12"/>
            <p:cNvSpPr/>
            <p:nvPr/>
          </p:nvSpPr>
          <p:spPr bwMode="auto">
            <a:xfrm>
              <a:off x="4495800" y="1404970"/>
              <a:ext cx="2819400" cy="342900"/>
            </a:xfrm>
            <a:prstGeom prst="rect">
              <a:avLst/>
            </a:prstGeom>
            <a:solidFill>
              <a:schemeClr val="bg1">
                <a:lumMod val="85000"/>
              </a:schemeClr>
            </a:solidFill>
            <a:ln w="127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Narrow" pitchFamily="34" charset="0"/>
              </a:endParaRPr>
            </a:p>
          </p:txBody>
        </p:sp>
        <p:cxnSp>
          <p:nvCxnSpPr>
            <p:cNvPr id="19" name="Straight Connector 18"/>
            <p:cNvCxnSpPr>
              <a:stCxn id="13" idx="0"/>
              <a:endCxn id="13" idx="2"/>
            </p:cNvCxnSpPr>
            <p:nvPr/>
          </p:nvCxnSpPr>
          <p:spPr bwMode="auto">
            <a:xfrm rot="16200000" flipH="1">
              <a:off x="5734050" y="1576420"/>
              <a:ext cx="342900" cy="1588"/>
            </a:xfrm>
            <a:prstGeom prst="line">
              <a:avLst/>
            </a:prstGeom>
            <a:noFill/>
            <a:ln w="12700" cap="flat" cmpd="sng" algn="ctr">
              <a:solidFill>
                <a:schemeClr val="tx1"/>
              </a:solidFill>
              <a:prstDash val="solid"/>
              <a:round/>
              <a:headEnd type="none" w="med" len="med"/>
              <a:tailEnd type="none" w="med" len="med"/>
            </a:ln>
            <a:effectLst/>
          </p:spPr>
        </p:cxnSp>
      </p:grpSp>
      <p:grpSp>
        <p:nvGrpSpPr>
          <p:cNvPr id="23" name="Group 22"/>
          <p:cNvGrpSpPr/>
          <p:nvPr/>
        </p:nvGrpSpPr>
        <p:grpSpPr>
          <a:xfrm>
            <a:off x="5708326" y="1989024"/>
            <a:ext cx="2819400" cy="343694"/>
            <a:chOff x="4495800" y="1404970"/>
            <a:chExt cx="2819400" cy="343694"/>
          </a:xfrm>
        </p:grpSpPr>
        <p:sp>
          <p:nvSpPr>
            <p:cNvPr id="24" name="Rectangle 23"/>
            <p:cNvSpPr/>
            <p:nvPr/>
          </p:nvSpPr>
          <p:spPr bwMode="auto">
            <a:xfrm>
              <a:off x="4495800" y="1404970"/>
              <a:ext cx="2819400" cy="342900"/>
            </a:xfrm>
            <a:prstGeom prst="rect">
              <a:avLst/>
            </a:prstGeom>
            <a:solidFill>
              <a:schemeClr val="bg1">
                <a:lumMod val="85000"/>
              </a:schemeClr>
            </a:solidFill>
            <a:ln w="127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Narrow" pitchFamily="34" charset="0"/>
              </a:endParaRPr>
            </a:p>
          </p:txBody>
        </p:sp>
        <p:cxnSp>
          <p:nvCxnSpPr>
            <p:cNvPr id="25" name="Straight Connector 24"/>
            <p:cNvCxnSpPr>
              <a:stCxn id="24" idx="0"/>
              <a:endCxn id="24" idx="2"/>
            </p:cNvCxnSpPr>
            <p:nvPr/>
          </p:nvCxnSpPr>
          <p:spPr bwMode="auto">
            <a:xfrm rot="16200000" flipH="1">
              <a:off x="5734050" y="1576420"/>
              <a:ext cx="342900" cy="1588"/>
            </a:xfrm>
            <a:prstGeom prst="line">
              <a:avLst/>
            </a:prstGeom>
            <a:noFill/>
            <a:ln w="12700" cap="flat" cmpd="sng" algn="ctr">
              <a:solidFill>
                <a:schemeClr val="tx1"/>
              </a:solidFill>
              <a:prstDash val="solid"/>
              <a:round/>
              <a:headEnd type="none" w="med" len="med"/>
              <a:tailEnd type="none" w="med" len="med"/>
            </a:ln>
            <a:effectLst/>
          </p:spPr>
        </p:cxnSp>
      </p:grpSp>
      <p:grpSp>
        <p:nvGrpSpPr>
          <p:cNvPr id="26" name="Group 25"/>
          <p:cNvGrpSpPr/>
          <p:nvPr/>
        </p:nvGrpSpPr>
        <p:grpSpPr>
          <a:xfrm>
            <a:off x="5708326" y="2558580"/>
            <a:ext cx="2819400" cy="343694"/>
            <a:chOff x="4495800" y="1404970"/>
            <a:chExt cx="2819400" cy="343694"/>
          </a:xfrm>
        </p:grpSpPr>
        <p:sp>
          <p:nvSpPr>
            <p:cNvPr id="27" name="Rectangle 26"/>
            <p:cNvSpPr/>
            <p:nvPr/>
          </p:nvSpPr>
          <p:spPr bwMode="auto">
            <a:xfrm>
              <a:off x="4495800" y="1404970"/>
              <a:ext cx="2819400" cy="342900"/>
            </a:xfrm>
            <a:prstGeom prst="rect">
              <a:avLst/>
            </a:prstGeom>
            <a:solidFill>
              <a:schemeClr val="bg1">
                <a:lumMod val="85000"/>
              </a:schemeClr>
            </a:solidFill>
            <a:ln w="127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Narrow" pitchFamily="34" charset="0"/>
              </a:endParaRPr>
            </a:p>
          </p:txBody>
        </p:sp>
        <p:cxnSp>
          <p:nvCxnSpPr>
            <p:cNvPr id="28" name="Straight Connector 27"/>
            <p:cNvCxnSpPr>
              <a:stCxn id="27" idx="0"/>
              <a:endCxn id="27" idx="2"/>
            </p:cNvCxnSpPr>
            <p:nvPr/>
          </p:nvCxnSpPr>
          <p:spPr bwMode="auto">
            <a:xfrm rot="16200000" flipH="1">
              <a:off x="5734050" y="1576420"/>
              <a:ext cx="342900" cy="1588"/>
            </a:xfrm>
            <a:prstGeom prst="line">
              <a:avLst/>
            </a:prstGeom>
            <a:noFill/>
            <a:ln w="12700" cap="flat" cmpd="sng" algn="ctr">
              <a:solidFill>
                <a:schemeClr val="tx1"/>
              </a:solidFill>
              <a:prstDash val="solid"/>
              <a:round/>
              <a:headEnd type="none" w="med" len="med"/>
              <a:tailEnd type="none" w="med" len="med"/>
            </a:ln>
            <a:effectLst/>
          </p:spPr>
        </p:cxnSp>
      </p:grpSp>
      <p:grpSp>
        <p:nvGrpSpPr>
          <p:cNvPr id="29" name="Group 28"/>
          <p:cNvGrpSpPr/>
          <p:nvPr/>
        </p:nvGrpSpPr>
        <p:grpSpPr>
          <a:xfrm>
            <a:off x="5708326" y="3141484"/>
            <a:ext cx="2819400" cy="343694"/>
            <a:chOff x="4495800" y="1404970"/>
            <a:chExt cx="2819400" cy="343694"/>
          </a:xfrm>
        </p:grpSpPr>
        <p:sp>
          <p:nvSpPr>
            <p:cNvPr id="30" name="Rectangle 29"/>
            <p:cNvSpPr/>
            <p:nvPr/>
          </p:nvSpPr>
          <p:spPr bwMode="auto">
            <a:xfrm>
              <a:off x="4495800" y="1404970"/>
              <a:ext cx="2819400" cy="342900"/>
            </a:xfrm>
            <a:prstGeom prst="rect">
              <a:avLst/>
            </a:prstGeom>
            <a:solidFill>
              <a:schemeClr val="bg1">
                <a:lumMod val="85000"/>
              </a:schemeClr>
            </a:solidFill>
            <a:ln w="127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Narrow" pitchFamily="34" charset="0"/>
              </a:endParaRPr>
            </a:p>
          </p:txBody>
        </p:sp>
        <p:cxnSp>
          <p:nvCxnSpPr>
            <p:cNvPr id="31" name="Straight Connector 30"/>
            <p:cNvCxnSpPr>
              <a:stCxn id="30" idx="0"/>
              <a:endCxn id="30" idx="2"/>
            </p:cNvCxnSpPr>
            <p:nvPr/>
          </p:nvCxnSpPr>
          <p:spPr bwMode="auto">
            <a:xfrm rot="16200000" flipH="1">
              <a:off x="5734050" y="1576420"/>
              <a:ext cx="342900" cy="1588"/>
            </a:xfrm>
            <a:prstGeom prst="line">
              <a:avLst/>
            </a:prstGeom>
            <a:noFill/>
            <a:ln w="12700" cap="flat" cmpd="sng" algn="ctr">
              <a:solidFill>
                <a:schemeClr val="tx1"/>
              </a:solidFill>
              <a:prstDash val="solid"/>
              <a:round/>
              <a:headEnd type="none" w="med" len="med"/>
              <a:tailEnd type="none" w="med" len="med"/>
            </a:ln>
            <a:effectLst/>
          </p:spPr>
        </p:cxnSp>
      </p:grpSp>
      <p:sp>
        <p:nvSpPr>
          <p:cNvPr id="33" name="Rectangle 32"/>
          <p:cNvSpPr/>
          <p:nvPr/>
        </p:nvSpPr>
        <p:spPr bwMode="auto">
          <a:xfrm>
            <a:off x="5708326" y="3717666"/>
            <a:ext cx="2819400" cy="342900"/>
          </a:xfrm>
          <a:prstGeom prst="rect">
            <a:avLst/>
          </a:prstGeom>
          <a:solidFill>
            <a:schemeClr val="bg1">
              <a:lumMod val="85000"/>
            </a:schemeClr>
          </a:solidFill>
          <a:ln w="127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Narrow" pitchFamily="34" charset="0"/>
            </a:endParaRPr>
          </a:p>
        </p:txBody>
      </p:sp>
      <p:sp>
        <p:nvSpPr>
          <p:cNvPr id="36" name="Rectangle 35"/>
          <p:cNvSpPr/>
          <p:nvPr/>
        </p:nvSpPr>
        <p:spPr bwMode="auto">
          <a:xfrm>
            <a:off x="5708326" y="4301720"/>
            <a:ext cx="2819400" cy="342900"/>
          </a:xfrm>
          <a:prstGeom prst="rect">
            <a:avLst/>
          </a:prstGeom>
          <a:solidFill>
            <a:schemeClr val="bg1">
              <a:lumMod val="85000"/>
            </a:schemeClr>
          </a:solidFill>
          <a:ln w="127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Narrow" pitchFamily="34" charset="0"/>
            </a:endParaRPr>
          </a:p>
        </p:txBody>
      </p:sp>
      <p:sp>
        <p:nvSpPr>
          <p:cNvPr id="39" name="Rectangle 38"/>
          <p:cNvSpPr/>
          <p:nvPr/>
        </p:nvSpPr>
        <p:spPr bwMode="auto">
          <a:xfrm>
            <a:off x="5708326" y="4871276"/>
            <a:ext cx="2819400" cy="342900"/>
          </a:xfrm>
          <a:prstGeom prst="rect">
            <a:avLst/>
          </a:prstGeom>
          <a:solidFill>
            <a:srgbClr val="FF9999"/>
          </a:solidFill>
          <a:ln w="127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Narrow" pitchFamily="34" charset="0"/>
            </a:endParaRPr>
          </a:p>
        </p:txBody>
      </p:sp>
      <p:sp>
        <p:nvSpPr>
          <p:cNvPr id="42" name="Rectangle 41"/>
          <p:cNvSpPr/>
          <p:nvPr/>
        </p:nvSpPr>
        <p:spPr bwMode="auto">
          <a:xfrm>
            <a:off x="5708326" y="5454180"/>
            <a:ext cx="2819400" cy="342900"/>
          </a:xfrm>
          <a:prstGeom prst="rect">
            <a:avLst/>
          </a:prstGeom>
          <a:solidFill>
            <a:srgbClr val="FF9999"/>
          </a:solidFill>
          <a:ln w="127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Narrow" pitchFamily="34" charset="0"/>
            </a:endParaRPr>
          </a:p>
        </p:txBody>
      </p:sp>
      <p:sp>
        <p:nvSpPr>
          <p:cNvPr id="53" name="TextBox 52"/>
          <p:cNvSpPr txBox="1"/>
          <p:nvPr/>
        </p:nvSpPr>
        <p:spPr>
          <a:xfrm>
            <a:off x="5105401" y="1391622"/>
            <a:ext cx="598241" cy="369332"/>
          </a:xfrm>
          <a:prstGeom prst="rect">
            <a:avLst/>
          </a:prstGeom>
          <a:noFill/>
        </p:spPr>
        <p:txBody>
          <a:bodyPr wrap="none" rtlCol="0">
            <a:spAutoFit/>
          </a:bodyPr>
          <a:lstStyle/>
          <a:p>
            <a:pPr eaLnBrk="0" fontAlgn="base" hangingPunct="0">
              <a:spcBef>
                <a:spcPct val="0"/>
              </a:spcBef>
              <a:spcAft>
                <a:spcPct val="0"/>
              </a:spcAft>
            </a:pPr>
            <a:r>
              <a:rPr lang="en-US" b="1" dirty="0">
                <a:solidFill>
                  <a:srgbClr val="000000"/>
                </a:solidFill>
                <a:latin typeface="Courier New" pitchFamily="49" charset="0"/>
                <a:cs typeface="Courier New" pitchFamily="49" charset="0"/>
              </a:rPr>
              <a:t>%ax</a:t>
            </a:r>
          </a:p>
        </p:txBody>
      </p:sp>
      <p:sp>
        <p:nvSpPr>
          <p:cNvPr id="54" name="TextBox 53"/>
          <p:cNvSpPr txBox="1"/>
          <p:nvPr/>
        </p:nvSpPr>
        <p:spPr>
          <a:xfrm>
            <a:off x="5105401" y="1975438"/>
            <a:ext cx="598241" cy="369332"/>
          </a:xfrm>
          <a:prstGeom prst="rect">
            <a:avLst/>
          </a:prstGeom>
          <a:noFill/>
        </p:spPr>
        <p:txBody>
          <a:bodyPr wrap="none" rtlCol="0">
            <a:spAutoFit/>
          </a:bodyPr>
          <a:lstStyle/>
          <a:p>
            <a:pPr eaLnBrk="0" fontAlgn="base" hangingPunct="0">
              <a:spcBef>
                <a:spcPct val="0"/>
              </a:spcBef>
              <a:spcAft>
                <a:spcPct val="0"/>
              </a:spcAft>
            </a:pPr>
            <a:r>
              <a:rPr lang="en-US" b="1" dirty="0">
                <a:solidFill>
                  <a:srgbClr val="000000"/>
                </a:solidFill>
                <a:latin typeface="Courier New" pitchFamily="49" charset="0"/>
                <a:cs typeface="Courier New" pitchFamily="49" charset="0"/>
              </a:rPr>
              <a:t>%</a:t>
            </a:r>
            <a:r>
              <a:rPr lang="en-US" b="1" dirty="0" err="1">
                <a:solidFill>
                  <a:srgbClr val="000000"/>
                </a:solidFill>
                <a:latin typeface="Courier New" pitchFamily="49" charset="0"/>
                <a:cs typeface="Courier New" pitchFamily="49" charset="0"/>
              </a:rPr>
              <a:t>cx</a:t>
            </a:r>
            <a:endParaRPr lang="en-US" b="1" dirty="0">
              <a:solidFill>
                <a:srgbClr val="000000"/>
              </a:solidFill>
              <a:latin typeface="Courier New" pitchFamily="49" charset="0"/>
              <a:cs typeface="Courier New" pitchFamily="49" charset="0"/>
            </a:endParaRPr>
          </a:p>
        </p:txBody>
      </p:sp>
      <p:sp>
        <p:nvSpPr>
          <p:cNvPr id="55" name="TextBox 54"/>
          <p:cNvSpPr txBox="1"/>
          <p:nvPr/>
        </p:nvSpPr>
        <p:spPr>
          <a:xfrm>
            <a:off x="5105401" y="2541296"/>
            <a:ext cx="598241" cy="369332"/>
          </a:xfrm>
          <a:prstGeom prst="rect">
            <a:avLst/>
          </a:prstGeom>
          <a:noFill/>
        </p:spPr>
        <p:txBody>
          <a:bodyPr wrap="none" rtlCol="0">
            <a:spAutoFit/>
          </a:bodyPr>
          <a:lstStyle/>
          <a:p>
            <a:pPr eaLnBrk="0" fontAlgn="base" hangingPunct="0">
              <a:spcBef>
                <a:spcPct val="0"/>
              </a:spcBef>
              <a:spcAft>
                <a:spcPct val="0"/>
              </a:spcAft>
            </a:pPr>
            <a:r>
              <a:rPr lang="en-US" b="1" dirty="0">
                <a:solidFill>
                  <a:srgbClr val="000000"/>
                </a:solidFill>
                <a:latin typeface="Courier New" pitchFamily="49" charset="0"/>
                <a:cs typeface="Courier New" pitchFamily="49" charset="0"/>
              </a:rPr>
              <a:t>%</a:t>
            </a:r>
            <a:r>
              <a:rPr lang="en-US" b="1" dirty="0" err="1">
                <a:solidFill>
                  <a:srgbClr val="000000"/>
                </a:solidFill>
                <a:latin typeface="Courier New" pitchFamily="49" charset="0"/>
                <a:cs typeface="Courier New" pitchFamily="49" charset="0"/>
              </a:rPr>
              <a:t>dx</a:t>
            </a:r>
            <a:endParaRPr lang="en-US" b="1" dirty="0">
              <a:solidFill>
                <a:srgbClr val="000000"/>
              </a:solidFill>
              <a:latin typeface="Courier New" pitchFamily="49" charset="0"/>
              <a:cs typeface="Courier New" pitchFamily="49" charset="0"/>
            </a:endParaRPr>
          </a:p>
        </p:txBody>
      </p:sp>
      <p:sp>
        <p:nvSpPr>
          <p:cNvPr id="56" name="TextBox 55"/>
          <p:cNvSpPr txBox="1"/>
          <p:nvPr/>
        </p:nvSpPr>
        <p:spPr>
          <a:xfrm>
            <a:off x="5105401" y="3131786"/>
            <a:ext cx="598241" cy="369332"/>
          </a:xfrm>
          <a:prstGeom prst="rect">
            <a:avLst/>
          </a:prstGeom>
          <a:noFill/>
        </p:spPr>
        <p:txBody>
          <a:bodyPr wrap="none" rtlCol="0">
            <a:spAutoFit/>
          </a:bodyPr>
          <a:lstStyle/>
          <a:p>
            <a:pPr eaLnBrk="0" fontAlgn="base" hangingPunct="0">
              <a:spcBef>
                <a:spcPct val="0"/>
              </a:spcBef>
              <a:spcAft>
                <a:spcPct val="0"/>
              </a:spcAft>
            </a:pPr>
            <a:r>
              <a:rPr lang="en-US" b="1" dirty="0">
                <a:solidFill>
                  <a:srgbClr val="000000"/>
                </a:solidFill>
                <a:latin typeface="Courier New" pitchFamily="49" charset="0"/>
                <a:cs typeface="Courier New" pitchFamily="49" charset="0"/>
              </a:rPr>
              <a:t>%</a:t>
            </a:r>
            <a:r>
              <a:rPr lang="en-US" b="1" dirty="0" err="1">
                <a:solidFill>
                  <a:srgbClr val="000000"/>
                </a:solidFill>
                <a:latin typeface="Courier New" pitchFamily="49" charset="0"/>
                <a:cs typeface="Courier New" pitchFamily="49" charset="0"/>
              </a:rPr>
              <a:t>bx</a:t>
            </a:r>
            <a:endParaRPr lang="en-US" b="1" dirty="0">
              <a:solidFill>
                <a:srgbClr val="000000"/>
              </a:solidFill>
              <a:latin typeface="Courier New" pitchFamily="49" charset="0"/>
              <a:cs typeface="Courier New" pitchFamily="49" charset="0"/>
            </a:endParaRPr>
          </a:p>
        </p:txBody>
      </p:sp>
      <p:sp>
        <p:nvSpPr>
          <p:cNvPr id="57" name="TextBox 56"/>
          <p:cNvSpPr txBox="1"/>
          <p:nvPr/>
        </p:nvSpPr>
        <p:spPr>
          <a:xfrm>
            <a:off x="5105401" y="3708016"/>
            <a:ext cx="598241" cy="369332"/>
          </a:xfrm>
          <a:prstGeom prst="rect">
            <a:avLst/>
          </a:prstGeom>
          <a:noFill/>
        </p:spPr>
        <p:txBody>
          <a:bodyPr wrap="none" rtlCol="0">
            <a:spAutoFit/>
          </a:bodyPr>
          <a:lstStyle/>
          <a:p>
            <a:pPr eaLnBrk="0" fontAlgn="base" hangingPunct="0">
              <a:spcBef>
                <a:spcPct val="0"/>
              </a:spcBef>
              <a:spcAft>
                <a:spcPct val="0"/>
              </a:spcAft>
            </a:pPr>
            <a:r>
              <a:rPr lang="en-US" b="1" dirty="0">
                <a:solidFill>
                  <a:srgbClr val="000000"/>
                </a:solidFill>
                <a:latin typeface="Courier New" pitchFamily="49" charset="0"/>
                <a:cs typeface="Courier New" pitchFamily="49" charset="0"/>
              </a:rPr>
              <a:t>%</a:t>
            </a:r>
            <a:r>
              <a:rPr lang="en-US" b="1" dirty="0" err="1">
                <a:solidFill>
                  <a:srgbClr val="000000"/>
                </a:solidFill>
                <a:latin typeface="Courier New" pitchFamily="49" charset="0"/>
                <a:cs typeface="Courier New" pitchFamily="49" charset="0"/>
              </a:rPr>
              <a:t>si</a:t>
            </a:r>
            <a:endParaRPr lang="en-US" b="1" dirty="0">
              <a:solidFill>
                <a:srgbClr val="000000"/>
              </a:solidFill>
              <a:latin typeface="Courier New" pitchFamily="49" charset="0"/>
              <a:cs typeface="Courier New" pitchFamily="49" charset="0"/>
            </a:endParaRPr>
          </a:p>
        </p:txBody>
      </p:sp>
      <p:sp>
        <p:nvSpPr>
          <p:cNvPr id="58" name="TextBox 57"/>
          <p:cNvSpPr txBox="1"/>
          <p:nvPr/>
        </p:nvSpPr>
        <p:spPr>
          <a:xfrm>
            <a:off x="5105401" y="4287222"/>
            <a:ext cx="598241" cy="369332"/>
          </a:xfrm>
          <a:prstGeom prst="rect">
            <a:avLst/>
          </a:prstGeom>
          <a:noFill/>
        </p:spPr>
        <p:txBody>
          <a:bodyPr wrap="none" rtlCol="0">
            <a:spAutoFit/>
          </a:bodyPr>
          <a:lstStyle/>
          <a:p>
            <a:pPr eaLnBrk="0" fontAlgn="base" hangingPunct="0">
              <a:spcBef>
                <a:spcPct val="0"/>
              </a:spcBef>
              <a:spcAft>
                <a:spcPct val="0"/>
              </a:spcAft>
            </a:pPr>
            <a:r>
              <a:rPr lang="en-US" b="1" dirty="0">
                <a:solidFill>
                  <a:srgbClr val="000000"/>
                </a:solidFill>
                <a:latin typeface="Courier New" pitchFamily="49" charset="0"/>
                <a:cs typeface="Courier New" pitchFamily="49" charset="0"/>
              </a:rPr>
              <a:t>%</a:t>
            </a:r>
            <a:r>
              <a:rPr lang="en-US" b="1" dirty="0" err="1">
                <a:solidFill>
                  <a:srgbClr val="000000"/>
                </a:solidFill>
                <a:latin typeface="Courier New" pitchFamily="49" charset="0"/>
                <a:cs typeface="Courier New" pitchFamily="49" charset="0"/>
              </a:rPr>
              <a:t>di</a:t>
            </a:r>
            <a:endParaRPr lang="en-US" b="1" dirty="0">
              <a:solidFill>
                <a:srgbClr val="000000"/>
              </a:solidFill>
              <a:latin typeface="Courier New" pitchFamily="49" charset="0"/>
              <a:cs typeface="Courier New" pitchFamily="49" charset="0"/>
            </a:endParaRPr>
          </a:p>
        </p:txBody>
      </p:sp>
      <p:sp>
        <p:nvSpPr>
          <p:cNvPr id="59" name="TextBox 58"/>
          <p:cNvSpPr txBox="1"/>
          <p:nvPr/>
        </p:nvSpPr>
        <p:spPr>
          <a:xfrm>
            <a:off x="5105401" y="4857690"/>
            <a:ext cx="598241" cy="369332"/>
          </a:xfrm>
          <a:prstGeom prst="rect">
            <a:avLst/>
          </a:prstGeom>
          <a:noFill/>
        </p:spPr>
        <p:txBody>
          <a:bodyPr wrap="none" rtlCol="0">
            <a:spAutoFit/>
          </a:bodyPr>
          <a:lstStyle/>
          <a:p>
            <a:pPr eaLnBrk="0" fontAlgn="base" hangingPunct="0">
              <a:spcBef>
                <a:spcPct val="0"/>
              </a:spcBef>
              <a:spcAft>
                <a:spcPct val="0"/>
              </a:spcAft>
            </a:pPr>
            <a:r>
              <a:rPr lang="en-US" b="1" dirty="0">
                <a:solidFill>
                  <a:srgbClr val="000000"/>
                </a:solidFill>
                <a:latin typeface="Courier New" pitchFamily="49" charset="0"/>
                <a:cs typeface="Courier New" pitchFamily="49" charset="0"/>
              </a:rPr>
              <a:t>%sp</a:t>
            </a:r>
          </a:p>
        </p:txBody>
      </p:sp>
      <p:sp>
        <p:nvSpPr>
          <p:cNvPr id="60" name="TextBox 59"/>
          <p:cNvSpPr txBox="1"/>
          <p:nvPr/>
        </p:nvSpPr>
        <p:spPr>
          <a:xfrm>
            <a:off x="5105401" y="5443570"/>
            <a:ext cx="598241" cy="369332"/>
          </a:xfrm>
          <a:prstGeom prst="rect">
            <a:avLst/>
          </a:prstGeom>
          <a:noFill/>
        </p:spPr>
        <p:txBody>
          <a:bodyPr wrap="none" rtlCol="0">
            <a:spAutoFit/>
          </a:bodyPr>
          <a:lstStyle/>
          <a:p>
            <a:pPr eaLnBrk="0" fontAlgn="base" hangingPunct="0">
              <a:spcBef>
                <a:spcPct val="0"/>
              </a:spcBef>
              <a:spcAft>
                <a:spcPct val="0"/>
              </a:spcAft>
            </a:pPr>
            <a:r>
              <a:rPr lang="en-US" b="1" dirty="0">
                <a:solidFill>
                  <a:srgbClr val="000000"/>
                </a:solidFill>
                <a:latin typeface="Courier New" pitchFamily="49" charset="0"/>
                <a:cs typeface="Courier New" pitchFamily="49" charset="0"/>
              </a:rPr>
              <a:t>%</a:t>
            </a:r>
            <a:r>
              <a:rPr lang="en-US" b="1" dirty="0" err="1">
                <a:solidFill>
                  <a:srgbClr val="000000"/>
                </a:solidFill>
                <a:latin typeface="Courier New" pitchFamily="49" charset="0"/>
                <a:cs typeface="Courier New" pitchFamily="49" charset="0"/>
              </a:rPr>
              <a:t>bp</a:t>
            </a:r>
            <a:endParaRPr lang="en-US" b="1" dirty="0">
              <a:solidFill>
                <a:srgbClr val="000000"/>
              </a:solidFill>
              <a:latin typeface="Courier New" pitchFamily="49" charset="0"/>
              <a:cs typeface="Courier New" pitchFamily="49" charset="0"/>
            </a:endParaRPr>
          </a:p>
        </p:txBody>
      </p:sp>
      <p:sp>
        <p:nvSpPr>
          <p:cNvPr id="61" name="TextBox 60"/>
          <p:cNvSpPr txBox="1"/>
          <p:nvPr/>
        </p:nvSpPr>
        <p:spPr>
          <a:xfrm>
            <a:off x="6096001" y="1391622"/>
            <a:ext cx="598241" cy="369332"/>
          </a:xfrm>
          <a:prstGeom prst="rect">
            <a:avLst/>
          </a:prstGeom>
          <a:noFill/>
        </p:spPr>
        <p:txBody>
          <a:bodyPr wrap="none" rtlCol="0">
            <a:spAutoFit/>
          </a:bodyPr>
          <a:lstStyle/>
          <a:p>
            <a:pPr eaLnBrk="0" fontAlgn="base" hangingPunct="0">
              <a:spcBef>
                <a:spcPct val="0"/>
              </a:spcBef>
              <a:spcAft>
                <a:spcPct val="0"/>
              </a:spcAft>
            </a:pPr>
            <a:r>
              <a:rPr lang="en-US" b="1" dirty="0">
                <a:solidFill>
                  <a:srgbClr val="000000"/>
                </a:solidFill>
                <a:latin typeface="Courier New" pitchFamily="49" charset="0"/>
                <a:cs typeface="Courier New" pitchFamily="49" charset="0"/>
              </a:rPr>
              <a:t>%ah</a:t>
            </a:r>
          </a:p>
        </p:txBody>
      </p:sp>
      <p:sp>
        <p:nvSpPr>
          <p:cNvPr id="62" name="TextBox 61"/>
          <p:cNvSpPr txBox="1"/>
          <p:nvPr/>
        </p:nvSpPr>
        <p:spPr>
          <a:xfrm>
            <a:off x="6096001" y="1975438"/>
            <a:ext cx="598241" cy="369332"/>
          </a:xfrm>
          <a:prstGeom prst="rect">
            <a:avLst/>
          </a:prstGeom>
          <a:noFill/>
        </p:spPr>
        <p:txBody>
          <a:bodyPr wrap="none" rtlCol="0">
            <a:spAutoFit/>
          </a:bodyPr>
          <a:lstStyle/>
          <a:p>
            <a:pPr eaLnBrk="0" fontAlgn="base" hangingPunct="0">
              <a:spcBef>
                <a:spcPct val="0"/>
              </a:spcBef>
              <a:spcAft>
                <a:spcPct val="0"/>
              </a:spcAft>
            </a:pPr>
            <a:r>
              <a:rPr lang="en-US" b="1" dirty="0">
                <a:solidFill>
                  <a:srgbClr val="000000"/>
                </a:solidFill>
                <a:latin typeface="Courier New" pitchFamily="49" charset="0"/>
                <a:cs typeface="Courier New" pitchFamily="49" charset="0"/>
              </a:rPr>
              <a:t>%</a:t>
            </a:r>
            <a:r>
              <a:rPr lang="en-US" b="1" dirty="0" err="1">
                <a:solidFill>
                  <a:srgbClr val="000000"/>
                </a:solidFill>
                <a:latin typeface="Courier New" pitchFamily="49" charset="0"/>
                <a:cs typeface="Courier New" pitchFamily="49" charset="0"/>
              </a:rPr>
              <a:t>ch</a:t>
            </a:r>
            <a:endParaRPr lang="en-US" b="1" dirty="0">
              <a:solidFill>
                <a:srgbClr val="000000"/>
              </a:solidFill>
              <a:latin typeface="Courier New" pitchFamily="49" charset="0"/>
              <a:cs typeface="Courier New" pitchFamily="49" charset="0"/>
            </a:endParaRPr>
          </a:p>
        </p:txBody>
      </p:sp>
      <p:sp>
        <p:nvSpPr>
          <p:cNvPr id="63" name="TextBox 62"/>
          <p:cNvSpPr txBox="1"/>
          <p:nvPr/>
        </p:nvSpPr>
        <p:spPr>
          <a:xfrm>
            <a:off x="6096001" y="2541296"/>
            <a:ext cx="598241" cy="369332"/>
          </a:xfrm>
          <a:prstGeom prst="rect">
            <a:avLst/>
          </a:prstGeom>
          <a:noFill/>
        </p:spPr>
        <p:txBody>
          <a:bodyPr wrap="none" rtlCol="0">
            <a:spAutoFit/>
          </a:bodyPr>
          <a:lstStyle/>
          <a:p>
            <a:pPr eaLnBrk="0" fontAlgn="base" hangingPunct="0">
              <a:spcBef>
                <a:spcPct val="0"/>
              </a:spcBef>
              <a:spcAft>
                <a:spcPct val="0"/>
              </a:spcAft>
            </a:pPr>
            <a:r>
              <a:rPr lang="en-US" b="1" dirty="0">
                <a:solidFill>
                  <a:srgbClr val="000000"/>
                </a:solidFill>
                <a:latin typeface="Courier New" pitchFamily="49" charset="0"/>
                <a:cs typeface="Courier New" pitchFamily="49" charset="0"/>
              </a:rPr>
              <a:t>%dh</a:t>
            </a:r>
          </a:p>
        </p:txBody>
      </p:sp>
      <p:sp>
        <p:nvSpPr>
          <p:cNvPr id="64" name="TextBox 63"/>
          <p:cNvSpPr txBox="1"/>
          <p:nvPr/>
        </p:nvSpPr>
        <p:spPr>
          <a:xfrm>
            <a:off x="6096001" y="3131786"/>
            <a:ext cx="598241" cy="369332"/>
          </a:xfrm>
          <a:prstGeom prst="rect">
            <a:avLst/>
          </a:prstGeom>
          <a:noFill/>
        </p:spPr>
        <p:txBody>
          <a:bodyPr wrap="none" rtlCol="0">
            <a:spAutoFit/>
          </a:bodyPr>
          <a:lstStyle/>
          <a:p>
            <a:pPr eaLnBrk="0" fontAlgn="base" hangingPunct="0">
              <a:spcBef>
                <a:spcPct val="0"/>
              </a:spcBef>
              <a:spcAft>
                <a:spcPct val="0"/>
              </a:spcAft>
            </a:pPr>
            <a:r>
              <a:rPr lang="en-US" b="1" dirty="0">
                <a:solidFill>
                  <a:srgbClr val="000000"/>
                </a:solidFill>
                <a:latin typeface="Courier New" pitchFamily="49" charset="0"/>
                <a:cs typeface="Courier New" pitchFamily="49" charset="0"/>
              </a:rPr>
              <a:t>%</a:t>
            </a:r>
            <a:r>
              <a:rPr lang="en-US" b="1" dirty="0" err="1">
                <a:solidFill>
                  <a:srgbClr val="000000"/>
                </a:solidFill>
                <a:latin typeface="Courier New" pitchFamily="49" charset="0"/>
                <a:cs typeface="Courier New" pitchFamily="49" charset="0"/>
              </a:rPr>
              <a:t>bh</a:t>
            </a:r>
            <a:endParaRPr lang="en-US" b="1" dirty="0">
              <a:solidFill>
                <a:srgbClr val="000000"/>
              </a:solidFill>
              <a:latin typeface="Courier New" pitchFamily="49" charset="0"/>
              <a:cs typeface="Courier New" pitchFamily="49" charset="0"/>
            </a:endParaRPr>
          </a:p>
        </p:txBody>
      </p:sp>
      <p:sp>
        <p:nvSpPr>
          <p:cNvPr id="69" name="TextBox 68"/>
          <p:cNvSpPr txBox="1"/>
          <p:nvPr/>
        </p:nvSpPr>
        <p:spPr>
          <a:xfrm>
            <a:off x="7467601" y="1391622"/>
            <a:ext cx="598241" cy="369332"/>
          </a:xfrm>
          <a:prstGeom prst="rect">
            <a:avLst/>
          </a:prstGeom>
          <a:noFill/>
        </p:spPr>
        <p:txBody>
          <a:bodyPr wrap="none" rtlCol="0">
            <a:spAutoFit/>
          </a:bodyPr>
          <a:lstStyle/>
          <a:p>
            <a:pPr eaLnBrk="0" fontAlgn="base" hangingPunct="0">
              <a:spcBef>
                <a:spcPct val="0"/>
              </a:spcBef>
              <a:spcAft>
                <a:spcPct val="0"/>
              </a:spcAft>
            </a:pPr>
            <a:r>
              <a:rPr lang="en-US" b="1" dirty="0">
                <a:solidFill>
                  <a:srgbClr val="000000"/>
                </a:solidFill>
                <a:latin typeface="Courier New" pitchFamily="49" charset="0"/>
                <a:cs typeface="Courier New" pitchFamily="49" charset="0"/>
              </a:rPr>
              <a:t>%al</a:t>
            </a:r>
          </a:p>
        </p:txBody>
      </p:sp>
      <p:sp>
        <p:nvSpPr>
          <p:cNvPr id="70" name="TextBox 69"/>
          <p:cNvSpPr txBox="1"/>
          <p:nvPr/>
        </p:nvSpPr>
        <p:spPr>
          <a:xfrm>
            <a:off x="7467601" y="1975438"/>
            <a:ext cx="598241" cy="369332"/>
          </a:xfrm>
          <a:prstGeom prst="rect">
            <a:avLst/>
          </a:prstGeom>
          <a:noFill/>
        </p:spPr>
        <p:txBody>
          <a:bodyPr wrap="none" rtlCol="0">
            <a:spAutoFit/>
          </a:bodyPr>
          <a:lstStyle/>
          <a:p>
            <a:pPr eaLnBrk="0" fontAlgn="base" hangingPunct="0">
              <a:spcBef>
                <a:spcPct val="0"/>
              </a:spcBef>
              <a:spcAft>
                <a:spcPct val="0"/>
              </a:spcAft>
            </a:pPr>
            <a:r>
              <a:rPr lang="en-US" b="1" dirty="0">
                <a:solidFill>
                  <a:srgbClr val="000000"/>
                </a:solidFill>
                <a:latin typeface="Courier New" pitchFamily="49" charset="0"/>
                <a:cs typeface="Courier New" pitchFamily="49" charset="0"/>
              </a:rPr>
              <a:t>%</a:t>
            </a:r>
            <a:r>
              <a:rPr lang="en-US" b="1" dirty="0" err="1">
                <a:solidFill>
                  <a:srgbClr val="000000"/>
                </a:solidFill>
                <a:latin typeface="Courier New" pitchFamily="49" charset="0"/>
                <a:cs typeface="Courier New" pitchFamily="49" charset="0"/>
              </a:rPr>
              <a:t>cl</a:t>
            </a:r>
            <a:endParaRPr lang="en-US" b="1" dirty="0">
              <a:solidFill>
                <a:srgbClr val="000000"/>
              </a:solidFill>
              <a:latin typeface="Courier New" pitchFamily="49" charset="0"/>
              <a:cs typeface="Courier New" pitchFamily="49" charset="0"/>
            </a:endParaRPr>
          </a:p>
        </p:txBody>
      </p:sp>
      <p:sp>
        <p:nvSpPr>
          <p:cNvPr id="71" name="TextBox 70"/>
          <p:cNvSpPr txBox="1"/>
          <p:nvPr/>
        </p:nvSpPr>
        <p:spPr>
          <a:xfrm>
            <a:off x="7467601" y="2541296"/>
            <a:ext cx="598241" cy="369332"/>
          </a:xfrm>
          <a:prstGeom prst="rect">
            <a:avLst/>
          </a:prstGeom>
          <a:noFill/>
        </p:spPr>
        <p:txBody>
          <a:bodyPr wrap="none" rtlCol="0">
            <a:spAutoFit/>
          </a:bodyPr>
          <a:lstStyle/>
          <a:p>
            <a:pPr eaLnBrk="0" fontAlgn="base" hangingPunct="0">
              <a:spcBef>
                <a:spcPct val="0"/>
              </a:spcBef>
              <a:spcAft>
                <a:spcPct val="0"/>
              </a:spcAft>
            </a:pPr>
            <a:r>
              <a:rPr lang="en-US" b="1" dirty="0">
                <a:solidFill>
                  <a:srgbClr val="000000"/>
                </a:solidFill>
                <a:latin typeface="Courier New" pitchFamily="49" charset="0"/>
                <a:cs typeface="Courier New" pitchFamily="49" charset="0"/>
              </a:rPr>
              <a:t>%dl</a:t>
            </a:r>
          </a:p>
        </p:txBody>
      </p:sp>
      <p:sp>
        <p:nvSpPr>
          <p:cNvPr id="72" name="TextBox 71"/>
          <p:cNvSpPr txBox="1"/>
          <p:nvPr/>
        </p:nvSpPr>
        <p:spPr>
          <a:xfrm>
            <a:off x="7467601" y="3131786"/>
            <a:ext cx="598241" cy="369332"/>
          </a:xfrm>
          <a:prstGeom prst="rect">
            <a:avLst/>
          </a:prstGeom>
          <a:noFill/>
        </p:spPr>
        <p:txBody>
          <a:bodyPr wrap="none" rtlCol="0">
            <a:spAutoFit/>
          </a:bodyPr>
          <a:lstStyle/>
          <a:p>
            <a:pPr eaLnBrk="0" fontAlgn="base" hangingPunct="0">
              <a:spcBef>
                <a:spcPct val="0"/>
              </a:spcBef>
              <a:spcAft>
                <a:spcPct val="0"/>
              </a:spcAft>
            </a:pPr>
            <a:r>
              <a:rPr lang="en-US" b="1" dirty="0">
                <a:solidFill>
                  <a:srgbClr val="000000"/>
                </a:solidFill>
                <a:latin typeface="Courier New" pitchFamily="49" charset="0"/>
                <a:cs typeface="Courier New" pitchFamily="49" charset="0"/>
              </a:rPr>
              <a:t>%</a:t>
            </a:r>
            <a:r>
              <a:rPr lang="en-US" b="1" dirty="0" err="1">
                <a:solidFill>
                  <a:srgbClr val="000000"/>
                </a:solidFill>
                <a:latin typeface="Courier New" pitchFamily="49" charset="0"/>
                <a:cs typeface="Courier New" pitchFamily="49" charset="0"/>
              </a:rPr>
              <a:t>bl</a:t>
            </a:r>
            <a:endParaRPr lang="en-US" b="1" dirty="0">
              <a:solidFill>
                <a:srgbClr val="000000"/>
              </a:solidFill>
              <a:latin typeface="Courier New" pitchFamily="49" charset="0"/>
              <a:cs typeface="Courier New" pitchFamily="49" charset="0"/>
            </a:endParaRPr>
          </a:p>
        </p:txBody>
      </p:sp>
      <p:sp>
        <p:nvSpPr>
          <p:cNvPr id="73" name="AutoShape 7"/>
          <p:cNvSpPr>
            <a:spLocks/>
          </p:cNvSpPr>
          <p:nvPr/>
        </p:nvSpPr>
        <p:spPr bwMode="auto">
          <a:xfrm rot="5400000">
            <a:off x="6975983" y="4671258"/>
            <a:ext cx="279400" cy="2824085"/>
          </a:xfrm>
          <a:prstGeom prst="rightBrace">
            <a:avLst>
              <a:gd name="adj1" fmla="val 25000"/>
              <a:gd name="adj2" fmla="val 50000"/>
            </a:avLst>
          </a:prstGeom>
          <a:noFill/>
          <a:ln w="25400">
            <a:solidFill>
              <a:schemeClr val="tx1"/>
            </a:solidFill>
            <a:round/>
            <a:headEnd/>
            <a:tailEnd/>
          </a:ln>
          <a:effectLst/>
        </p:spPr>
        <p:txBody>
          <a:bodyPr wrap="none" anchor="ctr"/>
          <a:lstStyle/>
          <a:p>
            <a:pPr eaLnBrk="0" fontAlgn="base" hangingPunct="0">
              <a:spcBef>
                <a:spcPct val="0"/>
              </a:spcBef>
              <a:spcAft>
                <a:spcPct val="0"/>
              </a:spcAft>
            </a:pPr>
            <a:endParaRPr lang="en-US" sz="2400" b="1" dirty="0">
              <a:solidFill>
                <a:srgbClr val="000000"/>
              </a:solidFill>
              <a:latin typeface="Calibri" pitchFamily="34" charset="0"/>
            </a:endParaRPr>
          </a:p>
        </p:txBody>
      </p:sp>
      <p:sp>
        <p:nvSpPr>
          <p:cNvPr id="74" name="TextBox 73"/>
          <p:cNvSpPr txBox="1"/>
          <p:nvPr/>
        </p:nvSpPr>
        <p:spPr>
          <a:xfrm>
            <a:off x="5791200" y="6172201"/>
            <a:ext cx="2660728" cy="646331"/>
          </a:xfrm>
          <a:prstGeom prst="rect">
            <a:avLst/>
          </a:prstGeom>
          <a:noFill/>
        </p:spPr>
        <p:txBody>
          <a:bodyPr wrap="none" rtlCol="0">
            <a:spAutoFit/>
          </a:bodyPr>
          <a:lstStyle/>
          <a:p>
            <a:pPr algn="ctr" eaLnBrk="0" fontAlgn="base" hangingPunct="0">
              <a:spcBef>
                <a:spcPct val="0"/>
              </a:spcBef>
              <a:spcAft>
                <a:spcPct val="0"/>
              </a:spcAft>
            </a:pPr>
            <a:r>
              <a:rPr lang="en-US" b="1" dirty="0">
                <a:solidFill>
                  <a:srgbClr val="000000"/>
                </a:solidFill>
                <a:latin typeface="Calibri" pitchFamily="34" charset="0"/>
              </a:rPr>
              <a:t>16-bit virtual registers</a:t>
            </a:r>
          </a:p>
          <a:p>
            <a:pPr algn="ctr" eaLnBrk="0" fontAlgn="base" hangingPunct="0">
              <a:spcBef>
                <a:spcPct val="0"/>
              </a:spcBef>
              <a:spcAft>
                <a:spcPct val="0"/>
              </a:spcAft>
            </a:pPr>
            <a:r>
              <a:rPr lang="en-US" b="1" dirty="0">
                <a:solidFill>
                  <a:srgbClr val="000000"/>
                </a:solidFill>
                <a:latin typeface="Calibri" pitchFamily="34" charset="0"/>
              </a:rPr>
              <a:t>(backwards compatibility)</a:t>
            </a:r>
          </a:p>
        </p:txBody>
      </p:sp>
      <p:sp>
        <p:nvSpPr>
          <p:cNvPr id="75" name="AutoShape 7"/>
          <p:cNvSpPr>
            <a:spLocks/>
          </p:cNvSpPr>
          <p:nvPr/>
        </p:nvSpPr>
        <p:spPr bwMode="auto">
          <a:xfrm rot="10800000">
            <a:off x="2438400" y="1333500"/>
            <a:ext cx="279400" cy="3376310"/>
          </a:xfrm>
          <a:prstGeom prst="rightBrace">
            <a:avLst>
              <a:gd name="adj1" fmla="val 25000"/>
              <a:gd name="adj2" fmla="val 50000"/>
            </a:avLst>
          </a:prstGeom>
          <a:noFill/>
          <a:ln w="25400">
            <a:solidFill>
              <a:schemeClr val="tx1"/>
            </a:solidFill>
            <a:round/>
            <a:headEnd/>
            <a:tailEnd/>
          </a:ln>
          <a:effectLst/>
        </p:spPr>
        <p:txBody>
          <a:bodyPr wrap="none" anchor="ctr"/>
          <a:lstStyle/>
          <a:p>
            <a:pPr eaLnBrk="0" fontAlgn="base" hangingPunct="0">
              <a:spcBef>
                <a:spcPct val="0"/>
              </a:spcBef>
              <a:spcAft>
                <a:spcPct val="0"/>
              </a:spcAft>
            </a:pPr>
            <a:endParaRPr lang="en-US" sz="2400" b="1" dirty="0">
              <a:solidFill>
                <a:srgbClr val="000000"/>
              </a:solidFill>
              <a:latin typeface="Calibri" pitchFamily="34" charset="0"/>
            </a:endParaRPr>
          </a:p>
        </p:txBody>
      </p:sp>
      <p:sp>
        <p:nvSpPr>
          <p:cNvPr id="76" name="TextBox 75"/>
          <p:cNvSpPr txBox="1"/>
          <p:nvPr/>
        </p:nvSpPr>
        <p:spPr>
          <a:xfrm rot="16200000">
            <a:off x="1302264" y="2812536"/>
            <a:ext cx="1727204" cy="369332"/>
          </a:xfrm>
          <a:prstGeom prst="rect">
            <a:avLst/>
          </a:prstGeom>
          <a:noFill/>
        </p:spPr>
        <p:txBody>
          <a:bodyPr wrap="none" rtlCol="0">
            <a:spAutoFit/>
          </a:bodyPr>
          <a:lstStyle/>
          <a:p>
            <a:pPr eaLnBrk="0" fontAlgn="base" hangingPunct="0">
              <a:spcBef>
                <a:spcPct val="0"/>
              </a:spcBef>
              <a:spcAft>
                <a:spcPct val="0"/>
              </a:spcAft>
            </a:pPr>
            <a:r>
              <a:rPr lang="en-US" b="1" dirty="0">
                <a:solidFill>
                  <a:srgbClr val="000000"/>
                </a:solidFill>
                <a:latin typeface="Calibri" pitchFamily="34" charset="0"/>
              </a:rPr>
              <a:t>general purpose</a:t>
            </a:r>
          </a:p>
        </p:txBody>
      </p:sp>
      <p:sp>
        <p:nvSpPr>
          <p:cNvPr id="77" name="TextBox 76"/>
          <p:cNvSpPr txBox="1"/>
          <p:nvPr/>
        </p:nvSpPr>
        <p:spPr>
          <a:xfrm>
            <a:off x="9079159" y="1391623"/>
            <a:ext cx="1258678" cy="307777"/>
          </a:xfrm>
          <a:prstGeom prst="rect">
            <a:avLst/>
          </a:prstGeom>
          <a:noFill/>
        </p:spPr>
        <p:txBody>
          <a:bodyPr wrap="none" rtlCol="0">
            <a:spAutoFit/>
          </a:bodyPr>
          <a:lstStyle/>
          <a:p>
            <a:pPr eaLnBrk="0" fontAlgn="base" hangingPunct="0">
              <a:spcBef>
                <a:spcPct val="0"/>
              </a:spcBef>
              <a:spcAft>
                <a:spcPct val="0"/>
              </a:spcAft>
            </a:pPr>
            <a:r>
              <a:rPr lang="en-US" sz="1400" b="1" i="1" dirty="0">
                <a:solidFill>
                  <a:srgbClr val="FFFFFF">
                    <a:lumMod val="50000"/>
                  </a:srgbClr>
                </a:solidFill>
                <a:latin typeface="Courier New" pitchFamily="49" charset="0"/>
                <a:cs typeface="Courier New" pitchFamily="49" charset="0"/>
              </a:rPr>
              <a:t>accumulate</a:t>
            </a:r>
          </a:p>
        </p:txBody>
      </p:sp>
      <p:sp>
        <p:nvSpPr>
          <p:cNvPr id="78" name="TextBox 77"/>
          <p:cNvSpPr txBox="1"/>
          <p:nvPr/>
        </p:nvSpPr>
        <p:spPr>
          <a:xfrm>
            <a:off x="9079160" y="1975439"/>
            <a:ext cx="936475" cy="307777"/>
          </a:xfrm>
          <a:prstGeom prst="rect">
            <a:avLst/>
          </a:prstGeom>
          <a:noFill/>
        </p:spPr>
        <p:txBody>
          <a:bodyPr wrap="none" rtlCol="0">
            <a:spAutoFit/>
          </a:bodyPr>
          <a:lstStyle/>
          <a:p>
            <a:pPr eaLnBrk="0" fontAlgn="base" hangingPunct="0">
              <a:spcBef>
                <a:spcPct val="0"/>
              </a:spcBef>
              <a:spcAft>
                <a:spcPct val="0"/>
              </a:spcAft>
            </a:pPr>
            <a:r>
              <a:rPr lang="en-US" sz="1400" b="1" i="1" dirty="0">
                <a:solidFill>
                  <a:srgbClr val="FFFFFF">
                    <a:lumMod val="50000"/>
                  </a:srgbClr>
                </a:solidFill>
                <a:latin typeface="Courier New" pitchFamily="49" charset="0"/>
                <a:cs typeface="Courier New" pitchFamily="49" charset="0"/>
              </a:rPr>
              <a:t>counter</a:t>
            </a:r>
          </a:p>
        </p:txBody>
      </p:sp>
      <p:sp>
        <p:nvSpPr>
          <p:cNvPr id="79" name="TextBox 78"/>
          <p:cNvSpPr txBox="1"/>
          <p:nvPr/>
        </p:nvSpPr>
        <p:spPr>
          <a:xfrm>
            <a:off x="9079160" y="2541297"/>
            <a:ext cx="614271" cy="307777"/>
          </a:xfrm>
          <a:prstGeom prst="rect">
            <a:avLst/>
          </a:prstGeom>
          <a:noFill/>
        </p:spPr>
        <p:txBody>
          <a:bodyPr wrap="none" rtlCol="0">
            <a:spAutoFit/>
          </a:bodyPr>
          <a:lstStyle/>
          <a:p>
            <a:pPr eaLnBrk="0" fontAlgn="base" hangingPunct="0">
              <a:spcBef>
                <a:spcPct val="0"/>
              </a:spcBef>
              <a:spcAft>
                <a:spcPct val="0"/>
              </a:spcAft>
            </a:pPr>
            <a:r>
              <a:rPr lang="en-US" sz="1400" b="1" i="1" dirty="0">
                <a:solidFill>
                  <a:srgbClr val="FFFFFF">
                    <a:lumMod val="50000"/>
                  </a:srgbClr>
                </a:solidFill>
                <a:latin typeface="Courier New" pitchFamily="49" charset="0"/>
                <a:cs typeface="Courier New" pitchFamily="49" charset="0"/>
              </a:rPr>
              <a:t>data</a:t>
            </a:r>
          </a:p>
        </p:txBody>
      </p:sp>
      <p:sp>
        <p:nvSpPr>
          <p:cNvPr id="80" name="TextBox 79"/>
          <p:cNvSpPr txBox="1"/>
          <p:nvPr/>
        </p:nvSpPr>
        <p:spPr>
          <a:xfrm>
            <a:off x="9079160" y="3131787"/>
            <a:ext cx="614271" cy="307777"/>
          </a:xfrm>
          <a:prstGeom prst="rect">
            <a:avLst/>
          </a:prstGeom>
          <a:noFill/>
        </p:spPr>
        <p:txBody>
          <a:bodyPr wrap="none" rtlCol="0">
            <a:spAutoFit/>
          </a:bodyPr>
          <a:lstStyle/>
          <a:p>
            <a:pPr eaLnBrk="0" fontAlgn="base" hangingPunct="0">
              <a:spcBef>
                <a:spcPct val="0"/>
              </a:spcBef>
              <a:spcAft>
                <a:spcPct val="0"/>
              </a:spcAft>
            </a:pPr>
            <a:r>
              <a:rPr lang="en-US" sz="1400" b="1" i="1" dirty="0">
                <a:solidFill>
                  <a:srgbClr val="FFFFFF">
                    <a:lumMod val="50000"/>
                  </a:srgbClr>
                </a:solidFill>
                <a:latin typeface="Courier New" pitchFamily="49" charset="0"/>
                <a:cs typeface="Courier New" pitchFamily="49" charset="0"/>
              </a:rPr>
              <a:t>base</a:t>
            </a:r>
          </a:p>
        </p:txBody>
      </p:sp>
      <p:sp>
        <p:nvSpPr>
          <p:cNvPr id="81" name="TextBox 80"/>
          <p:cNvSpPr txBox="1"/>
          <p:nvPr/>
        </p:nvSpPr>
        <p:spPr>
          <a:xfrm>
            <a:off x="9079160" y="3626836"/>
            <a:ext cx="936475" cy="523220"/>
          </a:xfrm>
          <a:prstGeom prst="rect">
            <a:avLst/>
          </a:prstGeom>
          <a:noFill/>
        </p:spPr>
        <p:txBody>
          <a:bodyPr wrap="none" rtlCol="0">
            <a:spAutoFit/>
          </a:bodyPr>
          <a:lstStyle/>
          <a:p>
            <a:pPr eaLnBrk="0" fontAlgn="base" hangingPunct="0">
              <a:spcBef>
                <a:spcPct val="0"/>
              </a:spcBef>
              <a:spcAft>
                <a:spcPct val="0"/>
              </a:spcAft>
            </a:pPr>
            <a:r>
              <a:rPr lang="en-US" sz="1400" b="1" i="1" dirty="0">
                <a:solidFill>
                  <a:srgbClr val="FFFFFF">
                    <a:lumMod val="50000"/>
                  </a:srgbClr>
                </a:solidFill>
                <a:latin typeface="Courier New" pitchFamily="49" charset="0"/>
                <a:cs typeface="Courier New" pitchFamily="49" charset="0"/>
              </a:rPr>
              <a:t>source </a:t>
            </a:r>
          </a:p>
          <a:p>
            <a:pPr eaLnBrk="0" fontAlgn="base" hangingPunct="0">
              <a:spcBef>
                <a:spcPct val="0"/>
              </a:spcBef>
              <a:spcAft>
                <a:spcPct val="0"/>
              </a:spcAft>
            </a:pPr>
            <a:r>
              <a:rPr lang="en-US" sz="1400" b="1" i="1" dirty="0">
                <a:solidFill>
                  <a:srgbClr val="FFFFFF">
                    <a:lumMod val="50000"/>
                  </a:srgbClr>
                </a:solidFill>
                <a:latin typeface="Courier New" pitchFamily="49" charset="0"/>
                <a:cs typeface="Courier New" pitchFamily="49" charset="0"/>
              </a:rPr>
              <a:t>index</a:t>
            </a:r>
          </a:p>
        </p:txBody>
      </p:sp>
      <p:sp>
        <p:nvSpPr>
          <p:cNvPr id="82" name="TextBox 81"/>
          <p:cNvSpPr txBox="1"/>
          <p:nvPr/>
        </p:nvSpPr>
        <p:spPr>
          <a:xfrm>
            <a:off x="9079159" y="4204648"/>
            <a:ext cx="1366080" cy="523220"/>
          </a:xfrm>
          <a:prstGeom prst="rect">
            <a:avLst/>
          </a:prstGeom>
          <a:noFill/>
        </p:spPr>
        <p:txBody>
          <a:bodyPr wrap="none" rtlCol="0">
            <a:spAutoFit/>
          </a:bodyPr>
          <a:lstStyle/>
          <a:p>
            <a:pPr eaLnBrk="0" fontAlgn="base" hangingPunct="0">
              <a:spcBef>
                <a:spcPct val="0"/>
              </a:spcBef>
              <a:spcAft>
                <a:spcPct val="0"/>
              </a:spcAft>
            </a:pPr>
            <a:r>
              <a:rPr lang="en-US" sz="1400" b="1" i="1" dirty="0">
                <a:solidFill>
                  <a:srgbClr val="FFFFFF">
                    <a:lumMod val="50000"/>
                  </a:srgbClr>
                </a:solidFill>
                <a:latin typeface="Courier New" pitchFamily="49" charset="0"/>
                <a:cs typeface="Courier New" pitchFamily="49" charset="0"/>
              </a:rPr>
              <a:t>destination</a:t>
            </a:r>
          </a:p>
          <a:p>
            <a:pPr eaLnBrk="0" fontAlgn="base" hangingPunct="0">
              <a:spcBef>
                <a:spcPct val="0"/>
              </a:spcBef>
              <a:spcAft>
                <a:spcPct val="0"/>
              </a:spcAft>
            </a:pPr>
            <a:r>
              <a:rPr lang="en-US" sz="1400" b="1" i="1" dirty="0">
                <a:solidFill>
                  <a:srgbClr val="FFFFFF">
                    <a:lumMod val="50000"/>
                  </a:srgbClr>
                </a:solidFill>
                <a:latin typeface="Courier New" pitchFamily="49" charset="0"/>
                <a:cs typeface="Courier New" pitchFamily="49" charset="0"/>
              </a:rPr>
              <a:t>index</a:t>
            </a:r>
          </a:p>
        </p:txBody>
      </p:sp>
      <p:sp>
        <p:nvSpPr>
          <p:cNvPr id="83" name="TextBox 82"/>
          <p:cNvSpPr txBox="1"/>
          <p:nvPr/>
        </p:nvSpPr>
        <p:spPr>
          <a:xfrm>
            <a:off x="9079159" y="4701318"/>
            <a:ext cx="1149674" cy="646331"/>
          </a:xfrm>
          <a:prstGeom prst="rect">
            <a:avLst/>
          </a:prstGeom>
          <a:noFill/>
        </p:spPr>
        <p:txBody>
          <a:bodyPr wrap="none" rtlCol="0">
            <a:spAutoFit/>
          </a:bodyPr>
          <a:lstStyle/>
          <a:p>
            <a:pPr eaLnBrk="0" fontAlgn="base" hangingPunct="0">
              <a:spcBef>
                <a:spcPct val="0"/>
              </a:spcBef>
              <a:spcAft>
                <a:spcPct val="0"/>
              </a:spcAft>
            </a:pPr>
            <a:r>
              <a:rPr lang="en-US" b="1" i="1" dirty="0">
                <a:solidFill>
                  <a:srgbClr val="000000"/>
                </a:solidFill>
                <a:latin typeface="Courier New" pitchFamily="49" charset="0"/>
                <a:cs typeface="Courier New" pitchFamily="49" charset="0"/>
              </a:rPr>
              <a:t>stack </a:t>
            </a:r>
          </a:p>
          <a:p>
            <a:pPr eaLnBrk="0" fontAlgn="base" hangingPunct="0">
              <a:spcBef>
                <a:spcPct val="0"/>
              </a:spcBef>
              <a:spcAft>
                <a:spcPct val="0"/>
              </a:spcAft>
            </a:pPr>
            <a:r>
              <a:rPr lang="en-US" b="1" i="1" dirty="0">
                <a:solidFill>
                  <a:srgbClr val="000000"/>
                </a:solidFill>
                <a:latin typeface="Courier New" pitchFamily="49" charset="0"/>
                <a:cs typeface="Courier New" pitchFamily="49" charset="0"/>
              </a:rPr>
              <a:t>pointer</a:t>
            </a:r>
          </a:p>
        </p:txBody>
      </p:sp>
      <p:sp>
        <p:nvSpPr>
          <p:cNvPr id="84" name="TextBox 83"/>
          <p:cNvSpPr txBox="1"/>
          <p:nvPr/>
        </p:nvSpPr>
        <p:spPr>
          <a:xfrm>
            <a:off x="9079159" y="5313529"/>
            <a:ext cx="1149674" cy="646331"/>
          </a:xfrm>
          <a:prstGeom prst="rect">
            <a:avLst/>
          </a:prstGeom>
          <a:noFill/>
        </p:spPr>
        <p:txBody>
          <a:bodyPr wrap="none" rtlCol="0">
            <a:spAutoFit/>
          </a:bodyPr>
          <a:lstStyle/>
          <a:p>
            <a:pPr eaLnBrk="0" fontAlgn="base" hangingPunct="0">
              <a:spcBef>
                <a:spcPct val="0"/>
              </a:spcBef>
              <a:spcAft>
                <a:spcPct val="0"/>
              </a:spcAft>
            </a:pPr>
            <a:r>
              <a:rPr lang="en-US" b="1" i="1" dirty="0">
                <a:solidFill>
                  <a:srgbClr val="000000"/>
                </a:solidFill>
                <a:latin typeface="Courier New" pitchFamily="49" charset="0"/>
                <a:cs typeface="Courier New" pitchFamily="49" charset="0"/>
              </a:rPr>
              <a:t>base</a:t>
            </a:r>
          </a:p>
          <a:p>
            <a:pPr eaLnBrk="0" fontAlgn="base" hangingPunct="0">
              <a:spcBef>
                <a:spcPct val="0"/>
              </a:spcBef>
              <a:spcAft>
                <a:spcPct val="0"/>
              </a:spcAft>
            </a:pPr>
            <a:r>
              <a:rPr lang="en-US" b="1" i="1" dirty="0">
                <a:solidFill>
                  <a:srgbClr val="000000"/>
                </a:solidFill>
                <a:latin typeface="Courier New" pitchFamily="49" charset="0"/>
                <a:cs typeface="Courier New" pitchFamily="49" charset="0"/>
              </a:rPr>
              <a:t>pointer</a:t>
            </a:r>
          </a:p>
        </p:txBody>
      </p:sp>
      <p:sp>
        <p:nvSpPr>
          <p:cNvPr id="85" name="TextBox 84"/>
          <p:cNvSpPr txBox="1"/>
          <p:nvPr/>
        </p:nvSpPr>
        <p:spPr>
          <a:xfrm>
            <a:off x="8817942" y="649070"/>
            <a:ext cx="1850058" cy="646331"/>
          </a:xfrm>
          <a:prstGeom prst="rect">
            <a:avLst/>
          </a:prstGeom>
          <a:noFill/>
        </p:spPr>
        <p:txBody>
          <a:bodyPr wrap="none" rtlCol="0">
            <a:spAutoFit/>
          </a:bodyPr>
          <a:lstStyle/>
          <a:p>
            <a:pPr algn="ctr" eaLnBrk="0" fontAlgn="base" hangingPunct="0">
              <a:spcBef>
                <a:spcPct val="0"/>
              </a:spcBef>
              <a:spcAft>
                <a:spcPct val="0"/>
              </a:spcAft>
            </a:pPr>
            <a:r>
              <a:rPr lang="en-US" b="1" dirty="0">
                <a:solidFill>
                  <a:srgbClr val="000000"/>
                </a:solidFill>
                <a:latin typeface="Calibri" pitchFamily="34" charset="0"/>
              </a:rPr>
              <a:t>Origin</a:t>
            </a:r>
          </a:p>
          <a:p>
            <a:pPr algn="ctr" eaLnBrk="0" fontAlgn="base" hangingPunct="0">
              <a:spcBef>
                <a:spcPct val="0"/>
              </a:spcBef>
              <a:spcAft>
                <a:spcPct val="0"/>
              </a:spcAft>
            </a:pPr>
            <a:r>
              <a:rPr lang="en-US" b="1" dirty="0">
                <a:solidFill>
                  <a:srgbClr val="000000"/>
                </a:solidFill>
                <a:latin typeface="Calibri" pitchFamily="34" charset="0"/>
              </a:rPr>
              <a:t>(mostly obsolete)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7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7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7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77"/>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78"/>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7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80"/>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81"/>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8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83"/>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84"/>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6" grpId="0" animBg="1"/>
      <p:bldP spid="39" grpId="0" animBg="1"/>
      <p:bldP spid="42" grpId="0" animBg="1"/>
      <p:bldP spid="53" grpId="0"/>
      <p:bldP spid="54" grpId="0"/>
      <p:bldP spid="55" grpId="0"/>
      <p:bldP spid="56" grpId="0"/>
      <p:bldP spid="57" grpId="0"/>
      <p:bldP spid="58" grpId="0"/>
      <p:bldP spid="59" grpId="0"/>
      <p:bldP spid="60" grpId="0"/>
      <p:bldP spid="61" grpId="0"/>
      <p:bldP spid="62" grpId="0"/>
      <p:bldP spid="63" grpId="0"/>
      <p:bldP spid="64" grpId="0"/>
      <p:bldP spid="69" grpId="0"/>
      <p:bldP spid="70" grpId="0"/>
      <p:bldP spid="71" grpId="0"/>
      <p:bldP spid="72" grpId="0"/>
      <p:bldP spid="73" grpId="0" animBg="1"/>
      <p:bldP spid="74" grpId="0"/>
      <p:bldP spid="77" grpId="0"/>
      <p:bldP spid="78" grpId="0"/>
      <p:bldP spid="79" grpId="0"/>
      <p:bldP spid="80" grpId="0"/>
      <p:bldP spid="81" grpId="0"/>
      <p:bldP spid="82" grpId="0"/>
      <p:bldP spid="83" grpId="0"/>
      <p:bldP spid="84" grpId="0"/>
      <p:bldP spid="8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1AEE7-26BE-D64F-8EDA-B24CE98283B5}"/>
              </a:ext>
            </a:extLst>
          </p:cNvPr>
          <p:cNvSpPr>
            <a:spLocks noGrp="1"/>
          </p:cNvSpPr>
          <p:nvPr>
            <p:ph type="title"/>
          </p:nvPr>
        </p:nvSpPr>
        <p:spPr>
          <a:xfrm>
            <a:off x="3276600" y="365127"/>
            <a:ext cx="6762750" cy="396874"/>
          </a:xfrm>
        </p:spPr>
        <p:txBody>
          <a:bodyPr>
            <a:normAutofit fontScale="90000"/>
          </a:bodyPr>
          <a:lstStyle/>
          <a:p>
            <a:r>
              <a:rPr lang="en-US" dirty="0"/>
              <a:t>x86-64 Integer Registers</a:t>
            </a:r>
          </a:p>
        </p:txBody>
      </p:sp>
      <p:pic>
        <p:nvPicPr>
          <p:cNvPr id="5" name="Content Placeholder 4">
            <a:extLst>
              <a:ext uri="{FF2B5EF4-FFF2-40B4-BE49-F238E27FC236}">
                <a16:creationId xmlns:a16="http://schemas.microsoft.com/office/drawing/2014/main" id="{7DE62519-553B-B444-ADBD-020C92F1F8B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40317" y="762001"/>
            <a:ext cx="5122683" cy="5414963"/>
          </a:xfrm>
        </p:spPr>
      </p:pic>
      <p:sp>
        <p:nvSpPr>
          <p:cNvPr id="6" name="TextBox 5">
            <a:extLst>
              <a:ext uri="{FF2B5EF4-FFF2-40B4-BE49-F238E27FC236}">
                <a16:creationId xmlns:a16="http://schemas.microsoft.com/office/drawing/2014/main" id="{ECEEDB05-D708-1243-B34B-66EE073464BC}"/>
              </a:ext>
            </a:extLst>
          </p:cNvPr>
          <p:cNvSpPr txBox="1"/>
          <p:nvPr/>
        </p:nvSpPr>
        <p:spPr>
          <a:xfrm>
            <a:off x="8763000" y="1219201"/>
            <a:ext cx="1752601" cy="4401205"/>
          </a:xfrm>
          <a:prstGeom prst="rect">
            <a:avLst/>
          </a:prstGeom>
          <a:noFill/>
        </p:spPr>
        <p:txBody>
          <a:bodyPr wrap="square" rtlCol="0">
            <a:spAutoFit/>
          </a:bodyPr>
          <a:lstStyle/>
          <a:p>
            <a:pPr eaLnBrk="0" fontAlgn="base" hangingPunct="0">
              <a:spcBef>
                <a:spcPct val="0"/>
              </a:spcBef>
              <a:spcAft>
                <a:spcPct val="0"/>
              </a:spcAft>
            </a:pPr>
            <a:r>
              <a:rPr lang="en-US" sz="1400" b="1" dirty="0">
                <a:solidFill>
                  <a:prstClr val="black"/>
                </a:solidFill>
                <a:latin typeface="Calibri" panose="020F0502020204030204"/>
                <a:cs typeface="Consolas" panose="020B0609020204030204" pitchFamily="49" charset="0"/>
              </a:rPr>
              <a:t>instructions can operate on data</a:t>
            </a:r>
          </a:p>
          <a:p>
            <a:pPr eaLnBrk="0" fontAlgn="base" hangingPunct="0">
              <a:spcBef>
                <a:spcPct val="0"/>
              </a:spcBef>
              <a:spcAft>
                <a:spcPct val="0"/>
              </a:spcAft>
            </a:pPr>
            <a:r>
              <a:rPr lang="en-US" sz="1400" b="1" dirty="0">
                <a:solidFill>
                  <a:prstClr val="black"/>
                </a:solidFill>
                <a:latin typeface="Calibri" panose="020F0502020204030204"/>
                <a:cs typeface="Consolas" panose="020B0609020204030204" pitchFamily="49" charset="0"/>
              </a:rPr>
              <a:t>of different sizes stored in the low-order bytes of the 16 registers. Byte-level</a:t>
            </a:r>
          </a:p>
          <a:p>
            <a:pPr eaLnBrk="0" fontAlgn="base" hangingPunct="0">
              <a:spcBef>
                <a:spcPct val="0"/>
              </a:spcBef>
              <a:spcAft>
                <a:spcPct val="0"/>
              </a:spcAft>
            </a:pPr>
            <a:r>
              <a:rPr lang="en-US" sz="1400" b="1" dirty="0">
                <a:solidFill>
                  <a:prstClr val="black"/>
                </a:solidFill>
                <a:latin typeface="Calibri" panose="020F0502020204030204"/>
                <a:cs typeface="Consolas" panose="020B0609020204030204" pitchFamily="49" charset="0"/>
              </a:rPr>
              <a:t>operations can access the least significant byte, 16-bit operations can access the</a:t>
            </a:r>
          </a:p>
          <a:p>
            <a:pPr eaLnBrk="0" fontAlgn="base" hangingPunct="0">
              <a:spcBef>
                <a:spcPct val="0"/>
              </a:spcBef>
              <a:spcAft>
                <a:spcPct val="0"/>
              </a:spcAft>
            </a:pPr>
            <a:r>
              <a:rPr lang="en-US" sz="1400" b="1" dirty="0">
                <a:solidFill>
                  <a:prstClr val="black"/>
                </a:solidFill>
                <a:latin typeface="Calibri" panose="020F0502020204030204"/>
                <a:cs typeface="Consolas" panose="020B0609020204030204" pitchFamily="49" charset="0"/>
              </a:rPr>
              <a:t>least significant 2 bytes, 32-bit operations can access the least significant 4 bytes,</a:t>
            </a:r>
          </a:p>
          <a:p>
            <a:pPr eaLnBrk="0" fontAlgn="base" hangingPunct="0">
              <a:spcBef>
                <a:spcPct val="0"/>
              </a:spcBef>
              <a:spcAft>
                <a:spcPct val="0"/>
              </a:spcAft>
            </a:pPr>
            <a:r>
              <a:rPr lang="en-US" sz="1400" b="1" dirty="0">
                <a:solidFill>
                  <a:prstClr val="black"/>
                </a:solidFill>
                <a:latin typeface="Calibri" panose="020F0502020204030204"/>
                <a:cs typeface="Consolas" panose="020B0609020204030204" pitchFamily="49" charset="0"/>
              </a:rPr>
              <a:t>and 64-bit operations can access entire registers.</a:t>
            </a:r>
          </a:p>
        </p:txBody>
      </p:sp>
      <p:sp>
        <p:nvSpPr>
          <p:cNvPr id="8" name="TextBox 7">
            <a:extLst>
              <a:ext uri="{FF2B5EF4-FFF2-40B4-BE49-F238E27FC236}">
                <a16:creationId xmlns:a16="http://schemas.microsoft.com/office/drawing/2014/main" id="{A29B35BC-95D2-5649-92A9-CF4C8ED8E982}"/>
              </a:ext>
            </a:extLst>
          </p:cNvPr>
          <p:cNvSpPr txBox="1"/>
          <p:nvPr/>
        </p:nvSpPr>
        <p:spPr>
          <a:xfrm>
            <a:off x="1981200" y="4267201"/>
            <a:ext cx="1447800" cy="307777"/>
          </a:xfrm>
          <a:prstGeom prst="rect">
            <a:avLst/>
          </a:prstGeom>
          <a:noFill/>
        </p:spPr>
        <p:txBody>
          <a:bodyPr wrap="square" rtlCol="0">
            <a:spAutoFit/>
          </a:bodyPr>
          <a:lstStyle/>
          <a:p>
            <a:pPr eaLnBrk="0" fontAlgn="base" hangingPunct="0">
              <a:spcBef>
                <a:spcPct val="0"/>
              </a:spcBef>
              <a:spcAft>
                <a:spcPct val="0"/>
              </a:spcAft>
            </a:pPr>
            <a:r>
              <a:rPr lang="en-US" sz="1400" b="1" dirty="0">
                <a:solidFill>
                  <a:prstClr val="black"/>
                </a:solidFill>
                <a:latin typeface="Calibri" panose="020F0502020204030204"/>
              </a:rPr>
              <a:t>X86-64 registers</a:t>
            </a:r>
          </a:p>
        </p:txBody>
      </p:sp>
    </p:spTree>
    <p:extLst>
      <p:ext uri="{BB962C8B-B14F-4D97-AF65-F5344CB8AC3E}">
        <p14:creationId xmlns:p14="http://schemas.microsoft.com/office/powerpoint/2010/main" val="5435696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xfrm>
            <a:off x="1828800" y="493712"/>
            <a:ext cx="8382000" cy="573088"/>
          </a:xfrm>
        </p:spPr>
        <p:txBody>
          <a:bodyPr/>
          <a:lstStyle/>
          <a:p>
            <a:r>
              <a:rPr lang="en-US" dirty="0"/>
              <a:t>Assembly Characteristics: Operations</a:t>
            </a:r>
          </a:p>
        </p:txBody>
      </p:sp>
      <p:sp>
        <p:nvSpPr>
          <p:cNvPr id="150531" name="Rectangle 3"/>
          <p:cNvSpPr>
            <a:spLocks noGrp="1" noChangeArrowheads="1"/>
          </p:cNvSpPr>
          <p:nvPr>
            <p:ph type="body" idx="1"/>
          </p:nvPr>
        </p:nvSpPr>
        <p:spPr>
          <a:xfrm>
            <a:off x="1814514" y="1327150"/>
            <a:ext cx="8548687" cy="4921250"/>
          </a:xfrm>
        </p:spPr>
        <p:txBody>
          <a:bodyPr/>
          <a:lstStyle/>
          <a:p>
            <a:r>
              <a:rPr lang="en-US" dirty="0"/>
              <a:t>Transfer data between memory and register</a:t>
            </a:r>
          </a:p>
          <a:p>
            <a:pPr lvl="1"/>
            <a:r>
              <a:rPr lang="en-US" dirty="0"/>
              <a:t>Load data from memory into register</a:t>
            </a:r>
          </a:p>
          <a:p>
            <a:pPr lvl="1"/>
            <a:r>
              <a:rPr lang="en-US" dirty="0"/>
              <a:t>Store register data into memory</a:t>
            </a:r>
          </a:p>
          <a:p>
            <a:endParaRPr lang="en-US" dirty="0"/>
          </a:p>
          <a:p>
            <a:r>
              <a:rPr lang="en-US" dirty="0"/>
              <a:t>Perform arithmetic function on register or memory data</a:t>
            </a:r>
          </a:p>
          <a:p>
            <a:endParaRPr lang="en-US" dirty="0"/>
          </a:p>
          <a:p>
            <a:r>
              <a:rPr lang="en-US" dirty="0"/>
              <a:t>Transfer control</a:t>
            </a:r>
          </a:p>
          <a:p>
            <a:pPr lvl="1"/>
            <a:r>
              <a:rPr lang="en-US" dirty="0"/>
              <a:t>Unconditional jumps to/from procedures</a:t>
            </a:r>
          </a:p>
          <a:p>
            <a:pPr lvl="1"/>
            <a:r>
              <a:rPr lang="en-US" dirty="0"/>
              <a:t>Conditional branches</a:t>
            </a:r>
          </a:p>
          <a:p>
            <a:pPr lvl="1"/>
            <a:r>
              <a:rPr lang="en-US"/>
              <a:t>Indirect branches</a:t>
            </a:r>
            <a:endParaRPr lang="en-US" dirty="0"/>
          </a:p>
        </p:txBody>
      </p:sp>
    </p:spTree>
    <p:extLst>
      <p:ext uri="{BB962C8B-B14F-4D97-AF65-F5344CB8AC3E}">
        <p14:creationId xmlns:p14="http://schemas.microsoft.com/office/powerpoint/2010/main" val="2620230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xfrm>
            <a:off x="1752600" y="457200"/>
            <a:ext cx="5537200" cy="573088"/>
          </a:xfrm>
        </p:spPr>
        <p:txBody>
          <a:bodyPr/>
          <a:lstStyle/>
          <a:p>
            <a:r>
              <a:rPr lang="en-US" dirty="0"/>
              <a:t>Moving Data</a:t>
            </a:r>
          </a:p>
        </p:txBody>
      </p:sp>
      <p:sp>
        <p:nvSpPr>
          <p:cNvPr id="156675" name="Rectangle 3"/>
          <p:cNvSpPr>
            <a:spLocks noGrp="1" noChangeArrowheads="1"/>
          </p:cNvSpPr>
          <p:nvPr>
            <p:ph type="body" idx="1"/>
          </p:nvPr>
        </p:nvSpPr>
        <p:spPr>
          <a:xfrm>
            <a:off x="1814514" y="1100138"/>
            <a:ext cx="8396287" cy="5224462"/>
          </a:xfrm>
        </p:spPr>
        <p:txBody>
          <a:bodyPr/>
          <a:lstStyle/>
          <a:p>
            <a:r>
              <a:rPr lang="en-US" dirty="0"/>
              <a:t>Moving Data</a:t>
            </a:r>
          </a:p>
          <a:p>
            <a:pPr lvl="1">
              <a:buFont typeface="Wingdings" pitchFamily="2" charset="2"/>
              <a:buNone/>
            </a:pPr>
            <a:r>
              <a:rPr lang="en-US" b="1" dirty="0" err="1">
                <a:latin typeface="Courier New" pitchFamily="49" charset="0"/>
              </a:rPr>
              <a:t>movq</a:t>
            </a:r>
            <a:r>
              <a:rPr lang="en-US" b="1" dirty="0"/>
              <a:t> </a:t>
            </a:r>
            <a:r>
              <a:rPr lang="en-US" b="1" i="1" dirty="0"/>
              <a:t>Source</a:t>
            </a:r>
            <a:r>
              <a:rPr lang="en-US" b="1" dirty="0"/>
              <a:t>, </a:t>
            </a:r>
            <a:r>
              <a:rPr lang="en-US" b="1" i="1" dirty="0" err="1"/>
              <a:t>Dest</a:t>
            </a:r>
            <a:endParaRPr lang="en-US" dirty="0"/>
          </a:p>
          <a:p>
            <a:pPr>
              <a:spcBef>
                <a:spcPts val="1800"/>
              </a:spcBef>
            </a:pPr>
            <a:r>
              <a:rPr lang="en-US" dirty="0"/>
              <a:t>Operand Types</a:t>
            </a:r>
          </a:p>
          <a:p>
            <a:pPr lvl="1"/>
            <a:r>
              <a:rPr lang="en-US" b="1" i="1" dirty="0">
                <a:solidFill>
                  <a:srgbClr val="C00000"/>
                </a:solidFill>
              </a:rPr>
              <a:t>Immediate:</a:t>
            </a:r>
            <a:r>
              <a:rPr lang="en-US" dirty="0"/>
              <a:t> Constant integer data</a:t>
            </a:r>
          </a:p>
          <a:p>
            <a:pPr lvl="2"/>
            <a:r>
              <a:rPr lang="en-US" dirty="0"/>
              <a:t>Example: </a:t>
            </a:r>
            <a:r>
              <a:rPr lang="en-US" b="1" dirty="0">
                <a:latin typeface="Courier New" pitchFamily="49" charset="0"/>
              </a:rPr>
              <a:t>$0x400</a:t>
            </a:r>
            <a:r>
              <a:rPr lang="en-US" b="1" dirty="0"/>
              <a:t>, </a:t>
            </a:r>
            <a:r>
              <a:rPr lang="en-US" b="1" dirty="0">
                <a:latin typeface="Courier New" pitchFamily="49" charset="0"/>
              </a:rPr>
              <a:t>$-533</a:t>
            </a:r>
            <a:endParaRPr lang="en-US" dirty="0"/>
          </a:p>
          <a:p>
            <a:pPr lvl="2"/>
            <a:r>
              <a:rPr lang="en-US" dirty="0"/>
              <a:t>Like C constant, but prefixed with </a:t>
            </a:r>
            <a:r>
              <a:rPr lang="en-US" b="1" dirty="0">
                <a:latin typeface="Courier New" pitchFamily="49" charset="0"/>
              </a:rPr>
              <a:t>‘$’</a:t>
            </a:r>
          </a:p>
          <a:p>
            <a:pPr lvl="2"/>
            <a:r>
              <a:rPr lang="en-US" dirty="0"/>
              <a:t>Encoded with 1, 2, or 4 bytes</a:t>
            </a:r>
          </a:p>
          <a:p>
            <a:pPr lvl="1"/>
            <a:r>
              <a:rPr lang="en-US" b="1" i="1" dirty="0">
                <a:solidFill>
                  <a:srgbClr val="C00000"/>
                </a:solidFill>
              </a:rPr>
              <a:t>Register: </a:t>
            </a:r>
            <a:r>
              <a:rPr lang="en-US" dirty="0"/>
              <a:t>One of 16 integer registers</a:t>
            </a:r>
          </a:p>
          <a:p>
            <a:pPr lvl="2"/>
            <a:r>
              <a:rPr lang="en-US" dirty="0"/>
              <a:t>Example: </a:t>
            </a:r>
            <a:r>
              <a:rPr lang="en-US" b="1" dirty="0">
                <a:latin typeface="Courier New" pitchFamily="49" charset="0"/>
              </a:rPr>
              <a:t>%</a:t>
            </a:r>
            <a:r>
              <a:rPr lang="en-US" b="1" dirty="0" err="1">
                <a:latin typeface="Courier New" pitchFamily="49" charset="0"/>
              </a:rPr>
              <a:t>rax</a:t>
            </a:r>
            <a:r>
              <a:rPr lang="en-US" b="1" dirty="0">
                <a:latin typeface="Courier New" pitchFamily="49" charset="0"/>
              </a:rPr>
              <a:t>, %r13</a:t>
            </a:r>
          </a:p>
          <a:p>
            <a:pPr lvl="2"/>
            <a:r>
              <a:rPr lang="en-US" dirty="0"/>
              <a:t>But </a:t>
            </a:r>
            <a:r>
              <a:rPr lang="en-US" b="1" dirty="0">
                <a:latin typeface="Courier New" pitchFamily="49" charset="0"/>
              </a:rPr>
              <a:t>%</a:t>
            </a:r>
            <a:r>
              <a:rPr lang="en-US" b="1" dirty="0" err="1">
                <a:latin typeface="Courier New" pitchFamily="49" charset="0"/>
              </a:rPr>
              <a:t>rsp</a:t>
            </a:r>
            <a:r>
              <a:rPr lang="en-US" b="1" dirty="0">
                <a:latin typeface="Courier New" pitchFamily="49" charset="0"/>
              </a:rPr>
              <a:t> </a:t>
            </a:r>
            <a:r>
              <a:rPr lang="en-US" dirty="0"/>
              <a:t>reserved for special use</a:t>
            </a:r>
          </a:p>
          <a:p>
            <a:pPr lvl="2"/>
            <a:r>
              <a:rPr lang="en-US" dirty="0"/>
              <a:t>Others have special uses for particular instructions</a:t>
            </a:r>
          </a:p>
          <a:p>
            <a:pPr lvl="1"/>
            <a:r>
              <a:rPr lang="en-US" b="1" i="1" dirty="0">
                <a:solidFill>
                  <a:srgbClr val="C00000"/>
                </a:solidFill>
              </a:rPr>
              <a:t>Memory:</a:t>
            </a:r>
            <a:r>
              <a:rPr lang="en-US" dirty="0"/>
              <a:t> 8 consecutive bytes of memory at address given by register</a:t>
            </a:r>
          </a:p>
          <a:p>
            <a:pPr lvl="2"/>
            <a:r>
              <a:rPr lang="en-US" dirty="0"/>
              <a:t>Simplest example: </a:t>
            </a:r>
            <a:r>
              <a:rPr lang="en-US" b="1" dirty="0">
                <a:latin typeface="Courier New" pitchFamily="49" charset="0"/>
              </a:rPr>
              <a:t>(%</a:t>
            </a:r>
            <a:r>
              <a:rPr lang="en-US" b="1" dirty="0" err="1">
                <a:latin typeface="Courier New" pitchFamily="49" charset="0"/>
              </a:rPr>
              <a:t>rax</a:t>
            </a:r>
            <a:r>
              <a:rPr lang="en-US" b="1" dirty="0">
                <a:latin typeface="Courier New" pitchFamily="49" charset="0"/>
              </a:rPr>
              <a:t>)</a:t>
            </a:r>
          </a:p>
          <a:p>
            <a:pPr lvl="2"/>
            <a:r>
              <a:rPr lang="en-US" dirty="0"/>
              <a:t>Various other “addressing modes”</a:t>
            </a:r>
          </a:p>
        </p:txBody>
      </p:sp>
      <p:grpSp>
        <p:nvGrpSpPr>
          <p:cNvPr id="3" name="Group 2"/>
          <p:cNvGrpSpPr/>
          <p:nvPr/>
        </p:nvGrpSpPr>
        <p:grpSpPr>
          <a:xfrm>
            <a:off x="7691416" y="609600"/>
            <a:ext cx="2519384" cy="4267200"/>
            <a:chOff x="6167416" y="609600"/>
            <a:chExt cx="2519384" cy="4267200"/>
          </a:xfrm>
        </p:grpSpPr>
        <p:sp>
          <p:nvSpPr>
            <p:cNvPr id="156676" name="Rectangle 4"/>
            <p:cNvSpPr>
              <a:spLocks noChangeArrowheads="1"/>
            </p:cNvSpPr>
            <p:nvPr/>
          </p:nvSpPr>
          <p:spPr bwMode="auto">
            <a:xfrm>
              <a:off x="6172200" y="609600"/>
              <a:ext cx="2514600" cy="38100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sz="2400" b="1" dirty="0">
                  <a:solidFill>
                    <a:srgbClr val="000000"/>
                  </a:solidFill>
                  <a:latin typeface="Courier New" pitchFamily="49" charset="0"/>
                </a:rPr>
                <a:t>%</a:t>
              </a:r>
              <a:r>
                <a:rPr lang="en-US" sz="2400" b="1" dirty="0" err="1">
                  <a:solidFill>
                    <a:srgbClr val="000000"/>
                  </a:solidFill>
                  <a:latin typeface="Courier New" pitchFamily="49" charset="0"/>
                </a:rPr>
                <a:t>rax</a:t>
              </a:r>
              <a:endParaRPr lang="en-US" sz="2400" b="1" dirty="0">
                <a:solidFill>
                  <a:srgbClr val="000000"/>
                </a:solidFill>
                <a:latin typeface="Courier New" pitchFamily="49" charset="0"/>
              </a:endParaRPr>
            </a:p>
          </p:txBody>
        </p:sp>
        <p:sp>
          <p:nvSpPr>
            <p:cNvPr id="156677" name="Rectangle 5"/>
            <p:cNvSpPr>
              <a:spLocks noChangeArrowheads="1"/>
            </p:cNvSpPr>
            <p:nvPr/>
          </p:nvSpPr>
          <p:spPr bwMode="auto">
            <a:xfrm>
              <a:off x="6172200" y="1066800"/>
              <a:ext cx="2514600" cy="38100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sz="2400" b="1" dirty="0">
                  <a:solidFill>
                    <a:srgbClr val="000000"/>
                  </a:solidFill>
                  <a:latin typeface="Courier New" pitchFamily="49" charset="0"/>
                </a:rPr>
                <a:t>%</a:t>
              </a:r>
              <a:r>
                <a:rPr lang="en-US" sz="2400" b="1" dirty="0" err="1">
                  <a:solidFill>
                    <a:srgbClr val="000000"/>
                  </a:solidFill>
                  <a:latin typeface="Courier New" pitchFamily="49" charset="0"/>
                </a:rPr>
                <a:t>rcx</a:t>
              </a:r>
              <a:endParaRPr lang="en-US" sz="2400" b="1" dirty="0">
                <a:solidFill>
                  <a:srgbClr val="000000"/>
                </a:solidFill>
                <a:latin typeface="Courier New" pitchFamily="49" charset="0"/>
              </a:endParaRPr>
            </a:p>
          </p:txBody>
        </p:sp>
        <p:sp>
          <p:nvSpPr>
            <p:cNvPr id="156678" name="Rectangle 6"/>
            <p:cNvSpPr>
              <a:spLocks noChangeArrowheads="1"/>
            </p:cNvSpPr>
            <p:nvPr/>
          </p:nvSpPr>
          <p:spPr bwMode="auto">
            <a:xfrm>
              <a:off x="6172200" y="1524000"/>
              <a:ext cx="2514600" cy="38100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sz="2400" b="1" dirty="0">
                  <a:solidFill>
                    <a:srgbClr val="000000"/>
                  </a:solidFill>
                  <a:latin typeface="Courier New" pitchFamily="49" charset="0"/>
                </a:rPr>
                <a:t>%</a:t>
              </a:r>
              <a:r>
                <a:rPr lang="en-US" sz="2400" b="1" dirty="0" err="1">
                  <a:solidFill>
                    <a:srgbClr val="000000"/>
                  </a:solidFill>
                  <a:latin typeface="Courier New" pitchFamily="49" charset="0"/>
                </a:rPr>
                <a:t>rdx</a:t>
              </a:r>
              <a:endParaRPr lang="en-US" sz="2400" b="1" dirty="0">
                <a:solidFill>
                  <a:srgbClr val="000000"/>
                </a:solidFill>
                <a:latin typeface="Courier New" pitchFamily="49" charset="0"/>
              </a:endParaRPr>
            </a:p>
          </p:txBody>
        </p:sp>
        <p:sp>
          <p:nvSpPr>
            <p:cNvPr id="156679" name="Rectangle 7"/>
            <p:cNvSpPr>
              <a:spLocks noChangeArrowheads="1"/>
            </p:cNvSpPr>
            <p:nvPr/>
          </p:nvSpPr>
          <p:spPr bwMode="auto">
            <a:xfrm>
              <a:off x="6172200" y="1981200"/>
              <a:ext cx="2514600" cy="38100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sz="2400" b="1" dirty="0">
                  <a:solidFill>
                    <a:srgbClr val="000000"/>
                  </a:solidFill>
                  <a:latin typeface="Courier New" pitchFamily="49" charset="0"/>
                </a:rPr>
                <a:t>%</a:t>
              </a:r>
              <a:r>
                <a:rPr lang="en-US" sz="2400" b="1" dirty="0" err="1">
                  <a:solidFill>
                    <a:srgbClr val="000000"/>
                  </a:solidFill>
                  <a:latin typeface="Courier New" pitchFamily="49" charset="0"/>
                </a:rPr>
                <a:t>rbx</a:t>
              </a:r>
              <a:endParaRPr lang="en-US" sz="2400" b="1" dirty="0">
                <a:solidFill>
                  <a:srgbClr val="000000"/>
                </a:solidFill>
                <a:latin typeface="Courier New" pitchFamily="49" charset="0"/>
              </a:endParaRPr>
            </a:p>
          </p:txBody>
        </p:sp>
        <p:sp>
          <p:nvSpPr>
            <p:cNvPr id="156680" name="Rectangle 8"/>
            <p:cNvSpPr>
              <a:spLocks noChangeArrowheads="1"/>
            </p:cNvSpPr>
            <p:nvPr/>
          </p:nvSpPr>
          <p:spPr bwMode="auto">
            <a:xfrm>
              <a:off x="6172200" y="2438400"/>
              <a:ext cx="2514600" cy="38100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sz="2400" b="1" dirty="0">
                  <a:solidFill>
                    <a:srgbClr val="000000"/>
                  </a:solidFill>
                  <a:latin typeface="Courier New" pitchFamily="49" charset="0"/>
                </a:rPr>
                <a:t>%</a:t>
              </a:r>
              <a:r>
                <a:rPr lang="en-US" sz="2400" b="1" dirty="0" err="1">
                  <a:solidFill>
                    <a:srgbClr val="000000"/>
                  </a:solidFill>
                  <a:latin typeface="Courier New" pitchFamily="49" charset="0"/>
                </a:rPr>
                <a:t>rsi</a:t>
              </a:r>
              <a:endParaRPr lang="en-US" sz="2400" b="1" dirty="0">
                <a:solidFill>
                  <a:srgbClr val="000000"/>
                </a:solidFill>
                <a:latin typeface="Courier New" pitchFamily="49" charset="0"/>
              </a:endParaRPr>
            </a:p>
          </p:txBody>
        </p:sp>
        <p:sp>
          <p:nvSpPr>
            <p:cNvPr id="156681" name="Rectangle 9"/>
            <p:cNvSpPr>
              <a:spLocks noChangeArrowheads="1"/>
            </p:cNvSpPr>
            <p:nvPr/>
          </p:nvSpPr>
          <p:spPr bwMode="auto">
            <a:xfrm>
              <a:off x="6172200" y="2895600"/>
              <a:ext cx="2514600" cy="38100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sz="2400" b="1" dirty="0">
                  <a:solidFill>
                    <a:srgbClr val="000000"/>
                  </a:solidFill>
                  <a:latin typeface="Courier New" pitchFamily="49" charset="0"/>
                </a:rPr>
                <a:t>%</a:t>
              </a:r>
              <a:r>
                <a:rPr lang="en-US" sz="2400" b="1" dirty="0" err="1">
                  <a:solidFill>
                    <a:srgbClr val="000000"/>
                  </a:solidFill>
                  <a:latin typeface="Courier New" pitchFamily="49" charset="0"/>
                </a:rPr>
                <a:t>rdi</a:t>
              </a:r>
              <a:endParaRPr lang="en-US" sz="2400" b="1" dirty="0">
                <a:solidFill>
                  <a:srgbClr val="000000"/>
                </a:solidFill>
                <a:latin typeface="Courier New" pitchFamily="49" charset="0"/>
              </a:endParaRPr>
            </a:p>
          </p:txBody>
        </p:sp>
        <p:sp>
          <p:nvSpPr>
            <p:cNvPr id="156682" name="Rectangle 10"/>
            <p:cNvSpPr>
              <a:spLocks noChangeArrowheads="1"/>
            </p:cNvSpPr>
            <p:nvPr/>
          </p:nvSpPr>
          <p:spPr bwMode="auto">
            <a:xfrm>
              <a:off x="6172200" y="3352800"/>
              <a:ext cx="2514600" cy="381000"/>
            </a:xfrm>
            <a:prstGeom prst="rect">
              <a:avLst/>
            </a:prstGeom>
            <a:solidFill>
              <a:srgbClr val="EFBFBF"/>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sz="2400" b="1" dirty="0">
                  <a:solidFill>
                    <a:srgbClr val="000000"/>
                  </a:solidFill>
                  <a:latin typeface="Courier New" pitchFamily="49" charset="0"/>
                </a:rPr>
                <a:t>%</a:t>
              </a:r>
              <a:r>
                <a:rPr lang="en-US" sz="2400" b="1" dirty="0" err="1">
                  <a:solidFill>
                    <a:srgbClr val="000000"/>
                  </a:solidFill>
                  <a:latin typeface="Courier New" pitchFamily="49" charset="0"/>
                </a:rPr>
                <a:t>rsp</a:t>
              </a:r>
              <a:endParaRPr lang="en-US" sz="2400" b="1" dirty="0">
                <a:solidFill>
                  <a:srgbClr val="000000"/>
                </a:solidFill>
                <a:latin typeface="Courier New" pitchFamily="49" charset="0"/>
              </a:endParaRPr>
            </a:p>
          </p:txBody>
        </p:sp>
        <p:sp>
          <p:nvSpPr>
            <p:cNvPr id="156683" name="Rectangle 11"/>
            <p:cNvSpPr>
              <a:spLocks noChangeArrowheads="1"/>
            </p:cNvSpPr>
            <p:nvPr/>
          </p:nvSpPr>
          <p:spPr bwMode="auto">
            <a:xfrm>
              <a:off x="6172200" y="3810000"/>
              <a:ext cx="2514600" cy="38100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sz="2400" b="1" dirty="0">
                  <a:solidFill>
                    <a:srgbClr val="000000"/>
                  </a:solidFill>
                  <a:latin typeface="Courier New" pitchFamily="49" charset="0"/>
                </a:rPr>
                <a:t>%</a:t>
              </a:r>
              <a:r>
                <a:rPr lang="en-US" sz="2400" b="1" dirty="0" err="1">
                  <a:solidFill>
                    <a:srgbClr val="000000"/>
                  </a:solidFill>
                  <a:latin typeface="Courier New" pitchFamily="49" charset="0"/>
                </a:rPr>
                <a:t>rbp</a:t>
              </a:r>
              <a:endParaRPr lang="en-US" sz="2400" b="1" dirty="0">
                <a:solidFill>
                  <a:srgbClr val="000000"/>
                </a:solidFill>
                <a:latin typeface="Courier New" pitchFamily="49" charset="0"/>
              </a:endParaRPr>
            </a:p>
          </p:txBody>
        </p:sp>
        <p:sp>
          <p:nvSpPr>
            <p:cNvPr id="13" name="Rectangle 11"/>
            <p:cNvSpPr>
              <a:spLocks noChangeArrowheads="1"/>
            </p:cNvSpPr>
            <p:nvPr/>
          </p:nvSpPr>
          <p:spPr bwMode="auto">
            <a:xfrm>
              <a:off x="6167416" y="4495800"/>
              <a:ext cx="2514600" cy="38100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sz="2400" b="1" dirty="0">
                  <a:solidFill>
                    <a:srgbClr val="000000"/>
                  </a:solidFill>
                  <a:latin typeface="Courier New" pitchFamily="49" charset="0"/>
                </a:rPr>
                <a:t>%</a:t>
              </a:r>
              <a:r>
                <a:rPr lang="en-US" sz="2400" b="1" dirty="0" err="1">
                  <a:solidFill>
                    <a:srgbClr val="000000"/>
                  </a:solidFill>
                  <a:latin typeface="Courier New" pitchFamily="49" charset="0"/>
                </a:rPr>
                <a:t>rN</a:t>
              </a:r>
              <a:endParaRPr lang="en-US" sz="2400" b="1" dirty="0">
                <a:solidFill>
                  <a:srgbClr val="000000"/>
                </a:solidFill>
                <a:latin typeface="Courier New" pitchFamily="49" charset="0"/>
              </a:endParaRPr>
            </a:p>
          </p:txBody>
        </p:sp>
      </p:grpSp>
      <p:grpSp>
        <p:nvGrpSpPr>
          <p:cNvPr id="8" name="Group 7"/>
          <p:cNvGrpSpPr/>
          <p:nvPr/>
        </p:nvGrpSpPr>
        <p:grpSpPr>
          <a:xfrm>
            <a:off x="1626742" y="1509445"/>
            <a:ext cx="2266308" cy="4374222"/>
            <a:chOff x="102742" y="1509445"/>
            <a:chExt cx="2266308" cy="4374222"/>
          </a:xfrm>
        </p:grpSpPr>
        <p:sp>
          <p:nvSpPr>
            <p:cNvPr id="2" name="Oval 1"/>
            <p:cNvSpPr/>
            <p:nvPr/>
          </p:nvSpPr>
          <p:spPr bwMode="auto">
            <a:xfrm>
              <a:off x="1256444" y="1509445"/>
              <a:ext cx="312934" cy="471755"/>
            </a:xfrm>
            <a:prstGeom prst="ellipse">
              <a:avLst/>
            </a:prstGeom>
            <a:noFill/>
            <a:ln w="57150" cap="flat" cmpd="sng" algn="ctr">
              <a:solidFill>
                <a:srgbClr val="FF0000"/>
              </a:solid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endParaRPr lang="en-US" sz="2400" b="1" dirty="0">
                <a:solidFill>
                  <a:srgbClr val="000000"/>
                </a:solidFill>
                <a:latin typeface="Calibri" pitchFamily="34" charset="0"/>
              </a:endParaRPr>
            </a:p>
          </p:txBody>
        </p:sp>
        <p:sp>
          <p:nvSpPr>
            <p:cNvPr id="15" name="Oval 14"/>
            <p:cNvSpPr/>
            <p:nvPr/>
          </p:nvSpPr>
          <p:spPr bwMode="auto">
            <a:xfrm>
              <a:off x="2056116" y="5411912"/>
              <a:ext cx="312934" cy="471755"/>
            </a:xfrm>
            <a:prstGeom prst="ellipse">
              <a:avLst/>
            </a:prstGeom>
            <a:noFill/>
            <a:ln w="57150" cap="flat" cmpd="sng" algn="ctr">
              <a:solidFill>
                <a:srgbClr val="FF0000"/>
              </a:solid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endParaRPr lang="en-US" sz="2400" b="1" dirty="0">
                <a:solidFill>
                  <a:srgbClr val="000000"/>
                </a:solidFill>
                <a:latin typeface="Calibri" pitchFamily="34" charset="0"/>
              </a:endParaRPr>
            </a:p>
          </p:txBody>
        </p:sp>
        <p:cxnSp>
          <p:nvCxnSpPr>
            <p:cNvPr id="5" name="Straight Connector 4"/>
            <p:cNvCxnSpPr>
              <a:stCxn id="2" idx="3"/>
            </p:cNvCxnSpPr>
            <p:nvPr/>
          </p:nvCxnSpPr>
          <p:spPr bwMode="auto">
            <a:xfrm flipH="1">
              <a:off x="102742" y="1912113"/>
              <a:ext cx="1199530" cy="2088387"/>
            </a:xfrm>
            <a:prstGeom prst="line">
              <a:avLst/>
            </a:prstGeom>
            <a:noFill/>
            <a:ln w="25400" cap="flat" cmpd="sng" algn="ctr">
              <a:solidFill>
                <a:srgbClr val="CC0000"/>
              </a:solidFill>
              <a:prstDash val="solid"/>
              <a:round/>
              <a:headEnd type="none" w="med" len="med"/>
              <a:tailEnd type="none" w="med" len="med"/>
            </a:ln>
            <a:effectLst/>
          </p:spPr>
        </p:cxnSp>
        <p:cxnSp>
          <p:nvCxnSpPr>
            <p:cNvPr id="7" name="Straight Connector 6"/>
            <p:cNvCxnSpPr/>
            <p:nvPr/>
          </p:nvCxnSpPr>
          <p:spPr bwMode="auto">
            <a:xfrm>
              <a:off x="102742" y="4000500"/>
              <a:ext cx="1953374" cy="1647289"/>
            </a:xfrm>
            <a:prstGeom prst="line">
              <a:avLst/>
            </a:prstGeom>
            <a:noFill/>
            <a:ln w="25400" cap="flat" cmpd="sng" algn="ctr">
              <a:solidFill>
                <a:srgbClr val="CC0000"/>
              </a:solidFill>
              <a:prstDash val="solid"/>
              <a:round/>
              <a:headEnd type="none" w="med" len="med"/>
              <a:tailEnd type="triangle" w="med" len="med"/>
            </a:ln>
            <a:effectLst/>
          </p:spPr>
        </p:cxnSp>
      </p:grpSp>
      <p:sp>
        <p:nvSpPr>
          <p:cNvPr id="19" name="TextBox 18"/>
          <p:cNvSpPr txBox="1"/>
          <p:nvPr/>
        </p:nvSpPr>
        <p:spPr>
          <a:xfrm>
            <a:off x="7475435" y="5970657"/>
            <a:ext cx="2676886" cy="707886"/>
          </a:xfrm>
          <a:prstGeom prst="rect">
            <a:avLst/>
          </a:prstGeom>
          <a:noFill/>
          <a:ln>
            <a:solidFill>
              <a:schemeClr val="tx1"/>
            </a:solidFill>
          </a:ln>
        </p:spPr>
        <p:txBody>
          <a:bodyPr wrap="square" rtlCol="0">
            <a:spAutoFit/>
          </a:bodyPr>
          <a:lstStyle/>
          <a:p>
            <a:pPr algn="ctr" eaLnBrk="0" fontAlgn="base" hangingPunct="0">
              <a:spcBef>
                <a:spcPct val="0"/>
              </a:spcBef>
              <a:spcAft>
                <a:spcPct val="0"/>
              </a:spcAft>
            </a:pPr>
            <a:r>
              <a:rPr lang="en-US" sz="2000" b="1" dirty="0">
                <a:solidFill>
                  <a:srgbClr val="FF0000"/>
                </a:solidFill>
                <a:latin typeface="Calibri" pitchFamily="34" charset="0"/>
              </a:rPr>
              <a:t>Warning: Intel docs use</a:t>
            </a:r>
            <a:br>
              <a:rPr lang="en-US" sz="2000" b="1" dirty="0">
                <a:solidFill>
                  <a:srgbClr val="FF0000"/>
                </a:solidFill>
                <a:latin typeface="Calibri" pitchFamily="34" charset="0"/>
              </a:rPr>
            </a:br>
            <a:r>
              <a:rPr lang="en-US" sz="2000" b="1" dirty="0" err="1">
                <a:solidFill>
                  <a:srgbClr val="FF0000"/>
                </a:solidFill>
                <a:latin typeface="Calibri" pitchFamily="34" charset="0"/>
              </a:rPr>
              <a:t>mov</a:t>
            </a:r>
            <a:r>
              <a:rPr lang="en-US" sz="2000" b="1" dirty="0">
                <a:solidFill>
                  <a:srgbClr val="FF0000"/>
                </a:solidFill>
                <a:latin typeface="Calibri" pitchFamily="34" charset="0"/>
              </a:rPr>
              <a:t> </a:t>
            </a:r>
            <a:r>
              <a:rPr lang="en-US" sz="2000" b="1" i="1" dirty="0" err="1">
                <a:solidFill>
                  <a:srgbClr val="FF0000"/>
                </a:solidFill>
                <a:latin typeface="Calibri" pitchFamily="34" charset="0"/>
              </a:rPr>
              <a:t>Dest</a:t>
            </a:r>
            <a:r>
              <a:rPr lang="en-US" sz="2000" b="1" i="1" dirty="0">
                <a:solidFill>
                  <a:srgbClr val="FF0000"/>
                </a:solidFill>
                <a:latin typeface="Calibri" pitchFamily="34" charset="0"/>
              </a:rPr>
              <a:t>, Source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6675">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6675">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6675">
                                            <p:txEl>
                                              <p:pRg st="9" end="9"/>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6675">
                                            <p:txEl>
                                              <p:pRg st="10" end="1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6675">
                                            <p:txEl>
                                              <p:pRg st="11" end="1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6675">
                                            <p:txEl>
                                              <p:pRg st="12" end="1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6675">
                                            <p:txEl>
                                              <p:pRg st="13" end="1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3C10A-66D5-B000-4E22-93E560D57D82}"/>
              </a:ext>
            </a:extLst>
          </p:cNvPr>
          <p:cNvSpPr>
            <a:spLocks noGrp="1"/>
          </p:cNvSpPr>
          <p:nvPr>
            <p:ph type="title"/>
          </p:nvPr>
        </p:nvSpPr>
        <p:spPr>
          <a:xfrm>
            <a:off x="1260764" y="365126"/>
            <a:ext cx="10093036" cy="389948"/>
          </a:xfrm>
        </p:spPr>
        <p:txBody>
          <a:bodyPr>
            <a:normAutofit fontScale="90000"/>
          </a:bodyPr>
          <a:lstStyle/>
          <a:p>
            <a:endParaRPr lang="en-US" dirty="0"/>
          </a:p>
        </p:txBody>
      </p:sp>
      <p:pic>
        <p:nvPicPr>
          <p:cNvPr id="5" name="Content Placeholder 4">
            <a:extLst>
              <a:ext uri="{FF2B5EF4-FFF2-40B4-BE49-F238E27FC236}">
                <a16:creationId xmlns:a16="http://schemas.microsoft.com/office/drawing/2014/main" id="{A7F0BAB7-E5F4-EBD6-7841-021C43DFD3AE}"/>
              </a:ext>
            </a:extLst>
          </p:cNvPr>
          <p:cNvPicPr>
            <a:picLocks noGrp="1" noChangeAspect="1"/>
          </p:cNvPicPr>
          <p:nvPr>
            <p:ph idx="1"/>
          </p:nvPr>
        </p:nvPicPr>
        <p:blipFill>
          <a:blip r:embed="rId2"/>
          <a:stretch>
            <a:fillRect/>
          </a:stretch>
        </p:blipFill>
        <p:spPr>
          <a:xfrm>
            <a:off x="1759527" y="785656"/>
            <a:ext cx="7994073" cy="5927869"/>
          </a:xfrm>
        </p:spPr>
      </p:pic>
    </p:spTree>
    <p:extLst>
      <p:ext uri="{BB962C8B-B14F-4D97-AF65-F5344CB8AC3E}">
        <p14:creationId xmlns:p14="http://schemas.microsoft.com/office/powerpoint/2010/main" val="12315079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a:xfrm>
            <a:off x="1828801" y="685800"/>
            <a:ext cx="7165975" cy="573088"/>
          </a:xfrm>
        </p:spPr>
        <p:txBody>
          <a:bodyPr/>
          <a:lstStyle/>
          <a:p>
            <a:r>
              <a:rPr lang="en-US">
                <a:latin typeface="Courier New" pitchFamily="49" charset="0"/>
              </a:rPr>
              <a:t>movq</a:t>
            </a:r>
            <a:r>
              <a:rPr lang="en-US"/>
              <a:t> Operand Combinations</a:t>
            </a:r>
          </a:p>
        </p:txBody>
      </p:sp>
      <p:sp>
        <p:nvSpPr>
          <p:cNvPr id="157699" name="Rectangle 3"/>
          <p:cNvSpPr>
            <a:spLocks noGrp="1" noChangeArrowheads="1"/>
          </p:cNvSpPr>
          <p:nvPr>
            <p:ph type="body" idx="1"/>
          </p:nvPr>
        </p:nvSpPr>
        <p:spPr>
          <a:xfrm>
            <a:off x="1981200" y="5943600"/>
            <a:ext cx="8140700" cy="533400"/>
          </a:xfrm>
          <a:noFill/>
        </p:spPr>
        <p:txBody>
          <a:bodyPr vert="horz" wrap="square" lIns="0" tIns="0" rIns="0" bIns="0" numCol="1" anchor="t" anchorCtr="0" compatLnSpc="1">
            <a:prstTxWarp prst="textNoShape">
              <a:avLst/>
            </a:prstTxWarp>
          </a:bodyPr>
          <a:lstStyle/>
          <a:p>
            <a:pPr marL="0" indent="0" algn="ctr">
              <a:buNone/>
            </a:pPr>
            <a:r>
              <a:rPr lang="en-US" i="1">
                <a:solidFill>
                  <a:srgbClr val="C00000"/>
                </a:solidFill>
              </a:rPr>
              <a:t>Cannot do memory-memory transfer with a single instruction</a:t>
            </a:r>
          </a:p>
        </p:txBody>
      </p:sp>
      <p:sp>
        <p:nvSpPr>
          <p:cNvPr id="157700" name="Text Box 4"/>
          <p:cNvSpPr txBox="1">
            <a:spLocks noChangeArrowheads="1"/>
          </p:cNvSpPr>
          <p:nvPr/>
        </p:nvSpPr>
        <p:spPr bwMode="auto">
          <a:xfrm>
            <a:off x="1752600" y="3771901"/>
            <a:ext cx="936274" cy="461665"/>
          </a:xfrm>
          <a:prstGeom prst="rect">
            <a:avLst/>
          </a:prstGeom>
          <a:noFill/>
          <a:ln w="25400">
            <a:noFill/>
            <a:miter lim="800000"/>
            <a:headEnd/>
            <a:tailEnd/>
          </a:ln>
          <a:effectLst/>
        </p:spPr>
        <p:txBody>
          <a:bodyPr wrap="none">
            <a:spAutoFit/>
          </a:bodyPr>
          <a:lstStyle/>
          <a:p>
            <a:pPr eaLnBrk="0" fontAlgn="base" hangingPunct="0">
              <a:spcBef>
                <a:spcPct val="0"/>
              </a:spcBef>
              <a:spcAft>
                <a:spcPct val="0"/>
              </a:spcAft>
            </a:pPr>
            <a:r>
              <a:rPr lang="en-US" sz="2400" b="1" dirty="0" err="1">
                <a:solidFill>
                  <a:srgbClr val="000000"/>
                </a:solidFill>
                <a:latin typeface="Courier New" pitchFamily="49" charset="0"/>
              </a:rPr>
              <a:t>movq</a:t>
            </a:r>
            <a:endParaRPr lang="en-US" sz="2400" b="1" dirty="0">
              <a:solidFill>
                <a:srgbClr val="000000"/>
              </a:solidFill>
              <a:latin typeface="Courier New" pitchFamily="49" charset="0"/>
            </a:endParaRPr>
          </a:p>
        </p:txBody>
      </p:sp>
      <p:sp>
        <p:nvSpPr>
          <p:cNvPr id="157701" name="Text Box 5"/>
          <p:cNvSpPr txBox="1">
            <a:spLocks noChangeArrowheads="1"/>
          </p:cNvSpPr>
          <p:nvPr/>
        </p:nvSpPr>
        <p:spPr bwMode="auto">
          <a:xfrm>
            <a:off x="3124200" y="2705101"/>
            <a:ext cx="760144" cy="461665"/>
          </a:xfrm>
          <a:prstGeom prst="rect">
            <a:avLst/>
          </a:prstGeom>
          <a:noFill/>
          <a:ln w="25400">
            <a:noFill/>
            <a:miter lim="800000"/>
            <a:headEnd/>
            <a:tailEnd/>
          </a:ln>
          <a:effectLst/>
        </p:spPr>
        <p:txBody>
          <a:bodyPr wrap="none">
            <a:spAutoFit/>
          </a:bodyPr>
          <a:lstStyle/>
          <a:p>
            <a:pPr eaLnBrk="0" fontAlgn="base" hangingPunct="0">
              <a:spcBef>
                <a:spcPct val="0"/>
              </a:spcBef>
              <a:spcAft>
                <a:spcPct val="0"/>
              </a:spcAft>
            </a:pPr>
            <a:r>
              <a:rPr lang="en-US" sz="2400" b="1" i="1" dirty="0" err="1">
                <a:solidFill>
                  <a:srgbClr val="000000"/>
                </a:solidFill>
                <a:latin typeface="Calibri" pitchFamily="34" charset="0"/>
              </a:rPr>
              <a:t>Imm</a:t>
            </a:r>
            <a:endParaRPr lang="en-US" sz="2400" b="1" i="1" dirty="0">
              <a:solidFill>
                <a:srgbClr val="000000"/>
              </a:solidFill>
              <a:latin typeface="Calibri" pitchFamily="34" charset="0"/>
            </a:endParaRPr>
          </a:p>
        </p:txBody>
      </p:sp>
      <p:sp>
        <p:nvSpPr>
          <p:cNvPr id="157702" name="Text Box 6"/>
          <p:cNvSpPr txBox="1">
            <a:spLocks noChangeArrowheads="1"/>
          </p:cNvSpPr>
          <p:nvPr/>
        </p:nvSpPr>
        <p:spPr bwMode="auto">
          <a:xfrm>
            <a:off x="3124200" y="3771901"/>
            <a:ext cx="665888" cy="461665"/>
          </a:xfrm>
          <a:prstGeom prst="rect">
            <a:avLst/>
          </a:prstGeom>
          <a:noFill/>
          <a:ln w="25400">
            <a:noFill/>
            <a:miter lim="800000"/>
            <a:headEnd/>
            <a:tailEnd/>
          </a:ln>
          <a:effectLst/>
        </p:spPr>
        <p:txBody>
          <a:bodyPr wrap="none">
            <a:spAutoFit/>
          </a:bodyPr>
          <a:lstStyle/>
          <a:p>
            <a:pPr eaLnBrk="0" fontAlgn="base" hangingPunct="0">
              <a:spcBef>
                <a:spcPct val="0"/>
              </a:spcBef>
              <a:spcAft>
                <a:spcPct val="0"/>
              </a:spcAft>
            </a:pPr>
            <a:r>
              <a:rPr lang="en-US" sz="2400" b="1" i="1" dirty="0" err="1">
                <a:solidFill>
                  <a:srgbClr val="000000"/>
                </a:solidFill>
                <a:latin typeface="Calibri" pitchFamily="34" charset="0"/>
              </a:rPr>
              <a:t>Reg</a:t>
            </a:r>
            <a:endParaRPr lang="en-US" sz="2400" b="1" i="1" dirty="0">
              <a:solidFill>
                <a:srgbClr val="000000"/>
              </a:solidFill>
              <a:latin typeface="Calibri" pitchFamily="34" charset="0"/>
            </a:endParaRPr>
          </a:p>
        </p:txBody>
      </p:sp>
      <p:sp>
        <p:nvSpPr>
          <p:cNvPr id="157703" name="Text Box 7"/>
          <p:cNvSpPr txBox="1">
            <a:spLocks noChangeArrowheads="1"/>
          </p:cNvSpPr>
          <p:nvPr/>
        </p:nvSpPr>
        <p:spPr bwMode="auto">
          <a:xfrm>
            <a:off x="3124200" y="4914900"/>
            <a:ext cx="876300" cy="457200"/>
          </a:xfrm>
          <a:prstGeom prst="rect">
            <a:avLst/>
          </a:prstGeom>
          <a:noFill/>
          <a:ln w="25400">
            <a:noFill/>
            <a:miter lim="800000"/>
            <a:headEnd/>
            <a:tailEnd/>
          </a:ln>
          <a:effectLst/>
        </p:spPr>
        <p:txBody>
          <a:bodyPr wrap="none">
            <a:spAutoFit/>
          </a:bodyPr>
          <a:lstStyle/>
          <a:p>
            <a:pPr eaLnBrk="0" fontAlgn="base" hangingPunct="0">
              <a:spcBef>
                <a:spcPct val="0"/>
              </a:spcBef>
              <a:spcAft>
                <a:spcPct val="0"/>
              </a:spcAft>
            </a:pPr>
            <a:r>
              <a:rPr lang="en-US" sz="2400" b="1" i="1" dirty="0" err="1">
                <a:solidFill>
                  <a:srgbClr val="000000"/>
                </a:solidFill>
                <a:latin typeface="Calibri" pitchFamily="34" charset="0"/>
              </a:rPr>
              <a:t>Mem</a:t>
            </a:r>
            <a:endParaRPr lang="en-US" sz="2400" b="1" i="1" dirty="0">
              <a:solidFill>
                <a:srgbClr val="000000"/>
              </a:solidFill>
              <a:latin typeface="Calibri" pitchFamily="34" charset="0"/>
            </a:endParaRPr>
          </a:p>
        </p:txBody>
      </p:sp>
      <p:sp>
        <p:nvSpPr>
          <p:cNvPr id="157704" name="Text Box 8"/>
          <p:cNvSpPr txBox="1">
            <a:spLocks noChangeArrowheads="1"/>
          </p:cNvSpPr>
          <p:nvPr/>
        </p:nvSpPr>
        <p:spPr bwMode="auto">
          <a:xfrm>
            <a:off x="4343400" y="2476501"/>
            <a:ext cx="665888" cy="461665"/>
          </a:xfrm>
          <a:prstGeom prst="rect">
            <a:avLst/>
          </a:prstGeom>
          <a:noFill/>
          <a:ln w="25400">
            <a:noFill/>
            <a:miter lim="800000"/>
            <a:headEnd/>
            <a:tailEnd/>
          </a:ln>
          <a:effectLst/>
        </p:spPr>
        <p:txBody>
          <a:bodyPr wrap="none">
            <a:spAutoFit/>
          </a:bodyPr>
          <a:lstStyle/>
          <a:p>
            <a:pPr eaLnBrk="0" fontAlgn="base" hangingPunct="0">
              <a:spcBef>
                <a:spcPct val="0"/>
              </a:spcBef>
              <a:spcAft>
                <a:spcPct val="0"/>
              </a:spcAft>
            </a:pPr>
            <a:r>
              <a:rPr lang="en-US" sz="2400" b="1" i="1" dirty="0" err="1">
                <a:solidFill>
                  <a:srgbClr val="000000"/>
                </a:solidFill>
                <a:latin typeface="Calibri" pitchFamily="34" charset="0"/>
              </a:rPr>
              <a:t>Reg</a:t>
            </a:r>
            <a:endParaRPr lang="en-US" sz="2400" b="1" i="1" dirty="0">
              <a:solidFill>
                <a:srgbClr val="000000"/>
              </a:solidFill>
              <a:latin typeface="Calibri" pitchFamily="34" charset="0"/>
            </a:endParaRPr>
          </a:p>
        </p:txBody>
      </p:sp>
      <p:sp>
        <p:nvSpPr>
          <p:cNvPr id="157705" name="Text Box 9"/>
          <p:cNvSpPr txBox="1">
            <a:spLocks noChangeArrowheads="1"/>
          </p:cNvSpPr>
          <p:nvPr/>
        </p:nvSpPr>
        <p:spPr bwMode="auto">
          <a:xfrm>
            <a:off x="4343400" y="2933700"/>
            <a:ext cx="876300" cy="457200"/>
          </a:xfrm>
          <a:prstGeom prst="rect">
            <a:avLst/>
          </a:prstGeom>
          <a:noFill/>
          <a:ln w="25400">
            <a:noFill/>
            <a:miter lim="800000"/>
            <a:headEnd/>
            <a:tailEnd/>
          </a:ln>
          <a:effectLst/>
        </p:spPr>
        <p:txBody>
          <a:bodyPr wrap="none">
            <a:spAutoFit/>
          </a:bodyPr>
          <a:lstStyle/>
          <a:p>
            <a:pPr eaLnBrk="0" fontAlgn="base" hangingPunct="0">
              <a:spcBef>
                <a:spcPct val="0"/>
              </a:spcBef>
              <a:spcAft>
                <a:spcPct val="0"/>
              </a:spcAft>
            </a:pPr>
            <a:r>
              <a:rPr lang="en-US" sz="2400" b="1" i="1" dirty="0" err="1">
                <a:solidFill>
                  <a:srgbClr val="000000"/>
                </a:solidFill>
                <a:latin typeface="Calibri" pitchFamily="34" charset="0"/>
              </a:rPr>
              <a:t>Mem</a:t>
            </a:r>
            <a:endParaRPr lang="en-US" sz="2400" b="1" i="1" dirty="0">
              <a:solidFill>
                <a:srgbClr val="000000"/>
              </a:solidFill>
              <a:latin typeface="Calibri" pitchFamily="34" charset="0"/>
            </a:endParaRPr>
          </a:p>
        </p:txBody>
      </p:sp>
      <p:sp>
        <p:nvSpPr>
          <p:cNvPr id="157706" name="Text Box 10"/>
          <p:cNvSpPr txBox="1">
            <a:spLocks noChangeArrowheads="1"/>
          </p:cNvSpPr>
          <p:nvPr/>
        </p:nvSpPr>
        <p:spPr bwMode="auto">
          <a:xfrm>
            <a:off x="4343400" y="3619501"/>
            <a:ext cx="665888" cy="461665"/>
          </a:xfrm>
          <a:prstGeom prst="rect">
            <a:avLst/>
          </a:prstGeom>
          <a:noFill/>
          <a:ln w="25400">
            <a:noFill/>
            <a:miter lim="800000"/>
            <a:headEnd/>
            <a:tailEnd/>
          </a:ln>
          <a:effectLst/>
        </p:spPr>
        <p:txBody>
          <a:bodyPr wrap="none">
            <a:spAutoFit/>
          </a:bodyPr>
          <a:lstStyle/>
          <a:p>
            <a:pPr eaLnBrk="0" fontAlgn="base" hangingPunct="0">
              <a:spcBef>
                <a:spcPct val="0"/>
              </a:spcBef>
              <a:spcAft>
                <a:spcPct val="0"/>
              </a:spcAft>
            </a:pPr>
            <a:r>
              <a:rPr lang="en-US" sz="2400" b="1" i="1" dirty="0" err="1">
                <a:solidFill>
                  <a:srgbClr val="000000"/>
                </a:solidFill>
                <a:latin typeface="Calibri" pitchFamily="34" charset="0"/>
              </a:rPr>
              <a:t>Reg</a:t>
            </a:r>
            <a:endParaRPr lang="en-US" sz="2400" b="1" i="1" dirty="0">
              <a:solidFill>
                <a:srgbClr val="000000"/>
              </a:solidFill>
              <a:latin typeface="Calibri" pitchFamily="34" charset="0"/>
            </a:endParaRPr>
          </a:p>
        </p:txBody>
      </p:sp>
      <p:sp>
        <p:nvSpPr>
          <p:cNvPr id="157707" name="Text Box 11"/>
          <p:cNvSpPr txBox="1">
            <a:spLocks noChangeArrowheads="1"/>
          </p:cNvSpPr>
          <p:nvPr/>
        </p:nvSpPr>
        <p:spPr bwMode="auto">
          <a:xfrm>
            <a:off x="4343400" y="4065588"/>
            <a:ext cx="876300" cy="457200"/>
          </a:xfrm>
          <a:prstGeom prst="rect">
            <a:avLst/>
          </a:prstGeom>
          <a:noFill/>
          <a:ln w="25400">
            <a:noFill/>
            <a:miter lim="800000"/>
            <a:headEnd/>
            <a:tailEnd/>
          </a:ln>
          <a:effectLst/>
        </p:spPr>
        <p:txBody>
          <a:bodyPr wrap="none">
            <a:spAutoFit/>
          </a:bodyPr>
          <a:lstStyle/>
          <a:p>
            <a:pPr eaLnBrk="0" fontAlgn="base" hangingPunct="0">
              <a:spcBef>
                <a:spcPct val="0"/>
              </a:spcBef>
              <a:spcAft>
                <a:spcPct val="0"/>
              </a:spcAft>
            </a:pPr>
            <a:r>
              <a:rPr lang="en-US" sz="2400" b="1" i="1" dirty="0" err="1">
                <a:solidFill>
                  <a:srgbClr val="000000"/>
                </a:solidFill>
                <a:latin typeface="Calibri" pitchFamily="34" charset="0"/>
              </a:rPr>
              <a:t>Mem</a:t>
            </a:r>
            <a:endParaRPr lang="en-US" sz="2400" b="1" i="1" dirty="0">
              <a:solidFill>
                <a:srgbClr val="000000"/>
              </a:solidFill>
              <a:latin typeface="Calibri" pitchFamily="34" charset="0"/>
            </a:endParaRPr>
          </a:p>
        </p:txBody>
      </p:sp>
      <p:sp>
        <p:nvSpPr>
          <p:cNvPr id="157708" name="Text Box 12"/>
          <p:cNvSpPr txBox="1">
            <a:spLocks noChangeArrowheads="1"/>
          </p:cNvSpPr>
          <p:nvPr/>
        </p:nvSpPr>
        <p:spPr bwMode="auto">
          <a:xfrm>
            <a:off x="4343400" y="4914901"/>
            <a:ext cx="665888" cy="461665"/>
          </a:xfrm>
          <a:prstGeom prst="rect">
            <a:avLst/>
          </a:prstGeom>
          <a:noFill/>
          <a:ln w="25400">
            <a:noFill/>
            <a:miter lim="800000"/>
            <a:headEnd/>
            <a:tailEnd/>
          </a:ln>
          <a:effectLst/>
        </p:spPr>
        <p:txBody>
          <a:bodyPr wrap="none">
            <a:spAutoFit/>
          </a:bodyPr>
          <a:lstStyle/>
          <a:p>
            <a:pPr eaLnBrk="0" fontAlgn="base" hangingPunct="0">
              <a:spcBef>
                <a:spcPct val="0"/>
              </a:spcBef>
              <a:spcAft>
                <a:spcPct val="0"/>
              </a:spcAft>
            </a:pPr>
            <a:r>
              <a:rPr lang="en-US" sz="2400" b="1" i="1" dirty="0" err="1">
                <a:solidFill>
                  <a:srgbClr val="000000"/>
                </a:solidFill>
                <a:latin typeface="Calibri" pitchFamily="34" charset="0"/>
              </a:rPr>
              <a:t>Reg</a:t>
            </a:r>
            <a:endParaRPr lang="en-US" sz="2400" b="1" i="1" dirty="0">
              <a:solidFill>
                <a:srgbClr val="000000"/>
              </a:solidFill>
              <a:latin typeface="Calibri" pitchFamily="34" charset="0"/>
            </a:endParaRPr>
          </a:p>
        </p:txBody>
      </p:sp>
      <p:sp>
        <p:nvSpPr>
          <p:cNvPr id="157709" name="Text Box 13"/>
          <p:cNvSpPr txBox="1">
            <a:spLocks noChangeArrowheads="1"/>
          </p:cNvSpPr>
          <p:nvPr/>
        </p:nvSpPr>
        <p:spPr bwMode="auto">
          <a:xfrm>
            <a:off x="2971801" y="1752601"/>
            <a:ext cx="1049133" cy="461665"/>
          </a:xfrm>
          <a:prstGeom prst="rect">
            <a:avLst/>
          </a:prstGeom>
          <a:noFill/>
          <a:ln w="25400">
            <a:noFill/>
            <a:miter lim="800000"/>
            <a:headEnd/>
            <a:tailEnd/>
          </a:ln>
          <a:effectLst/>
        </p:spPr>
        <p:txBody>
          <a:bodyPr wrap="none">
            <a:spAutoFit/>
          </a:bodyPr>
          <a:lstStyle/>
          <a:p>
            <a:pPr eaLnBrk="0" fontAlgn="base" hangingPunct="0">
              <a:spcBef>
                <a:spcPct val="0"/>
              </a:spcBef>
              <a:spcAft>
                <a:spcPct val="0"/>
              </a:spcAft>
            </a:pPr>
            <a:r>
              <a:rPr lang="en-US" sz="2400" b="1" dirty="0">
                <a:solidFill>
                  <a:srgbClr val="000000"/>
                </a:solidFill>
                <a:latin typeface="Calibri" pitchFamily="34" charset="0"/>
              </a:rPr>
              <a:t>Source</a:t>
            </a:r>
          </a:p>
        </p:txBody>
      </p:sp>
      <p:sp>
        <p:nvSpPr>
          <p:cNvPr id="157710" name="Text Box 14"/>
          <p:cNvSpPr txBox="1">
            <a:spLocks noChangeArrowheads="1"/>
          </p:cNvSpPr>
          <p:nvPr/>
        </p:nvSpPr>
        <p:spPr bwMode="auto">
          <a:xfrm>
            <a:off x="4343401" y="1752601"/>
            <a:ext cx="761491" cy="461665"/>
          </a:xfrm>
          <a:prstGeom prst="rect">
            <a:avLst/>
          </a:prstGeom>
          <a:noFill/>
          <a:ln w="25400">
            <a:noFill/>
            <a:miter lim="800000"/>
            <a:headEnd/>
            <a:tailEnd/>
          </a:ln>
          <a:effectLst/>
        </p:spPr>
        <p:txBody>
          <a:bodyPr wrap="none">
            <a:spAutoFit/>
          </a:bodyPr>
          <a:lstStyle/>
          <a:p>
            <a:pPr eaLnBrk="0" fontAlgn="base" hangingPunct="0">
              <a:spcBef>
                <a:spcPct val="0"/>
              </a:spcBef>
              <a:spcAft>
                <a:spcPct val="0"/>
              </a:spcAft>
            </a:pPr>
            <a:r>
              <a:rPr lang="en-US" sz="2400" b="1" dirty="0" err="1">
                <a:solidFill>
                  <a:srgbClr val="000000"/>
                </a:solidFill>
                <a:latin typeface="Calibri" pitchFamily="34" charset="0"/>
              </a:rPr>
              <a:t>Dest</a:t>
            </a:r>
            <a:endParaRPr lang="en-US" sz="2400" b="1" dirty="0">
              <a:solidFill>
                <a:srgbClr val="000000"/>
              </a:solidFill>
              <a:latin typeface="Calibri" pitchFamily="34" charset="0"/>
            </a:endParaRPr>
          </a:p>
        </p:txBody>
      </p:sp>
      <p:sp>
        <p:nvSpPr>
          <p:cNvPr id="157716" name="AutoShape 20"/>
          <p:cNvSpPr>
            <a:spLocks/>
          </p:cNvSpPr>
          <p:nvPr/>
        </p:nvSpPr>
        <p:spPr bwMode="auto">
          <a:xfrm>
            <a:off x="2819400" y="2628900"/>
            <a:ext cx="304800" cy="2743200"/>
          </a:xfrm>
          <a:prstGeom prst="leftBrace">
            <a:avLst>
              <a:gd name="adj1" fmla="val 75000"/>
              <a:gd name="adj2" fmla="val 50000"/>
            </a:avLst>
          </a:prstGeom>
          <a:noFill/>
          <a:ln w="25400">
            <a:solidFill>
              <a:schemeClr val="tx1"/>
            </a:solidFill>
            <a:round/>
            <a:headEnd/>
            <a:tailEnd/>
          </a:ln>
          <a:effectLst/>
        </p:spPr>
        <p:txBody>
          <a:bodyPr wrap="none" anchor="ctr"/>
          <a:lstStyle/>
          <a:p>
            <a:pPr eaLnBrk="0" fontAlgn="base" hangingPunct="0">
              <a:spcBef>
                <a:spcPct val="0"/>
              </a:spcBef>
              <a:spcAft>
                <a:spcPct val="0"/>
              </a:spcAft>
            </a:pPr>
            <a:endParaRPr lang="en-US" sz="2400" b="1" dirty="0">
              <a:solidFill>
                <a:srgbClr val="000000"/>
              </a:solidFill>
              <a:latin typeface="Calibri" pitchFamily="34" charset="0"/>
            </a:endParaRPr>
          </a:p>
        </p:txBody>
      </p:sp>
      <p:sp>
        <p:nvSpPr>
          <p:cNvPr id="157717" name="AutoShape 21"/>
          <p:cNvSpPr>
            <a:spLocks/>
          </p:cNvSpPr>
          <p:nvPr/>
        </p:nvSpPr>
        <p:spPr bwMode="auto">
          <a:xfrm>
            <a:off x="4038600" y="2552700"/>
            <a:ext cx="304800" cy="762000"/>
          </a:xfrm>
          <a:prstGeom prst="leftBrace">
            <a:avLst>
              <a:gd name="adj1" fmla="val 20833"/>
              <a:gd name="adj2" fmla="val 50000"/>
            </a:avLst>
          </a:prstGeom>
          <a:noFill/>
          <a:ln w="25400">
            <a:solidFill>
              <a:schemeClr val="tx1"/>
            </a:solidFill>
            <a:round/>
            <a:headEnd/>
            <a:tailEnd/>
          </a:ln>
          <a:effectLst/>
        </p:spPr>
        <p:txBody>
          <a:bodyPr wrap="none" anchor="ctr"/>
          <a:lstStyle/>
          <a:p>
            <a:pPr eaLnBrk="0" fontAlgn="base" hangingPunct="0">
              <a:spcBef>
                <a:spcPct val="0"/>
              </a:spcBef>
              <a:spcAft>
                <a:spcPct val="0"/>
              </a:spcAft>
            </a:pPr>
            <a:endParaRPr lang="en-US" sz="2400" b="1" dirty="0">
              <a:solidFill>
                <a:srgbClr val="000000"/>
              </a:solidFill>
              <a:latin typeface="Calibri" pitchFamily="34" charset="0"/>
            </a:endParaRPr>
          </a:p>
        </p:txBody>
      </p:sp>
      <p:sp>
        <p:nvSpPr>
          <p:cNvPr id="157718" name="AutoShape 22"/>
          <p:cNvSpPr>
            <a:spLocks/>
          </p:cNvSpPr>
          <p:nvPr/>
        </p:nvSpPr>
        <p:spPr bwMode="auto">
          <a:xfrm>
            <a:off x="4038600" y="3695700"/>
            <a:ext cx="304800" cy="762000"/>
          </a:xfrm>
          <a:prstGeom prst="leftBrace">
            <a:avLst>
              <a:gd name="adj1" fmla="val 20833"/>
              <a:gd name="adj2" fmla="val 50000"/>
            </a:avLst>
          </a:prstGeom>
          <a:noFill/>
          <a:ln w="25400">
            <a:solidFill>
              <a:schemeClr val="tx1"/>
            </a:solidFill>
            <a:round/>
            <a:headEnd/>
            <a:tailEnd/>
          </a:ln>
          <a:effectLst/>
        </p:spPr>
        <p:txBody>
          <a:bodyPr wrap="none" anchor="ctr"/>
          <a:lstStyle/>
          <a:p>
            <a:pPr eaLnBrk="0" fontAlgn="base" hangingPunct="0">
              <a:spcBef>
                <a:spcPct val="0"/>
              </a:spcBef>
              <a:spcAft>
                <a:spcPct val="0"/>
              </a:spcAft>
            </a:pPr>
            <a:endParaRPr lang="en-US" sz="2400" b="1" dirty="0">
              <a:solidFill>
                <a:srgbClr val="000000"/>
              </a:solidFill>
              <a:latin typeface="Calibri" pitchFamily="34" charset="0"/>
            </a:endParaRPr>
          </a:p>
        </p:txBody>
      </p:sp>
      <p:sp>
        <p:nvSpPr>
          <p:cNvPr id="157719" name="Text Box 23"/>
          <p:cNvSpPr txBox="1">
            <a:spLocks noChangeArrowheads="1"/>
          </p:cNvSpPr>
          <p:nvPr/>
        </p:nvSpPr>
        <p:spPr bwMode="auto">
          <a:xfrm>
            <a:off x="8382000" y="1752601"/>
            <a:ext cx="1306768" cy="461665"/>
          </a:xfrm>
          <a:prstGeom prst="rect">
            <a:avLst/>
          </a:prstGeom>
          <a:noFill/>
          <a:ln w="25400">
            <a:noFill/>
            <a:miter lim="800000"/>
            <a:headEnd/>
            <a:tailEnd/>
          </a:ln>
          <a:effectLst/>
        </p:spPr>
        <p:txBody>
          <a:bodyPr wrap="none">
            <a:spAutoFit/>
          </a:bodyPr>
          <a:lstStyle/>
          <a:p>
            <a:pPr eaLnBrk="0" fontAlgn="base" hangingPunct="0">
              <a:spcBef>
                <a:spcPct val="0"/>
              </a:spcBef>
              <a:spcAft>
                <a:spcPct val="0"/>
              </a:spcAft>
            </a:pPr>
            <a:r>
              <a:rPr lang="en-US" sz="2400" b="1" dirty="0">
                <a:solidFill>
                  <a:srgbClr val="000000"/>
                </a:solidFill>
                <a:latin typeface="Calibri" pitchFamily="34" charset="0"/>
              </a:rPr>
              <a:t>C Analog</a:t>
            </a:r>
          </a:p>
        </p:txBody>
      </p:sp>
      <p:sp>
        <p:nvSpPr>
          <p:cNvPr id="157711" name="Text Box 15"/>
          <p:cNvSpPr txBox="1">
            <a:spLocks noChangeArrowheads="1"/>
          </p:cNvSpPr>
          <p:nvPr/>
        </p:nvSpPr>
        <p:spPr bwMode="auto">
          <a:xfrm>
            <a:off x="5257801" y="2506663"/>
            <a:ext cx="2339453" cy="400110"/>
          </a:xfrm>
          <a:prstGeom prst="rect">
            <a:avLst/>
          </a:prstGeom>
          <a:noFill/>
          <a:ln w="25400">
            <a:noFill/>
            <a:miter lim="800000"/>
            <a:headEnd/>
            <a:tailEnd/>
          </a:ln>
          <a:effectLst/>
        </p:spPr>
        <p:txBody>
          <a:bodyPr wrap="none">
            <a:spAutoFit/>
          </a:bodyPr>
          <a:lstStyle/>
          <a:p>
            <a:pPr eaLnBrk="0" fontAlgn="base" hangingPunct="0">
              <a:spcBef>
                <a:spcPct val="0"/>
              </a:spcBef>
              <a:spcAft>
                <a:spcPct val="0"/>
              </a:spcAft>
            </a:pPr>
            <a:r>
              <a:rPr lang="en-US" sz="2000" b="1" dirty="0" err="1">
                <a:solidFill>
                  <a:srgbClr val="000000"/>
                </a:solidFill>
                <a:latin typeface="Courier New" pitchFamily="49" charset="0"/>
              </a:rPr>
              <a:t>movq</a:t>
            </a:r>
            <a:r>
              <a:rPr lang="en-US" sz="2000" b="1" dirty="0">
                <a:solidFill>
                  <a:srgbClr val="000000"/>
                </a:solidFill>
                <a:latin typeface="Courier New" pitchFamily="49" charset="0"/>
              </a:rPr>
              <a:t> $0x4,%rax</a:t>
            </a:r>
          </a:p>
        </p:txBody>
      </p:sp>
      <p:sp>
        <p:nvSpPr>
          <p:cNvPr id="157720" name="Text Box 24"/>
          <p:cNvSpPr txBox="1">
            <a:spLocks noChangeArrowheads="1"/>
          </p:cNvSpPr>
          <p:nvPr/>
        </p:nvSpPr>
        <p:spPr bwMode="auto">
          <a:xfrm>
            <a:off x="8197850" y="2506664"/>
            <a:ext cx="1860550" cy="396875"/>
          </a:xfrm>
          <a:prstGeom prst="rect">
            <a:avLst/>
          </a:prstGeom>
          <a:noFill/>
          <a:ln w="25400">
            <a:noFill/>
            <a:miter lim="800000"/>
            <a:headEnd/>
            <a:tailEnd/>
          </a:ln>
          <a:effectLst/>
        </p:spPr>
        <p:txBody>
          <a:bodyPr wrap="none">
            <a:spAutoFit/>
          </a:bodyPr>
          <a:lstStyle/>
          <a:p>
            <a:pPr eaLnBrk="0" fontAlgn="base" hangingPunct="0">
              <a:spcBef>
                <a:spcPct val="0"/>
              </a:spcBef>
              <a:spcAft>
                <a:spcPct val="0"/>
              </a:spcAft>
            </a:pPr>
            <a:r>
              <a:rPr lang="en-US" sz="2000" b="1">
                <a:solidFill>
                  <a:srgbClr val="000000"/>
                </a:solidFill>
                <a:latin typeface="Courier New" pitchFamily="49" charset="0"/>
              </a:rPr>
              <a:t>temp = 0x4;</a:t>
            </a:r>
          </a:p>
        </p:txBody>
      </p:sp>
      <p:sp>
        <p:nvSpPr>
          <p:cNvPr id="157712" name="Text Box 16"/>
          <p:cNvSpPr txBox="1">
            <a:spLocks noChangeArrowheads="1"/>
          </p:cNvSpPr>
          <p:nvPr/>
        </p:nvSpPr>
        <p:spPr bwMode="auto">
          <a:xfrm>
            <a:off x="5257801" y="2963863"/>
            <a:ext cx="2801193" cy="400110"/>
          </a:xfrm>
          <a:prstGeom prst="rect">
            <a:avLst/>
          </a:prstGeom>
          <a:noFill/>
          <a:ln w="25400">
            <a:noFill/>
            <a:miter lim="800000"/>
            <a:headEnd/>
            <a:tailEnd/>
          </a:ln>
          <a:effectLst/>
        </p:spPr>
        <p:txBody>
          <a:bodyPr wrap="none">
            <a:spAutoFit/>
          </a:bodyPr>
          <a:lstStyle/>
          <a:p>
            <a:pPr eaLnBrk="0" fontAlgn="base" hangingPunct="0">
              <a:spcBef>
                <a:spcPct val="0"/>
              </a:spcBef>
              <a:spcAft>
                <a:spcPct val="0"/>
              </a:spcAft>
            </a:pPr>
            <a:r>
              <a:rPr lang="en-US" sz="2000" b="1" dirty="0" err="1">
                <a:solidFill>
                  <a:srgbClr val="000000"/>
                </a:solidFill>
                <a:latin typeface="Courier New" pitchFamily="49" charset="0"/>
              </a:rPr>
              <a:t>movq</a:t>
            </a:r>
            <a:r>
              <a:rPr lang="en-US" sz="2000" b="1" dirty="0">
                <a:solidFill>
                  <a:srgbClr val="000000"/>
                </a:solidFill>
                <a:latin typeface="Courier New" pitchFamily="49" charset="0"/>
              </a:rPr>
              <a:t> $-147,(%</a:t>
            </a:r>
            <a:r>
              <a:rPr lang="en-US" sz="2000" b="1" dirty="0" err="1">
                <a:solidFill>
                  <a:srgbClr val="000000"/>
                </a:solidFill>
                <a:latin typeface="Courier New" pitchFamily="49" charset="0"/>
              </a:rPr>
              <a:t>rax</a:t>
            </a:r>
            <a:r>
              <a:rPr lang="en-US" sz="2000" b="1" dirty="0">
                <a:solidFill>
                  <a:srgbClr val="000000"/>
                </a:solidFill>
                <a:latin typeface="Courier New" pitchFamily="49" charset="0"/>
              </a:rPr>
              <a:t>)</a:t>
            </a:r>
          </a:p>
        </p:txBody>
      </p:sp>
      <p:sp>
        <p:nvSpPr>
          <p:cNvPr id="157721" name="Text Box 25"/>
          <p:cNvSpPr txBox="1">
            <a:spLocks noChangeArrowheads="1"/>
          </p:cNvSpPr>
          <p:nvPr/>
        </p:nvSpPr>
        <p:spPr bwMode="auto">
          <a:xfrm>
            <a:off x="8197850" y="2963864"/>
            <a:ext cx="1708150" cy="396875"/>
          </a:xfrm>
          <a:prstGeom prst="rect">
            <a:avLst/>
          </a:prstGeom>
          <a:noFill/>
          <a:ln w="25400">
            <a:noFill/>
            <a:miter lim="800000"/>
            <a:headEnd/>
            <a:tailEnd/>
          </a:ln>
          <a:effectLst/>
        </p:spPr>
        <p:txBody>
          <a:bodyPr wrap="none">
            <a:spAutoFit/>
          </a:bodyPr>
          <a:lstStyle/>
          <a:p>
            <a:pPr eaLnBrk="0" fontAlgn="base" hangingPunct="0">
              <a:spcBef>
                <a:spcPct val="0"/>
              </a:spcBef>
              <a:spcAft>
                <a:spcPct val="0"/>
              </a:spcAft>
            </a:pPr>
            <a:r>
              <a:rPr lang="en-US" sz="2000" b="1">
                <a:solidFill>
                  <a:srgbClr val="000000"/>
                </a:solidFill>
                <a:latin typeface="Courier New" pitchFamily="49" charset="0"/>
              </a:rPr>
              <a:t>*p = -147;</a:t>
            </a:r>
          </a:p>
        </p:txBody>
      </p:sp>
      <p:sp>
        <p:nvSpPr>
          <p:cNvPr id="157713" name="Text Box 17"/>
          <p:cNvSpPr txBox="1">
            <a:spLocks noChangeArrowheads="1"/>
          </p:cNvSpPr>
          <p:nvPr/>
        </p:nvSpPr>
        <p:spPr bwMode="auto">
          <a:xfrm>
            <a:off x="5257801" y="3649663"/>
            <a:ext cx="2339453" cy="400110"/>
          </a:xfrm>
          <a:prstGeom prst="rect">
            <a:avLst/>
          </a:prstGeom>
          <a:noFill/>
          <a:ln w="25400">
            <a:noFill/>
            <a:miter lim="800000"/>
            <a:headEnd/>
            <a:tailEnd/>
          </a:ln>
          <a:effectLst/>
        </p:spPr>
        <p:txBody>
          <a:bodyPr wrap="none">
            <a:spAutoFit/>
          </a:bodyPr>
          <a:lstStyle/>
          <a:p>
            <a:pPr eaLnBrk="0" fontAlgn="base" hangingPunct="0">
              <a:spcBef>
                <a:spcPct val="0"/>
              </a:spcBef>
              <a:spcAft>
                <a:spcPct val="0"/>
              </a:spcAft>
            </a:pPr>
            <a:r>
              <a:rPr lang="en-US" sz="2000" b="1" dirty="0" err="1">
                <a:solidFill>
                  <a:srgbClr val="000000"/>
                </a:solidFill>
                <a:latin typeface="Courier New" pitchFamily="49" charset="0"/>
              </a:rPr>
              <a:t>movq</a:t>
            </a:r>
            <a:r>
              <a:rPr lang="en-US" sz="2000" b="1" dirty="0">
                <a:solidFill>
                  <a:srgbClr val="000000"/>
                </a:solidFill>
                <a:latin typeface="Courier New" pitchFamily="49" charset="0"/>
              </a:rPr>
              <a:t> %</a:t>
            </a:r>
            <a:r>
              <a:rPr lang="en-US" sz="2000" b="1" dirty="0" err="1">
                <a:solidFill>
                  <a:srgbClr val="000000"/>
                </a:solidFill>
                <a:latin typeface="Courier New" pitchFamily="49" charset="0"/>
              </a:rPr>
              <a:t>rax</a:t>
            </a:r>
            <a:r>
              <a:rPr lang="en-US" sz="2000" b="1" dirty="0">
                <a:solidFill>
                  <a:srgbClr val="000000"/>
                </a:solidFill>
                <a:latin typeface="Courier New" pitchFamily="49" charset="0"/>
              </a:rPr>
              <a:t>,%</a:t>
            </a:r>
            <a:r>
              <a:rPr lang="en-US" sz="2000" b="1" dirty="0" err="1">
                <a:solidFill>
                  <a:srgbClr val="000000"/>
                </a:solidFill>
                <a:latin typeface="Courier New" pitchFamily="49" charset="0"/>
              </a:rPr>
              <a:t>rdx</a:t>
            </a:r>
            <a:endParaRPr lang="en-US" sz="2000" b="1" dirty="0">
              <a:solidFill>
                <a:srgbClr val="000000"/>
              </a:solidFill>
              <a:latin typeface="Courier New" pitchFamily="49" charset="0"/>
            </a:endParaRPr>
          </a:p>
        </p:txBody>
      </p:sp>
      <p:sp>
        <p:nvSpPr>
          <p:cNvPr id="157722" name="Text Box 26"/>
          <p:cNvSpPr txBox="1">
            <a:spLocks noChangeArrowheads="1"/>
          </p:cNvSpPr>
          <p:nvPr/>
        </p:nvSpPr>
        <p:spPr bwMode="auto">
          <a:xfrm>
            <a:off x="8197850" y="3649664"/>
            <a:ext cx="2317750" cy="396875"/>
          </a:xfrm>
          <a:prstGeom prst="rect">
            <a:avLst/>
          </a:prstGeom>
          <a:noFill/>
          <a:ln w="25400">
            <a:noFill/>
            <a:miter lim="800000"/>
            <a:headEnd/>
            <a:tailEnd/>
          </a:ln>
          <a:effectLst/>
        </p:spPr>
        <p:txBody>
          <a:bodyPr wrap="none">
            <a:spAutoFit/>
          </a:bodyPr>
          <a:lstStyle/>
          <a:p>
            <a:pPr eaLnBrk="0" fontAlgn="base" hangingPunct="0">
              <a:spcBef>
                <a:spcPct val="0"/>
              </a:spcBef>
              <a:spcAft>
                <a:spcPct val="0"/>
              </a:spcAft>
            </a:pPr>
            <a:r>
              <a:rPr lang="en-US" sz="2000" b="1">
                <a:solidFill>
                  <a:srgbClr val="000000"/>
                </a:solidFill>
                <a:latin typeface="Courier New" pitchFamily="49" charset="0"/>
              </a:rPr>
              <a:t>temp2 = temp1;</a:t>
            </a:r>
          </a:p>
        </p:txBody>
      </p:sp>
      <p:sp>
        <p:nvSpPr>
          <p:cNvPr id="157714" name="Text Box 18"/>
          <p:cNvSpPr txBox="1">
            <a:spLocks noChangeArrowheads="1"/>
          </p:cNvSpPr>
          <p:nvPr/>
        </p:nvSpPr>
        <p:spPr bwMode="auto">
          <a:xfrm>
            <a:off x="5257801" y="4095750"/>
            <a:ext cx="2647279" cy="400110"/>
          </a:xfrm>
          <a:prstGeom prst="rect">
            <a:avLst/>
          </a:prstGeom>
          <a:noFill/>
          <a:ln w="25400">
            <a:noFill/>
            <a:miter lim="800000"/>
            <a:headEnd/>
            <a:tailEnd/>
          </a:ln>
          <a:effectLst/>
        </p:spPr>
        <p:txBody>
          <a:bodyPr wrap="none">
            <a:spAutoFit/>
          </a:bodyPr>
          <a:lstStyle/>
          <a:p>
            <a:pPr eaLnBrk="0" fontAlgn="base" hangingPunct="0">
              <a:spcBef>
                <a:spcPct val="0"/>
              </a:spcBef>
              <a:spcAft>
                <a:spcPct val="0"/>
              </a:spcAft>
            </a:pPr>
            <a:r>
              <a:rPr lang="en-US" sz="2000" b="1" dirty="0" err="1">
                <a:solidFill>
                  <a:srgbClr val="000000"/>
                </a:solidFill>
                <a:latin typeface="Courier New" pitchFamily="49" charset="0"/>
              </a:rPr>
              <a:t>movq</a:t>
            </a:r>
            <a:r>
              <a:rPr lang="en-US" sz="2000" b="1" dirty="0">
                <a:solidFill>
                  <a:srgbClr val="000000"/>
                </a:solidFill>
                <a:latin typeface="Courier New" pitchFamily="49" charset="0"/>
              </a:rPr>
              <a:t> %</a:t>
            </a:r>
            <a:r>
              <a:rPr lang="en-US" sz="2000" b="1" dirty="0" err="1">
                <a:solidFill>
                  <a:srgbClr val="000000"/>
                </a:solidFill>
                <a:latin typeface="Courier New" pitchFamily="49" charset="0"/>
              </a:rPr>
              <a:t>rax</a:t>
            </a:r>
            <a:r>
              <a:rPr lang="en-US" sz="2000" b="1" dirty="0">
                <a:solidFill>
                  <a:srgbClr val="000000"/>
                </a:solidFill>
                <a:latin typeface="Courier New" pitchFamily="49" charset="0"/>
              </a:rPr>
              <a:t>,(%</a:t>
            </a:r>
            <a:r>
              <a:rPr lang="en-US" sz="2000" b="1" dirty="0" err="1">
                <a:solidFill>
                  <a:srgbClr val="000000"/>
                </a:solidFill>
                <a:latin typeface="Courier New" pitchFamily="49" charset="0"/>
              </a:rPr>
              <a:t>rdx</a:t>
            </a:r>
            <a:r>
              <a:rPr lang="en-US" sz="2000" b="1" dirty="0">
                <a:solidFill>
                  <a:srgbClr val="000000"/>
                </a:solidFill>
                <a:latin typeface="Courier New" pitchFamily="49" charset="0"/>
              </a:rPr>
              <a:t>)</a:t>
            </a:r>
          </a:p>
        </p:txBody>
      </p:sp>
      <p:sp>
        <p:nvSpPr>
          <p:cNvPr id="157723" name="Text Box 27"/>
          <p:cNvSpPr txBox="1">
            <a:spLocks noChangeArrowheads="1"/>
          </p:cNvSpPr>
          <p:nvPr/>
        </p:nvSpPr>
        <p:spPr bwMode="auto">
          <a:xfrm>
            <a:off x="8197850" y="4095751"/>
            <a:ext cx="1708150" cy="396875"/>
          </a:xfrm>
          <a:prstGeom prst="rect">
            <a:avLst/>
          </a:prstGeom>
          <a:noFill/>
          <a:ln w="25400">
            <a:noFill/>
            <a:miter lim="800000"/>
            <a:headEnd/>
            <a:tailEnd/>
          </a:ln>
          <a:effectLst/>
        </p:spPr>
        <p:txBody>
          <a:bodyPr wrap="none">
            <a:spAutoFit/>
          </a:bodyPr>
          <a:lstStyle/>
          <a:p>
            <a:pPr eaLnBrk="0" fontAlgn="base" hangingPunct="0">
              <a:spcBef>
                <a:spcPct val="0"/>
              </a:spcBef>
              <a:spcAft>
                <a:spcPct val="0"/>
              </a:spcAft>
            </a:pPr>
            <a:r>
              <a:rPr lang="en-US" sz="2000" b="1">
                <a:solidFill>
                  <a:srgbClr val="000000"/>
                </a:solidFill>
                <a:latin typeface="Courier New" pitchFamily="49" charset="0"/>
              </a:rPr>
              <a:t>*p = temp;</a:t>
            </a:r>
          </a:p>
        </p:txBody>
      </p:sp>
      <p:sp>
        <p:nvSpPr>
          <p:cNvPr id="157715" name="Text Box 19"/>
          <p:cNvSpPr txBox="1">
            <a:spLocks noChangeArrowheads="1"/>
          </p:cNvSpPr>
          <p:nvPr/>
        </p:nvSpPr>
        <p:spPr bwMode="auto">
          <a:xfrm>
            <a:off x="5257801" y="4945063"/>
            <a:ext cx="2647279" cy="400110"/>
          </a:xfrm>
          <a:prstGeom prst="rect">
            <a:avLst/>
          </a:prstGeom>
          <a:noFill/>
          <a:ln w="25400">
            <a:noFill/>
            <a:miter lim="800000"/>
            <a:headEnd/>
            <a:tailEnd/>
          </a:ln>
          <a:effectLst/>
        </p:spPr>
        <p:txBody>
          <a:bodyPr wrap="none">
            <a:spAutoFit/>
          </a:bodyPr>
          <a:lstStyle/>
          <a:p>
            <a:pPr eaLnBrk="0" fontAlgn="base" hangingPunct="0">
              <a:spcBef>
                <a:spcPct val="0"/>
              </a:spcBef>
              <a:spcAft>
                <a:spcPct val="0"/>
              </a:spcAft>
            </a:pPr>
            <a:r>
              <a:rPr lang="en-US" sz="2000" b="1" dirty="0" err="1">
                <a:solidFill>
                  <a:srgbClr val="000000"/>
                </a:solidFill>
                <a:latin typeface="Courier New" pitchFamily="49" charset="0"/>
              </a:rPr>
              <a:t>movq</a:t>
            </a:r>
            <a:r>
              <a:rPr lang="en-US" sz="2000" b="1" dirty="0">
                <a:solidFill>
                  <a:srgbClr val="000000"/>
                </a:solidFill>
                <a:latin typeface="Courier New" pitchFamily="49" charset="0"/>
              </a:rPr>
              <a:t> (%</a:t>
            </a:r>
            <a:r>
              <a:rPr lang="en-US" sz="2000" b="1" dirty="0" err="1">
                <a:solidFill>
                  <a:srgbClr val="000000"/>
                </a:solidFill>
                <a:latin typeface="Courier New" pitchFamily="49" charset="0"/>
              </a:rPr>
              <a:t>rax</a:t>
            </a:r>
            <a:r>
              <a:rPr lang="en-US" sz="2000" b="1" dirty="0">
                <a:solidFill>
                  <a:srgbClr val="000000"/>
                </a:solidFill>
                <a:latin typeface="Courier New" pitchFamily="49" charset="0"/>
              </a:rPr>
              <a:t>),%</a:t>
            </a:r>
            <a:r>
              <a:rPr lang="en-US" sz="2000" b="1" dirty="0" err="1">
                <a:solidFill>
                  <a:srgbClr val="000000"/>
                </a:solidFill>
                <a:latin typeface="Courier New" pitchFamily="49" charset="0"/>
              </a:rPr>
              <a:t>rdx</a:t>
            </a:r>
            <a:endParaRPr lang="en-US" sz="2000" b="1" dirty="0">
              <a:solidFill>
                <a:srgbClr val="000000"/>
              </a:solidFill>
              <a:latin typeface="Courier New" pitchFamily="49" charset="0"/>
            </a:endParaRPr>
          </a:p>
        </p:txBody>
      </p:sp>
      <p:sp>
        <p:nvSpPr>
          <p:cNvPr id="157724" name="Text Box 28"/>
          <p:cNvSpPr txBox="1">
            <a:spLocks noChangeArrowheads="1"/>
          </p:cNvSpPr>
          <p:nvPr/>
        </p:nvSpPr>
        <p:spPr bwMode="auto">
          <a:xfrm>
            <a:off x="8197850" y="4945064"/>
            <a:ext cx="1708150" cy="396875"/>
          </a:xfrm>
          <a:prstGeom prst="rect">
            <a:avLst/>
          </a:prstGeom>
          <a:noFill/>
          <a:ln w="25400">
            <a:noFill/>
            <a:miter lim="800000"/>
            <a:headEnd/>
            <a:tailEnd/>
          </a:ln>
          <a:effectLst/>
        </p:spPr>
        <p:txBody>
          <a:bodyPr wrap="none">
            <a:spAutoFit/>
          </a:bodyPr>
          <a:lstStyle/>
          <a:p>
            <a:pPr eaLnBrk="0" fontAlgn="base" hangingPunct="0">
              <a:spcBef>
                <a:spcPct val="0"/>
              </a:spcBef>
              <a:spcAft>
                <a:spcPct val="0"/>
              </a:spcAft>
            </a:pPr>
            <a:r>
              <a:rPr lang="en-US" sz="2000" b="1">
                <a:solidFill>
                  <a:srgbClr val="000000"/>
                </a:solidFill>
                <a:latin typeface="Courier New" pitchFamily="49" charset="0"/>
              </a:rPr>
              <a:t>temp = *p;</a:t>
            </a:r>
          </a:p>
        </p:txBody>
      </p:sp>
      <p:sp>
        <p:nvSpPr>
          <p:cNvPr id="157725" name="Text Box 29"/>
          <p:cNvSpPr txBox="1">
            <a:spLocks noChangeArrowheads="1"/>
          </p:cNvSpPr>
          <p:nvPr/>
        </p:nvSpPr>
        <p:spPr bwMode="auto">
          <a:xfrm>
            <a:off x="6096001" y="1752601"/>
            <a:ext cx="1220399" cy="461665"/>
          </a:xfrm>
          <a:prstGeom prst="rect">
            <a:avLst/>
          </a:prstGeom>
          <a:noFill/>
          <a:ln w="25400">
            <a:noFill/>
            <a:miter lim="800000"/>
            <a:headEnd/>
            <a:tailEnd/>
          </a:ln>
          <a:effectLst/>
        </p:spPr>
        <p:txBody>
          <a:bodyPr wrap="none">
            <a:spAutoFit/>
          </a:bodyPr>
          <a:lstStyle/>
          <a:p>
            <a:pPr eaLnBrk="0" fontAlgn="base" hangingPunct="0">
              <a:spcBef>
                <a:spcPct val="0"/>
              </a:spcBef>
              <a:spcAft>
                <a:spcPct val="0"/>
              </a:spcAft>
            </a:pPr>
            <a:r>
              <a:rPr lang="en-US" sz="2400" b="1" dirty="0" err="1">
                <a:solidFill>
                  <a:srgbClr val="000000"/>
                </a:solidFill>
                <a:latin typeface="Calibri" pitchFamily="34" charset="0"/>
              </a:rPr>
              <a:t>Src,Dest</a:t>
            </a:r>
            <a:endParaRPr lang="en-US" sz="2400" b="1" dirty="0">
              <a:solidFill>
                <a:srgbClr val="000000"/>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77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77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77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77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77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77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77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772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77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77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711" grpId="0"/>
      <p:bldP spid="157720" grpId="0"/>
      <p:bldP spid="157712" grpId="0"/>
      <p:bldP spid="157721" grpId="0"/>
      <p:bldP spid="157713" grpId="0"/>
      <p:bldP spid="157722" grpId="0"/>
      <p:bldP spid="157714" grpId="0"/>
      <p:bldP spid="157723" grpId="0"/>
      <p:bldP spid="157715" grpId="0"/>
      <p:bldP spid="1577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a:xfrm>
            <a:off x="1905000" y="569912"/>
            <a:ext cx="7035800" cy="573088"/>
          </a:xfrm>
        </p:spPr>
        <p:txBody>
          <a:bodyPr/>
          <a:lstStyle/>
          <a:p>
            <a:r>
              <a:rPr lang="en-US" dirty="0"/>
              <a:t>Simple Memory Addressing Modes</a:t>
            </a:r>
          </a:p>
        </p:txBody>
      </p:sp>
      <p:sp>
        <p:nvSpPr>
          <p:cNvPr id="158723" name="Rectangle 3"/>
          <p:cNvSpPr>
            <a:spLocks noGrp="1" noChangeArrowheads="1"/>
          </p:cNvSpPr>
          <p:nvPr>
            <p:ph type="body" idx="1"/>
          </p:nvPr>
        </p:nvSpPr>
        <p:spPr/>
        <p:txBody>
          <a:bodyPr/>
          <a:lstStyle/>
          <a:p>
            <a:pPr marL="223838" indent="-223838" defTabSz="895350">
              <a:tabLst>
                <a:tab pos="2349500" algn="l"/>
                <a:tab pos="4114800" algn="l"/>
              </a:tabLst>
            </a:pPr>
            <a:r>
              <a:rPr lang="en-US" dirty="0"/>
              <a:t>Normal	(R)	</a:t>
            </a:r>
            <a:r>
              <a:rPr lang="en-US" dirty="0" err="1"/>
              <a:t>Mem[Reg[R</a:t>
            </a:r>
            <a:r>
              <a:rPr lang="en-US" dirty="0"/>
              <a:t>]]</a:t>
            </a:r>
          </a:p>
          <a:p>
            <a:pPr marL="560388" lvl="1" indent="-222250" defTabSz="895350">
              <a:tabLst>
                <a:tab pos="2349500" algn="l"/>
                <a:tab pos="4114800" algn="l"/>
              </a:tabLst>
            </a:pPr>
            <a:r>
              <a:rPr lang="en-US" sz="2400" dirty="0"/>
              <a:t>Register R specifies memory address</a:t>
            </a:r>
          </a:p>
          <a:p>
            <a:pPr marL="560388" lvl="1" indent="-222250" defTabSz="895350">
              <a:tabLst>
                <a:tab pos="2349500" algn="l"/>
                <a:tab pos="4114800" algn="l"/>
              </a:tabLst>
            </a:pPr>
            <a:r>
              <a:rPr lang="en-US" sz="2400" dirty="0"/>
              <a:t>Aha! Pointer dereferencing in C</a:t>
            </a:r>
            <a:br>
              <a:rPr lang="en-US" sz="2400" dirty="0"/>
            </a:br>
            <a:br>
              <a:rPr lang="en-US" sz="2400" dirty="0"/>
            </a:br>
            <a:r>
              <a:rPr lang="en-US" sz="2400" b="1" dirty="0" err="1">
                <a:latin typeface="Courier New" pitchFamily="49" charset="0"/>
              </a:rPr>
              <a:t>movq</a:t>
            </a:r>
            <a:r>
              <a:rPr lang="en-US" sz="2400" b="1" dirty="0">
                <a:latin typeface="Courier New" pitchFamily="49" charset="0"/>
              </a:rPr>
              <a:t> (%</a:t>
            </a:r>
            <a:r>
              <a:rPr lang="en-US" sz="2400" b="1" dirty="0" err="1">
                <a:latin typeface="Courier New" pitchFamily="49" charset="0"/>
              </a:rPr>
              <a:t>rcx</a:t>
            </a:r>
            <a:r>
              <a:rPr lang="en-US" sz="2400" b="1" dirty="0">
                <a:latin typeface="Courier New" pitchFamily="49" charset="0"/>
              </a:rPr>
              <a:t>),%</a:t>
            </a:r>
            <a:r>
              <a:rPr lang="en-US" sz="2400" b="1" dirty="0" err="1">
                <a:latin typeface="Courier New" pitchFamily="49" charset="0"/>
              </a:rPr>
              <a:t>rax</a:t>
            </a:r>
            <a:endParaRPr lang="en-US" sz="2400" b="1" dirty="0">
              <a:latin typeface="Courier New" pitchFamily="49" charset="0"/>
            </a:endParaRPr>
          </a:p>
          <a:p>
            <a:pPr marL="560388" lvl="1" indent="-222250" defTabSz="895350">
              <a:tabLst>
                <a:tab pos="2349500" algn="l"/>
                <a:tab pos="4114800" algn="l"/>
              </a:tabLst>
            </a:pPr>
            <a:endParaRPr lang="en-US" sz="2400" dirty="0"/>
          </a:p>
          <a:p>
            <a:pPr marL="223838" indent="-223838" defTabSz="895350">
              <a:tabLst>
                <a:tab pos="2349500" algn="l"/>
                <a:tab pos="4114800" algn="l"/>
              </a:tabLst>
            </a:pPr>
            <a:r>
              <a:rPr lang="en-US" dirty="0"/>
              <a:t>Displacement	D(R)	</a:t>
            </a:r>
            <a:r>
              <a:rPr lang="en-US" dirty="0" err="1"/>
              <a:t>Mem</a:t>
            </a:r>
            <a:r>
              <a:rPr lang="en-US" dirty="0"/>
              <a:t>[</a:t>
            </a:r>
            <a:r>
              <a:rPr lang="en-US" dirty="0" err="1"/>
              <a:t>Reg</a:t>
            </a:r>
            <a:r>
              <a:rPr lang="en-US" dirty="0"/>
              <a:t>[R]+D]</a:t>
            </a:r>
          </a:p>
          <a:p>
            <a:pPr marL="560388" lvl="1" indent="-222250" defTabSz="895350">
              <a:tabLst>
                <a:tab pos="2349500" algn="l"/>
                <a:tab pos="4114800" algn="l"/>
              </a:tabLst>
            </a:pPr>
            <a:r>
              <a:rPr lang="en-US" sz="2400" dirty="0"/>
              <a:t>Register R specifies start of memory region</a:t>
            </a:r>
          </a:p>
          <a:p>
            <a:pPr marL="560388" lvl="1" indent="-222250" defTabSz="895350">
              <a:tabLst>
                <a:tab pos="2349500" algn="l"/>
                <a:tab pos="4114800" algn="l"/>
              </a:tabLst>
            </a:pPr>
            <a:r>
              <a:rPr lang="en-US" sz="2400" dirty="0"/>
              <a:t>Constant displacement D specifies offset</a:t>
            </a:r>
            <a:br>
              <a:rPr lang="en-US" sz="2400" dirty="0"/>
            </a:br>
            <a:br>
              <a:rPr lang="en-US" sz="2400" dirty="0"/>
            </a:br>
            <a:r>
              <a:rPr lang="en-US" sz="2400" b="1" dirty="0" err="1">
                <a:latin typeface="Courier New" pitchFamily="49" charset="0"/>
              </a:rPr>
              <a:t>movq</a:t>
            </a:r>
            <a:r>
              <a:rPr lang="en-US" sz="2400" b="1" dirty="0">
                <a:latin typeface="Courier New" pitchFamily="49" charset="0"/>
              </a:rPr>
              <a:t> 8(%</a:t>
            </a:r>
            <a:r>
              <a:rPr lang="en-US" sz="2400" b="1" dirty="0" err="1">
                <a:latin typeface="Courier New" pitchFamily="49" charset="0"/>
              </a:rPr>
              <a:t>rbp</a:t>
            </a:r>
            <a:r>
              <a:rPr lang="en-US" sz="2400" b="1" dirty="0">
                <a:latin typeface="Courier New" pitchFamily="49" charset="0"/>
              </a:rPr>
              <a:t>),%</a:t>
            </a:r>
            <a:r>
              <a:rPr lang="en-US" sz="2400" b="1" dirty="0" err="1">
                <a:latin typeface="Courier New" pitchFamily="49" charset="0"/>
              </a:rPr>
              <a:t>rdx</a:t>
            </a:r>
            <a:endParaRPr lang="en-US" sz="2400" b="1" dirty="0">
              <a:latin typeface="Courier New" pitchFamily="49"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a:xfrm>
            <a:off x="2057400" y="304800"/>
            <a:ext cx="7658100" cy="573088"/>
          </a:xfrm>
        </p:spPr>
        <p:txBody>
          <a:bodyPr/>
          <a:lstStyle/>
          <a:p>
            <a:r>
              <a:rPr lang="en-US" dirty="0"/>
              <a:t>Example of Simple Addressing Modes</a:t>
            </a:r>
          </a:p>
        </p:txBody>
      </p:sp>
      <p:sp>
        <p:nvSpPr>
          <p:cNvPr id="11" name="Rectangle 4"/>
          <p:cNvSpPr>
            <a:spLocks noChangeArrowheads="1"/>
          </p:cNvSpPr>
          <p:nvPr/>
        </p:nvSpPr>
        <p:spPr bwMode="auto">
          <a:xfrm>
            <a:off x="6019800" y="2154198"/>
            <a:ext cx="4191000" cy="1751762"/>
          </a:xfrm>
          <a:prstGeom prst="rect">
            <a:avLst/>
          </a:prstGeom>
          <a:noFill/>
          <a:ln w="12700">
            <a:noFill/>
            <a:miter lim="800000"/>
            <a:headEnd/>
            <a:tailEnd/>
          </a:ln>
          <a:effectLst/>
        </p:spPr>
        <p:txBody>
          <a:bodyPr wrap="square" lIns="90487" tIns="44450" rIns="90487" bIns="44450">
            <a:spAutoFit/>
          </a:bodyPr>
          <a:lstStyle/>
          <a:p>
            <a:pPr eaLnBrk="0" fontAlgn="base" hangingPunct="0">
              <a:spcBef>
                <a:spcPct val="0"/>
              </a:spcBef>
              <a:spcAft>
                <a:spcPct val="0"/>
              </a:spcAft>
              <a:tabLst>
                <a:tab pos="347663" algn="l"/>
                <a:tab pos="1312863" algn="l"/>
              </a:tabLst>
            </a:pPr>
            <a:r>
              <a:rPr lang="en-US" b="1" dirty="0" err="1">
                <a:solidFill>
                  <a:srgbClr val="000000"/>
                </a:solidFill>
                <a:latin typeface="Courier New" pitchFamily="49" charset="0"/>
              </a:rPr>
              <a:t>whatAmI</a:t>
            </a:r>
            <a:r>
              <a:rPr lang="en-US" b="1" dirty="0">
                <a:solidFill>
                  <a:srgbClr val="000000"/>
                </a:solidFill>
                <a:latin typeface="Courier New" pitchFamily="49" charset="0"/>
              </a:rPr>
              <a:t>:</a:t>
            </a:r>
          </a:p>
          <a:p>
            <a:pPr eaLnBrk="0" fontAlgn="base" hangingPunct="0">
              <a:spcBef>
                <a:spcPct val="0"/>
              </a:spcBef>
              <a:spcAft>
                <a:spcPct val="0"/>
              </a:spcAft>
              <a:tabLst>
                <a:tab pos="347663" algn="l"/>
                <a:tab pos="1312863" algn="l"/>
              </a:tabLst>
            </a:pPr>
            <a:r>
              <a:rPr lang="en-US" b="1" dirty="0">
                <a:solidFill>
                  <a:srgbClr val="000000"/>
                </a:solidFill>
                <a:latin typeface="Courier New" pitchFamily="49" charset="0"/>
              </a:rPr>
              <a:t>  </a:t>
            </a:r>
            <a:r>
              <a:rPr lang="ro-RO" b="1" dirty="0">
                <a:solidFill>
                  <a:srgbClr val="000000"/>
                </a:solidFill>
                <a:latin typeface="Courier New" pitchFamily="49" charset="0"/>
              </a:rPr>
              <a:t> movq    (%rdi), %rax</a:t>
            </a:r>
          </a:p>
          <a:p>
            <a:pPr eaLnBrk="0" fontAlgn="base" hangingPunct="0">
              <a:spcBef>
                <a:spcPct val="0"/>
              </a:spcBef>
              <a:spcAft>
                <a:spcPct val="0"/>
              </a:spcAft>
              <a:tabLst>
                <a:tab pos="347663" algn="l"/>
                <a:tab pos="1312863" algn="l"/>
              </a:tabLst>
            </a:pPr>
            <a:r>
              <a:rPr lang="ro-RO" b="1" dirty="0">
                <a:solidFill>
                  <a:srgbClr val="000000"/>
                </a:solidFill>
                <a:latin typeface="Courier New" pitchFamily="49" charset="0"/>
              </a:rPr>
              <a:t>   movq    (%rsi), %rdx</a:t>
            </a:r>
          </a:p>
          <a:p>
            <a:pPr eaLnBrk="0" fontAlgn="base" hangingPunct="0">
              <a:spcBef>
                <a:spcPct val="0"/>
              </a:spcBef>
              <a:spcAft>
                <a:spcPct val="0"/>
              </a:spcAft>
              <a:tabLst>
                <a:tab pos="347663" algn="l"/>
                <a:tab pos="1312863" algn="l"/>
              </a:tabLst>
            </a:pPr>
            <a:r>
              <a:rPr lang="ro-RO" b="1" dirty="0">
                <a:solidFill>
                  <a:srgbClr val="000000"/>
                </a:solidFill>
                <a:latin typeface="Courier New" pitchFamily="49" charset="0"/>
              </a:rPr>
              <a:t>   movq    %rdx, (%rdi)</a:t>
            </a:r>
          </a:p>
          <a:p>
            <a:pPr eaLnBrk="0" fontAlgn="base" hangingPunct="0">
              <a:spcBef>
                <a:spcPct val="0"/>
              </a:spcBef>
              <a:spcAft>
                <a:spcPct val="0"/>
              </a:spcAft>
              <a:tabLst>
                <a:tab pos="347663" algn="l"/>
                <a:tab pos="1312863" algn="l"/>
              </a:tabLst>
            </a:pPr>
            <a:r>
              <a:rPr lang="ro-RO" b="1" dirty="0">
                <a:solidFill>
                  <a:srgbClr val="000000"/>
                </a:solidFill>
                <a:latin typeface="Courier New" pitchFamily="49" charset="0"/>
              </a:rPr>
              <a:t>   movq    %rax, (%rsi)</a:t>
            </a:r>
          </a:p>
          <a:p>
            <a:pPr eaLnBrk="0" fontAlgn="base" hangingPunct="0">
              <a:spcBef>
                <a:spcPct val="0"/>
              </a:spcBef>
              <a:spcAft>
                <a:spcPct val="0"/>
              </a:spcAft>
              <a:tabLst>
                <a:tab pos="347663" algn="l"/>
                <a:tab pos="1312863" algn="l"/>
              </a:tabLst>
            </a:pPr>
            <a:r>
              <a:rPr lang="ro-RO" b="1" dirty="0">
                <a:solidFill>
                  <a:srgbClr val="000000"/>
                </a:solidFill>
                <a:latin typeface="Courier New" pitchFamily="49" charset="0"/>
              </a:rPr>
              <a:t>   ret</a:t>
            </a:r>
            <a:endParaRPr lang="en-US" b="1" dirty="0">
              <a:solidFill>
                <a:srgbClr val="000000"/>
              </a:solidFill>
              <a:latin typeface="Courier New" pitchFamily="49" charset="0"/>
            </a:endParaRPr>
          </a:p>
        </p:txBody>
      </p:sp>
      <p:sp>
        <p:nvSpPr>
          <p:cNvPr id="2" name="TextBox 1"/>
          <p:cNvSpPr txBox="1"/>
          <p:nvPr/>
        </p:nvSpPr>
        <p:spPr>
          <a:xfrm>
            <a:off x="1721350" y="1171253"/>
            <a:ext cx="4064285" cy="1477328"/>
          </a:xfrm>
          <a:prstGeom prst="rect">
            <a:avLst/>
          </a:prstGeom>
          <a:noFill/>
        </p:spPr>
        <p:txBody>
          <a:bodyPr wrap="square" rtlCol="0">
            <a:spAutoFit/>
          </a:bodyPr>
          <a:lstStyle/>
          <a:p>
            <a:pPr eaLnBrk="0" fontAlgn="base" hangingPunct="0">
              <a:spcBef>
                <a:spcPct val="0"/>
              </a:spcBef>
              <a:spcAft>
                <a:spcPct val="0"/>
              </a:spcAft>
            </a:pPr>
            <a:r>
              <a:rPr lang="en-US" b="1" dirty="0">
                <a:solidFill>
                  <a:srgbClr val="000000"/>
                </a:solidFill>
                <a:latin typeface="Courier New" panose="02070309020205020404" pitchFamily="49" charset="0"/>
                <a:cs typeface="Courier New" panose="02070309020205020404" pitchFamily="49" charset="0"/>
              </a:rPr>
              <a:t>void</a:t>
            </a:r>
          </a:p>
          <a:p>
            <a:pPr eaLnBrk="0" fontAlgn="base" hangingPunct="0">
              <a:spcBef>
                <a:spcPct val="0"/>
              </a:spcBef>
              <a:spcAft>
                <a:spcPct val="0"/>
              </a:spcAft>
            </a:pPr>
            <a:r>
              <a:rPr lang="en-US" b="1" dirty="0" err="1">
                <a:solidFill>
                  <a:srgbClr val="000000"/>
                </a:solidFill>
                <a:latin typeface="Courier New" panose="02070309020205020404" pitchFamily="49" charset="0"/>
                <a:cs typeface="Courier New" panose="02070309020205020404" pitchFamily="49" charset="0"/>
              </a:rPr>
              <a:t>whatAmI</a:t>
            </a:r>
            <a:r>
              <a:rPr lang="en-US" b="1" dirty="0">
                <a:solidFill>
                  <a:srgbClr val="000000"/>
                </a:solidFill>
                <a:latin typeface="Courier New" panose="02070309020205020404" pitchFamily="49" charset="0"/>
                <a:cs typeface="Courier New" panose="02070309020205020404" pitchFamily="49" charset="0"/>
              </a:rPr>
              <a:t>(&lt;type&gt; a, &lt;type&gt; b)</a:t>
            </a:r>
          </a:p>
          <a:p>
            <a:pPr eaLnBrk="0" fontAlgn="base" hangingPunct="0">
              <a:spcBef>
                <a:spcPct val="0"/>
              </a:spcBef>
              <a:spcAft>
                <a:spcPct val="0"/>
              </a:spcAft>
            </a:pPr>
            <a:r>
              <a:rPr lang="en-US" b="1" dirty="0">
                <a:solidFill>
                  <a:srgbClr val="000000"/>
                </a:solidFill>
                <a:latin typeface="Courier New" panose="02070309020205020404" pitchFamily="49" charset="0"/>
                <a:cs typeface="Courier New" panose="02070309020205020404" pitchFamily="49" charset="0"/>
              </a:rPr>
              <a:t>{</a:t>
            </a:r>
          </a:p>
          <a:p>
            <a:pPr eaLnBrk="0" fontAlgn="base" hangingPunct="0">
              <a:spcBef>
                <a:spcPct val="0"/>
              </a:spcBef>
              <a:spcAft>
                <a:spcPct val="0"/>
              </a:spcAft>
            </a:pPr>
            <a:r>
              <a:rPr lang="en-US" b="1" dirty="0">
                <a:solidFill>
                  <a:srgbClr val="000000"/>
                </a:solidFill>
                <a:latin typeface="Courier New" panose="02070309020205020404" pitchFamily="49" charset="0"/>
                <a:cs typeface="Courier New" panose="02070309020205020404" pitchFamily="49" charset="0"/>
              </a:rPr>
              <a:t>     ????</a:t>
            </a:r>
          </a:p>
          <a:p>
            <a:pPr eaLnBrk="0" fontAlgn="base" hangingPunct="0">
              <a:spcBef>
                <a:spcPct val="0"/>
              </a:spcBef>
              <a:spcAft>
                <a:spcPct val="0"/>
              </a:spcAft>
            </a:pPr>
            <a:r>
              <a:rPr lang="en-US" b="1" dirty="0">
                <a:solidFill>
                  <a:srgbClr val="000000"/>
                </a:solidFill>
                <a:latin typeface="Courier New" panose="02070309020205020404" pitchFamily="49" charset="0"/>
                <a:cs typeface="Courier New" panose="02070309020205020404" pitchFamily="49" charset="0"/>
              </a:rPr>
              <a:t>}</a:t>
            </a:r>
          </a:p>
        </p:txBody>
      </p:sp>
      <p:grpSp>
        <p:nvGrpSpPr>
          <p:cNvPr id="12" name="Group 11"/>
          <p:cNvGrpSpPr/>
          <p:nvPr/>
        </p:nvGrpSpPr>
        <p:grpSpPr>
          <a:xfrm>
            <a:off x="2890462" y="1839074"/>
            <a:ext cx="1196940" cy="2731582"/>
            <a:chOff x="1366462" y="1839074"/>
            <a:chExt cx="1196940" cy="2731582"/>
          </a:xfrm>
        </p:grpSpPr>
        <p:cxnSp>
          <p:nvCxnSpPr>
            <p:cNvPr id="4" name="Straight Arrow Connector 3"/>
            <p:cNvCxnSpPr/>
            <p:nvPr/>
          </p:nvCxnSpPr>
          <p:spPr bwMode="auto">
            <a:xfrm flipV="1">
              <a:off x="1869897" y="1839074"/>
              <a:ext cx="523981" cy="2352782"/>
            </a:xfrm>
            <a:prstGeom prst="straightConnector1">
              <a:avLst/>
            </a:prstGeom>
            <a:noFill/>
            <a:ln w="25400" cap="flat" cmpd="sng" algn="ctr">
              <a:solidFill>
                <a:srgbClr val="CC0000"/>
              </a:solidFill>
              <a:prstDash val="solid"/>
              <a:round/>
              <a:headEnd type="none" w="med" len="med"/>
              <a:tailEnd type="arrow"/>
            </a:ln>
            <a:effectLst/>
          </p:spPr>
        </p:cxnSp>
        <p:sp>
          <p:nvSpPr>
            <p:cNvPr id="5" name="TextBox 4"/>
            <p:cNvSpPr txBox="1"/>
            <p:nvPr/>
          </p:nvSpPr>
          <p:spPr>
            <a:xfrm>
              <a:off x="1366462" y="4201324"/>
              <a:ext cx="1196940" cy="369332"/>
            </a:xfrm>
            <a:prstGeom prst="rect">
              <a:avLst/>
            </a:prstGeom>
            <a:noFill/>
          </p:spPr>
          <p:txBody>
            <a:bodyPr wrap="square" rtlCol="0">
              <a:spAutoFit/>
            </a:bodyPr>
            <a:lstStyle/>
            <a:p>
              <a:pPr eaLnBrk="0" fontAlgn="base" hangingPunct="0">
                <a:spcBef>
                  <a:spcPct val="0"/>
                </a:spcBef>
                <a:spcAft>
                  <a:spcPct val="0"/>
                </a:spcAft>
              </a:pPr>
              <a:r>
                <a:rPr lang="en-US" b="1" dirty="0">
                  <a:solidFill>
                    <a:srgbClr val="000000"/>
                  </a:solidFill>
                  <a:latin typeface="Courier New" panose="02070309020205020404" pitchFamily="49" charset="0"/>
                  <a:cs typeface="Courier New" panose="02070309020205020404" pitchFamily="49" charset="0"/>
                </a:rPr>
                <a:t>%</a:t>
              </a:r>
              <a:r>
                <a:rPr lang="en-US" b="1" dirty="0" err="1">
                  <a:solidFill>
                    <a:srgbClr val="000000"/>
                  </a:solidFill>
                  <a:latin typeface="Courier New" panose="02070309020205020404" pitchFamily="49" charset="0"/>
                  <a:cs typeface="Courier New" panose="02070309020205020404" pitchFamily="49" charset="0"/>
                </a:rPr>
                <a:t>rdi</a:t>
              </a:r>
              <a:endParaRPr lang="en-US" b="1" dirty="0">
                <a:solidFill>
                  <a:srgbClr val="000000"/>
                </a:solidFill>
                <a:latin typeface="Courier New" panose="02070309020205020404" pitchFamily="49" charset="0"/>
                <a:cs typeface="Courier New" panose="02070309020205020404" pitchFamily="49" charset="0"/>
              </a:endParaRPr>
            </a:p>
          </p:txBody>
        </p:sp>
      </p:grpSp>
      <p:grpSp>
        <p:nvGrpSpPr>
          <p:cNvPr id="13" name="Group 12"/>
          <p:cNvGrpSpPr/>
          <p:nvPr/>
        </p:nvGrpSpPr>
        <p:grpSpPr>
          <a:xfrm>
            <a:off x="4280043" y="1839076"/>
            <a:ext cx="1196940" cy="2576931"/>
            <a:chOff x="2756043" y="1839075"/>
            <a:chExt cx="1196940" cy="2576931"/>
          </a:xfrm>
        </p:grpSpPr>
        <p:cxnSp>
          <p:nvCxnSpPr>
            <p:cNvPr id="9" name="Straight Arrow Connector 8"/>
            <p:cNvCxnSpPr/>
            <p:nvPr/>
          </p:nvCxnSpPr>
          <p:spPr bwMode="auto">
            <a:xfrm flipV="1">
              <a:off x="3161872" y="1839075"/>
              <a:ext cx="598470" cy="2188395"/>
            </a:xfrm>
            <a:prstGeom prst="straightConnector1">
              <a:avLst/>
            </a:prstGeom>
            <a:noFill/>
            <a:ln w="25400" cap="flat" cmpd="sng" algn="ctr">
              <a:solidFill>
                <a:srgbClr val="CC0000"/>
              </a:solidFill>
              <a:prstDash val="solid"/>
              <a:round/>
              <a:headEnd type="none" w="med" len="med"/>
              <a:tailEnd type="arrow"/>
            </a:ln>
            <a:effectLst/>
          </p:spPr>
        </p:cxnSp>
        <p:sp>
          <p:nvSpPr>
            <p:cNvPr id="10" name="TextBox 9"/>
            <p:cNvSpPr txBox="1"/>
            <p:nvPr/>
          </p:nvSpPr>
          <p:spPr>
            <a:xfrm>
              <a:off x="2756043" y="4046674"/>
              <a:ext cx="1196940" cy="369332"/>
            </a:xfrm>
            <a:prstGeom prst="rect">
              <a:avLst/>
            </a:prstGeom>
            <a:noFill/>
          </p:spPr>
          <p:txBody>
            <a:bodyPr wrap="square" rtlCol="0">
              <a:spAutoFit/>
            </a:bodyPr>
            <a:lstStyle/>
            <a:p>
              <a:pPr eaLnBrk="0" fontAlgn="base" hangingPunct="0">
                <a:spcBef>
                  <a:spcPct val="0"/>
                </a:spcBef>
                <a:spcAft>
                  <a:spcPct val="0"/>
                </a:spcAft>
              </a:pPr>
              <a:r>
                <a:rPr lang="en-US" b="1" dirty="0">
                  <a:solidFill>
                    <a:srgbClr val="000000"/>
                  </a:solidFill>
                  <a:latin typeface="Courier New" panose="02070309020205020404" pitchFamily="49" charset="0"/>
                  <a:cs typeface="Courier New" panose="02070309020205020404" pitchFamily="49" charset="0"/>
                </a:rPr>
                <a:t>%</a:t>
              </a:r>
              <a:r>
                <a:rPr lang="en-US" b="1" dirty="0" err="1">
                  <a:solidFill>
                    <a:srgbClr val="000000"/>
                  </a:solidFill>
                  <a:latin typeface="Courier New" panose="02070309020205020404" pitchFamily="49" charset="0"/>
                  <a:cs typeface="Courier New" panose="02070309020205020404" pitchFamily="49" charset="0"/>
                </a:rPr>
                <a:t>rsi</a:t>
              </a:r>
              <a:endParaRPr lang="en-US" b="1" dirty="0">
                <a:solidFill>
                  <a:srgbClr val="000000"/>
                </a:solidFill>
                <a:latin typeface="Courier New" panose="02070309020205020404" pitchFamily="49" charset="0"/>
                <a:cs typeface="Courier New" panose="02070309020205020404" pitchFamily="49" charset="0"/>
              </a:endParaRPr>
            </a:p>
          </p:txBody>
        </p:sp>
      </p:grpSp>
    </p:spTree>
    <p:extLst>
      <p:ext uri="{BB962C8B-B14F-4D97-AF65-F5344CB8AC3E}">
        <p14:creationId xmlns:p14="http://schemas.microsoft.com/office/powerpoint/2010/main" val="1983570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a:xfrm>
            <a:off x="2057400" y="304800"/>
            <a:ext cx="7658100" cy="573088"/>
          </a:xfrm>
        </p:spPr>
        <p:txBody>
          <a:bodyPr/>
          <a:lstStyle/>
          <a:p>
            <a:r>
              <a:rPr lang="en-US" dirty="0"/>
              <a:t>Example of Simple Addressing Modes</a:t>
            </a:r>
          </a:p>
        </p:txBody>
      </p:sp>
      <p:sp>
        <p:nvSpPr>
          <p:cNvPr id="159747" name="Rectangle 3"/>
          <p:cNvSpPr>
            <a:spLocks noChangeArrowheads="1"/>
          </p:cNvSpPr>
          <p:nvPr/>
        </p:nvSpPr>
        <p:spPr bwMode="auto">
          <a:xfrm>
            <a:off x="1676400" y="1600200"/>
            <a:ext cx="3962400" cy="2305760"/>
          </a:xfrm>
          <a:prstGeom prst="rect">
            <a:avLst/>
          </a:prstGeom>
          <a:solidFill>
            <a:srgbClr val="F6F5BD"/>
          </a:solidFill>
          <a:ln w="12700">
            <a:solidFill>
              <a:schemeClr val="tx1"/>
            </a:solidFill>
            <a:miter lim="800000"/>
            <a:headEnd/>
            <a:tailEnd/>
          </a:ln>
          <a:effectLst/>
        </p:spPr>
        <p:txBody>
          <a:bodyPr lIns="90487" tIns="44450" rIns="90487" bIns="44450">
            <a:spAutoFit/>
          </a:bodyPr>
          <a:lstStyle/>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void swap</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(long *</a:t>
            </a:r>
            <a:r>
              <a:rPr lang="en-US" b="1" dirty="0" err="1">
                <a:solidFill>
                  <a:srgbClr val="000000"/>
                </a:solidFill>
                <a:latin typeface="Courier New" pitchFamily="49" charset="0"/>
              </a:rPr>
              <a:t>xp</a:t>
            </a:r>
            <a:r>
              <a:rPr lang="en-US" b="1" dirty="0">
                <a:solidFill>
                  <a:srgbClr val="000000"/>
                </a:solidFill>
                <a:latin typeface="Courier New" pitchFamily="49" charset="0"/>
              </a:rPr>
              <a:t>, long *</a:t>
            </a:r>
            <a:r>
              <a:rPr lang="en-US" b="1" dirty="0" err="1">
                <a:solidFill>
                  <a:srgbClr val="000000"/>
                </a:solidFill>
                <a:latin typeface="Courier New" pitchFamily="49" charset="0"/>
              </a:rPr>
              <a:t>yp</a:t>
            </a:r>
            <a:r>
              <a:rPr lang="en-US" b="1" dirty="0">
                <a:solidFill>
                  <a:srgbClr val="000000"/>
                </a:solidFill>
                <a:latin typeface="Courier New" pitchFamily="49" charset="0"/>
              </a:rPr>
              <a:t>) </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long t0 = *</a:t>
            </a:r>
            <a:r>
              <a:rPr lang="en-US" b="1" dirty="0" err="1">
                <a:solidFill>
                  <a:srgbClr val="000000"/>
                </a:solidFill>
                <a:latin typeface="Courier New" pitchFamily="49" charset="0"/>
              </a:rPr>
              <a:t>xp</a:t>
            </a:r>
            <a:r>
              <a:rPr lang="en-US" b="1" dirty="0">
                <a:solidFill>
                  <a:srgbClr val="000000"/>
                </a:solidFill>
                <a:latin typeface="Courier New" pitchFamily="49" charset="0"/>
              </a:rPr>
              <a:t>;</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long t1 = *</a:t>
            </a:r>
            <a:r>
              <a:rPr lang="en-US" b="1" dirty="0" err="1">
                <a:solidFill>
                  <a:srgbClr val="000000"/>
                </a:solidFill>
                <a:latin typeface="Courier New" pitchFamily="49" charset="0"/>
              </a:rPr>
              <a:t>yp</a:t>
            </a:r>
            <a:r>
              <a:rPr lang="en-US" b="1" dirty="0">
                <a:solidFill>
                  <a:srgbClr val="000000"/>
                </a:solidFill>
                <a:latin typeface="Courier New" pitchFamily="49" charset="0"/>
              </a:rPr>
              <a:t>;</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a:t>
            </a:r>
            <a:r>
              <a:rPr lang="en-US" b="1" dirty="0" err="1">
                <a:solidFill>
                  <a:srgbClr val="000000"/>
                </a:solidFill>
                <a:latin typeface="Courier New" pitchFamily="49" charset="0"/>
              </a:rPr>
              <a:t>xp</a:t>
            </a:r>
            <a:r>
              <a:rPr lang="en-US" b="1" dirty="0">
                <a:solidFill>
                  <a:srgbClr val="000000"/>
                </a:solidFill>
                <a:latin typeface="Courier New" pitchFamily="49" charset="0"/>
              </a:rPr>
              <a:t> = t1;</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a:t>
            </a:r>
            <a:r>
              <a:rPr lang="en-US" b="1" dirty="0" err="1">
                <a:solidFill>
                  <a:srgbClr val="000000"/>
                </a:solidFill>
                <a:latin typeface="Courier New" pitchFamily="49" charset="0"/>
              </a:rPr>
              <a:t>yp</a:t>
            </a:r>
            <a:r>
              <a:rPr lang="en-US" b="1" dirty="0">
                <a:solidFill>
                  <a:srgbClr val="000000"/>
                </a:solidFill>
                <a:latin typeface="Courier New" pitchFamily="49" charset="0"/>
              </a:rPr>
              <a:t> = t0;</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a:t>
            </a:r>
          </a:p>
        </p:txBody>
      </p:sp>
      <p:sp>
        <p:nvSpPr>
          <p:cNvPr id="11" name="Rectangle 4"/>
          <p:cNvSpPr>
            <a:spLocks noChangeArrowheads="1"/>
          </p:cNvSpPr>
          <p:nvPr/>
        </p:nvSpPr>
        <p:spPr bwMode="auto">
          <a:xfrm>
            <a:off x="6019800" y="2154198"/>
            <a:ext cx="4191000" cy="1751762"/>
          </a:xfrm>
          <a:prstGeom prst="rect">
            <a:avLst/>
          </a:prstGeom>
          <a:noFill/>
          <a:ln w="12700">
            <a:noFill/>
            <a:miter lim="800000"/>
            <a:headEnd/>
            <a:tailEnd/>
          </a:ln>
          <a:effectLst/>
        </p:spPr>
        <p:txBody>
          <a:bodyPr wrap="square" lIns="90487" tIns="44450" rIns="90487" bIns="44450">
            <a:spAutoFit/>
          </a:bodyPr>
          <a:lstStyle/>
          <a:p>
            <a:pPr eaLnBrk="0" fontAlgn="base" hangingPunct="0">
              <a:spcBef>
                <a:spcPct val="0"/>
              </a:spcBef>
              <a:spcAft>
                <a:spcPct val="0"/>
              </a:spcAft>
              <a:tabLst>
                <a:tab pos="347663" algn="l"/>
                <a:tab pos="1312863" algn="l"/>
              </a:tabLst>
            </a:pPr>
            <a:r>
              <a:rPr lang="en-US" b="1" dirty="0">
                <a:solidFill>
                  <a:srgbClr val="000000"/>
                </a:solidFill>
                <a:latin typeface="Courier New" pitchFamily="49" charset="0"/>
              </a:rPr>
              <a:t>swap:</a:t>
            </a:r>
          </a:p>
          <a:p>
            <a:pPr eaLnBrk="0" fontAlgn="base" hangingPunct="0">
              <a:spcBef>
                <a:spcPct val="0"/>
              </a:spcBef>
              <a:spcAft>
                <a:spcPct val="0"/>
              </a:spcAft>
              <a:tabLst>
                <a:tab pos="347663" algn="l"/>
                <a:tab pos="1312863" algn="l"/>
              </a:tabLst>
            </a:pPr>
            <a:r>
              <a:rPr lang="en-US" b="1" dirty="0">
                <a:solidFill>
                  <a:srgbClr val="000000"/>
                </a:solidFill>
                <a:latin typeface="Courier New" pitchFamily="49" charset="0"/>
              </a:rPr>
              <a:t>  </a:t>
            </a:r>
            <a:r>
              <a:rPr lang="ro-RO" b="1" dirty="0">
                <a:solidFill>
                  <a:srgbClr val="000000"/>
                </a:solidFill>
                <a:latin typeface="Courier New" pitchFamily="49" charset="0"/>
              </a:rPr>
              <a:t> movq    (%rdi), %rax</a:t>
            </a:r>
          </a:p>
          <a:p>
            <a:pPr eaLnBrk="0" fontAlgn="base" hangingPunct="0">
              <a:spcBef>
                <a:spcPct val="0"/>
              </a:spcBef>
              <a:spcAft>
                <a:spcPct val="0"/>
              </a:spcAft>
              <a:tabLst>
                <a:tab pos="347663" algn="l"/>
                <a:tab pos="1312863" algn="l"/>
              </a:tabLst>
            </a:pPr>
            <a:r>
              <a:rPr lang="ro-RO" b="1" dirty="0">
                <a:solidFill>
                  <a:srgbClr val="000000"/>
                </a:solidFill>
                <a:latin typeface="Courier New" pitchFamily="49" charset="0"/>
              </a:rPr>
              <a:t>   movq    (%rsi), %rdx</a:t>
            </a:r>
          </a:p>
          <a:p>
            <a:pPr eaLnBrk="0" fontAlgn="base" hangingPunct="0">
              <a:spcBef>
                <a:spcPct val="0"/>
              </a:spcBef>
              <a:spcAft>
                <a:spcPct val="0"/>
              </a:spcAft>
              <a:tabLst>
                <a:tab pos="347663" algn="l"/>
                <a:tab pos="1312863" algn="l"/>
              </a:tabLst>
            </a:pPr>
            <a:r>
              <a:rPr lang="ro-RO" b="1" dirty="0">
                <a:solidFill>
                  <a:srgbClr val="000000"/>
                </a:solidFill>
                <a:latin typeface="Courier New" pitchFamily="49" charset="0"/>
              </a:rPr>
              <a:t>   movq    %rdx, (%rdi)</a:t>
            </a:r>
          </a:p>
          <a:p>
            <a:pPr eaLnBrk="0" fontAlgn="base" hangingPunct="0">
              <a:spcBef>
                <a:spcPct val="0"/>
              </a:spcBef>
              <a:spcAft>
                <a:spcPct val="0"/>
              </a:spcAft>
              <a:tabLst>
                <a:tab pos="347663" algn="l"/>
                <a:tab pos="1312863" algn="l"/>
              </a:tabLst>
            </a:pPr>
            <a:r>
              <a:rPr lang="ro-RO" b="1" dirty="0">
                <a:solidFill>
                  <a:srgbClr val="000000"/>
                </a:solidFill>
                <a:latin typeface="Courier New" pitchFamily="49" charset="0"/>
              </a:rPr>
              <a:t>   movq    %rax, (%rsi)</a:t>
            </a:r>
          </a:p>
          <a:p>
            <a:pPr eaLnBrk="0" fontAlgn="base" hangingPunct="0">
              <a:spcBef>
                <a:spcPct val="0"/>
              </a:spcBef>
              <a:spcAft>
                <a:spcPct val="0"/>
              </a:spcAft>
              <a:tabLst>
                <a:tab pos="347663" algn="l"/>
                <a:tab pos="1312863" algn="l"/>
              </a:tabLst>
            </a:pPr>
            <a:r>
              <a:rPr lang="ro-RO" b="1" dirty="0">
                <a:solidFill>
                  <a:srgbClr val="000000"/>
                </a:solidFill>
                <a:latin typeface="Courier New" pitchFamily="49" charset="0"/>
              </a:rPr>
              <a:t>   ret</a:t>
            </a:r>
            <a:endParaRPr lang="en-US" b="1" dirty="0">
              <a:solidFill>
                <a:srgbClr val="000000"/>
              </a:solidFill>
              <a:latin typeface="Courier New" pitchFamily="49"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855822" y="1780988"/>
            <a:ext cx="1752600" cy="1752600"/>
            <a:chOff x="9111129" y="1790700"/>
            <a:chExt cx="1752600" cy="1752600"/>
          </a:xfrm>
        </p:grpSpPr>
        <p:sp>
          <p:nvSpPr>
            <p:cNvPr id="56" name="Rectangle 43"/>
            <p:cNvSpPr>
              <a:spLocks noChangeArrowheads="1"/>
            </p:cNvSpPr>
            <p:nvPr/>
          </p:nvSpPr>
          <p:spPr bwMode="auto">
            <a:xfrm>
              <a:off x="9111129" y="1790700"/>
              <a:ext cx="685800" cy="38100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b="1" dirty="0">
                  <a:solidFill>
                    <a:srgbClr val="000000"/>
                  </a:solidFill>
                  <a:latin typeface="Courier New" pitchFamily="49" charset="0"/>
                </a:rPr>
                <a:t>%</a:t>
              </a:r>
              <a:r>
                <a:rPr lang="en-US" b="1" dirty="0" err="1">
                  <a:solidFill>
                    <a:srgbClr val="000000"/>
                  </a:solidFill>
                  <a:latin typeface="Courier New" pitchFamily="49" charset="0"/>
                </a:rPr>
                <a:t>rdi</a:t>
              </a:r>
              <a:endParaRPr lang="en-US" b="1" dirty="0">
                <a:solidFill>
                  <a:srgbClr val="000000"/>
                </a:solidFill>
                <a:latin typeface="Courier New" pitchFamily="49" charset="0"/>
              </a:endParaRPr>
            </a:p>
          </p:txBody>
        </p:sp>
        <p:sp>
          <p:nvSpPr>
            <p:cNvPr id="57" name="Rectangle 44"/>
            <p:cNvSpPr>
              <a:spLocks noChangeArrowheads="1"/>
            </p:cNvSpPr>
            <p:nvPr/>
          </p:nvSpPr>
          <p:spPr bwMode="auto">
            <a:xfrm>
              <a:off x="9111129" y="2247900"/>
              <a:ext cx="685800" cy="38100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b="1" dirty="0">
                  <a:solidFill>
                    <a:srgbClr val="000000"/>
                  </a:solidFill>
                  <a:latin typeface="Courier New" pitchFamily="49" charset="0"/>
                </a:rPr>
                <a:t>%</a:t>
              </a:r>
              <a:r>
                <a:rPr lang="en-US" b="1" dirty="0" err="1">
                  <a:solidFill>
                    <a:srgbClr val="000000"/>
                  </a:solidFill>
                  <a:latin typeface="Courier New" pitchFamily="49" charset="0"/>
                </a:rPr>
                <a:t>rsi</a:t>
              </a:r>
              <a:endParaRPr lang="en-US" b="1" dirty="0">
                <a:solidFill>
                  <a:srgbClr val="000000"/>
                </a:solidFill>
                <a:latin typeface="Courier New" pitchFamily="49" charset="0"/>
              </a:endParaRPr>
            </a:p>
          </p:txBody>
        </p:sp>
        <p:sp>
          <p:nvSpPr>
            <p:cNvPr id="58" name="Rectangle 45"/>
            <p:cNvSpPr>
              <a:spLocks noChangeArrowheads="1"/>
            </p:cNvSpPr>
            <p:nvPr/>
          </p:nvSpPr>
          <p:spPr bwMode="auto">
            <a:xfrm>
              <a:off x="9111129" y="2705100"/>
              <a:ext cx="685800" cy="38100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b="1" dirty="0">
                  <a:solidFill>
                    <a:srgbClr val="000000"/>
                  </a:solidFill>
                  <a:latin typeface="Courier New" pitchFamily="49" charset="0"/>
                </a:rPr>
                <a:t>%</a:t>
              </a:r>
              <a:r>
                <a:rPr lang="en-US" b="1" dirty="0" err="1">
                  <a:solidFill>
                    <a:srgbClr val="000000"/>
                  </a:solidFill>
                  <a:latin typeface="Courier New" pitchFamily="49" charset="0"/>
                </a:rPr>
                <a:t>rax</a:t>
              </a:r>
              <a:endParaRPr lang="en-US" b="1" dirty="0">
                <a:solidFill>
                  <a:srgbClr val="000000"/>
                </a:solidFill>
                <a:latin typeface="Courier New" pitchFamily="49" charset="0"/>
              </a:endParaRPr>
            </a:p>
          </p:txBody>
        </p:sp>
        <p:sp>
          <p:nvSpPr>
            <p:cNvPr id="59" name="Rectangle 46"/>
            <p:cNvSpPr>
              <a:spLocks noChangeArrowheads="1"/>
            </p:cNvSpPr>
            <p:nvPr/>
          </p:nvSpPr>
          <p:spPr bwMode="auto">
            <a:xfrm>
              <a:off x="9111129" y="3162300"/>
              <a:ext cx="685800" cy="38100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b="1" dirty="0">
                  <a:solidFill>
                    <a:srgbClr val="000000"/>
                  </a:solidFill>
                  <a:latin typeface="Courier New" pitchFamily="49" charset="0"/>
                </a:rPr>
                <a:t>%</a:t>
              </a:r>
              <a:r>
                <a:rPr lang="en-US" b="1" dirty="0" err="1">
                  <a:solidFill>
                    <a:srgbClr val="000000"/>
                  </a:solidFill>
                  <a:latin typeface="Courier New" pitchFamily="49" charset="0"/>
                </a:rPr>
                <a:t>rdx</a:t>
              </a:r>
              <a:endParaRPr lang="en-US" b="1" dirty="0">
                <a:solidFill>
                  <a:srgbClr val="000000"/>
                </a:solidFill>
                <a:latin typeface="Courier New" pitchFamily="49" charset="0"/>
              </a:endParaRPr>
            </a:p>
          </p:txBody>
        </p:sp>
        <p:sp>
          <p:nvSpPr>
            <p:cNvPr id="60" name="Rectangle 52"/>
            <p:cNvSpPr>
              <a:spLocks noChangeArrowheads="1"/>
            </p:cNvSpPr>
            <p:nvPr/>
          </p:nvSpPr>
          <p:spPr bwMode="auto">
            <a:xfrm>
              <a:off x="9796929" y="1790700"/>
              <a:ext cx="1066800" cy="381000"/>
            </a:xfrm>
            <a:prstGeom prst="rect">
              <a:avLst/>
            </a:prstGeom>
            <a:solidFill>
              <a:schemeClr val="bg1"/>
            </a:solidFill>
            <a:ln w="25400">
              <a:solidFill>
                <a:schemeClr val="tx1"/>
              </a:solidFill>
              <a:miter lim="800000"/>
              <a:headEnd/>
              <a:tailEnd/>
            </a:ln>
            <a:effectLst/>
          </p:spPr>
          <p:txBody>
            <a:bodyPr wrap="none" anchor="ctr"/>
            <a:lstStyle/>
            <a:p>
              <a:pPr algn="r" eaLnBrk="0" fontAlgn="base" hangingPunct="0">
                <a:spcBef>
                  <a:spcPct val="0"/>
                </a:spcBef>
                <a:spcAft>
                  <a:spcPct val="0"/>
                </a:spcAft>
              </a:pPr>
              <a:endParaRPr lang="en-US" b="1">
                <a:solidFill>
                  <a:srgbClr val="000000"/>
                </a:solidFill>
                <a:latin typeface="Courier New" pitchFamily="49" charset="0"/>
              </a:endParaRPr>
            </a:p>
          </p:txBody>
        </p:sp>
        <p:sp>
          <p:nvSpPr>
            <p:cNvPr id="61" name="Rectangle 53"/>
            <p:cNvSpPr>
              <a:spLocks noChangeArrowheads="1"/>
            </p:cNvSpPr>
            <p:nvPr/>
          </p:nvSpPr>
          <p:spPr bwMode="auto">
            <a:xfrm>
              <a:off x="9796929" y="2247900"/>
              <a:ext cx="1066800" cy="381000"/>
            </a:xfrm>
            <a:prstGeom prst="rect">
              <a:avLst/>
            </a:prstGeom>
            <a:solidFill>
              <a:schemeClr val="bg1"/>
            </a:solidFill>
            <a:ln w="25400">
              <a:solidFill>
                <a:schemeClr val="tx1"/>
              </a:solidFill>
              <a:miter lim="800000"/>
              <a:headEnd/>
              <a:tailEnd/>
            </a:ln>
            <a:effectLst/>
          </p:spPr>
          <p:txBody>
            <a:bodyPr wrap="none" anchor="ctr"/>
            <a:lstStyle/>
            <a:p>
              <a:pPr algn="r" eaLnBrk="0" fontAlgn="base" hangingPunct="0">
                <a:spcBef>
                  <a:spcPct val="0"/>
                </a:spcBef>
                <a:spcAft>
                  <a:spcPct val="0"/>
                </a:spcAft>
              </a:pPr>
              <a:endParaRPr lang="en-US" b="1">
                <a:solidFill>
                  <a:srgbClr val="000000"/>
                </a:solidFill>
                <a:latin typeface="Courier New" pitchFamily="49" charset="0"/>
              </a:endParaRPr>
            </a:p>
          </p:txBody>
        </p:sp>
        <p:sp>
          <p:nvSpPr>
            <p:cNvPr id="62" name="Rectangle 54"/>
            <p:cNvSpPr>
              <a:spLocks noChangeArrowheads="1"/>
            </p:cNvSpPr>
            <p:nvPr/>
          </p:nvSpPr>
          <p:spPr bwMode="auto">
            <a:xfrm>
              <a:off x="9796929" y="2705100"/>
              <a:ext cx="1066800" cy="381000"/>
            </a:xfrm>
            <a:prstGeom prst="rect">
              <a:avLst/>
            </a:prstGeom>
            <a:solidFill>
              <a:schemeClr val="bg1"/>
            </a:solidFill>
            <a:ln w="25400">
              <a:solidFill>
                <a:schemeClr val="tx1"/>
              </a:solidFill>
              <a:miter lim="800000"/>
              <a:headEnd/>
              <a:tailEnd/>
            </a:ln>
            <a:effectLst/>
          </p:spPr>
          <p:txBody>
            <a:bodyPr wrap="none" anchor="ctr"/>
            <a:lstStyle/>
            <a:p>
              <a:pPr algn="r" eaLnBrk="0" fontAlgn="base" hangingPunct="0">
                <a:spcBef>
                  <a:spcPct val="0"/>
                </a:spcBef>
                <a:spcAft>
                  <a:spcPct val="0"/>
                </a:spcAft>
              </a:pPr>
              <a:endParaRPr lang="en-US" b="1">
                <a:solidFill>
                  <a:srgbClr val="000000"/>
                </a:solidFill>
                <a:latin typeface="Courier New" pitchFamily="49" charset="0"/>
              </a:endParaRPr>
            </a:p>
          </p:txBody>
        </p:sp>
        <p:sp>
          <p:nvSpPr>
            <p:cNvPr id="63" name="Rectangle 55"/>
            <p:cNvSpPr>
              <a:spLocks noChangeArrowheads="1"/>
            </p:cNvSpPr>
            <p:nvPr/>
          </p:nvSpPr>
          <p:spPr bwMode="auto">
            <a:xfrm>
              <a:off x="9796929" y="3162300"/>
              <a:ext cx="1066800" cy="381000"/>
            </a:xfrm>
            <a:prstGeom prst="rect">
              <a:avLst/>
            </a:prstGeom>
            <a:solidFill>
              <a:schemeClr val="bg1"/>
            </a:solidFill>
            <a:ln w="25400">
              <a:solidFill>
                <a:schemeClr val="tx1"/>
              </a:solidFill>
              <a:miter lim="800000"/>
              <a:headEnd/>
              <a:tailEnd/>
            </a:ln>
            <a:effectLst/>
          </p:spPr>
          <p:txBody>
            <a:bodyPr wrap="none" anchor="ctr"/>
            <a:lstStyle/>
            <a:p>
              <a:pPr algn="r" eaLnBrk="0" fontAlgn="base" hangingPunct="0">
                <a:spcBef>
                  <a:spcPct val="0"/>
                </a:spcBef>
                <a:spcAft>
                  <a:spcPct val="0"/>
                </a:spcAft>
              </a:pPr>
              <a:endParaRPr lang="en-US" b="1">
                <a:solidFill>
                  <a:srgbClr val="000000"/>
                </a:solidFill>
                <a:latin typeface="Courier New" pitchFamily="49" charset="0"/>
              </a:endParaRPr>
            </a:p>
          </p:txBody>
        </p:sp>
      </p:grpSp>
      <p:sp>
        <p:nvSpPr>
          <p:cNvPr id="160770" name="Rectangle 2"/>
          <p:cNvSpPr>
            <a:spLocks noGrp="1" noChangeArrowheads="1"/>
          </p:cNvSpPr>
          <p:nvPr>
            <p:ph type="title"/>
          </p:nvPr>
        </p:nvSpPr>
        <p:spPr>
          <a:xfrm>
            <a:off x="2057400" y="304800"/>
            <a:ext cx="6375400" cy="573088"/>
          </a:xfrm>
        </p:spPr>
        <p:txBody>
          <a:bodyPr/>
          <a:lstStyle/>
          <a:p>
            <a:r>
              <a:rPr lang="en-US" dirty="0"/>
              <a:t>Understanding </a:t>
            </a:r>
            <a:r>
              <a:rPr lang="en-US" dirty="0">
                <a:latin typeface="Courier New"/>
                <a:cs typeface="Courier New"/>
              </a:rPr>
              <a:t>Swap</a:t>
            </a:r>
            <a:r>
              <a:rPr lang="en-US" dirty="0"/>
              <a:t>()</a:t>
            </a:r>
          </a:p>
        </p:txBody>
      </p:sp>
      <p:sp>
        <p:nvSpPr>
          <p:cNvPr id="160771" name="Rectangle 3"/>
          <p:cNvSpPr>
            <a:spLocks noChangeArrowheads="1"/>
          </p:cNvSpPr>
          <p:nvPr/>
        </p:nvSpPr>
        <p:spPr bwMode="auto">
          <a:xfrm>
            <a:off x="1828800" y="1295400"/>
            <a:ext cx="3962400" cy="2305760"/>
          </a:xfrm>
          <a:prstGeom prst="rect">
            <a:avLst/>
          </a:prstGeom>
          <a:solidFill>
            <a:srgbClr val="F6F5BD"/>
          </a:solidFill>
          <a:ln w="12700">
            <a:solidFill>
              <a:schemeClr val="tx1"/>
            </a:solidFill>
            <a:miter lim="800000"/>
            <a:headEnd/>
            <a:tailEnd/>
          </a:ln>
          <a:effectLst/>
        </p:spPr>
        <p:txBody>
          <a:bodyPr lIns="90487" tIns="44450" rIns="90487" bIns="44450">
            <a:spAutoFit/>
          </a:bodyPr>
          <a:lstStyle/>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void swap</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(long *</a:t>
            </a:r>
            <a:r>
              <a:rPr lang="en-US" b="1" dirty="0" err="1">
                <a:solidFill>
                  <a:srgbClr val="000000"/>
                </a:solidFill>
                <a:latin typeface="Courier New" pitchFamily="49" charset="0"/>
              </a:rPr>
              <a:t>xp</a:t>
            </a:r>
            <a:r>
              <a:rPr lang="en-US" b="1" dirty="0">
                <a:solidFill>
                  <a:srgbClr val="000000"/>
                </a:solidFill>
                <a:latin typeface="Courier New" pitchFamily="49" charset="0"/>
              </a:rPr>
              <a:t>, long *</a:t>
            </a:r>
            <a:r>
              <a:rPr lang="en-US" b="1" dirty="0" err="1">
                <a:solidFill>
                  <a:srgbClr val="000000"/>
                </a:solidFill>
                <a:latin typeface="Courier New" pitchFamily="49" charset="0"/>
              </a:rPr>
              <a:t>yp</a:t>
            </a:r>
            <a:r>
              <a:rPr lang="en-US" b="1" dirty="0">
                <a:solidFill>
                  <a:srgbClr val="000000"/>
                </a:solidFill>
                <a:latin typeface="Courier New" pitchFamily="49" charset="0"/>
              </a:rPr>
              <a:t>) </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long t0 = *</a:t>
            </a:r>
            <a:r>
              <a:rPr lang="en-US" b="1" dirty="0" err="1">
                <a:solidFill>
                  <a:srgbClr val="000000"/>
                </a:solidFill>
                <a:latin typeface="Courier New" pitchFamily="49" charset="0"/>
              </a:rPr>
              <a:t>xp</a:t>
            </a:r>
            <a:r>
              <a:rPr lang="en-US" b="1" dirty="0">
                <a:solidFill>
                  <a:srgbClr val="000000"/>
                </a:solidFill>
                <a:latin typeface="Courier New" pitchFamily="49" charset="0"/>
              </a:rPr>
              <a:t>;</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long t1 = *</a:t>
            </a:r>
            <a:r>
              <a:rPr lang="en-US" b="1" dirty="0" err="1">
                <a:solidFill>
                  <a:srgbClr val="000000"/>
                </a:solidFill>
                <a:latin typeface="Courier New" pitchFamily="49" charset="0"/>
              </a:rPr>
              <a:t>yp</a:t>
            </a:r>
            <a:r>
              <a:rPr lang="en-US" b="1" dirty="0">
                <a:solidFill>
                  <a:srgbClr val="000000"/>
                </a:solidFill>
                <a:latin typeface="Courier New" pitchFamily="49" charset="0"/>
              </a:rPr>
              <a:t>;</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a:t>
            </a:r>
            <a:r>
              <a:rPr lang="en-US" b="1" dirty="0" err="1">
                <a:solidFill>
                  <a:srgbClr val="000000"/>
                </a:solidFill>
                <a:latin typeface="Courier New" pitchFamily="49" charset="0"/>
              </a:rPr>
              <a:t>xp</a:t>
            </a:r>
            <a:r>
              <a:rPr lang="en-US" b="1" dirty="0">
                <a:solidFill>
                  <a:srgbClr val="000000"/>
                </a:solidFill>
                <a:latin typeface="Courier New" pitchFamily="49" charset="0"/>
              </a:rPr>
              <a:t> = t1;</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  *</a:t>
            </a:r>
            <a:r>
              <a:rPr lang="en-US" b="1" dirty="0" err="1">
                <a:solidFill>
                  <a:srgbClr val="000000"/>
                </a:solidFill>
                <a:latin typeface="Courier New" pitchFamily="49" charset="0"/>
              </a:rPr>
              <a:t>yp</a:t>
            </a:r>
            <a:r>
              <a:rPr lang="en-US" b="1" dirty="0">
                <a:solidFill>
                  <a:srgbClr val="000000"/>
                </a:solidFill>
                <a:latin typeface="Courier New" pitchFamily="49" charset="0"/>
              </a:rPr>
              <a:t> = t0;</a:t>
            </a:r>
          </a:p>
          <a:p>
            <a:pPr eaLnBrk="0" fontAlgn="base" hangingPunct="0">
              <a:spcBef>
                <a:spcPct val="0"/>
              </a:spcBef>
              <a:spcAft>
                <a:spcPct val="0"/>
              </a:spcAft>
              <a:tabLst>
                <a:tab pos="457200" algn="l"/>
                <a:tab pos="1485900" algn="l"/>
              </a:tabLst>
            </a:pPr>
            <a:r>
              <a:rPr lang="en-US" b="1" dirty="0">
                <a:solidFill>
                  <a:srgbClr val="000000"/>
                </a:solidFill>
                <a:latin typeface="Courier New" pitchFamily="49" charset="0"/>
              </a:rPr>
              <a:t>}</a:t>
            </a:r>
          </a:p>
        </p:txBody>
      </p:sp>
      <p:sp>
        <p:nvSpPr>
          <p:cNvPr id="160773" name="Text Box 5"/>
          <p:cNvSpPr txBox="1">
            <a:spLocks noChangeArrowheads="1"/>
          </p:cNvSpPr>
          <p:nvPr/>
        </p:nvSpPr>
        <p:spPr bwMode="auto">
          <a:xfrm>
            <a:off x="8614371" y="833736"/>
            <a:ext cx="1279617" cy="461665"/>
          </a:xfrm>
          <a:prstGeom prst="rect">
            <a:avLst/>
          </a:prstGeom>
          <a:noFill/>
          <a:ln w="25400">
            <a:noFill/>
            <a:miter lim="800000"/>
            <a:headEnd/>
            <a:tailEnd/>
          </a:ln>
          <a:effectLst/>
        </p:spPr>
        <p:txBody>
          <a:bodyPr wrap="none">
            <a:spAutoFit/>
          </a:bodyPr>
          <a:lstStyle/>
          <a:p>
            <a:pPr eaLnBrk="0" fontAlgn="base" hangingPunct="0">
              <a:spcBef>
                <a:spcPct val="0"/>
              </a:spcBef>
              <a:spcAft>
                <a:spcPct val="0"/>
              </a:spcAft>
            </a:pPr>
            <a:r>
              <a:rPr lang="en-US" sz="2400" b="1" dirty="0">
                <a:solidFill>
                  <a:srgbClr val="000000"/>
                </a:solidFill>
                <a:latin typeface="Calibri" pitchFamily="34" charset="0"/>
              </a:rPr>
              <a:t>Memory</a:t>
            </a:r>
          </a:p>
        </p:txBody>
      </p:sp>
      <p:sp>
        <p:nvSpPr>
          <p:cNvPr id="160774" name="Text Box 6"/>
          <p:cNvSpPr txBox="1">
            <a:spLocks noChangeArrowheads="1"/>
          </p:cNvSpPr>
          <p:nvPr/>
        </p:nvSpPr>
        <p:spPr bwMode="auto">
          <a:xfrm>
            <a:off x="2057400" y="4114800"/>
            <a:ext cx="2438400" cy="1676400"/>
          </a:xfrm>
          <a:prstGeom prst="rect">
            <a:avLst/>
          </a:prstGeom>
          <a:noFill/>
          <a:ln w="25400">
            <a:solidFill>
              <a:schemeClr val="tx1"/>
            </a:solidFill>
            <a:miter lim="800000"/>
            <a:headEnd/>
            <a:tailEnd/>
          </a:ln>
          <a:effectLst/>
        </p:spPr>
        <p:txBody>
          <a:bodyPr/>
          <a:lstStyle/>
          <a:p>
            <a:pPr eaLnBrk="0" fontAlgn="base" hangingPunct="0">
              <a:lnSpc>
                <a:spcPct val="70000"/>
              </a:lnSpc>
              <a:spcBef>
                <a:spcPct val="50000"/>
              </a:spcBef>
              <a:spcAft>
                <a:spcPct val="0"/>
              </a:spcAft>
              <a:tabLst>
                <a:tab pos="1206500" algn="l"/>
              </a:tabLst>
            </a:pPr>
            <a:r>
              <a:rPr lang="en-US" b="1" dirty="0">
                <a:solidFill>
                  <a:srgbClr val="000000"/>
                </a:solidFill>
                <a:latin typeface="Calibri" pitchFamily="34" charset="0"/>
              </a:rPr>
              <a:t>Register	Value</a:t>
            </a:r>
          </a:p>
          <a:p>
            <a:pPr eaLnBrk="0" fontAlgn="base" hangingPunct="0">
              <a:lnSpc>
                <a:spcPct val="70000"/>
              </a:lnSpc>
              <a:spcBef>
                <a:spcPct val="50000"/>
              </a:spcBef>
              <a:spcAft>
                <a:spcPct val="0"/>
              </a:spcAft>
              <a:tabLst>
                <a:tab pos="1206500" algn="l"/>
              </a:tabLst>
            </a:pPr>
            <a:r>
              <a:rPr lang="en-US" b="1" dirty="0">
                <a:solidFill>
                  <a:srgbClr val="000000"/>
                </a:solidFill>
                <a:latin typeface="Courier New" pitchFamily="49" charset="0"/>
              </a:rPr>
              <a:t>%</a:t>
            </a:r>
            <a:r>
              <a:rPr lang="en-US" b="1" dirty="0" err="1">
                <a:solidFill>
                  <a:srgbClr val="000000"/>
                </a:solidFill>
                <a:latin typeface="Courier New" pitchFamily="49" charset="0"/>
              </a:rPr>
              <a:t>rdi</a:t>
            </a:r>
            <a:r>
              <a:rPr lang="en-US" b="1" dirty="0">
                <a:solidFill>
                  <a:srgbClr val="000000"/>
                </a:solidFill>
                <a:latin typeface="Courier New" pitchFamily="49" charset="0"/>
              </a:rPr>
              <a:t>	</a:t>
            </a:r>
            <a:r>
              <a:rPr lang="en-US" b="1" dirty="0" err="1">
                <a:solidFill>
                  <a:srgbClr val="000000"/>
                </a:solidFill>
                <a:latin typeface="Courier New" pitchFamily="49" charset="0"/>
              </a:rPr>
              <a:t>xp</a:t>
            </a:r>
            <a:endParaRPr lang="en-US" b="1" dirty="0">
              <a:solidFill>
                <a:srgbClr val="000000"/>
              </a:solidFill>
              <a:latin typeface="Courier New" pitchFamily="49" charset="0"/>
            </a:endParaRPr>
          </a:p>
          <a:p>
            <a:pPr eaLnBrk="0" fontAlgn="base" hangingPunct="0">
              <a:lnSpc>
                <a:spcPct val="70000"/>
              </a:lnSpc>
              <a:spcBef>
                <a:spcPct val="50000"/>
              </a:spcBef>
              <a:spcAft>
                <a:spcPct val="0"/>
              </a:spcAft>
              <a:tabLst>
                <a:tab pos="1206500" algn="l"/>
              </a:tabLst>
            </a:pPr>
            <a:r>
              <a:rPr lang="en-US" b="1" dirty="0">
                <a:solidFill>
                  <a:srgbClr val="000000"/>
                </a:solidFill>
                <a:latin typeface="Courier New" pitchFamily="49" charset="0"/>
              </a:rPr>
              <a:t>%</a:t>
            </a:r>
            <a:r>
              <a:rPr lang="en-US" b="1" dirty="0" err="1">
                <a:solidFill>
                  <a:srgbClr val="000000"/>
                </a:solidFill>
                <a:latin typeface="Courier New" pitchFamily="49" charset="0"/>
              </a:rPr>
              <a:t>rsi</a:t>
            </a:r>
            <a:r>
              <a:rPr lang="en-US" b="1" dirty="0">
                <a:solidFill>
                  <a:srgbClr val="000000"/>
                </a:solidFill>
                <a:latin typeface="Courier New" pitchFamily="49" charset="0"/>
              </a:rPr>
              <a:t>	</a:t>
            </a:r>
            <a:r>
              <a:rPr lang="en-US" b="1" dirty="0" err="1">
                <a:solidFill>
                  <a:srgbClr val="000000"/>
                </a:solidFill>
                <a:latin typeface="Courier New" pitchFamily="49" charset="0"/>
              </a:rPr>
              <a:t>yp</a:t>
            </a:r>
            <a:endParaRPr lang="en-US" b="1" dirty="0">
              <a:solidFill>
                <a:srgbClr val="000000"/>
              </a:solidFill>
              <a:latin typeface="Courier New" pitchFamily="49" charset="0"/>
            </a:endParaRPr>
          </a:p>
          <a:p>
            <a:pPr eaLnBrk="0" fontAlgn="base" hangingPunct="0">
              <a:lnSpc>
                <a:spcPct val="70000"/>
              </a:lnSpc>
              <a:spcBef>
                <a:spcPct val="50000"/>
              </a:spcBef>
              <a:spcAft>
                <a:spcPct val="0"/>
              </a:spcAft>
              <a:tabLst>
                <a:tab pos="1206500" algn="l"/>
              </a:tabLst>
            </a:pPr>
            <a:r>
              <a:rPr lang="en-US" b="1" dirty="0">
                <a:solidFill>
                  <a:srgbClr val="000000"/>
                </a:solidFill>
                <a:latin typeface="Courier New" pitchFamily="49" charset="0"/>
              </a:rPr>
              <a:t>%</a:t>
            </a:r>
            <a:r>
              <a:rPr lang="en-US" b="1" dirty="0" err="1">
                <a:solidFill>
                  <a:srgbClr val="000000"/>
                </a:solidFill>
                <a:latin typeface="Courier New" pitchFamily="49" charset="0"/>
              </a:rPr>
              <a:t>rax</a:t>
            </a:r>
            <a:r>
              <a:rPr lang="en-US" b="1" dirty="0">
                <a:solidFill>
                  <a:srgbClr val="000000"/>
                </a:solidFill>
                <a:latin typeface="Courier New" pitchFamily="49" charset="0"/>
              </a:rPr>
              <a:t>	t0</a:t>
            </a:r>
          </a:p>
          <a:p>
            <a:pPr eaLnBrk="0" fontAlgn="base" hangingPunct="0">
              <a:lnSpc>
                <a:spcPct val="70000"/>
              </a:lnSpc>
              <a:spcBef>
                <a:spcPct val="50000"/>
              </a:spcBef>
              <a:spcAft>
                <a:spcPct val="0"/>
              </a:spcAft>
              <a:tabLst>
                <a:tab pos="1206500" algn="l"/>
              </a:tabLst>
            </a:pPr>
            <a:r>
              <a:rPr lang="en-US" b="1" dirty="0">
                <a:solidFill>
                  <a:srgbClr val="000000"/>
                </a:solidFill>
                <a:latin typeface="Courier New" pitchFamily="49" charset="0"/>
              </a:rPr>
              <a:t>%</a:t>
            </a:r>
            <a:r>
              <a:rPr lang="en-US" b="1" dirty="0" err="1">
                <a:solidFill>
                  <a:srgbClr val="000000"/>
                </a:solidFill>
                <a:latin typeface="Courier New" pitchFamily="49" charset="0"/>
              </a:rPr>
              <a:t>rdx</a:t>
            </a:r>
            <a:r>
              <a:rPr lang="en-US" b="1" dirty="0">
                <a:solidFill>
                  <a:srgbClr val="000000"/>
                </a:solidFill>
                <a:latin typeface="Courier New" pitchFamily="49" charset="0"/>
              </a:rPr>
              <a:t>	t1</a:t>
            </a:r>
          </a:p>
        </p:txBody>
      </p:sp>
      <p:sp>
        <p:nvSpPr>
          <p:cNvPr id="27" name="Rectangle 4"/>
          <p:cNvSpPr>
            <a:spLocks noChangeArrowheads="1"/>
          </p:cNvSpPr>
          <p:nvPr/>
        </p:nvSpPr>
        <p:spPr bwMode="auto">
          <a:xfrm>
            <a:off x="4572000" y="4800600"/>
            <a:ext cx="5867400" cy="1751762"/>
          </a:xfrm>
          <a:prstGeom prst="rect">
            <a:avLst/>
          </a:prstGeom>
          <a:noFill/>
          <a:ln w="12700">
            <a:noFill/>
            <a:miter lim="800000"/>
            <a:headEnd/>
            <a:tailEnd/>
          </a:ln>
          <a:effectLst/>
        </p:spPr>
        <p:txBody>
          <a:bodyPr wrap="square" lIns="90487" tIns="44450" rIns="90487" bIns="44450">
            <a:spAutoFit/>
          </a:bodyPr>
          <a:lstStyle/>
          <a:p>
            <a:pPr eaLnBrk="0" fontAlgn="base" hangingPunct="0">
              <a:spcBef>
                <a:spcPct val="0"/>
              </a:spcBef>
              <a:spcAft>
                <a:spcPct val="0"/>
              </a:spcAft>
              <a:tabLst>
                <a:tab pos="347663" algn="l"/>
                <a:tab pos="1312863" algn="l"/>
              </a:tabLst>
            </a:pPr>
            <a:r>
              <a:rPr lang="en-US" b="1" dirty="0">
                <a:solidFill>
                  <a:srgbClr val="000000"/>
                </a:solidFill>
                <a:latin typeface="Courier New" pitchFamily="49" charset="0"/>
              </a:rPr>
              <a:t>swap:</a:t>
            </a:r>
          </a:p>
          <a:p>
            <a:pPr eaLnBrk="0" fontAlgn="base" hangingPunct="0">
              <a:spcBef>
                <a:spcPct val="0"/>
              </a:spcBef>
              <a:spcAft>
                <a:spcPct val="0"/>
              </a:spcAft>
              <a:tabLst>
                <a:tab pos="347663" algn="l"/>
                <a:tab pos="1312863" algn="l"/>
              </a:tabLst>
            </a:pPr>
            <a:r>
              <a:rPr lang="en-US" b="1" dirty="0">
                <a:solidFill>
                  <a:srgbClr val="000000"/>
                </a:solidFill>
                <a:latin typeface="Courier New" pitchFamily="49" charset="0"/>
              </a:rPr>
              <a:t>  </a:t>
            </a:r>
            <a:r>
              <a:rPr lang="ro-RO" b="1" dirty="0">
                <a:solidFill>
                  <a:srgbClr val="000000"/>
                </a:solidFill>
                <a:latin typeface="Courier New" pitchFamily="49" charset="0"/>
              </a:rPr>
              <a:t> movq    (%rdi), %rax  # t0 = *xp  </a:t>
            </a:r>
          </a:p>
          <a:p>
            <a:pPr eaLnBrk="0" fontAlgn="base" hangingPunct="0">
              <a:spcBef>
                <a:spcPct val="0"/>
              </a:spcBef>
              <a:spcAft>
                <a:spcPct val="0"/>
              </a:spcAft>
              <a:tabLst>
                <a:tab pos="347663" algn="l"/>
                <a:tab pos="1312863" algn="l"/>
              </a:tabLst>
            </a:pPr>
            <a:r>
              <a:rPr lang="ro-RO" b="1" dirty="0">
                <a:solidFill>
                  <a:srgbClr val="000000"/>
                </a:solidFill>
                <a:latin typeface="Courier New" pitchFamily="49" charset="0"/>
              </a:rPr>
              <a:t>   movq    (%rsi), %rdx  # t1 = *yp</a:t>
            </a:r>
          </a:p>
          <a:p>
            <a:pPr eaLnBrk="0" fontAlgn="base" hangingPunct="0">
              <a:spcBef>
                <a:spcPct val="0"/>
              </a:spcBef>
              <a:spcAft>
                <a:spcPct val="0"/>
              </a:spcAft>
              <a:tabLst>
                <a:tab pos="347663" algn="l"/>
                <a:tab pos="1312863" algn="l"/>
              </a:tabLst>
            </a:pPr>
            <a:r>
              <a:rPr lang="ro-RO" b="1" dirty="0">
                <a:solidFill>
                  <a:srgbClr val="000000"/>
                </a:solidFill>
                <a:latin typeface="Courier New" pitchFamily="49" charset="0"/>
              </a:rPr>
              <a:t>   movq    %rdx, (%rdi)  # *xp = t1</a:t>
            </a:r>
          </a:p>
          <a:p>
            <a:pPr eaLnBrk="0" fontAlgn="base" hangingPunct="0">
              <a:spcBef>
                <a:spcPct val="0"/>
              </a:spcBef>
              <a:spcAft>
                <a:spcPct val="0"/>
              </a:spcAft>
              <a:tabLst>
                <a:tab pos="347663" algn="l"/>
                <a:tab pos="1312863" algn="l"/>
              </a:tabLst>
            </a:pPr>
            <a:r>
              <a:rPr lang="ro-RO" b="1" dirty="0">
                <a:solidFill>
                  <a:srgbClr val="000000"/>
                </a:solidFill>
                <a:latin typeface="Courier New" pitchFamily="49" charset="0"/>
              </a:rPr>
              <a:t>   movq    %rax, (%rsi)  # *yp = t0</a:t>
            </a:r>
          </a:p>
          <a:p>
            <a:pPr eaLnBrk="0" fontAlgn="base" hangingPunct="0">
              <a:spcBef>
                <a:spcPct val="0"/>
              </a:spcBef>
              <a:spcAft>
                <a:spcPct val="0"/>
              </a:spcAft>
              <a:tabLst>
                <a:tab pos="347663" algn="l"/>
                <a:tab pos="1312863" algn="l"/>
              </a:tabLst>
            </a:pPr>
            <a:r>
              <a:rPr lang="ro-RO" b="1" dirty="0">
                <a:solidFill>
                  <a:srgbClr val="000000"/>
                </a:solidFill>
                <a:latin typeface="Courier New" pitchFamily="49" charset="0"/>
              </a:rPr>
              <a:t>   ret</a:t>
            </a:r>
            <a:endParaRPr lang="en-US" b="1" dirty="0">
              <a:solidFill>
                <a:srgbClr val="000000"/>
              </a:solidFill>
              <a:latin typeface="Courier New" pitchFamily="49" charset="0"/>
            </a:endParaRPr>
          </a:p>
        </p:txBody>
      </p:sp>
      <p:sp>
        <p:nvSpPr>
          <p:cNvPr id="28" name="Text Box 5"/>
          <p:cNvSpPr txBox="1">
            <a:spLocks noChangeArrowheads="1"/>
          </p:cNvSpPr>
          <p:nvPr/>
        </p:nvSpPr>
        <p:spPr bwMode="auto">
          <a:xfrm>
            <a:off x="6040400" y="1219201"/>
            <a:ext cx="1351001" cy="461665"/>
          </a:xfrm>
          <a:prstGeom prst="rect">
            <a:avLst/>
          </a:prstGeom>
          <a:noFill/>
          <a:ln w="25400">
            <a:noFill/>
            <a:miter lim="800000"/>
            <a:headEnd/>
            <a:tailEnd/>
          </a:ln>
          <a:effectLst/>
        </p:spPr>
        <p:txBody>
          <a:bodyPr wrap="none">
            <a:spAutoFit/>
          </a:bodyPr>
          <a:lstStyle/>
          <a:p>
            <a:pPr eaLnBrk="0" fontAlgn="base" hangingPunct="0">
              <a:spcBef>
                <a:spcPct val="0"/>
              </a:spcBef>
              <a:spcAft>
                <a:spcPct val="0"/>
              </a:spcAft>
            </a:pPr>
            <a:r>
              <a:rPr lang="en-US" sz="2400" b="1" dirty="0">
                <a:solidFill>
                  <a:srgbClr val="000000"/>
                </a:solidFill>
                <a:latin typeface="Calibri" pitchFamily="34" charset="0"/>
              </a:rPr>
              <a:t>Registers</a:t>
            </a:r>
          </a:p>
        </p:txBody>
      </p:sp>
      <p:cxnSp>
        <p:nvCxnSpPr>
          <p:cNvPr id="3" name="Straight Arrow Connector 2"/>
          <p:cNvCxnSpPr>
            <a:endCxn id="34" idx="1"/>
          </p:cNvCxnSpPr>
          <p:nvPr/>
        </p:nvCxnSpPr>
        <p:spPr bwMode="auto">
          <a:xfrm flipV="1">
            <a:off x="7239000" y="1647176"/>
            <a:ext cx="1466178" cy="334025"/>
          </a:xfrm>
          <a:prstGeom prst="straightConnector1">
            <a:avLst/>
          </a:prstGeom>
          <a:noFill/>
          <a:ln w="25400" cap="flat" cmpd="sng" algn="ctr">
            <a:solidFill>
              <a:srgbClr val="CC0000"/>
            </a:solidFill>
            <a:prstDash val="solid"/>
            <a:round/>
            <a:headEnd type="none" w="med" len="med"/>
            <a:tailEnd type="arrow"/>
          </a:ln>
          <a:effectLst/>
        </p:spPr>
      </p:cxnSp>
      <p:cxnSp>
        <p:nvCxnSpPr>
          <p:cNvPr id="29" name="Straight Arrow Connector 28"/>
          <p:cNvCxnSpPr/>
          <p:nvPr/>
        </p:nvCxnSpPr>
        <p:spPr bwMode="auto">
          <a:xfrm>
            <a:off x="7239001" y="2438400"/>
            <a:ext cx="1451237" cy="685800"/>
          </a:xfrm>
          <a:prstGeom prst="straightConnector1">
            <a:avLst/>
          </a:prstGeom>
          <a:noFill/>
          <a:ln w="25400" cap="flat" cmpd="sng" algn="ctr">
            <a:solidFill>
              <a:srgbClr val="CC0000"/>
            </a:solidFill>
            <a:prstDash val="solid"/>
            <a:round/>
            <a:headEnd type="none" w="med" len="med"/>
            <a:tailEnd type="arrow"/>
          </a:ln>
          <a:effectLst/>
        </p:spPr>
      </p:cxnSp>
      <p:sp>
        <p:nvSpPr>
          <p:cNvPr id="5" name="Oval 4"/>
          <p:cNvSpPr/>
          <p:nvPr/>
        </p:nvSpPr>
        <p:spPr bwMode="auto">
          <a:xfrm>
            <a:off x="7162800" y="1905000"/>
            <a:ext cx="152400" cy="152400"/>
          </a:xfrm>
          <a:prstGeom prst="ellipse">
            <a:avLst/>
          </a:prstGeom>
          <a:solidFill>
            <a:srgbClr val="FF0000"/>
          </a:solidFill>
          <a:ln w="25400" cap="flat" cmpd="sng" algn="ctr">
            <a:no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endParaRPr lang="en-US" sz="2400" b="1" dirty="0">
              <a:solidFill>
                <a:srgbClr val="000000"/>
              </a:solidFill>
              <a:latin typeface="Calibri" pitchFamily="34" charset="0"/>
            </a:endParaRPr>
          </a:p>
        </p:txBody>
      </p:sp>
      <p:sp>
        <p:nvSpPr>
          <p:cNvPr id="33" name="Oval 32"/>
          <p:cNvSpPr/>
          <p:nvPr/>
        </p:nvSpPr>
        <p:spPr bwMode="auto">
          <a:xfrm>
            <a:off x="7162800" y="2362200"/>
            <a:ext cx="152400" cy="152400"/>
          </a:xfrm>
          <a:prstGeom prst="ellipse">
            <a:avLst/>
          </a:prstGeom>
          <a:solidFill>
            <a:srgbClr val="FF0000"/>
          </a:solidFill>
          <a:ln w="25400" cap="flat" cmpd="sng" algn="ctr">
            <a:no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endParaRPr lang="en-US" sz="2400" b="1" dirty="0">
              <a:solidFill>
                <a:srgbClr val="000000"/>
              </a:solidFill>
              <a:latin typeface="Calibri" pitchFamily="34" charset="0"/>
            </a:endParaRPr>
          </a:p>
        </p:txBody>
      </p:sp>
      <p:grpSp>
        <p:nvGrpSpPr>
          <p:cNvPr id="6" name="Group 5"/>
          <p:cNvGrpSpPr/>
          <p:nvPr/>
        </p:nvGrpSpPr>
        <p:grpSpPr>
          <a:xfrm>
            <a:off x="8705178" y="1456675"/>
            <a:ext cx="1066800" cy="1905000"/>
            <a:chOff x="7181178" y="1456675"/>
            <a:chExt cx="1066800" cy="1905000"/>
          </a:xfrm>
        </p:grpSpPr>
        <p:sp>
          <p:nvSpPr>
            <p:cNvPr id="34" name="Rectangle 8"/>
            <p:cNvSpPr>
              <a:spLocks noChangeArrowheads="1"/>
            </p:cNvSpPr>
            <p:nvPr/>
          </p:nvSpPr>
          <p:spPr bwMode="auto">
            <a:xfrm>
              <a:off x="7181178" y="1456675"/>
              <a:ext cx="1066800" cy="381000"/>
            </a:xfrm>
            <a:prstGeom prst="rect">
              <a:avLst/>
            </a:prstGeom>
            <a:solidFill>
              <a:schemeClr val="accent2">
                <a:lumMod val="20000"/>
                <a:lumOff val="80000"/>
              </a:schemeClr>
            </a:solidFill>
            <a:ln w="25400">
              <a:solidFill>
                <a:schemeClr val="tx1"/>
              </a:solidFill>
              <a:miter lim="800000"/>
              <a:headEnd/>
              <a:tailEnd/>
            </a:ln>
            <a:effectLst/>
          </p:spPr>
          <p:txBody>
            <a:bodyPr wrap="none" anchor="ctr"/>
            <a:lstStyle/>
            <a:p>
              <a:pPr eaLnBrk="0" fontAlgn="base" hangingPunct="0">
                <a:spcBef>
                  <a:spcPct val="0"/>
                </a:spcBef>
                <a:spcAft>
                  <a:spcPct val="0"/>
                </a:spcAft>
              </a:pPr>
              <a:endParaRPr lang="en-US" b="1" dirty="0">
                <a:solidFill>
                  <a:srgbClr val="000000"/>
                </a:solidFill>
                <a:latin typeface="Courier New" pitchFamily="49" charset="0"/>
              </a:endParaRPr>
            </a:p>
          </p:txBody>
        </p:sp>
        <p:sp>
          <p:nvSpPr>
            <p:cNvPr id="35" name="Rectangle 9"/>
            <p:cNvSpPr>
              <a:spLocks noChangeArrowheads="1"/>
            </p:cNvSpPr>
            <p:nvPr/>
          </p:nvSpPr>
          <p:spPr bwMode="auto">
            <a:xfrm>
              <a:off x="7181178" y="1837675"/>
              <a:ext cx="1066800" cy="381000"/>
            </a:xfrm>
            <a:prstGeom prst="rect">
              <a:avLst/>
            </a:prstGeom>
            <a:solidFill>
              <a:schemeClr val="accent2">
                <a:lumMod val="20000"/>
                <a:lumOff val="80000"/>
              </a:schemeClr>
            </a:solidFill>
            <a:ln w="25400">
              <a:solidFill>
                <a:schemeClr val="tx1"/>
              </a:solidFill>
              <a:miter lim="800000"/>
              <a:headEnd/>
              <a:tailEnd/>
            </a:ln>
            <a:effectLst/>
          </p:spPr>
          <p:txBody>
            <a:bodyPr wrap="none" anchor="ctr"/>
            <a:lstStyle/>
            <a:p>
              <a:pPr eaLnBrk="0" fontAlgn="base" hangingPunct="0">
                <a:spcBef>
                  <a:spcPct val="0"/>
                </a:spcBef>
                <a:spcAft>
                  <a:spcPct val="0"/>
                </a:spcAft>
              </a:pPr>
              <a:endParaRPr lang="en-US" b="1" dirty="0">
                <a:solidFill>
                  <a:srgbClr val="000000"/>
                </a:solidFill>
                <a:latin typeface="Courier New" pitchFamily="49" charset="0"/>
              </a:endParaRPr>
            </a:p>
          </p:txBody>
        </p:sp>
        <p:sp>
          <p:nvSpPr>
            <p:cNvPr id="36" name="Rectangle 10"/>
            <p:cNvSpPr>
              <a:spLocks noChangeArrowheads="1"/>
            </p:cNvSpPr>
            <p:nvPr/>
          </p:nvSpPr>
          <p:spPr bwMode="auto">
            <a:xfrm>
              <a:off x="7181178" y="2218675"/>
              <a:ext cx="1066800" cy="381000"/>
            </a:xfrm>
            <a:prstGeom prst="rect">
              <a:avLst/>
            </a:prstGeom>
            <a:solidFill>
              <a:schemeClr val="accent2">
                <a:lumMod val="20000"/>
                <a:lumOff val="80000"/>
              </a:schemeClr>
            </a:solidFill>
            <a:ln w="25400">
              <a:solidFill>
                <a:schemeClr val="tx1"/>
              </a:solidFill>
              <a:miter lim="800000"/>
              <a:headEnd/>
              <a:tailEnd/>
            </a:ln>
            <a:effectLst/>
          </p:spPr>
          <p:txBody>
            <a:bodyPr wrap="none" anchor="ctr"/>
            <a:lstStyle/>
            <a:p>
              <a:pPr eaLnBrk="0" fontAlgn="base" hangingPunct="0">
                <a:spcBef>
                  <a:spcPct val="0"/>
                </a:spcBef>
                <a:spcAft>
                  <a:spcPct val="0"/>
                </a:spcAft>
              </a:pPr>
              <a:endParaRPr lang="en-US" b="1" dirty="0">
                <a:solidFill>
                  <a:srgbClr val="000000"/>
                </a:solidFill>
                <a:latin typeface="Calibri" pitchFamily="34" charset="0"/>
              </a:endParaRPr>
            </a:p>
          </p:txBody>
        </p:sp>
        <p:sp>
          <p:nvSpPr>
            <p:cNvPr id="37" name="Rectangle 11"/>
            <p:cNvSpPr>
              <a:spLocks noChangeArrowheads="1"/>
            </p:cNvSpPr>
            <p:nvPr/>
          </p:nvSpPr>
          <p:spPr bwMode="auto">
            <a:xfrm>
              <a:off x="7181178" y="2599675"/>
              <a:ext cx="1066800" cy="381000"/>
            </a:xfrm>
            <a:prstGeom prst="rect">
              <a:avLst/>
            </a:prstGeom>
            <a:solidFill>
              <a:schemeClr val="accent2">
                <a:lumMod val="20000"/>
                <a:lumOff val="80000"/>
              </a:schemeClr>
            </a:solidFill>
            <a:ln w="25400">
              <a:solidFill>
                <a:schemeClr val="tx1"/>
              </a:solidFill>
              <a:miter lim="800000"/>
              <a:headEnd/>
              <a:tailEnd/>
            </a:ln>
            <a:effectLst/>
          </p:spPr>
          <p:txBody>
            <a:bodyPr wrap="none" anchor="ctr"/>
            <a:lstStyle/>
            <a:p>
              <a:pPr eaLnBrk="0" fontAlgn="base" hangingPunct="0">
                <a:spcBef>
                  <a:spcPct val="0"/>
                </a:spcBef>
                <a:spcAft>
                  <a:spcPct val="0"/>
                </a:spcAft>
              </a:pPr>
              <a:endParaRPr lang="en-US" b="1" dirty="0">
                <a:solidFill>
                  <a:srgbClr val="000000"/>
                </a:solidFill>
                <a:latin typeface="Calibri" pitchFamily="34" charset="0"/>
              </a:endParaRPr>
            </a:p>
          </p:txBody>
        </p:sp>
        <p:sp>
          <p:nvSpPr>
            <p:cNvPr id="38" name="Rectangle 20"/>
            <p:cNvSpPr>
              <a:spLocks noChangeArrowheads="1"/>
            </p:cNvSpPr>
            <p:nvPr/>
          </p:nvSpPr>
          <p:spPr bwMode="auto">
            <a:xfrm>
              <a:off x="7181178" y="2980675"/>
              <a:ext cx="1066800" cy="381000"/>
            </a:xfrm>
            <a:prstGeom prst="rect">
              <a:avLst/>
            </a:prstGeom>
            <a:solidFill>
              <a:schemeClr val="accent2">
                <a:lumMod val="20000"/>
                <a:lumOff val="80000"/>
              </a:schemeClr>
            </a:solidFill>
            <a:ln w="25400">
              <a:solidFill>
                <a:schemeClr val="tx1"/>
              </a:solidFill>
              <a:miter lim="800000"/>
              <a:headEnd/>
              <a:tailEnd/>
            </a:ln>
            <a:effectLst/>
          </p:spPr>
          <p:txBody>
            <a:bodyPr wrap="none" anchor="ctr"/>
            <a:lstStyle/>
            <a:p>
              <a:pPr eaLnBrk="0" fontAlgn="base" hangingPunct="0">
                <a:spcBef>
                  <a:spcPct val="0"/>
                </a:spcBef>
                <a:spcAft>
                  <a:spcPct val="0"/>
                </a:spcAft>
              </a:pPr>
              <a:endParaRPr lang="en-US" b="1" dirty="0">
                <a:solidFill>
                  <a:srgbClr val="000000"/>
                </a:solidFill>
                <a:latin typeface="Calibri" pitchFamily="34" charset="0"/>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a:xfrm>
            <a:off x="2057400" y="304800"/>
            <a:ext cx="6375400" cy="573088"/>
          </a:xfrm>
        </p:spPr>
        <p:txBody>
          <a:bodyPr/>
          <a:lstStyle/>
          <a:p>
            <a:r>
              <a:rPr lang="en-US" dirty="0"/>
              <a:t>Understanding </a:t>
            </a:r>
            <a:r>
              <a:rPr lang="en-US" dirty="0">
                <a:latin typeface="Courier New"/>
                <a:cs typeface="Courier New"/>
              </a:rPr>
              <a:t>Swap</a:t>
            </a:r>
            <a:r>
              <a:rPr lang="en-US" dirty="0"/>
              <a:t>()</a:t>
            </a:r>
          </a:p>
        </p:txBody>
      </p:sp>
      <p:sp>
        <p:nvSpPr>
          <p:cNvPr id="53" name="Rectangle 8"/>
          <p:cNvSpPr>
            <a:spLocks noChangeArrowheads="1"/>
          </p:cNvSpPr>
          <p:nvPr/>
        </p:nvSpPr>
        <p:spPr bwMode="auto">
          <a:xfrm>
            <a:off x="6477000" y="1661710"/>
            <a:ext cx="1066800" cy="381000"/>
          </a:xfrm>
          <a:prstGeom prst="rect">
            <a:avLst/>
          </a:prstGeom>
          <a:solidFill>
            <a:schemeClr val="accent2">
              <a:lumMod val="20000"/>
              <a:lumOff val="80000"/>
            </a:schemeClr>
          </a:solidFill>
          <a:ln w="25400">
            <a:solidFill>
              <a:schemeClr val="tx1"/>
            </a:solidFill>
            <a:miter lim="800000"/>
            <a:headEnd/>
            <a:tailEnd/>
          </a:ln>
          <a:effectLst/>
        </p:spPr>
        <p:txBody>
          <a:bodyPr wrap="none" anchor="ctr"/>
          <a:lstStyle/>
          <a:p>
            <a:pPr algn="r" eaLnBrk="0" fontAlgn="base" hangingPunct="0">
              <a:spcBef>
                <a:spcPct val="0"/>
              </a:spcBef>
              <a:spcAft>
                <a:spcPct val="0"/>
              </a:spcAft>
            </a:pPr>
            <a:r>
              <a:rPr lang="en-US" b="1" dirty="0">
                <a:solidFill>
                  <a:srgbClr val="000000"/>
                </a:solidFill>
                <a:latin typeface="Courier New" pitchFamily="49" charset="0"/>
              </a:rPr>
              <a:t>123</a:t>
            </a:r>
          </a:p>
        </p:txBody>
      </p:sp>
      <p:sp>
        <p:nvSpPr>
          <p:cNvPr id="55" name="Rectangle 9"/>
          <p:cNvSpPr>
            <a:spLocks noChangeArrowheads="1"/>
          </p:cNvSpPr>
          <p:nvPr/>
        </p:nvSpPr>
        <p:spPr bwMode="auto">
          <a:xfrm>
            <a:off x="6477000" y="2042710"/>
            <a:ext cx="1066800" cy="381000"/>
          </a:xfrm>
          <a:prstGeom prst="rect">
            <a:avLst/>
          </a:prstGeom>
          <a:solidFill>
            <a:schemeClr val="accent2">
              <a:lumMod val="20000"/>
              <a:lumOff val="80000"/>
            </a:schemeClr>
          </a:solidFill>
          <a:ln w="25400">
            <a:solidFill>
              <a:schemeClr val="tx1"/>
            </a:solidFill>
            <a:miter lim="800000"/>
            <a:headEnd/>
            <a:tailEnd/>
          </a:ln>
          <a:effectLst/>
        </p:spPr>
        <p:txBody>
          <a:bodyPr wrap="none" anchor="ctr"/>
          <a:lstStyle/>
          <a:p>
            <a:pPr algn="r" eaLnBrk="0" fontAlgn="base" hangingPunct="0">
              <a:spcBef>
                <a:spcPct val="0"/>
              </a:spcBef>
              <a:spcAft>
                <a:spcPct val="0"/>
              </a:spcAft>
            </a:pPr>
            <a:endParaRPr lang="en-US" b="1" dirty="0">
              <a:solidFill>
                <a:srgbClr val="000000"/>
              </a:solidFill>
              <a:latin typeface="Courier New" pitchFamily="49" charset="0"/>
            </a:endParaRPr>
          </a:p>
        </p:txBody>
      </p:sp>
      <p:sp>
        <p:nvSpPr>
          <p:cNvPr id="56" name="Rectangle 10"/>
          <p:cNvSpPr>
            <a:spLocks noChangeArrowheads="1"/>
          </p:cNvSpPr>
          <p:nvPr/>
        </p:nvSpPr>
        <p:spPr bwMode="auto">
          <a:xfrm>
            <a:off x="6477000" y="2423710"/>
            <a:ext cx="1066800" cy="381000"/>
          </a:xfrm>
          <a:prstGeom prst="rect">
            <a:avLst/>
          </a:prstGeom>
          <a:solidFill>
            <a:schemeClr val="accent2">
              <a:lumMod val="20000"/>
              <a:lumOff val="80000"/>
            </a:schemeClr>
          </a:solidFill>
          <a:ln w="25400">
            <a:solidFill>
              <a:schemeClr val="tx1"/>
            </a:solidFill>
            <a:miter lim="800000"/>
            <a:headEnd/>
            <a:tailEnd/>
          </a:ln>
          <a:effectLst/>
        </p:spPr>
        <p:txBody>
          <a:bodyPr wrap="none" anchor="ctr"/>
          <a:lstStyle/>
          <a:p>
            <a:pPr algn="r" eaLnBrk="0" fontAlgn="base" hangingPunct="0">
              <a:spcBef>
                <a:spcPct val="0"/>
              </a:spcBef>
              <a:spcAft>
                <a:spcPct val="0"/>
              </a:spcAft>
            </a:pPr>
            <a:endParaRPr lang="en-US" b="1" dirty="0">
              <a:solidFill>
                <a:srgbClr val="000000"/>
              </a:solidFill>
              <a:latin typeface="Calibri" pitchFamily="34" charset="0"/>
            </a:endParaRPr>
          </a:p>
        </p:txBody>
      </p:sp>
      <p:sp>
        <p:nvSpPr>
          <p:cNvPr id="57" name="Rectangle 11"/>
          <p:cNvSpPr>
            <a:spLocks noChangeArrowheads="1"/>
          </p:cNvSpPr>
          <p:nvPr/>
        </p:nvSpPr>
        <p:spPr bwMode="auto">
          <a:xfrm>
            <a:off x="6477000" y="2804710"/>
            <a:ext cx="1066800" cy="381000"/>
          </a:xfrm>
          <a:prstGeom prst="rect">
            <a:avLst/>
          </a:prstGeom>
          <a:solidFill>
            <a:schemeClr val="accent2">
              <a:lumMod val="20000"/>
              <a:lumOff val="80000"/>
            </a:schemeClr>
          </a:solidFill>
          <a:ln w="25400">
            <a:solidFill>
              <a:schemeClr val="tx1"/>
            </a:solidFill>
            <a:miter lim="800000"/>
            <a:headEnd/>
            <a:tailEnd/>
          </a:ln>
          <a:effectLst/>
        </p:spPr>
        <p:txBody>
          <a:bodyPr wrap="none" anchor="ctr"/>
          <a:lstStyle/>
          <a:p>
            <a:pPr algn="r" eaLnBrk="0" fontAlgn="base" hangingPunct="0">
              <a:spcBef>
                <a:spcPct val="0"/>
              </a:spcBef>
              <a:spcAft>
                <a:spcPct val="0"/>
              </a:spcAft>
            </a:pPr>
            <a:endParaRPr lang="en-US" b="1" dirty="0">
              <a:solidFill>
                <a:srgbClr val="000000"/>
              </a:solidFill>
              <a:latin typeface="Calibri" pitchFamily="34" charset="0"/>
            </a:endParaRPr>
          </a:p>
        </p:txBody>
      </p:sp>
      <p:sp>
        <p:nvSpPr>
          <p:cNvPr id="58" name="Rectangle 20"/>
          <p:cNvSpPr>
            <a:spLocks noChangeArrowheads="1"/>
          </p:cNvSpPr>
          <p:nvPr/>
        </p:nvSpPr>
        <p:spPr bwMode="auto">
          <a:xfrm>
            <a:off x="6477000" y="3185710"/>
            <a:ext cx="1066800" cy="381000"/>
          </a:xfrm>
          <a:prstGeom prst="rect">
            <a:avLst/>
          </a:prstGeom>
          <a:solidFill>
            <a:schemeClr val="accent2">
              <a:lumMod val="20000"/>
              <a:lumOff val="80000"/>
            </a:schemeClr>
          </a:solidFill>
          <a:ln w="25400">
            <a:solidFill>
              <a:schemeClr val="tx1"/>
            </a:solidFill>
            <a:miter lim="800000"/>
            <a:headEnd/>
            <a:tailEnd/>
          </a:ln>
          <a:effectLst/>
        </p:spPr>
        <p:txBody>
          <a:bodyPr wrap="none" anchor="ctr"/>
          <a:lstStyle/>
          <a:p>
            <a:pPr algn="r" eaLnBrk="0" fontAlgn="base" hangingPunct="0">
              <a:spcBef>
                <a:spcPct val="0"/>
              </a:spcBef>
              <a:spcAft>
                <a:spcPct val="0"/>
              </a:spcAft>
            </a:pPr>
            <a:r>
              <a:rPr lang="en-US" b="1" dirty="0">
                <a:solidFill>
                  <a:srgbClr val="000000"/>
                </a:solidFill>
                <a:latin typeface="Calibri" pitchFamily="34" charset="0"/>
              </a:rPr>
              <a:t>456</a:t>
            </a:r>
          </a:p>
        </p:txBody>
      </p:sp>
      <p:grpSp>
        <p:nvGrpSpPr>
          <p:cNvPr id="64" name="Group 63"/>
          <p:cNvGrpSpPr/>
          <p:nvPr/>
        </p:nvGrpSpPr>
        <p:grpSpPr>
          <a:xfrm>
            <a:off x="2634823" y="1814110"/>
            <a:ext cx="1752600" cy="1752600"/>
            <a:chOff x="9111129" y="1790700"/>
            <a:chExt cx="1752600" cy="1752600"/>
          </a:xfrm>
        </p:grpSpPr>
        <p:sp>
          <p:nvSpPr>
            <p:cNvPr id="65" name="Rectangle 43"/>
            <p:cNvSpPr>
              <a:spLocks noChangeArrowheads="1"/>
            </p:cNvSpPr>
            <p:nvPr/>
          </p:nvSpPr>
          <p:spPr bwMode="auto">
            <a:xfrm>
              <a:off x="9111129" y="1790700"/>
              <a:ext cx="685800" cy="38100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b="1" dirty="0">
                  <a:solidFill>
                    <a:srgbClr val="000000"/>
                  </a:solidFill>
                  <a:latin typeface="Courier New" pitchFamily="49" charset="0"/>
                </a:rPr>
                <a:t>%</a:t>
              </a:r>
              <a:r>
                <a:rPr lang="en-US" b="1" dirty="0" err="1">
                  <a:solidFill>
                    <a:srgbClr val="000000"/>
                  </a:solidFill>
                  <a:latin typeface="Courier New" pitchFamily="49" charset="0"/>
                </a:rPr>
                <a:t>rdi</a:t>
              </a:r>
              <a:endParaRPr lang="en-US" b="1" dirty="0">
                <a:solidFill>
                  <a:srgbClr val="000000"/>
                </a:solidFill>
                <a:latin typeface="Courier New" pitchFamily="49" charset="0"/>
              </a:endParaRPr>
            </a:p>
          </p:txBody>
        </p:sp>
        <p:sp>
          <p:nvSpPr>
            <p:cNvPr id="66" name="Rectangle 44"/>
            <p:cNvSpPr>
              <a:spLocks noChangeArrowheads="1"/>
            </p:cNvSpPr>
            <p:nvPr/>
          </p:nvSpPr>
          <p:spPr bwMode="auto">
            <a:xfrm>
              <a:off x="9111129" y="2247900"/>
              <a:ext cx="685800" cy="38100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b="1" dirty="0">
                  <a:solidFill>
                    <a:srgbClr val="000000"/>
                  </a:solidFill>
                  <a:latin typeface="Courier New" pitchFamily="49" charset="0"/>
                </a:rPr>
                <a:t>%</a:t>
              </a:r>
              <a:r>
                <a:rPr lang="en-US" b="1" dirty="0" err="1">
                  <a:solidFill>
                    <a:srgbClr val="000000"/>
                  </a:solidFill>
                  <a:latin typeface="Courier New" pitchFamily="49" charset="0"/>
                </a:rPr>
                <a:t>rsi</a:t>
              </a:r>
              <a:endParaRPr lang="en-US" b="1" dirty="0">
                <a:solidFill>
                  <a:srgbClr val="000000"/>
                </a:solidFill>
                <a:latin typeface="Courier New" pitchFamily="49" charset="0"/>
              </a:endParaRPr>
            </a:p>
          </p:txBody>
        </p:sp>
        <p:sp>
          <p:nvSpPr>
            <p:cNvPr id="67" name="Rectangle 45"/>
            <p:cNvSpPr>
              <a:spLocks noChangeArrowheads="1"/>
            </p:cNvSpPr>
            <p:nvPr/>
          </p:nvSpPr>
          <p:spPr bwMode="auto">
            <a:xfrm>
              <a:off x="9111129" y="2705100"/>
              <a:ext cx="685800" cy="38100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b="1" dirty="0">
                  <a:solidFill>
                    <a:srgbClr val="000000"/>
                  </a:solidFill>
                  <a:latin typeface="Courier New" pitchFamily="49" charset="0"/>
                </a:rPr>
                <a:t>%</a:t>
              </a:r>
              <a:r>
                <a:rPr lang="en-US" b="1" dirty="0" err="1">
                  <a:solidFill>
                    <a:srgbClr val="000000"/>
                  </a:solidFill>
                  <a:latin typeface="Courier New" pitchFamily="49" charset="0"/>
                </a:rPr>
                <a:t>rax</a:t>
              </a:r>
              <a:endParaRPr lang="en-US" b="1" dirty="0">
                <a:solidFill>
                  <a:srgbClr val="000000"/>
                </a:solidFill>
                <a:latin typeface="Courier New" pitchFamily="49" charset="0"/>
              </a:endParaRPr>
            </a:p>
          </p:txBody>
        </p:sp>
        <p:sp>
          <p:nvSpPr>
            <p:cNvPr id="68" name="Rectangle 46"/>
            <p:cNvSpPr>
              <a:spLocks noChangeArrowheads="1"/>
            </p:cNvSpPr>
            <p:nvPr/>
          </p:nvSpPr>
          <p:spPr bwMode="auto">
            <a:xfrm>
              <a:off x="9111129" y="3162300"/>
              <a:ext cx="685800" cy="38100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b="1" dirty="0">
                  <a:solidFill>
                    <a:srgbClr val="000000"/>
                  </a:solidFill>
                  <a:latin typeface="Courier New" pitchFamily="49" charset="0"/>
                </a:rPr>
                <a:t>%</a:t>
              </a:r>
              <a:r>
                <a:rPr lang="en-US" b="1" dirty="0" err="1">
                  <a:solidFill>
                    <a:srgbClr val="000000"/>
                  </a:solidFill>
                  <a:latin typeface="Courier New" pitchFamily="49" charset="0"/>
                </a:rPr>
                <a:t>rdx</a:t>
              </a:r>
              <a:endParaRPr lang="en-US" b="1" dirty="0">
                <a:solidFill>
                  <a:srgbClr val="000000"/>
                </a:solidFill>
                <a:latin typeface="Courier New" pitchFamily="49" charset="0"/>
              </a:endParaRPr>
            </a:p>
          </p:txBody>
        </p:sp>
        <p:sp>
          <p:nvSpPr>
            <p:cNvPr id="69" name="Rectangle 52"/>
            <p:cNvSpPr>
              <a:spLocks noChangeArrowheads="1"/>
            </p:cNvSpPr>
            <p:nvPr/>
          </p:nvSpPr>
          <p:spPr bwMode="auto">
            <a:xfrm>
              <a:off x="9796929" y="1790700"/>
              <a:ext cx="1066800" cy="381000"/>
            </a:xfrm>
            <a:prstGeom prst="rect">
              <a:avLst/>
            </a:prstGeom>
            <a:solidFill>
              <a:schemeClr val="bg1"/>
            </a:solidFill>
            <a:ln w="25400">
              <a:solidFill>
                <a:schemeClr val="tx1"/>
              </a:solidFill>
              <a:miter lim="800000"/>
              <a:headEnd/>
              <a:tailEnd/>
            </a:ln>
            <a:effectLst/>
          </p:spPr>
          <p:txBody>
            <a:bodyPr wrap="none" anchor="ctr"/>
            <a:lstStyle/>
            <a:p>
              <a:pPr algn="r" eaLnBrk="0" fontAlgn="base" hangingPunct="0">
                <a:spcBef>
                  <a:spcPct val="0"/>
                </a:spcBef>
                <a:spcAft>
                  <a:spcPct val="0"/>
                </a:spcAft>
              </a:pPr>
              <a:r>
                <a:rPr lang="en-US" b="1" dirty="0">
                  <a:solidFill>
                    <a:srgbClr val="000000"/>
                  </a:solidFill>
                  <a:latin typeface="Courier New" pitchFamily="49" charset="0"/>
                </a:rPr>
                <a:t>0x120</a:t>
              </a:r>
            </a:p>
          </p:txBody>
        </p:sp>
        <p:sp>
          <p:nvSpPr>
            <p:cNvPr id="70" name="Rectangle 53"/>
            <p:cNvSpPr>
              <a:spLocks noChangeArrowheads="1"/>
            </p:cNvSpPr>
            <p:nvPr/>
          </p:nvSpPr>
          <p:spPr bwMode="auto">
            <a:xfrm>
              <a:off x="9796929" y="2247900"/>
              <a:ext cx="1066800" cy="381000"/>
            </a:xfrm>
            <a:prstGeom prst="rect">
              <a:avLst/>
            </a:prstGeom>
            <a:solidFill>
              <a:schemeClr val="bg1"/>
            </a:solidFill>
            <a:ln w="25400">
              <a:solidFill>
                <a:schemeClr val="tx1"/>
              </a:solidFill>
              <a:miter lim="800000"/>
              <a:headEnd/>
              <a:tailEnd/>
            </a:ln>
            <a:effectLst/>
          </p:spPr>
          <p:txBody>
            <a:bodyPr wrap="none" anchor="ctr"/>
            <a:lstStyle/>
            <a:p>
              <a:pPr algn="r" eaLnBrk="0" fontAlgn="base" hangingPunct="0">
                <a:spcBef>
                  <a:spcPct val="0"/>
                </a:spcBef>
                <a:spcAft>
                  <a:spcPct val="0"/>
                </a:spcAft>
              </a:pPr>
              <a:r>
                <a:rPr lang="en-US" b="1" dirty="0">
                  <a:solidFill>
                    <a:srgbClr val="000000"/>
                  </a:solidFill>
                  <a:latin typeface="Courier New" pitchFamily="49" charset="0"/>
                </a:rPr>
                <a:t>0x100</a:t>
              </a:r>
            </a:p>
          </p:txBody>
        </p:sp>
        <p:sp>
          <p:nvSpPr>
            <p:cNvPr id="71" name="Rectangle 54"/>
            <p:cNvSpPr>
              <a:spLocks noChangeArrowheads="1"/>
            </p:cNvSpPr>
            <p:nvPr/>
          </p:nvSpPr>
          <p:spPr bwMode="auto">
            <a:xfrm>
              <a:off x="9796929" y="2705100"/>
              <a:ext cx="1066800" cy="381000"/>
            </a:xfrm>
            <a:prstGeom prst="rect">
              <a:avLst/>
            </a:prstGeom>
            <a:solidFill>
              <a:schemeClr val="bg1"/>
            </a:solidFill>
            <a:ln w="25400">
              <a:solidFill>
                <a:schemeClr val="tx1"/>
              </a:solidFill>
              <a:miter lim="800000"/>
              <a:headEnd/>
              <a:tailEnd/>
            </a:ln>
            <a:effectLst/>
          </p:spPr>
          <p:txBody>
            <a:bodyPr wrap="none" anchor="ctr"/>
            <a:lstStyle/>
            <a:p>
              <a:pPr algn="r" eaLnBrk="0" fontAlgn="base" hangingPunct="0">
                <a:spcBef>
                  <a:spcPct val="0"/>
                </a:spcBef>
                <a:spcAft>
                  <a:spcPct val="0"/>
                </a:spcAft>
              </a:pPr>
              <a:endParaRPr lang="en-US" b="1">
                <a:solidFill>
                  <a:srgbClr val="000000"/>
                </a:solidFill>
                <a:latin typeface="Courier New" pitchFamily="49" charset="0"/>
              </a:endParaRPr>
            </a:p>
          </p:txBody>
        </p:sp>
        <p:sp>
          <p:nvSpPr>
            <p:cNvPr id="72" name="Rectangle 55"/>
            <p:cNvSpPr>
              <a:spLocks noChangeArrowheads="1"/>
            </p:cNvSpPr>
            <p:nvPr/>
          </p:nvSpPr>
          <p:spPr bwMode="auto">
            <a:xfrm>
              <a:off x="9796929" y="3162300"/>
              <a:ext cx="1066800" cy="381000"/>
            </a:xfrm>
            <a:prstGeom prst="rect">
              <a:avLst/>
            </a:prstGeom>
            <a:solidFill>
              <a:schemeClr val="bg1"/>
            </a:solidFill>
            <a:ln w="25400">
              <a:solidFill>
                <a:schemeClr val="tx1"/>
              </a:solidFill>
              <a:miter lim="800000"/>
              <a:headEnd/>
              <a:tailEnd/>
            </a:ln>
            <a:effectLst/>
          </p:spPr>
          <p:txBody>
            <a:bodyPr wrap="none" anchor="ctr"/>
            <a:lstStyle/>
            <a:p>
              <a:pPr algn="r" eaLnBrk="0" fontAlgn="base" hangingPunct="0">
                <a:spcBef>
                  <a:spcPct val="0"/>
                </a:spcBef>
                <a:spcAft>
                  <a:spcPct val="0"/>
                </a:spcAft>
              </a:pPr>
              <a:endParaRPr lang="en-US" b="1">
                <a:solidFill>
                  <a:srgbClr val="000000"/>
                </a:solidFill>
                <a:latin typeface="Courier New" pitchFamily="49" charset="0"/>
              </a:endParaRPr>
            </a:p>
          </p:txBody>
        </p:sp>
      </p:grpSp>
      <p:sp>
        <p:nvSpPr>
          <p:cNvPr id="73" name="Text Box 5"/>
          <p:cNvSpPr txBox="1">
            <a:spLocks noChangeArrowheads="1"/>
          </p:cNvSpPr>
          <p:nvPr/>
        </p:nvSpPr>
        <p:spPr bwMode="auto">
          <a:xfrm>
            <a:off x="2819401" y="1252323"/>
            <a:ext cx="1351001" cy="461665"/>
          </a:xfrm>
          <a:prstGeom prst="rect">
            <a:avLst/>
          </a:prstGeom>
          <a:noFill/>
          <a:ln w="25400">
            <a:noFill/>
            <a:miter lim="800000"/>
            <a:headEnd/>
            <a:tailEnd/>
          </a:ln>
          <a:effectLst/>
        </p:spPr>
        <p:txBody>
          <a:bodyPr wrap="none">
            <a:spAutoFit/>
          </a:bodyPr>
          <a:lstStyle/>
          <a:p>
            <a:pPr eaLnBrk="0" fontAlgn="base" hangingPunct="0">
              <a:spcBef>
                <a:spcPct val="0"/>
              </a:spcBef>
              <a:spcAft>
                <a:spcPct val="0"/>
              </a:spcAft>
            </a:pPr>
            <a:r>
              <a:rPr lang="en-US" sz="2400" b="1" dirty="0">
                <a:solidFill>
                  <a:srgbClr val="000000"/>
                </a:solidFill>
                <a:latin typeface="Calibri" pitchFamily="34" charset="0"/>
              </a:rPr>
              <a:t>Registers</a:t>
            </a:r>
          </a:p>
        </p:txBody>
      </p:sp>
      <p:sp>
        <p:nvSpPr>
          <p:cNvPr id="76" name="Text Box 5"/>
          <p:cNvSpPr txBox="1">
            <a:spLocks noChangeArrowheads="1"/>
          </p:cNvSpPr>
          <p:nvPr/>
        </p:nvSpPr>
        <p:spPr bwMode="auto">
          <a:xfrm>
            <a:off x="6340384" y="1032634"/>
            <a:ext cx="1279617" cy="461665"/>
          </a:xfrm>
          <a:prstGeom prst="rect">
            <a:avLst/>
          </a:prstGeom>
          <a:noFill/>
          <a:ln w="25400">
            <a:noFill/>
            <a:miter lim="800000"/>
            <a:headEnd/>
            <a:tailEnd/>
          </a:ln>
          <a:effectLst/>
        </p:spPr>
        <p:txBody>
          <a:bodyPr wrap="none">
            <a:spAutoFit/>
          </a:bodyPr>
          <a:lstStyle/>
          <a:p>
            <a:pPr eaLnBrk="0" fontAlgn="base" hangingPunct="0">
              <a:spcBef>
                <a:spcPct val="0"/>
              </a:spcBef>
              <a:spcAft>
                <a:spcPct val="0"/>
              </a:spcAft>
            </a:pPr>
            <a:r>
              <a:rPr lang="en-US" sz="2400" b="1" dirty="0">
                <a:solidFill>
                  <a:srgbClr val="000000"/>
                </a:solidFill>
                <a:latin typeface="Calibri" pitchFamily="34" charset="0"/>
              </a:rPr>
              <a:t>Memory</a:t>
            </a:r>
          </a:p>
        </p:txBody>
      </p:sp>
      <p:sp>
        <p:nvSpPr>
          <p:cNvPr id="80" name="Rectangle 4"/>
          <p:cNvSpPr>
            <a:spLocks noChangeArrowheads="1"/>
          </p:cNvSpPr>
          <p:nvPr/>
        </p:nvSpPr>
        <p:spPr bwMode="auto">
          <a:xfrm>
            <a:off x="2971800" y="4114800"/>
            <a:ext cx="5867400" cy="1751762"/>
          </a:xfrm>
          <a:prstGeom prst="rect">
            <a:avLst/>
          </a:prstGeom>
          <a:noFill/>
          <a:ln w="12700">
            <a:noFill/>
            <a:miter lim="800000"/>
            <a:headEnd/>
            <a:tailEnd/>
          </a:ln>
          <a:effectLst/>
        </p:spPr>
        <p:txBody>
          <a:bodyPr wrap="square" lIns="90487" tIns="44450" rIns="90487" bIns="44450">
            <a:spAutoFit/>
          </a:bodyPr>
          <a:lstStyle/>
          <a:p>
            <a:pPr eaLnBrk="0" fontAlgn="base" hangingPunct="0">
              <a:spcBef>
                <a:spcPct val="0"/>
              </a:spcBef>
              <a:spcAft>
                <a:spcPct val="0"/>
              </a:spcAft>
              <a:tabLst>
                <a:tab pos="347663" algn="l"/>
                <a:tab pos="1312863" algn="l"/>
              </a:tabLst>
            </a:pPr>
            <a:r>
              <a:rPr lang="en-US" b="1" dirty="0">
                <a:solidFill>
                  <a:srgbClr val="000000"/>
                </a:solidFill>
                <a:latin typeface="Courier New" pitchFamily="49" charset="0"/>
              </a:rPr>
              <a:t>swap:</a:t>
            </a:r>
          </a:p>
          <a:p>
            <a:pPr eaLnBrk="0" fontAlgn="base" hangingPunct="0">
              <a:spcBef>
                <a:spcPct val="0"/>
              </a:spcBef>
              <a:spcAft>
                <a:spcPct val="0"/>
              </a:spcAft>
              <a:tabLst>
                <a:tab pos="347663" algn="l"/>
                <a:tab pos="1312863" algn="l"/>
              </a:tabLst>
            </a:pPr>
            <a:r>
              <a:rPr lang="en-US" b="1" dirty="0">
                <a:solidFill>
                  <a:srgbClr val="000000"/>
                </a:solidFill>
                <a:latin typeface="Courier New" pitchFamily="49" charset="0"/>
              </a:rPr>
              <a:t>  </a:t>
            </a:r>
            <a:r>
              <a:rPr lang="ro-RO" b="1" dirty="0">
                <a:solidFill>
                  <a:srgbClr val="000000"/>
                </a:solidFill>
                <a:latin typeface="Courier New" pitchFamily="49" charset="0"/>
              </a:rPr>
              <a:t> movq    (%rdi), %rax  # t0 = *xp  </a:t>
            </a:r>
          </a:p>
          <a:p>
            <a:pPr eaLnBrk="0" fontAlgn="base" hangingPunct="0">
              <a:spcBef>
                <a:spcPct val="0"/>
              </a:spcBef>
              <a:spcAft>
                <a:spcPct val="0"/>
              </a:spcAft>
              <a:tabLst>
                <a:tab pos="347663" algn="l"/>
                <a:tab pos="1312863" algn="l"/>
              </a:tabLst>
            </a:pPr>
            <a:r>
              <a:rPr lang="ro-RO" b="1" dirty="0">
                <a:solidFill>
                  <a:srgbClr val="000000"/>
                </a:solidFill>
                <a:latin typeface="Courier New" pitchFamily="49" charset="0"/>
              </a:rPr>
              <a:t>   movq    (%rsi), %rdx  # t1 = *yp</a:t>
            </a:r>
          </a:p>
          <a:p>
            <a:pPr eaLnBrk="0" fontAlgn="base" hangingPunct="0">
              <a:spcBef>
                <a:spcPct val="0"/>
              </a:spcBef>
              <a:spcAft>
                <a:spcPct val="0"/>
              </a:spcAft>
              <a:tabLst>
                <a:tab pos="347663" algn="l"/>
                <a:tab pos="1312863" algn="l"/>
              </a:tabLst>
            </a:pPr>
            <a:r>
              <a:rPr lang="ro-RO" b="1" dirty="0">
                <a:solidFill>
                  <a:srgbClr val="000000"/>
                </a:solidFill>
                <a:latin typeface="Courier New" pitchFamily="49" charset="0"/>
              </a:rPr>
              <a:t>   movq    %rdx, (%rdi)  # *xp = t1</a:t>
            </a:r>
          </a:p>
          <a:p>
            <a:pPr eaLnBrk="0" fontAlgn="base" hangingPunct="0">
              <a:spcBef>
                <a:spcPct val="0"/>
              </a:spcBef>
              <a:spcAft>
                <a:spcPct val="0"/>
              </a:spcAft>
              <a:tabLst>
                <a:tab pos="347663" algn="l"/>
                <a:tab pos="1312863" algn="l"/>
              </a:tabLst>
            </a:pPr>
            <a:r>
              <a:rPr lang="ro-RO" b="1" dirty="0">
                <a:solidFill>
                  <a:srgbClr val="000000"/>
                </a:solidFill>
                <a:latin typeface="Courier New" pitchFamily="49" charset="0"/>
              </a:rPr>
              <a:t>   movq    %rax, (%rsi)  # *yp = t0</a:t>
            </a:r>
          </a:p>
          <a:p>
            <a:pPr eaLnBrk="0" fontAlgn="base" hangingPunct="0">
              <a:spcBef>
                <a:spcPct val="0"/>
              </a:spcBef>
              <a:spcAft>
                <a:spcPct val="0"/>
              </a:spcAft>
              <a:tabLst>
                <a:tab pos="347663" algn="l"/>
                <a:tab pos="1312863" algn="l"/>
              </a:tabLst>
            </a:pPr>
            <a:r>
              <a:rPr lang="ro-RO" b="1" dirty="0">
                <a:solidFill>
                  <a:srgbClr val="000000"/>
                </a:solidFill>
                <a:latin typeface="Courier New" pitchFamily="49" charset="0"/>
              </a:rPr>
              <a:t>   ret</a:t>
            </a:r>
            <a:endParaRPr lang="en-US" b="1" dirty="0">
              <a:solidFill>
                <a:srgbClr val="000000"/>
              </a:solidFill>
              <a:latin typeface="Courier New" pitchFamily="49" charset="0"/>
            </a:endParaRPr>
          </a:p>
        </p:txBody>
      </p:sp>
      <p:grpSp>
        <p:nvGrpSpPr>
          <p:cNvPr id="6" name="Group 5"/>
          <p:cNvGrpSpPr/>
          <p:nvPr/>
        </p:nvGrpSpPr>
        <p:grpSpPr>
          <a:xfrm>
            <a:off x="7620000" y="1414046"/>
            <a:ext cx="1219200" cy="2190764"/>
            <a:chOff x="6096000" y="1414046"/>
            <a:chExt cx="1219200" cy="2190764"/>
          </a:xfrm>
        </p:grpSpPr>
        <p:sp>
          <p:nvSpPr>
            <p:cNvPr id="59" name="Text Box 34"/>
            <p:cNvSpPr txBox="1">
              <a:spLocks noChangeArrowheads="1"/>
            </p:cNvSpPr>
            <p:nvPr/>
          </p:nvSpPr>
          <p:spPr bwMode="auto">
            <a:xfrm>
              <a:off x="6096000" y="1656948"/>
              <a:ext cx="1219200" cy="366712"/>
            </a:xfrm>
            <a:prstGeom prst="rect">
              <a:avLst/>
            </a:prstGeom>
            <a:noFill/>
            <a:ln w="25400">
              <a:noFill/>
              <a:miter lim="800000"/>
              <a:headEnd/>
              <a:tailEnd/>
            </a:ln>
            <a:effectLst/>
          </p:spPr>
          <p:txBody>
            <a:bodyPr>
              <a:spAutoFit/>
            </a:bodyPr>
            <a:lstStyle/>
            <a:p>
              <a:pPr eaLnBrk="0" fontAlgn="base" hangingPunct="0">
                <a:spcBef>
                  <a:spcPct val="0"/>
                </a:spcBef>
                <a:spcAft>
                  <a:spcPct val="0"/>
                </a:spcAft>
              </a:pPr>
              <a:r>
                <a:rPr lang="en-US" b="1" dirty="0">
                  <a:solidFill>
                    <a:srgbClr val="000000"/>
                  </a:solidFill>
                  <a:latin typeface="Courier New" pitchFamily="49" charset="0"/>
                </a:rPr>
                <a:t>0x120 </a:t>
              </a:r>
            </a:p>
          </p:txBody>
        </p:sp>
        <p:sp>
          <p:nvSpPr>
            <p:cNvPr id="60" name="Text Box 35"/>
            <p:cNvSpPr txBox="1">
              <a:spLocks noChangeArrowheads="1"/>
            </p:cNvSpPr>
            <p:nvPr/>
          </p:nvSpPr>
          <p:spPr bwMode="auto">
            <a:xfrm>
              <a:off x="6096000" y="2052235"/>
              <a:ext cx="1219200" cy="366713"/>
            </a:xfrm>
            <a:prstGeom prst="rect">
              <a:avLst/>
            </a:prstGeom>
            <a:noFill/>
            <a:ln w="25400">
              <a:noFill/>
              <a:miter lim="800000"/>
              <a:headEnd/>
              <a:tailEnd/>
            </a:ln>
            <a:effectLst/>
          </p:spPr>
          <p:txBody>
            <a:bodyPr>
              <a:spAutoFit/>
            </a:bodyPr>
            <a:lstStyle/>
            <a:p>
              <a:pPr eaLnBrk="0" fontAlgn="base" hangingPunct="0">
                <a:spcBef>
                  <a:spcPct val="0"/>
                </a:spcBef>
                <a:spcAft>
                  <a:spcPct val="0"/>
                </a:spcAft>
              </a:pPr>
              <a:r>
                <a:rPr lang="en-US" b="1" dirty="0">
                  <a:solidFill>
                    <a:srgbClr val="000000"/>
                  </a:solidFill>
                  <a:latin typeface="Courier New" pitchFamily="49" charset="0"/>
                </a:rPr>
                <a:t>0x118</a:t>
              </a:r>
            </a:p>
          </p:txBody>
        </p:sp>
        <p:sp>
          <p:nvSpPr>
            <p:cNvPr id="61" name="Text Box 36"/>
            <p:cNvSpPr txBox="1">
              <a:spLocks noChangeArrowheads="1"/>
            </p:cNvSpPr>
            <p:nvPr/>
          </p:nvSpPr>
          <p:spPr bwMode="auto">
            <a:xfrm>
              <a:off x="6096000" y="2447523"/>
              <a:ext cx="1219200" cy="366712"/>
            </a:xfrm>
            <a:prstGeom prst="rect">
              <a:avLst/>
            </a:prstGeom>
            <a:noFill/>
            <a:ln w="25400">
              <a:noFill/>
              <a:miter lim="800000"/>
              <a:headEnd/>
              <a:tailEnd/>
            </a:ln>
            <a:effectLst/>
          </p:spPr>
          <p:txBody>
            <a:bodyPr>
              <a:spAutoFit/>
            </a:bodyPr>
            <a:lstStyle/>
            <a:p>
              <a:pPr eaLnBrk="0" fontAlgn="base" hangingPunct="0">
                <a:spcBef>
                  <a:spcPct val="0"/>
                </a:spcBef>
                <a:spcAft>
                  <a:spcPct val="0"/>
                </a:spcAft>
              </a:pPr>
              <a:r>
                <a:rPr lang="en-US" b="1" dirty="0">
                  <a:solidFill>
                    <a:srgbClr val="000000"/>
                  </a:solidFill>
                  <a:latin typeface="Courier New" pitchFamily="49" charset="0"/>
                </a:rPr>
                <a:t>0x110 </a:t>
              </a:r>
            </a:p>
          </p:txBody>
        </p:sp>
        <p:sp>
          <p:nvSpPr>
            <p:cNvPr id="62" name="Text Box 37"/>
            <p:cNvSpPr txBox="1">
              <a:spLocks noChangeArrowheads="1"/>
            </p:cNvSpPr>
            <p:nvPr/>
          </p:nvSpPr>
          <p:spPr bwMode="auto">
            <a:xfrm>
              <a:off x="6096000" y="2842810"/>
              <a:ext cx="1219200" cy="366713"/>
            </a:xfrm>
            <a:prstGeom prst="rect">
              <a:avLst/>
            </a:prstGeom>
            <a:noFill/>
            <a:ln w="25400">
              <a:noFill/>
              <a:miter lim="800000"/>
              <a:headEnd/>
              <a:tailEnd/>
            </a:ln>
            <a:effectLst/>
          </p:spPr>
          <p:txBody>
            <a:bodyPr>
              <a:spAutoFit/>
            </a:bodyPr>
            <a:lstStyle/>
            <a:p>
              <a:pPr eaLnBrk="0" fontAlgn="base" hangingPunct="0">
                <a:spcBef>
                  <a:spcPct val="0"/>
                </a:spcBef>
                <a:spcAft>
                  <a:spcPct val="0"/>
                </a:spcAft>
              </a:pPr>
              <a:r>
                <a:rPr lang="en-US" b="1" dirty="0">
                  <a:solidFill>
                    <a:srgbClr val="000000"/>
                  </a:solidFill>
                  <a:latin typeface="Courier New" pitchFamily="49" charset="0"/>
                </a:rPr>
                <a:t>0x108 </a:t>
              </a:r>
            </a:p>
          </p:txBody>
        </p:sp>
        <p:sp>
          <p:nvSpPr>
            <p:cNvPr id="63" name="Text Box 38"/>
            <p:cNvSpPr txBox="1">
              <a:spLocks noChangeArrowheads="1"/>
            </p:cNvSpPr>
            <p:nvPr/>
          </p:nvSpPr>
          <p:spPr bwMode="auto">
            <a:xfrm>
              <a:off x="6096000" y="3238098"/>
              <a:ext cx="1219200" cy="366712"/>
            </a:xfrm>
            <a:prstGeom prst="rect">
              <a:avLst/>
            </a:prstGeom>
            <a:noFill/>
            <a:ln w="25400">
              <a:noFill/>
              <a:miter lim="800000"/>
              <a:headEnd/>
              <a:tailEnd/>
            </a:ln>
            <a:effectLst/>
          </p:spPr>
          <p:txBody>
            <a:bodyPr>
              <a:spAutoFit/>
            </a:bodyPr>
            <a:lstStyle/>
            <a:p>
              <a:pPr eaLnBrk="0" fontAlgn="base" hangingPunct="0">
                <a:spcBef>
                  <a:spcPct val="0"/>
                </a:spcBef>
                <a:spcAft>
                  <a:spcPct val="0"/>
                </a:spcAft>
              </a:pPr>
              <a:r>
                <a:rPr lang="en-US" b="1" dirty="0">
                  <a:solidFill>
                    <a:srgbClr val="000000"/>
                  </a:solidFill>
                  <a:latin typeface="Courier New" pitchFamily="49" charset="0"/>
                </a:rPr>
                <a:t>0x100 </a:t>
              </a:r>
            </a:p>
          </p:txBody>
        </p:sp>
        <p:sp>
          <p:nvSpPr>
            <p:cNvPr id="81" name="Text Box 34"/>
            <p:cNvSpPr txBox="1">
              <a:spLocks noChangeArrowheads="1"/>
            </p:cNvSpPr>
            <p:nvPr/>
          </p:nvSpPr>
          <p:spPr bwMode="auto">
            <a:xfrm>
              <a:off x="6096000" y="1414046"/>
              <a:ext cx="1219200" cy="338554"/>
            </a:xfrm>
            <a:prstGeom prst="rect">
              <a:avLst/>
            </a:prstGeom>
            <a:noFill/>
            <a:ln w="25400">
              <a:noFill/>
              <a:miter lim="800000"/>
              <a:headEnd/>
              <a:tailEnd/>
            </a:ln>
            <a:effectLst/>
          </p:spPr>
          <p:txBody>
            <a:bodyPr>
              <a:spAutoFit/>
            </a:bodyPr>
            <a:lstStyle/>
            <a:p>
              <a:pPr eaLnBrk="0" fontAlgn="base" hangingPunct="0">
                <a:spcBef>
                  <a:spcPct val="0"/>
                </a:spcBef>
                <a:spcAft>
                  <a:spcPct val="0"/>
                </a:spcAft>
              </a:pPr>
              <a:r>
                <a:rPr lang="en-US" sz="1600" b="1" dirty="0">
                  <a:solidFill>
                    <a:srgbClr val="000000"/>
                  </a:solidFill>
                  <a:latin typeface="Calibri"/>
                  <a:cs typeface="Calibri"/>
                </a:rPr>
                <a:t>Address</a:t>
              </a: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a:xfrm>
            <a:off x="2057400" y="304800"/>
            <a:ext cx="6375400" cy="573088"/>
          </a:xfrm>
        </p:spPr>
        <p:txBody>
          <a:bodyPr/>
          <a:lstStyle/>
          <a:p>
            <a:r>
              <a:rPr lang="en-US" dirty="0"/>
              <a:t>Understanding </a:t>
            </a:r>
            <a:r>
              <a:rPr lang="en-US" dirty="0">
                <a:latin typeface="Courier New"/>
                <a:cs typeface="Courier New"/>
              </a:rPr>
              <a:t>Swap</a:t>
            </a:r>
            <a:r>
              <a:rPr lang="en-US" dirty="0"/>
              <a:t>()</a:t>
            </a:r>
          </a:p>
        </p:txBody>
      </p:sp>
      <p:sp>
        <p:nvSpPr>
          <p:cNvPr id="53" name="Rectangle 8"/>
          <p:cNvSpPr>
            <a:spLocks noChangeArrowheads="1"/>
          </p:cNvSpPr>
          <p:nvPr/>
        </p:nvSpPr>
        <p:spPr bwMode="auto">
          <a:xfrm>
            <a:off x="6477000" y="1661710"/>
            <a:ext cx="1066800" cy="381000"/>
          </a:xfrm>
          <a:prstGeom prst="rect">
            <a:avLst/>
          </a:prstGeom>
          <a:solidFill>
            <a:schemeClr val="accent2">
              <a:lumMod val="20000"/>
              <a:lumOff val="80000"/>
            </a:schemeClr>
          </a:solidFill>
          <a:ln w="25400">
            <a:solidFill>
              <a:schemeClr val="tx1"/>
            </a:solidFill>
            <a:miter lim="800000"/>
            <a:headEnd/>
            <a:tailEnd/>
          </a:ln>
          <a:effectLst/>
        </p:spPr>
        <p:txBody>
          <a:bodyPr wrap="none" anchor="ctr"/>
          <a:lstStyle/>
          <a:p>
            <a:pPr algn="r" eaLnBrk="0" fontAlgn="base" hangingPunct="0">
              <a:spcBef>
                <a:spcPct val="0"/>
              </a:spcBef>
              <a:spcAft>
                <a:spcPct val="0"/>
              </a:spcAft>
            </a:pPr>
            <a:r>
              <a:rPr lang="en-US" b="1" dirty="0">
                <a:solidFill>
                  <a:srgbClr val="000000"/>
                </a:solidFill>
                <a:latin typeface="Courier New" pitchFamily="49" charset="0"/>
              </a:rPr>
              <a:t>123</a:t>
            </a:r>
          </a:p>
        </p:txBody>
      </p:sp>
      <p:sp>
        <p:nvSpPr>
          <p:cNvPr id="55" name="Rectangle 9"/>
          <p:cNvSpPr>
            <a:spLocks noChangeArrowheads="1"/>
          </p:cNvSpPr>
          <p:nvPr/>
        </p:nvSpPr>
        <p:spPr bwMode="auto">
          <a:xfrm>
            <a:off x="6477000" y="2042710"/>
            <a:ext cx="1066800" cy="381000"/>
          </a:xfrm>
          <a:prstGeom prst="rect">
            <a:avLst/>
          </a:prstGeom>
          <a:solidFill>
            <a:schemeClr val="accent2">
              <a:lumMod val="20000"/>
              <a:lumOff val="80000"/>
            </a:schemeClr>
          </a:solidFill>
          <a:ln w="25400">
            <a:solidFill>
              <a:schemeClr val="tx1"/>
            </a:solidFill>
            <a:miter lim="800000"/>
            <a:headEnd/>
            <a:tailEnd/>
          </a:ln>
          <a:effectLst/>
        </p:spPr>
        <p:txBody>
          <a:bodyPr wrap="none" anchor="ctr"/>
          <a:lstStyle/>
          <a:p>
            <a:pPr algn="r" eaLnBrk="0" fontAlgn="base" hangingPunct="0">
              <a:spcBef>
                <a:spcPct val="0"/>
              </a:spcBef>
              <a:spcAft>
                <a:spcPct val="0"/>
              </a:spcAft>
            </a:pPr>
            <a:endParaRPr lang="en-US" b="1" dirty="0">
              <a:solidFill>
                <a:srgbClr val="000000"/>
              </a:solidFill>
              <a:latin typeface="Courier New" pitchFamily="49" charset="0"/>
            </a:endParaRPr>
          </a:p>
        </p:txBody>
      </p:sp>
      <p:sp>
        <p:nvSpPr>
          <p:cNvPr id="56" name="Rectangle 10"/>
          <p:cNvSpPr>
            <a:spLocks noChangeArrowheads="1"/>
          </p:cNvSpPr>
          <p:nvPr/>
        </p:nvSpPr>
        <p:spPr bwMode="auto">
          <a:xfrm>
            <a:off x="6477000" y="2423710"/>
            <a:ext cx="1066800" cy="381000"/>
          </a:xfrm>
          <a:prstGeom prst="rect">
            <a:avLst/>
          </a:prstGeom>
          <a:solidFill>
            <a:schemeClr val="accent2">
              <a:lumMod val="20000"/>
              <a:lumOff val="80000"/>
            </a:schemeClr>
          </a:solidFill>
          <a:ln w="25400">
            <a:solidFill>
              <a:schemeClr val="tx1"/>
            </a:solidFill>
            <a:miter lim="800000"/>
            <a:headEnd/>
            <a:tailEnd/>
          </a:ln>
          <a:effectLst/>
        </p:spPr>
        <p:txBody>
          <a:bodyPr wrap="none" anchor="ctr"/>
          <a:lstStyle/>
          <a:p>
            <a:pPr algn="r" eaLnBrk="0" fontAlgn="base" hangingPunct="0">
              <a:spcBef>
                <a:spcPct val="0"/>
              </a:spcBef>
              <a:spcAft>
                <a:spcPct val="0"/>
              </a:spcAft>
            </a:pPr>
            <a:endParaRPr lang="en-US" b="1" dirty="0">
              <a:solidFill>
                <a:srgbClr val="000000"/>
              </a:solidFill>
              <a:latin typeface="Calibri" pitchFamily="34" charset="0"/>
            </a:endParaRPr>
          </a:p>
        </p:txBody>
      </p:sp>
      <p:sp>
        <p:nvSpPr>
          <p:cNvPr id="57" name="Rectangle 11"/>
          <p:cNvSpPr>
            <a:spLocks noChangeArrowheads="1"/>
          </p:cNvSpPr>
          <p:nvPr/>
        </p:nvSpPr>
        <p:spPr bwMode="auto">
          <a:xfrm>
            <a:off x="6477000" y="2804710"/>
            <a:ext cx="1066800" cy="381000"/>
          </a:xfrm>
          <a:prstGeom prst="rect">
            <a:avLst/>
          </a:prstGeom>
          <a:solidFill>
            <a:schemeClr val="accent2">
              <a:lumMod val="20000"/>
              <a:lumOff val="80000"/>
            </a:schemeClr>
          </a:solidFill>
          <a:ln w="25400">
            <a:solidFill>
              <a:schemeClr val="tx1"/>
            </a:solidFill>
            <a:miter lim="800000"/>
            <a:headEnd/>
            <a:tailEnd/>
          </a:ln>
          <a:effectLst/>
        </p:spPr>
        <p:txBody>
          <a:bodyPr wrap="none" anchor="ctr"/>
          <a:lstStyle/>
          <a:p>
            <a:pPr algn="r" eaLnBrk="0" fontAlgn="base" hangingPunct="0">
              <a:spcBef>
                <a:spcPct val="0"/>
              </a:spcBef>
              <a:spcAft>
                <a:spcPct val="0"/>
              </a:spcAft>
            </a:pPr>
            <a:endParaRPr lang="en-US" b="1" dirty="0">
              <a:solidFill>
                <a:srgbClr val="000000"/>
              </a:solidFill>
              <a:latin typeface="Calibri" pitchFamily="34" charset="0"/>
            </a:endParaRPr>
          </a:p>
        </p:txBody>
      </p:sp>
      <p:sp>
        <p:nvSpPr>
          <p:cNvPr id="58" name="Rectangle 20"/>
          <p:cNvSpPr>
            <a:spLocks noChangeArrowheads="1"/>
          </p:cNvSpPr>
          <p:nvPr/>
        </p:nvSpPr>
        <p:spPr bwMode="auto">
          <a:xfrm>
            <a:off x="6477000" y="3185710"/>
            <a:ext cx="1066800" cy="381000"/>
          </a:xfrm>
          <a:prstGeom prst="rect">
            <a:avLst/>
          </a:prstGeom>
          <a:solidFill>
            <a:schemeClr val="accent2">
              <a:lumMod val="20000"/>
              <a:lumOff val="80000"/>
            </a:schemeClr>
          </a:solidFill>
          <a:ln w="25400">
            <a:solidFill>
              <a:schemeClr val="tx1"/>
            </a:solidFill>
            <a:miter lim="800000"/>
            <a:headEnd/>
            <a:tailEnd/>
          </a:ln>
          <a:effectLst/>
        </p:spPr>
        <p:txBody>
          <a:bodyPr wrap="none" anchor="ctr"/>
          <a:lstStyle/>
          <a:p>
            <a:pPr algn="r" eaLnBrk="0" fontAlgn="base" hangingPunct="0">
              <a:spcBef>
                <a:spcPct val="0"/>
              </a:spcBef>
              <a:spcAft>
                <a:spcPct val="0"/>
              </a:spcAft>
            </a:pPr>
            <a:r>
              <a:rPr lang="en-US" b="1" dirty="0">
                <a:solidFill>
                  <a:srgbClr val="000000"/>
                </a:solidFill>
                <a:latin typeface="Courier New" pitchFamily="49" charset="0"/>
              </a:rPr>
              <a:t>456</a:t>
            </a:r>
          </a:p>
        </p:txBody>
      </p:sp>
      <p:grpSp>
        <p:nvGrpSpPr>
          <p:cNvPr id="64" name="Group 63"/>
          <p:cNvGrpSpPr/>
          <p:nvPr/>
        </p:nvGrpSpPr>
        <p:grpSpPr>
          <a:xfrm>
            <a:off x="2634823" y="1814110"/>
            <a:ext cx="1752600" cy="1752600"/>
            <a:chOff x="9111129" y="1790700"/>
            <a:chExt cx="1752600" cy="1752600"/>
          </a:xfrm>
        </p:grpSpPr>
        <p:sp>
          <p:nvSpPr>
            <p:cNvPr id="65" name="Rectangle 43"/>
            <p:cNvSpPr>
              <a:spLocks noChangeArrowheads="1"/>
            </p:cNvSpPr>
            <p:nvPr/>
          </p:nvSpPr>
          <p:spPr bwMode="auto">
            <a:xfrm>
              <a:off x="9111129" y="1790700"/>
              <a:ext cx="685800" cy="38100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b="1" dirty="0">
                  <a:solidFill>
                    <a:srgbClr val="000000"/>
                  </a:solidFill>
                  <a:latin typeface="Courier New" pitchFamily="49" charset="0"/>
                </a:rPr>
                <a:t>%</a:t>
              </a:r>
              <a:r>
                <a:rPr lang="en-US" b="1" dirty="0" err="1">
                  <a:solidFill>
                    <a:srgbClr val="000000"/>
                  </a:solidFill>
                  <a:latin typeface="Courier New" pitchFamily="49" charset="0"/>
                </a:rPr>
                <a:t>rdi</a:t>
              </a:r>
              <a:endParaRPr lang="en-US" b="1" dirty="0">
                <a:solidFill>
                  <a:srgbClr val="000000"/>
                </a:solidFill>
                <a:latin typeface="Courier New" pitchFamily="49" charset="0"/>
              </a:endParaRPr>
            </a:p>
          </p:txBody>
        </p:sp>
        <p:sp>
          <p:nvSpPr>
            <p:cNvPr id="66" name="Rectangle 44"/>
            <p:cNvSpPr>
              <a:spLocks noChangeArrowheads="1"/>
            </p:cNvSpPr>
            <p:nvPr/>
          </p:nvSpPr>
          <p:spPr bwMode="auto">
            <a:xfrm>
              <a:off x="9111129" y="2247900"/>
              <a:ext cx="685800" cy="38100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b="1" dirty="0">
                  <a:solidFill>
                    <a:srgbClr val="000000"/>
                  </a:solidFill>
                  <a:latin typeface="Courier New" pitchFamily="49" charset="0"/>
                </a:rPr>
                <a:t>%</a:t>
              </a:r>
              <a:r>
                <a:rPr lang="en-US" b="1" dirty="0" err="1">
                  <a:solidFill>
                    <a:srgbClr val="000000"/>
                  </a:solidFill>
                  <a:latin typeface="Courier New" pitchFamily="49" charset="0"/>
                </a:rPr>
                <a:t>rsi</a:t>
              </a:r>
              <a:endParaRPr lang="en-US" b="1" dirty="0">
                <a:solidFill>
                  <a:srgbClr val="000000"/>
                </a:solidFill>
                <a:latin typeface="Courier New" pitchFamily="49" charset="0"/>
              </a:endParaRPr>
            </a:p>
          </p:txBody>
        </p:sp>
        <p:sp>
          <p:nvSpPr>
            <p:cNvPr id="67" name="Rectangle 45"/>
            <p:cNvSpPr>
              <a:spLocks noChangeArrowheads="1"/>
            </p:cNvSpPr>
            <p:nvPr/>
          </p:nvSpPr>
          <p:spPr bwMode="auto">
            <a:xfrm>
              <a:off x="9111129" y="2705100"/>
              <a:ext cx="685800" cy="38100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b="1" dirty="0">
                  <a:solidFill>
                    <a:srgbClr val="000000"/>
                  </a:solidFill>
                  <a:latin typeface="Courier New" pitchFamily="49" charset="0"/>
                </a:rPr>
                <a:t>%</a:t>
              </a:r>
              <a:r>
                <a:rPr lang="en-US" b="1" dirty="0" err="1">
                  <a:solidFill>
                    <a:srgbClr val="000000"/>
                  </a:solidFill>
                  <a:latin typeface="Courier New" pitchFamily="49" charset="0"/>
                </a:rPr>
                <a:t>rax</a:t>
              </a:r>
              <a:endParaRPr lang="en-US" b="1" dirty="0">
                <a:solidFill>
                  <a:srgbClr val="000000"/>
                </a:solidFill>
                <a:latin typeface="Courier New" pitchFamily="49" charset="0"/>
              </a:endParaRPr>
            </a:p>
          </p:txBody>
        </p:sp>
        <p:sp>
          <p:nvSpPr>
            <p:cNvPr id="68" name="Rectangle 46"/>
            <p:cNvSpPr>
              <a:spLocks noChangeArrowheads="1"/>
            </p:cNvSpPr>
            <p:nvPr/>
          </p:nvSpPr>
          <p:spPr bwMode="auto">
            <a:xfrm>
              <a:off x="9111129" y="3162300"/>
              <a:ext cx="685800" cy="38100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b="1" dirty="0">
                  <a:solidFill>
                    <a:srgbClr val="000000"/>
                  </a:solidFill>
                  <a:latin typeface="Courier New" pitchFamily="49" charset="0"/>
                </a:rPr>
                <a:t>%</a:t>
              </a:r>
              <a:r>
                <a:rPr lang="en-US" b="1" dirty="0" err="1">
                  <a:solidFill>
                    <a:srgbClr val="000000"/>
                  </a:solidFill>
                  <a:latin typeface="Courier New" pitchFamily="49" charset="0"/>
                </a:rPr>
                <a:t>rdx</a:t>
              </a:r>
              <a:endParaRPr lang="en-US" b="1" dirty="0">
                <a:solidFill>
                  <a:srgbClr val="000000"/>
                </a:solidFill>
                <a:latin typeface="Courier New" pitchFamily="49" charset="0"/>
              </a:endParaRPr>
            </a:p>
          </p:txBody>
        </p:sp>
        <p:sp>
          <p:nvSpPr>
            <p:cNvPr id="69" name="Rectangle 52"/>
            <p:cNvSpPr>
              <a:spLocks noChangeArrowheads="1"/>
            </p:cNvSpPr>
            <p:nvPr/>
          </p:nvSpPr>
          <p:spPr bwMode="auto">
            <a:xfrm>
              <a:off x="9796929" y="1790700"/>
              <a:ext cx="1066800" cy="381000"/>
            </a:xfrm>
            <a:prstGeom prst="rect">
              <a:avLst/>
            </a:prstGeom>
            <a:solidFill>
              <a:schemeClr val="bg1"/>
            </a:solidFill>
            <a:ln w="25400">
              <a:solidFill>
                <a:schemeClr val="tx1"/>
              </a:solidFill>
              <a:miter lim="800000"/>
              <a:headEnd/>
              <a:tailEnd/>
            </a:ln>
            <a:effectLst/>
          </p:spPr>
          <p:txBody>
            <a:bodyPr wrap="none" anchor="ctr"/>
            <a:lstStyle/>
            <a:p>
              <a:pPr algn="r" eaLnBrk="0" fontAlgn="base" hangingPunct="0">
                <a:spcBef>
                  <a:spcPct val="0"/>
                </a:spcBef>
                <a:spcAft>
                  <a:spcPct val="0"/>
                </a:spcAft>
              </a:pPr>
              <a:r>
                <a:rPr lang="en-US" b="1" dirty="0">
                  <a:solidFill>
                    <a:srgbClr val="000000"/>
                  </a:solidFill>
                  <a:latin typeface="Courier New" pitchFamily="49" charset="0"/>
                </a:rPr>
                <a:t>0x120</a:t>
              </a:r>
            </a:p>
          </p:txBody>
        </p:sp>
        <p:sp>
          <p:nvSpPr>
            <p:cNvPr id="70" name="Rectangle 53"/>
            <p:cNvSpPr>
              <a:spLocks noChangeArrowheads="1"/>
            </p:cNvSpPr>
            <p:nvPr/>
          </p:nvSpPr>
          <p:spPr bwMode="auto">
            <a:xfrm>
              <a:off x="9796929" y="2247900"/>
              <a:ext cx="1066800" cy="381000"/>
            </a:xfrm>
            <a:prstGeom prst="rect">
              <a:avLst/>
            </a:prstGeom>
            <a:solidFill>
              <a:schemeClr val="bg1"/>
            </a:solidFill>
            <a:ln w="25400">
              <a:solidFill>
                <a:schemeClr val="tx1"/>
              </a:solidFill>
              <a:miter lim="800000"/>
              <a:headEnd/>
              <a:tailEnd/>
            </a:ln>
            <a:effectLst/>
          </p:spPr>
          <p:txBody>
            <a:bodyPr wrap="none" anchor="ctr"/>
            <a:lstStyle/>
            <a:p>
              <a:pPr algn="r" eaLnBrk="0" fontAlgn="base" hangingPunct="0">
                <a:spcBef>
                  <a:spcPct val="0"/>
                </a:spcBef>
                <a:spcAft>
                  <a:spcPct val="0"/>
                </a:spcAft>
              </a:pPr>
              <a:r>
                <a:rPr lang="en-US" b="1" dirty="0">
                  <a:solidFill>
                    <a:srgbClr val="000000"/>
                  </a:solidFill>
                  <a:latin typeface="Courier New" pitchFamily="49" charset="0"/>
                </a:rPr>
                <a:t>0x100</a:t>
              </a:r>
            </a:p>
          </p:txBody>
        </p:sp>
        <p:sp>
          <p:nvSpPr>
            <p:cNvPr id="71" name="Rectangle 54"/>
            <p:cNvSpPr>
              <a:spLocks noChangeArrowheads="1"/>
            </p:cNvSpPr>
            <p:nvPr/>
          </p:nvSpPr>
          <p:spPr bwMode="auto">
            <a:xfrm>
              <a:off x="9796929" y="2705100"/>
              <a:ext cx="1066800" cy="381000"/>
            </a:xfrm>
            <a:prstGeom prst="rect">
              <a:avLst/>
            </a:prstGeom>
            <a:solidFill>
              <a:schemeClr val="bg1"/>
            </a:solidFill>
            <a:ln w="25400">
              <a:solidFill>
                <a:schemeClr val="tx1"/>
              </a:solidFill>
              <a:miter lim="800000"/>
              <a:headEnd/>
              <a:tailEnd/>
            </a:ln>
            <a:effectLst/>
          </p:spPr>
          <p:txBody>
            <a:bodyPr wrap="none" anchor="ctr"/>
            <a:lstStyle/>
            <a:p>
              <a:pPr algn="r" eaLnBrk="0" fontAlgn="base" hangingPunct="0">
                <a:spcBef>
                  <a:spcPct val="0"/>
                </a:spcBef>
                <a:spcAft>
                  <a:spcPct val="0"/>
                </a:spcAft>
              </a:pPr>
              <a:r>
                <a:rPr lang="en-US" b="1" dirty="0">
                  <a:solidFill>
                    <a:srgbClr val="FF0000"/>
                  </a:solidFill>
                  <a:latin typeface="Courier New" pitchFamily="49" charset="0"/>
                </a:rPr>
                <a:t>123</a:t>
              </a:r>
            </a:p>
          </p:txBody>
        </p:sp>
        <p:sp>
          <p:nvSpPr>
            <p:cNvPr id="72" name="Rectangle 55"/>
            <p:cNvSpPr>
              <a:spLocks noChangeArrowheads="1"/>
            </p:cNvSpPr>
            <p:nvPr/>
          </p:nvSpPr>
          <p:spPr bwMode="auto">
            <a:xfrm>
              <a:off x="9796929" y="3162300"/>
              <a:ext cx="1066800" cy="381000"/>
            </a:xfrm>
            <a:prstGeom prst="rect">
              <a:avLst/>
            </a:prstGeom>
            <a:solidFill>
              <a:schemeClr val="bg1"/>
            </a:solidFill>
            <a:ln w="25400">
              <a:solidFill>
                <a:schemeClr val="tx1"/>
              </a:solidFill>
              <a:miter lim="800000"/>
              <a:headEnd/>
              <a:tailEnd/>
            </a:ln>
            <a:effectLst/>
          </p:spPr>
          <p:txBody>
            <a:bodyPr wrap="none" anchor="ctr"/>
            <a:lstStyle/>
            <a:p>
              <a:pPr algn="r" eaLnBrk="0" fontAlgn="base" hangingPunct="0">
                <a:spcBef>
                  <a:spcPct val="0"/>
                </a:spcBef>
                <a:spcAft>
                  <a:spcPct val="0"/>
                </a:spcAft>
              </a:pPr>
              <a:endParaRPr lang="en-US" b="1">
                <a:solidFill>
                  <a:srgbClr val="000000"/>
                </a:solidFill>
                <a:latin typeface="Courier New" pitchFamily="49" charset="0"/>
              </a:endParaRPr>
            </a:p>
          </p:txBody>
        </p:sp>
      </p:grpSp>
      <p:sp>
        <p:nvSpPr>
          <p:cNvPr id="73" name="Text Box 5"/>
          <p:cNvSpPr txBox="1">
            <a:spLocks noChangeArrowheads="1"/>
          </p:cNvSpPr>
          <p:nvPr/>
        </p:nvSpPr>
        <p:spPr bwMode="auto">
          <a:xfrm>
            <a:off x="2819401" y="1252323"/>
            <a:ext cx="1351001" cy="461665"/>
          </a:xfrm>
          <a:prstGeom prst="rect">
            <a:avLst/>
          </a:prstGeom>
          <a:noFill/>
          <a:ln w="25400">
            <a:noFill/>
            <a:miter lim="800000"/>
            <a:headEnd/>
            <a:tailEnd/>
          </a:ln>
          <a:effectLst/>
        </p:spPr>
        <p:txBody>
          <a:bodyPr wrap="none">
            <a:spAutoFit/>
          </a:bodyPr>
          <a:lstStyle/>
          <a:p>
            <a:pPr eaLnBrk="0" fontAlgn="base" hangingPunct="0">
              <a:spcBef>
                <a:spcPct val="0"/>
              </a:spcBef>
              <a:spcAft>
                <a:spcPct val="0"/>
              </a:spcAft>
            </a:pPr>
            <a:r>
              <a:rPr lang="en-US" sz="2400" b="1" dirty="0">
                <a:solidFill>
                  <a:srgbClr val="000000"/>
                </a:solidFill>
                <a:latin typeface="Calibri" pitchFamily="34" charset="0"/>
              </a:rPr>
              <a:t>Registers</a:t>
            </a:r>
          </a:p>
        </p:txBody>
      </p:sp>
      <p:sp>
        <p:nvSpPr>
          <p:cNvPr id="76" name="Text Box 5"/>
          <p:cNvSpPr txBox="1">
            <a:spLocks noChangeArrowheads="1"/>
          </p:cNvSpPr>
          <p:nvPr/>
        </p:nvSpPr>
        <p:spPr bwMode="auto">
          <a:xfrm>
            <a:off x="6340384" y="1032634"/>
            <a:ext cx="1279617" cy="461665"/>
          </a:xfrm>
          <a:prstGeom prst="rect">
            <a:avLst/>
          </a:prstGeom>
          <a:noFill/>
          <a:ln w="25400">
            <a:noFill/>
            <a:miter lim="800000"/>
            <a:headEnd/>
            <a:tailEnd/>
          </a:ln>
          <a:effectLst/>
        </p:spPr>
        <p:txBody>
          <a:bodyPr wrap="none">
            <a:spAutoFit/>
          </a:bodyPr>
          <a:lstStyle/>
          <a:p>
            <a:pPr eaLnBrk="0" fontAlgn="base" hangingPunct="0">
              <a:spcBef>
                <a:spcPct val="0"/>
              </a:spcBef>
              <a:spcAft>
                <a:spcPct val="0"/>
              </a:spcAft>
            </a:pPr>
            <a:r>
              <a:rPr lang="en-US" sz="2400" b="1" dirty="0">
                <a:solidFill>
                  <a:srgbClr val="000000"/>
                </a:solidFill>
                <a:latin typeface="Calibri" pitchFamily="34" charset="0"/>
              </a:rPr>
              <a:t>Memory</a:t>
            </a:r>
          </a:p>
        </p:txBody>
      </p:sp>
      <p:cxnSp>
        <p:nvCxnSpPr>
          <p:cNvPr id="78" name="Straight Arrow Connector 77"/>
          <p:cNvCxnSpPr>
            <a:stCxn id="53" idx="1"/>
            <a:endCxn id="71" idx="3"/>
          </p:cNvCxnSpPr>
          <p:nvPr/>
        </p:nvCxnSpPr>
        <p:spPr bwMode="auto">
          <a:xfrm flipH="1">
            <a:off x="4387424" y="1852210"/>
            <a:ext cx="2089577" cy="1066800"/>
          </a:xfrm>
          <a:prstGeom prst="straightConnector1">
            <a:avLst/>
          </a:prstGeom>
          <a:noFill/>
          <a:ln w="25400" cap="flat" cmpd="sng" algn="ctr">
            <a:solidFill>
              <a:srgbClr val="CC0000"/>
            </a:solidFill>
            <a:prstDash val="solid"/>
            <a:round/>
            <a:headEnd type="none" w="med" len="med"/>
            <a:tailEnd type="arrow"/>
          </a:ln>
          <a:effectLst/>
        </p:spPr>
      </p:cxnSp>
      <p:sp>
        <p:nvSpPr>
          <p:cNvPr id="80" name="Rectangle 4"/>
          <p:cNvSpPr>
            <a:spLocks noChangeArrowheads="1"/>
          </p:cNvSpPr>
          <p:nvPr/>
        </p:nvSpPr>
        <p:spPr bwMode="auto">
          <a:xfrm>
            <a:off x="2971800" y="4114800"/>
            <a:ext cx="5867400" cy="1751762"/>
          </a:xfrm>
          <a:prstGeom prst="rect">
            <a:avLst/>
          </a:prstGeom>
          <a:noFill/>
          <a:ln w="12700">
            <a:noFill/>
            <a:miter lim="800000"/>
            <a:headEnd/>
            <a:tailEnd/>
          </a:ln>
          <a:effectLst/>
        </p:spPr>
        <p:txBody>
          <a:bodyPr wrap="square" lIns="90487" tIns="44450" rIns="90487" bIns="44450">
            <a:spAutoFit/>
          </a:bodyPr>
          <a:lstStyle/>
          <a:p>
            <a:pPr eaLnBrk="0" fontAlgn="base" hangingPunct="0">
              <a:spcBef>
                <a:spcPct val="0"/>
              </a:spcBef>
              <a:spcAft>
                <a:spcPct val="0"/>
              </a:spcAft>
              <a:tabLst>
                <a:tab pos="347663" algn="l"/>
                <a:tab pos="1312863" algn="l"/>
              </a:tabLst>
            </a:pPr>
            <a:r>
              <a:rPr lang="en-US" b="1" dirty="0">
                <a:solidFill>
                  <a:srgbClr val="000000"/>
                </a:solidFill>
                <a:latin typeface="Courier New" pitchFamily="49" charset="0"/>
              </a:rPr>
              <a:t>swap:</a:t>
            </a:r>
          </a:p>
          <a:p>
            <a:pPr eaLnBrk="0" fontAlgn="base" hangingPunct="0">
              <a:spcBef>
                <a:spcPct val="0"/>
              </a:spcBef>
              <a:spcAft>
                <a:spcPct val="0"/>
              </a:spcAft>
              <a:tabLst>
                <a:tab pos="347663" algn="l"/>
                <a:tab pos="1312863" algn="l"/>
              </a:tabLst>
            </a:pPr>
            <a:r>
              <a:rPr lang="en-US" b="1" dirty="0">
                <a:solidFill>
                  <a:srgbClr val="000000"/>
                </a:solidFill>
                <a:latin typeface="Courier New" pitchFamily="49" charset="0"/>
              </a:rPr>
              <a:t>  </a:t>
            </a:r>
            <a:r>
              <a:rPr lang="ro-RO" b="1" dirty="0">
                <a:solidFill>
                  <a:srgbClr val="000000"/>
                </a:solidFill>
                <a:latin typeface="Courier New" pitchFamily="49" charset="0"/>
              </a:rPr>
              <a:t> </a:t>
            </a:r>
            <a:r>
              <a:rPr lang="ro-RO" b="1" dirty="0">
                <a:solidFill>
                  <a:srgbClr val="FF0000"/>
                </a:solidFill>
                <a:latin typeface="Courier New" pitchFamily="49" charset="0"/>
              </a:rPr>
              <a:t>movq    (%rdi), %rax  # t0 = *xp  </a:t>
            </a:r>
          </a:p>
          <a:p>
            <a:pPr eaLnBrk="0" fontAlgn="base" hangingPunct="0">
              <a:spcBef>
                <a:spcPct val="0"/>
              </a:spcBef>
              <a:spcAft>
                <a:spcPct val="0"/>
              </a:spcAft>
              <a:tabLst>
                <a:tab pos="347663" algn="l"/>
                <a:tab pos="1312863" algn="l"/>
              </a:tabLst>
            </a:pPr>
            <a:r>
              <a:rPr lang="ro-RO" b="1" dirty="0">
                <a:solidFill>
                  <a:srgbClr val="000000"/>
                </a:solidFill>
                <a:latin typeface="Courier New" pitchFamily="49" charset="0"/>
              </a:rPr>
              <a:t>   movq    (%rsi), %rdx  # t1 = *yp</a:t>
            </a:r>
          </a:p>
          <a:p>
            <a:pPr eaLnBrk="0" fontAlgn="base" hangingPunct="0">
              <a:spcBef>
                <a:spcPct val="0"/>
              </a:spcBef>
              <a:spcAft>
                <a:spcPct val="0"/>
              </a:spcAft>
              <a:tabLst>
                <a:tab pos="347663" algn="l"/>
                <a:tab pos="1312863" algn="l"/>
              </a:tabLst>
            </a:pPr>
            <a:r>
              <a:rPr lang="ro-RO" b="1" dirty="0">
                <a:solidFill>
                  <a:srgbClr val="000000"/>
                </a:solidFill>
                <a:latin typeface="Courier New" pitchFamily="49" charset="0"/>
              </a:rPr>
              <a:t>   movq    %rdx, (%rdi)  # *xp = t1</a:t>
            </a:r>
          </a:p>
          <a:p>
            <a:pPr eaLnBrk="0" fontAlgn="base" hangingPunct="0">
              <a:spcBef>
                <a:spcPct val="0"/>
              </a:spcBef>
              <a:spcAft>
                <a:spcPct val="0"/>
              </a:spcAft>
              <a:tabLst>
                <a:tab pos="347663" algn="l"/>
                <a:tab pos="1312863" algn="l"/>
              </a:tabLst>
            </a:pPr>
            <a:r>
              <a:rPr lang="ro-RO" b="1" dirty="0">
                <a:solidFill>
                  <a:srgbClr val="000000"/>
                </a:solidFill>
                <a:latin typeface="Courier New" pitchFamily="49" charset="0"/>
              </a:rPr>
              <a:t>   movq    %rax, (%rsi)  # *yp = t0</a:t>
            </a:r>
          </a:p>
          <a:p>
            <a:pPr eaLnBrk="0" fontAlgn="base" hangingPunct="0">
              <a:spcBef>
                <a:spcPct val="0"/>
              </a:spcBef>
              <a:spcAft>
                <a:spcPct val="0"/>
              </a:spcAft>
              <a:tabLst>
                <a:tab pos="347663" algn="l"/>
                <a:tab pos="1312863" algn="l"/>
              </a:tabLst>
            </a:pPr>
            <a:r>
              <a:rPr lang="ro-RO" b="1" dirty="0">
                <a:solidFill>
                  <a:srgbClr val="000000"/>
                </a:solidFill>
                <a:latin typeface="Courier New" pitchFamily="49" charset="0"/>
              </a:rPr>
              <a:t>   ret</a:t>
            </a:r>
            <a:endParaRPr lang="en-US" b="1" dirty="0">
              <a:solidFill>
                <a:srgbClr val="000000"/>
              </a:solidFill>
              <a:latin typeface="Courier New" pitchFamily="49" charset="0"/>
            </a:endParaRPr>
          </a:p>
        </p:txBody>
      </p:sp>
      <p:grpSp>
        <p:nvGrpSpPr>
          <p:cNvPr id="30" name="Group 29"/>
          <p:cNvGrpSpPr/>
          <p:nvPr/>
        </p:nvGrpSpPr>
        <p:grpSpPr>
          <a:xfrm>
            <a:off x="7620000" y="1414046"/>
            <a:ext cx="1219200" cy="2190764"/>
            <a:chOff x="6096000" y="1414046"/>
            <a:chExt cx="1219200" cy="2190764"/>
          </a:xfrm>
        </p:grpSpPr>
        <p:sp>
          <p:nvSpPr>
            <p:cNvPr id="31" name="Text Box 34"/>
            <p:cNvSpPr txBox="1">
              <a:spLocks noChangeArrowheads="1"/>
            </p:cNvSpPr>
            <p:nvPr/>
          </p:nvSpPr>
          <p:spPr bwMode="auto">
            <a:xfrm>
              <a:off x="6096000" y="1656948"/>
              <a:ext cx="1219200" cy="366712"/>
            </a:xfrm>
            <a:prstGeom prst="rect">
              <a:avLst/>
            </a:prstGeom>
            <a:noFill/>
            <a:ln w="25400">
              <a:noFill/>
              <a:miter lim="800000"/>
              <a:headEnd/>
              <a:tailEnd/>
            </a:ln>
            <a:effectLst/>
          </p:spPr>
          <p:txBody>
            <a:bodyPr>
              <a:spAutoFit/>
            </a:bodyPr>
            <a:lstStyle/>
            <a:p>
              <a:pPr eaLnBrk="0" fontAlgn="base" hangingPunct="0">
                <a:spcBef>
                  <a:spcPct val="0"/>
                </a:spcBef>
                <a:spcAft>
                  <a:spcPct val="0"/>
                </a:spcAft>
              </a:pPr>
              <a:r>
                <a:rPr lang="en-US" b="1" dirty="0">
                  <a:solidFill>
                    <a:srgbClr val="000000"/>
                  </a:solidFill>
                  <a:latin typeface="Courier New" pitchFamily="49" charset="0"/>
                </a:rPr>
                <a:t>0x120 </a:t>
              </a:r>
            </a:p>
          </p:txBody>
        </p:sp>
        <p:sp>
          <p:nvSpPr>
            <p:cNvPr id="32" name="Text Box 35"/>
            <p:cNvSpPr txBox="1">
              <a:spLocks noChangeArrowheads="1"/>
            </p:cNvSpPr>
            <p:nvPr/>
          </p:nvSpPr>
          <p:spPr bwMode="auto">
            <a:xfrm>
              <a:off x="6096000" y="2052235"/>
              <a:ext cx="1219200" cy="366713"/>
            </a:xfrm>
            <a:prstGeom prst="rect">
              <a:avLst/>
            </a:prstGeom>
            <a:noFill/>
            <a:ln w="25400">
              <a:noFill/>
              <a:miter lim="800000"/>
              <a:headEnd/>
              <a:tailEnd/>
            </a:ln>
            <a:effectLst/>
          </p:spPr>
          <p:txBody>
            <a:bodyPr>
              <a:spAutoFit/>
            </a:bodyPr>
            <a:lstStyle/>
            <a:p>
              <a:pPr eaLnBrk="0" fontAlgn="base" hangingPunct="0">
                <a:spcBef>
                  <a:spcPct val="0"/>
                </a:spcBef>
                <a:spcAft>
                  <a:spcPct val="0"/>
                </a:spcAft>
              </a:pPr>
              <a:r>
                <a:rPr lang="en-US" b="1" dirty="0">
                  <a:solidFill>
                    <a:srgbClr val="000000"/>
                  </a:solidFill>
                  <a:latin typeface="Courier New" pitchFamily="49" charset="0"/>
                </a:rPr>
                <a:t>0x118</a:t>
              </a:r>
            </a:p>
          </p:txBody>
        </p:sp>
        <p:sp>
          <p:nvSpPr>
            <p:cNvPr id="33" name="Text Box 36"/>
            <p:cNvSpPr txBox="1">
              <a:spLocks noChangeArrowheads="1"/>
            </p:cNvSpPr>
            <p:nvPr/>
          </p:nvSpPr>
          <p:spPr bwMode="auto">
            <a:xfrm>
              <a:off x="6096000" y="2447523"/>
              <a:ext cx="1219200" cy="366712"/>
            </a:xfrm>
            <a:prstGeom prst="rect">
              <a:avLst/>
            </a:prstGeom>
            <a:noFill/>
            <a:ln w="25400">
              <a:noFill/>
              <a:miter lim="800000"/>
              <a:headEnd/>
              <a:tailEnd/>
            </a:ln>
            <a:effectLst/>
          </p:spPr>
          <p:txBody>
            <a:bodyPr>
              <a:spAutoFit/>
            </a:bodyPr>
            <a:lstStyle/>
            <a:p>
              <a:pPr eaLnBrk="0" fontAlgn="base" hangingPunct="0">
                <a:spcBef>
                  <a:spcPct val="0"/>
                </a:spcBef>
                <a:spcAft>
                  <a:spcPct val="0"/>
                </a:spcAft>
              </a:pPr>
              <a:r>
                <a:rPr lang="en-US" b="1" dirty="0">
                  <a:solidFill>
                    <a:srgbClr val="000000"/>
                  </a:solidFill>
                  <a:latin typeface="Courier New" pitchFamily="49" charset="0"/>
                </a:rPr>
                <a:t>0x110 </a:t>
              </a:r>
            </a:p>
          </p:txBody>
        </p:sp>
        <p:sp>
          <p:nvSpPr>
            <p:cNvPr id="34" name="Text Box 37"/>
            <p:cNvSpPr txBox="1">
              <a:spLocks noChangeArrowheads="1"/>
            </p:cNvSpPr>
            <p:nvPr/>
          </p:nvSpPr>
          <p:spPr bwMode="auto">
            <a:xfrm>
              <a:off x="6096000" y="2842810"/>
              <a:ext cx="1219200" cy="366713"/>
            </a:xfrm>
            <a:prstGeom prst="rect">
              <a:avLst/>
            </a:prstGeom>
            <a:noFill/>
            <a:ln w="25400">
              <a:noFill/>
              <a:miter lim="800000"/>
              <a:headEnd/>
              <a:tailEnd/>
            </a:ln>
            <a:effectLst/>
          </p:spPr>
          <p:txBody>
            <a:bodyPr>
              <a:spAutoFit/>
            </a:bodyPr>
            <a:lstStyle/>
            <a:p>
              <a:pPr eaLnBrk="0" fontAlgn="base" hangingPunct="0">
                <a:spcBef>
                  <a:spcPct val="0"/>
                </a:spcBef>
                <a:spcAft>
                  <a:spcPct val="0"/>
                </a:spcAft>
              </a:pPr>
              <a:r>
                <a:rPr lang="en-US" b="1" dirty="0">
                  <a:solidFill>
                    <a:srgbClr val="000000"/>
                  </a:solidFill>
                  <a:latin typeface="Courier New" pitchFamily="49" charset="0"/>
                </a:rPr>
                <a:t>0x108 </a:t>
              </a:r>
            </a:p>
          </p:txBody>
        </p:sp>
        <p:sp>
          <p:nvSpPr>
            <p:cNvPr id="35" name="Text Box 38"/>
            <p:cNvSpPr txBox="1">
              <a:spLocks noChangeArrowheads="1"/>
            </p:cNvSpPr>
            <p:nvPr/>
          </p:nvSpPr>
          <p:spPr bwMode="auto">
            <a:xfrm>
              <a:off x="6096000" y="3238098"/>
              <a:ext cx="1219200" cy="366712"/>
            </a:xfrm>
            <a:prstGeom prst="rect">
              <a:avLst/>
            </a:prstGeom>
            <a:noFill/>
            <a:ln w="25400">
              <a:noFill/>
              <a:miter lim="800000"/>
              <a:headEnd/>
              <a:tailEnd/>
            </a:ln>
            <a:effectLst/>
          </p:spPr>
          <p:txBody>
            <a:bodyPr>
              <a:spAutoFit/>
            </a:bodyPr>
            <a:lstStyle/>
            <a:p>
              <a:pPr eaLnBrk="0" fontAlgn="base" hangingPunct="0">
                <a:spcBef>
                  <a:spcPct val="0"/>
                </a:spcBef>
                <a:spcAft>
                  <a:spcPct val="0"/>
                </a:spcAft>
              </a:pPr>
              <a:r>
                <a:rPr lang="en-US" b="1" dirty="0">
                  <a:solidFill>
                    <a:srgbClr val="000000"/>
                  </a:solidFill>
                  <a:latin typeface="Courier New" pitchFamily="49" charset="0"/>
                </a:rPr>
                <a:t>0x100 </a:t>
              </a:r>
            </a:p>
          </p:txBody>
        </p:sp>
        <p:sp>
          <p:nvSpPr>
            <p:cNvPr id="36" name="Text Box 34"/>
            <p:cNvSpPr txBox="1">
              <a:spLocks noChangeArrowheads="1"/>
            </p:cNvSpPr>
            <p:nvPr/>
          </p:nvSpPr>
          <p:spPr bwMode="auto">
            <a:xfrm>
              <a:off x="6096000" y="1414046"/>
              <a:ext cx="1219200" cy="338554"/>
            </a:xfrm>
            <a:prstGeom prst="rect">
              <a:avLst/>
            </a:prstGeom>
            <a:noFill/>
            <a:ln w="25400">
              <a:noFill/>
              <a:miter lim="800000"/>
              <a:headEnd/>
              <a:tailEnd/>
            </a:ln>
            <a:effectLst/>
          </p:spPr>
          <p:txBody>
            <a:bodyPr>
              <a:spAutoFit/>
            </a:bodyPr>
            <a:lstStyle/>
            <a:p>
              <a:pPr eaLnBrk="0" fontAlgn="base" hangingPunct="0">
                <a:spcBef>
                  <a:spcPct val="0"/>
                </a:spcBef>
                <a:spcAft>
                  <a:spcPct val="0"/>
                </a:spcAft>
              </a:pPr>
              <a:r>
                <a:rPr lang="en-US" sz="1600" b="1" dirty="0">
                  <a:solidFill>
                    <a:srgbClr val="000000"/>
                  </a:solidFill>
                  <a:latin typeface="Calibri"/>
                  <a:cs typeface="Calibri"/>
                </a:rPr>
                <a:t>Address</a:t>
              </a:r>
            </a:p>
          </p:txBody>
        </p:sp>
      </p:grpSp>
    </p:spTree>
    <p:extLst>
      <p:ext uri="{BB962C8B-B14F-4D97-AF65-F5344CB8AC3E}">
        <p14:creationId xmlns:p14="http://schemas.microsoft.com/office/powerpoint/2010/main" val="24131165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a:xfrm>
            <a:off x="2057400" y="304800"/>
            <a:ext cx="6375400" cy="573088"/>
          </a:xfrm>
        </p:spPr>
        <p:txBody>
          <a:bodyPr/>
          <a:lstStyle/>
          <a:p>
            <a:r>
              <a:rPr lang="en-US" dirty="0"/>
              <a:t>Understanding </a:t>
            </a:r>
            <a:r>
              <a:rPr lang="en-US" dirty="0">
                <a:latin typeface="Courier New"/>
                <a:cs typeface="Courier New"/>
              </a:rPr>
              <a:t>Swap</a:t>
            </a:r>
            <a:r>
              <a:rPr lang="en-US" dirty="0"/>
              <a:t>()</a:t>
            </a:r>
          </a:p>
        </p:txBody>
      </p:sp>
      <p:sp>
        <p:nvSpPr>
          <p:cNvPr id="53" name="Rectangle 8"/>
          <p:cNvSpPr>
            <a:spLocks noChangeArrowheads="1"/>
          </p:cNvSpPr>
          <p:nvPr/>
        </p:nvSpPr>
        <p:spPr bwMode="auto">
          <a:xfrm>
            <a:off x="6477000" y="1661710"/>
            <a:ext cx="1066800" cy="381000"/>
          </a:xfrm>
          <a:prstGeom prst="rect">
            <a:avLst/>
          </a:prstGeom>
          <a:solidFill>
            <a:schemeClr val="accent2">
              <a:lumMod val="20000"/>
              <a:lumOff val="80000"/>
            </a:schemeClr>
          </a:solidFill>
          <a:ln w="25400">
            <a:solidFill>
              <a:schemeClr val="tx1"/>
            </a:solidFill>
            <a:miter lim="800000"/>
            <a:headEnd/>
            <a:tailEnd/>
          </a:ln>
          <a:effectLst/>
        </p:spPr>
        <p:txBody>
          <a:bodyPr wrap="none" anchor="ctr"/>
          <a:lstStyle/>
          <a:p>
            <a:pPr algn="r" eaLnBrk="0" fontAlgn="base" hangingPunct="0">
              <a:spcBef>
                <a:spcPct val="0"/>
              </a:spcBef>
              <a:spcAft>
                <a:spcPct val="0"/>
              </a:spcAft>
            </a:pPr>
            <a:r>
              <a:rPr lang="en-US" b="1" dirty="0">
                <a:solidFill>
                  <a:srgbClr val="000000"/>
                </a:solidFill>
                <a:latin typeface="Courier New" pitchFamily="49" charset="0"/>
              </a:rPr>
              <a:t>123</a:t>
            </a:r>
          </a:p>
        </p:txBody>
      </p:sp>
      <p:sp>
        <p:nvSpPr>
          <p:cNvPr id="55" name="Rectangle 9"/>
          <p:cNvSpPr>
            <a:spLocks noChangeArrowheads="1"/>
          </p:cNvSpPr>
          <p:nvPr/>
        </p:nvSpPr>
        <p:spPr bwMode="auto">
          <a:xfrm>
            <a:off x="6477000" y="2042710"/>
            <a:ext cx="1066800" cy="381000"/>
          </a:xfrm>
          <a:prstGeom prst="rect">
            <a:avLst/>
          </a:prstGeom>
          <a:solidFill>
            <a:schemeClr val="accent2">
              <a:lumMod val="20000"/>
              <a:lumOff val="80000"/>
            </a:schemeClr>
          </a:solidFill>
          <a:ln w="25400">
            <a:solidFill>
              <a:schemeClr val="tx1"/>
            </a:solidFill>
            <a:miter lim="800000"/>
            <a:headEnd/>
            <a:tailEnd/>
          </a:ln>
          <a:effectLst/>
        </p:spPr>
        <p:txBody>
          <a:bodyPr wrap="none" anchor="ctr"/>
          <a:lstStyle/>
          <a:p>
            <a:pPr algn="r" eaLnBrk="0" fontAlgn="base" hangingPunct="0">
              <a:spcBef>
                <a:spcPct val="0"/>
              </a:spcBef>
              <a:spcAft>
                <a:spcPct val="0"/>
              </a:spcAft>
            </a:pPr>
            <a:endParaRPr lang="en-US" b="1" dirty="0">
              <a:solidFill>
                <a:srgbClr val="000000"/>
              </a:solidFill>
              <a:latin typeface="Courier New" pitchFamily="49" charset="0"/>
            </a:endParaRPr>
          </a:p>
        </p:txBody>
      </p:sp>
      <p:sp>
        <p:nvSpPr>
          <p:cNvPr id="56" name="Rectangle 10"/>
          <p:cNvSpPr>
            <a:spLocks noChangeArrowheads="1"/>
          </p:cNvSpPr>
          <p:nvPr/>
        </p:nvSpPr>
        <p:spPr bwMode="auto">
          <a:xfrm>
            <a:off x="6477000" y="2423710"/>
            <a:ext cx="1066800" cy="381000"/>
          </a:xfrm>
          <a:prstGeom prst="rect">
            <a:avLst/>
          </a:prstGeom>
          <a:solidFill>
            <a:schemeClr val="accent2">
              <a:lumMod val="20000"/>
              <a:lumOff val="80000"/>
            </a:schemeClr>
          </a:solidFill>
          <a:ln w="25400">
            <a:solidFill>
              <a:schemeClr val="tx1"/>
            </a:solidFill>
            <a:miter lim="800000"/>
            <a:headEnd/>
            <a:tailEnd/>
          </a:ln>
          <a:effectLst/>
        </p:spPr>
        <p:txBody>
          <a:bodyPr wrap="none" anchor="ctr"/>
          <a:lstStyle/>
          <a:p>
            <a:pPr algn="r" eaLnBrk="0" fontAlgn="base" hangingPunct="0">
              <a:spcBef>
                <a:spcPct val="0"/>
              </a:spcBef>
              <a:spcAft>
                <a:spcPct val="0"/>
              </a:spcAft>
            </a:pPr>
            <a:endParaRPr lang="en-US" b="1" dirty="0">
              <a:solidFill>
                <a:srgbClr val="000000"/>
              </a:solidFill>
              <a:latin typeface="Calibri" pitchFamily="34" charset="0"/>
            </a:endParaRPr>
          </a:p>
        </p:txBody>
      </p:sp>
      <p:sp>
        <p:nvSpPr>
          <p:cNvPr id="57" name="Rectangle 11"/>
          <p:cNvSpPr>
            <a:spLocks noChangeArrowheads="1"/>
          </p:cNvSpPr>
          <p:nvPr/>
        </p:nvSpPr>
        <p:spPr bwMode="auto">
          <a:xfrm>
            <a:off x="6477000" y="2804710"/>
            <a:ext cx="1066800" cy="381000"/>
          </a:xfrm>
          <a:prstGeom prst="rect">
            <a:avLst/>
          </a:prstGeom>
          <a:solidFill>
            <a:schemeClr val="accent2">
              <a:lumMod val="20000"/>
              <a:lumOff val="80000"/>
            </a:schemeClr>
          </a:solidFill>
          <a:ln w="25400">
            <a:solidFill>
              <a:schemeClr val="tx1"/>
            </a:solidFill>
            <a:miter lim="800000"/>
            <a:headEnd/>
            <a:tailEnd/>
          </a:ln>
          <a:effectLst/>
        </p:spPr>
        <p:txBody>
          <a:bodyPr wrap="none" anchor="ctr"/>
          <a:lstStyle/>
          <a:p>
            <a:pPr algn="r" eaLnBrk="0" fontAlgn="base" hangingPunct="0">
              <a:spcBef>
                <a:spcPct val="0"/>
              </a:spcBef>
              <a:spcAft>
                <a:spcPct val="0"/>
              </a:spcAft>
            </a:pPr>
            <a:endParaRPr lang="en-US" b="1" dirty="0">
              <a:solidFill>
                <a:srgbClr val="000000"/>
              </a:solidFill>
              <a:latin typeface="Calibri" pitchFamily="34" charset="0"/>
            </a:endParaRPr>
          </a:p>
        </p:txBody>
      </p:sp>
      <p:sp>
        <p:nvSpPr>
          <p:cNvPr id="58" name="Rectangle 20"/>
          <p:cNvSpPr>
            <a:spLocks noChangeArrowheads="1"/>
          </p:cNvSpPr>
          <p:nvPr/>
        </p:nvSpPr>
        <p:spPr bwMode="auto">
          <a:xfrm>
            <a:off x="6477000" y="3185710"/>
            <a:ext cx="1066800" cy="381000"/>
          </a:xfrm>
          <a:prstGeom prst="rect">
            <a:avLst/>
          </a:prstGeom>
          <a:solidFill>
            <a:schemeClr val="accent2">
              <a:lumMod val="20000"/>
              <a:lumOff val="80000"/>
            </a:schemeClr>
          </a:solidFill>
          <a:ln w="25400">
            <a:solidFill>
              <a:schemeClr val="tx1"/>
            </a:solidFill>
            <a:miter lim="800000"/>
            <a:headEnd/>
            <a:tailEnd/>
          </a:ln>
          <a:effectLst/>
        </p:spPr>
        <p:txBody>
          <a:bodyPr wrap="none" anchor="ctr"/>
          <a:lstStyle/>
          <a:p>
            <a:pPr algn="r" eaLnBrk="0" fontAlgn="base" hangingPunct="0">
              <a:spcBef>
                <a:spcPct val="0"/>
              </a:spcBef>
              <a:spcAft>
                <a:spcPct val="0"/>
              </a:spcAft>
            </a:pPr>
            <a:r>
              <a:rPr lang="en-US" b="1" dirty="0">
                <a:solidFill>
                  <a:srgbClr val="000000"/>
                </a:solidFill>
                <a:latin typeface="Courier New" pitchFamily="49" charset="0"/>
              </a:rPr>
              <a:t>456</a:t>
            </a:r>
          </a:p>
        </p:txBody>
      </p:sp>
      <p:grpSp>
        <p:nvGrpSpPr>
          <p:cNvPr id="64" name="Group 63"/>
          <p:cNvGrpSpPr/>
          <p:nvPr/>
        </p:nvGrpSpPr>
        <p:grpSpPr>
          <a:xfrm>
            <a:off x="2634823" y="1814110"/>
            <a:ext cx="1752600" cy="1752600"/>
            <a:chOff x="9111129" y="1790700"/>
            <a:chExt cx="1752600" cy="1752600"/>
          </a:xfrm>
        </p:grpSpPr>
        <p:sp>
          <p:nvSpPr>
            <p:cNvPr id="65" name="Rectangle 43"/>
            <p:cNvSpPr>
              <a:spLocks noChangeArrowheads="1"/>
            </p:cNvSpPr>
            <p:nvPr/>
          </p:nvSpPr>
          <p:spPr bwMode="auto">
            <a:xfrm>
              <a:off x="9111129" y="1790700"/>
              <a:ext cx="685800" cy="38100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b="1" dirty="0">
                  <a:solidFill>
                    <a:srgbClr val="000000"/>
                  </a:solidFill>
                  <a:latin typeface="Courier New" pitchFamily="49" charset="0"/>
                </a:rPr>
                <a:t>%</a:t>
              </a:r>
              <a:r>
                <a:rPr lang="en-US" b="1" dirty="0" err="1">
                  <a:solidFill>
                    <a:srgbClr val="000000"/>
                  </a:solidFill>
                  <a:latin typeface="Courier New" pitchFamily="49" charset="0"/>
                </a:rPr>
                <a:t>rdi</a:t>
              </a:r>
              <a:endParaRPr lang="en-US" b="1" dirty="0">
                <a:solidFill>
                  <a:srgbClr val="000000"/>
                </a:solidFill>
                <a:latin typeface="Courier New" pitchFamily="49" charset="0"/>
              </a:endParaRPr>
            </a:p>
          </p:txBody>
        </p:sp>
        <p:sp>
          <p:nvSpPr>
            <p:cNvPr id="66" name="Rectangle 44"/>
            <p:cNvSpPr>
              <a:spLocks noChangeArrowheads="1"/>
            </p:cNvSpPr>
            <p:nvPr/>
          </p:nvSpPr>
          <p:spPr bwMode="auto">
            <a:xfrm>
              <a:off x="9111129" y="2247900"/>
              <a:ext cx="685800" cy="38100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b="1" dirty="0">
                  <a:solidFill>
                    <a:srgbClr val="000000"/>
                  </a:solidFill>
                  <a:latin typeface="Courier New" pitchFamily="49" charset="0"/>
                </a:rPr>
                <a:t>%</a:t>
              </a:r>
              <a:r>
                <a:rPr lang="en-US" b="1" dirty="0" err="1">
                  <a:solidFill>
                    <a:srgbClr val="000000"/>
                  </a:solidFill>
                  <a:latin typeface="Courier New" pitchFamily="49" charset="0"/>
                </a:rPr>
                <a:t>rsi</a:t>
              </a:r>
              <a:endParaRPr lang="en-US" b="1" dirty="0">
                <a:solidFill>
                  <a:srgbClr val="000000"/>
                </a:solidFill>
                <a:latin typeface="Courier New" pitchFamily="49" charset="0"/>
              </a:endParaRPr>
            </a:p>
          </p:txBody>
        </p:sp>
        <p:sp>
          <p:nvSpPr>
            <p:cNvPr id="67" name="Rectangle 45"/>
            <p:cNvSpPr>
              <a:spLocks noChangeArrowheads="1"/>
            </p:cNvSpPr>
            <p:nvPr/>
          </p:nvSpPr>
          <p:spPr bwMode="auto">
            <a:xfrm>
              <a:off x="9111129" y="2705100"/>
              <a:ext cx="685800" cy="38100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b="1" dirty="0">
                  <a:solidFill>
                    <a:srgbClr val="000000"/>
                  </a:solidFill>
                  <a:latin typeface="Courier New" pitchFamily="49" charset="0"/>
                </a:rPr>
                <a:t>%</a:t>
              </a:r>
              <a:r>
                <a:rPr lang="en-US" b="1" dirty="0" err="1">
                  <a:solidFill>
                    <a:srgbClr val="000000"/>
                  </a:solidFill>
                  <a:latin typeface="Courier New" pitchFamily="49" charset="0"/>
                </a:rPr>
                <a:t>rax</a:t>
              </a:r>
              <a:endParaRPr lang="en-US" b="1" dirty="0">
                <a:solidFill>
                  <a:srgbClr val="000000"/>
                </a:solidFill>
                <a:latin typeface="Courier New" pitchFamily="49" charset="0"/>
              </a:endParaRPr>
            </a:p>
          </p:txBody>
        </p:sp>
        <p:sp>
          <p:nvSpPr>
            <p:cNvPr id="68" name="Rectangle 46"/>
            <p:cNvSpPr>
              <a:spLocks noChangeArrowheads="1"/>
            </p:cNvSpPr>
            <p:nvPr/>
          </p:nvSpPr>
          <p:spPr bwMode="auto">
            <a:xfrm>
              <a:off x="9111129" y="3162300"/>
              <a:ext cx="685800" cy="38100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b="1" dirty="0">
                  <a:solidFill>
                    <a:srgbClr val="000000"/>
                  </a:solidFill>
                  <a:latin typeface="Courier New" pitchFamily="49" charset="0"/>
                </a:rPr>
                <a:t>%</a:t>
              </a:r>
              <a:r>
                <a:rPr lang="en-US" b="1" dirty="0" err="1">
                  <a:solidFill>
                    <a:srgbClr val="000000"/>
                  </a:solidFill>
                  <a:latin typeface="Courier New" pitchFamily="49" charset="0"/>
                </a:rPr>
                <a:t>rdx</a:t>
              </a:r>
              <a:endParaRPr lang="en-US" b="1" dirty="0">
                <a:solidFill>
                  <a:srgbClr val="000000"/>
                </a:solidFill>
                <a:latin typeface="Courier New" pitchFamily="49" charset="0"/>
              </a:endParaRPr>
            </a:p>
          </p:txBody>
        </p:sp>
        <p:sp>
          <p:nvSpPr>
            <p:cNvPr id="69" name="Rectangle 52"/>
            <p:cNvSpPr>
              <a:spLocks noChangeArrowheads="1"/>
            </p:cNvSpPr>
            <p:nvPr/>
          </p:nvSpPr>
          <p:spPr bwMode="auto">
            <a:xfrm>
              <a:off x="9796929" y="1790700"/>
              <a:ext cx="1066800" cy="381000"/>
            </a:xfrm>
            <a:prstGeom prst="rect">
              <a:avLst/>
            </a:prstGeom>
            <a:solidFill>
              <a:schemeClr val="bg1"/>
            </a:solidFill>
            <a:ln w="25400">
              <a:solidFill>
                <a:schemeClr val="tx1"/>
              </a:solidFill>
              <a:miter lim="800000"/>
              <a:headEnd/>
              <a:tailEnd/>
            </a:ln>
            <a:effectLst/>
          </p:spPr>
          <p:txBody>
            <a:bodyPr wrap="none" anchor="ctr"/>
            <a:lstStyle/>
            <a:p>
              <a:pPr algn="r" eaLnBrk="0" fontAlgn="base" hangingPunct="0">
                <a:spcBef>
                  <a:spcPct val="0"/>
                </a:spcBef>
                <a:spcAft>
                  <a:spcPct val="0"/>
                </a:spcAft>
              </a:pPr>
              <a:r>
                <a:rPr lang="en-US" b="1" dirty="0">
                  <a:solidFill>
                    <a:srgbClr val="000000"/>
                  </a:solidFill>
                  <a:latin typeface="Courier New" pitchFamily="49" charset="0"/>
                </a:rPr>
                <a:t>0x120</a:t>
              </a:r>
            </a:p>
          </p:txBody>
        </p:sp>
        <p:sp>
          <p:nvSpPr>
            <p:cNvPr id="70" name="Rectangle 53"/>
            <p:cNvSpPr>
              <a:spLocks noChangeArrowheads="1"/>
            </p:cNvSpPr>
            <p:nvPr/>
          </p:nvSpPr>
          <p:spPr bwMode="auto">
            <a:xfrm>
              <a:off x="9796929" y="2247900"/>
              <a:ext cx="1066800" cy="381000"/>
            </a:xfrm>
            <a:prstGeom prst="rect">
              <a:avLst/>
            </a:prstGeom>
            <a:solidFill>
              <a:schemeClr val="bg1"/>
            </a:solidFill>
            <a:ln w="25400">
              <a:solidFill>
                <a:schemeClr val="tx1"/>
              </a:solidFill>
              <a:miter lim="800000"/>
              <a:headEnd/>
              <a:tailEnd/>
            </a:ln>
            <a:effectLst/>
          </p:spPr>
          <p:txBody>
            <a:bodyPr wrap="none" anchor="ctr"/>
            <a:lstStyle/>
            <a:p>
              <a:pPr algn="r" eaLnBrk="0" fontAlgn="base" hangingPunct="0">
                <a:spcBef>
                  <a:spcPct val="0"/>
                </a:spcBef>
                <a:spcAft>
                  <a:spcPct val="0"/>
                </a:spcAft>
              </a:pPr>
              <a:r>
                <a:rPr lang="en-US" b="1" dirty="0">
                  <a:solidFill>
                    <a:srgbClr val="000000"/>
                  </a:solidFill>
                  <a:latin typeface="Courier New" pitchFamily="49" charset="0"/>
                </a:rPr>
                <a:t>0x100</a:t>
              </a:r>
            </a:p>
          </p:txBody>
        </p:sp>
        <p:sp>
          <p:nvSpPr>
            <p:cNvPr id="71" name="Rectangle 54"/>
            <p:cNvSpPr>
              <a:spLocks noChangeArrowheads="1"/>
            </p:cNvSpPr>
            <p:nvPr/>
          </p:nvSpPr>
          <p:spPr bwMode="auto">
            <a:xfrm>
              <a:off x="9796929" y="2705100"/>
              <a:ext cx="1066800" cy="381000"/>
            </a:xfrm>
            <a:prstGeom prst="rect">
              <a:avLst/>
            </a:prstGeom>
            <a:solidFill>
              <a:schemeClr val="bg1"/>
            </a:solidFill>
            <a:ln w="25400">
              <a:solidFill>
                <a:schemeClr val="tx1"/>
              </a:solidFill>
              <a:miter lim="800000"/>
              <a:headEnd/>
              <a:tailEnd/>
            </a:ln>
            <a:effectLst/>
          </p:spPr>
          <p:txBody>
            <a:bodyPr wrap="none" anchor="ctr"/>
            <a:lstStyle/>
            <a:p>
              <a:pPr algn="r" eaLnBrk="0" fontAlgn="base" hangingPunct="0">
                <a:spcBef>
                  <a:spcPct val="0"/>
                </a:spcBef>
                <a:spcAft>
                  <a:spcPct val="0"/>
                </a:spcAft>
              </a:pPr>
              <a:r>
                <a:rPr lang="en-US" b="1" dirty="0">
                  <a:solidFill>
                    <a:srgbClr val="000000"/>
                  </a:solidFill>
                  <a:latin typeface="Courier New" pitchFamily="49" charset="0"/>
                </a:rPr>
                <a:t>123</a:t>
              </a:r>
            </a:p>
          </p:txBody>
        </p:sp>
        <p:sp>
          <p:nvSpPr>
            <p:cNvPr id="72" name="Rectangle 55"/>
            <p:cNvSpPr>
              <a:spLocks noChangeArrowheads="1"/>
            </p:cNvSpPr>
            <p:nvPr/>
          </p:nvSpPr>
          <p:spPr bwMode="auto">
            <a:xfrm>
              <a:off x="9796929" y="3162300"/>
              <a:ext cx="1066800" cy="381000"/>
            </a:xfrm>
            <a:prstGeom prst="rect">
              <a:avLst/>
            </a:prstGeom>
            <a:solidFill>
              <a:schemeClr val="bg1"/>
            </a:solidFill>
            <a:ln w="25400">
              <a:solidFill>
                <a:schemeClr val="tx1"/>
              </a:solidFill>
              <a:miter lim="800000"/>
              <a:headEnd/>
              <a:tailEnd/>
            </a:ln>
            <a:effectLst/>
          </p:spPr>
          <p:txBody>
            <a:bodyPr wrap="none" anchor="ctr"/>
            <a:lstStyle/>
            <a:p>
              <a:pPr algn="r" eaLnBrk="0" fontAlgn="base" hangingPunct="0">
                <a:spcBef>
                  <a:spcPct val="0"/>
                </a:spcBef>
                <a:spcAft>
                  <a:spcPct val="0"/>
                </a:spcAft>
              </a:pPr>
              <a:r>
                <a:rPr lang="en-US" b="1" dirty="0">
                  <a:solidFill>
                    <a:srgbClr val="FF0000"/>
                  </a:solidFill>
                  <a:latin typeface="Courier New" pitchFamily="49" charset="0"/>
                </a:rPr>
                <a:t>456</a:t>
              </a:r>
            </a:p>
          </p:txBody>
        </p:sp>
      </p:grpSp>
      <p:sp>
        <p:nvSpPr>
          <p:cNvPr id="73" name="Text Box 5"/>
          <p:cNvSpPr txBox="1">
            <a:spLocks noChangeArrowheads="1"/>
          </p:cNvSpPr>
          <p:nvPr/>
        </p:nvSpPr>
        <p:spPr bwMode="auto">
          <a:xfrm>
            <a:off x="2819401" y="1252323"/>
            <a:ext cx="1351001" cy="461665"/>
          </a:xfrm>
          <a:prstGeom prst="rect">
            <a:avLst/>
          </a:prstGeom>
          <a:noFill/>
          <a:ln w="25400">
            <a:noFill/>
            <a:miter lim="800000"/>
            <a:headEnd/>
            <a:tailEnd/>
          </a:ln>
          <a:effectLst/>
        </p:spPr>
        <p:txBody>
          <a:bodyPr wrap="none">
            <a:spAutoFit/>
          </a:bodyPr>
          <a:lstStyle/>
          <a:p>
            <a:pPr eaLnBrk="0" fontAlgn="base" hangingPunct="0">
              <a:spcBef>
                <a:spcPct val="0"/>
              </a:spcBef>
              <a:spcAft>
                <a:spcPct val="0"/>
              </a:spcAft>
            </a:pPr>
            <a:r>
              <a:rPr lang="en-US" sz="2400" b="1" dirty="0">
                <a:solidFill>
                  <a:srgbClr val="000000"/>
                </a:solidFill>
                <a:latin typeface="Calibri" pitchFamily="34" charset="0"/>
              </a:rPr>
              <a:t>Registers</a:t>
            </a:r>
          </a:p>
        </p:txBody>
      </p:sp>
      <p:sp>
        <p:nvSpPr>
          <p:cNvPr id="76" name="Text Box 5"/>
          <p:cNvSpPr txBox="1">
            <a:spLocks noChangeArrowheads="1"/>
          </p:cNvSpPr>
          <p:nvPr/>
        </p:nvSpPr>
        <p:spPr bwMode="auto">
          <a:xfrm>
            <a:off x="6340384" y="1032634"/>
            <a:ext cx="1279617" cy="461665"/>
          </a:xfrm>
          <a:prstGeom prst="rect">
            <a:avLst/>
          </a:prstGeom>
          <a:noFill/>
          <a:ln w="25400">
            <a:noFill/>
            <a:miter lim="800000"/>
            <a:headEnd/>
            <a:tailEnd/>
          </a:ln>
          <a:effectLst/>
        </p:spPr>
        <p:txBody>
          <a:bodyPr wrap="none">
            <a:spAutoFit/>
          </a:bodyPr>
          <a:lstStyle/>
          <a:p>
            <a:pPr eaLnBrk="0" fontAlgn="base" hangingPunct="0">
              <a:spcBef>
                <a:spcPct val="0"/>
              </a:spcBef>
              <a:spcAft>
                <a:spcPct val="0"/>
              </a:spcAft>
            </a:pPr>
            <a:r>
              <a:rPr lang="en-US" sz="2400" b="1" dirty="0">
                <a:solidFill>
                  <a:srgbClr val="000000"/>
                </a:solidFill>
                <a:latin typeface="Calibri" pitchFamily="34" charset="0"/>
              </a:rPr>
              <a:t>Memory</a:t>
            </a:r>
          </a:p>
        </p:txBody>
      </p:sp>
      <p:cxnSp>
        <p:nvCxnSpPr>
          <p:cNvPr id="78" name="Straight Arrow Connector 77"/>
          <p:cNvCxnSpPr>
            <a:stCxn id="58" idx="1"/>
            <a:endCxn id="72" idx="3"/>
          </p:cNvCxnSpPr>
          <p:nvPr/>
        </p:nvCxnSpPr>
        <p:spPr bwMode="auto">
          <a:xfrm flipH="1">
            <a:off x="4387424" y="3376210"/>
            <a:ext cx="2089577" cy="0"/>
          </a:xfrm>
          <a:prstGeom prst="straightConnector1">
            <a:avLst/>
          </a:prstGeom>
          <a:noFill/>
          <a:ln w="25400" cap="flat" cmpd="sng" algn="ctr">
            <a:solidFill>
              <a:srgbClr val="CC0000"/>
            </a:solidFill>
            <a:prstDash val="solid"/>
            <a:round/>
            <a:headEnd type="none" w="med" len="med"/>
            <a:tailEnd type="arrow"/>
          </a:ln>
          <a:effectLst/>
        </p:spPr>
      </p:cxnSp>
      <p:sp>
        <p:nvSpPr>
          <p:cNvPr id="80" name="Rectangle 4"/>
          <p:cNvSpPr>
            <a:spLocks noChangeArrowheads="1"/>
          </p:cNvSpPr>
          <p:nvPr/>
        </p:nvSpPr>
        <p:spPr bwMode="auto">
          <a:xfrm>
            <a:off x="2971800" y="4114800"/>
            <a:ext cx="5867400" cy="1751762"/>
          </a:xfrm>
          <a:prstGeom prst="rect">
            <a:avLst/>
          </a:prstGeom>
          <a:noFill/>
          <a:ln w="12700">
            <a:noFill/>
            <a:miter lim="800000"/>
            <a:headEnd/>
            <a:tailEnd/>
          </a:ln>
          <a:effectLst/>
        </p:spPr>
        <p:txBody>
          <a:bodyPr wrap="square" lIns="90487" tIns="44450" rIns="90487" bIns="44450">
            <a:spAutoFit/>
          </a:bodyPr>
          <a:lstStyle/>
          <a:p>
            <a:pPr eaLnBrk="0" fontAlgn="base" hangingPunct="0">
              <a:spcBef>
                <a:spcPct val="0"/>
              </a:spcBef>
              <a:spcAft>
                <a:spcPct val="0"/>
              </a:spcAft>
              <a:tabLst>
                <a:tab pos="347663" algn="l"/>
                <a:tab pos="1312863" algn="l"/>
              </a:tabLst>
            </a:pPr>
            <a:r>
              <a:rPr lang="en-US" b="1" dirty="0">
                <a:solidFill>
                  <a:srgbClr val="000000"/>
                </a:solidFill>
                <a:latin typeface="Courier New" pitchFamily="49" charset="0"/>
              </a:rPr>
              <a:t>swap:</a:t>
            </a:r>
          </a:p>
          <a:p>
            <a:pPr eaLnBrk="0" fontAlgn="base" hangingPunct="0">
              <a:spcBef>
                <a:spcPct val="0"/>
              </a:spcBef>
              <a:spcAft>
                <a:spcPct val="0"/>
              </a:spcAft>
              <a:tabLst>
                <a:tab pos="347663" algn="l"/>
                <a:tab pos="1312863" algn="l"/>
              </a:tabLst>
            </a:pPr>
            <a:r>
              <a:rPr lang="en-US" b="1" dirty="0">
                <a:solidFill>
                  <a:srgbClr val="000000"/>
                </a:solidFill>
                <a:latin typeface="Courier New" pitchFamily="49" charset="0"/>
              </a:rPr>
              <a:t>  </a:t>
            </a:r>
            <a:r>
              <a:rPr lang="ro-RO" b="1" dirty="0">
                <a:solidFill>
                  <a:srgbClr val="000000"/>
                </a:solidFill>
                <a:latin typeface="Courier New" pitchFamily="49" charset="0"/>
              </a:rPr>
              <a:t> movq    (%rdi), %rax  # t0 = *xp  </a:t>
            </a:r>
          </a:p>
          <a:p>
            <a:pPr eaLnBrk="0" fontAlgn="base" hangingPunct="0">
              <a:spcBef>
                <a:spcPct val="0"/>
              </a:spcBef>
              <a:spcAft>
                <a:spcPct val="0"/>
              </a:spcAft>
              <a:tabLst>
                <a:tab pos="347663" algn="l"/>
                <a:tab pos="1312863" algn="l"/>
              </a:tabLst>
            </a:pPr>
            <a:r>
              <a:rPr lang="ro-RO" b="1" dirty="0">
                <a:solidFill>
                  <a:srgbClr val="000000"/>
                </a:solidFill>
                <a:latin typeface="Courier New" pitchFamily="49" charset="0"/>
              </a:rPr>
              <a:t>  </a:t>
            </a:r>
            <a:r>
              <a:rPr lang="ro-RO" b="1" dirty="0">
                <a:solidFill>
                  <a:srgbClr val="FF0000"/>
                </a:solidFill>
                <a:latin typeface="Courier New" pitchFamily="49" charset="0"/>
              </a:rPr>
              <a:t> movq    (%rsi), %rdx  # t1 = *yp</a:t>
            </a:r>
          </a:p>
          <a:p>
            <a:pPr eaLnBrk="0" fontAlgn="base" hangingPunct="0">
              <a:spcBef>
                <a:spcPct val="0"/>
              </a:spcBef>
              <a:spcAft>
                <a:spcPct val="0"/>
              </a:spcAft>
              <a:tabLst>
                <a:tab pos="347663" algn="l"/>
                <a:tab pos="1312863" algn="l"/>
              </a:tabLst>
            </a:pPr>
            <a:r>
              <a:rPr lang="ro-RO" b="1" dirty="0">
                <a:solidFill>
                  <a:srgbClr val="000000"/>
                </a:solidFill>
                <a:latin typeface="Courier New" pitchFamily="49" charset="0"/>
              </a:rPr>
              <a:t>   movq    %rdx, (%rdi)  # *xp = t1</a:t>
            </a:r>
          </a:p>
          <a:p>
            <a:pPr eaLnBrk="0" fontAlgn="base" hangingPunct="0">
              <a:spcBef>
                <a:spcPct val="0"/>
              </a:spcBef>
              <a:spcAft>
                <a:spcPct val="0"/>
              </a:spcAft>
              <a:tabLst>
                <a:tab pos="347663" algn="l"/>
                <a:tab pos="1312863" algn="l"/>
              </a:tabLst>
            </a:pPr>
            <a:r>
              <a:rPr lang="ro-RO" b="1" dirty="0">
                <a:solidFill>
                  <a:srgbClr val="000000"/>
                </a:solidFill>
                <a:latin typeface="Courier New" pitchFamily="49" charset="0"/>
              </a:rPr>
              <a:t>   movq    %rax, (%rsi)  # *yp = t0</a:t>
            </a:r>
          </a:p>
          <a:p>
            <a:pPr eaLnBrk="0" fontAlgn="base" hangingPunct="0">
              <a:spcBef>
                <a:spcPct val="0"/>
              </a:spcBef>
              <a:spcAft>
                <a:spcPct val="0"/>
              </a:spcAft>
              <a:tabLst>
                <a:tab pos="347663" algn="l"/>
                <a:tab pos="1312863" algn="l"/>
              </a:tabLst>
            </a:pPr>
            <a:r>
              <a:rPr lang="ro-RO" b="1" dirty="0">
                <a:solidFill>
                  <a:srgbClr val="000000"/>
                </a:solidFill>
                <a:latin typeface="Courier New" pitchFamily="49" charset="0"/>
              </a:rPr>
              <a:t>   ret</a:t>
            </a:r>
            <a:endParaRPr lang="en-US" b="1" dirty="0">
              <a:solidFill>
                <a:srgbClr val="000000"/>
              </a:solidFill>
              <a:latin typeface="Courier New" pitchFamily="49" charset="0"/>
            </a:endParaRPr>
          </a:p>
        </p:txBody>
      </p:sp>
      <p:grpSp>
        <p:nvGrpSpPr>
          <p:cNvPr id="31" name="Group 30"/>
          <p:cNvGrpSpPr/>
          <p:nvPr/>
        </p:nvGrpSpPr>
        <p:grpSpPr>
          <a:xfrm>
            <a:off x="7620000" y="1414046"/>
            <a:ext cx="1219200" cy="2190764"/>
            <a:chOff x="6096000" y="1414046"/>
            <a:chExt cx="1219200" cy="2190764"/>
          </a:xfrm>
        </p:grpSpPr>
        <p:sp>
          <p:nvSpPr>
            <p:cNvPr id="32" name="Text Box 34"/>
            <p:cNvSpPr txBox="1">
              <a:spLocks noChangeArrowheads="1"/>
            </p:cNvSpPr>
            <p:nvPr/>
          </p:nvSpPr>
          <p:spPr bwMode="auto">
            <a:xfrm>
              <a:off x="6096000" y="1656948"/>
              <a:ext cx="1219200" cy="366712"/>
            </a:xfrm>
            <a:prstGeom prst="rect">
              <a:avLst/>
            </a:prstGeom>
            <a:noFill/>
            <a:ln w="25400">
              <a:noFill/>
              <a:miter lim="800000"/>
              <a:headEnd/>
              <a:tailEnd/>
            </a:ln>
            <a:effectLst/>
          </p:spPr>
          <p:txBody>
            <a:bodyPr>
              <a:spAutoFit/>
            </a:bodyPr>
            <a:lstStyle/>
            <a:p>
              <a:pPr eaLnBrk="0" fontAlgn="base" hangingPunct="0">
                <a:spcBef>
                  <a:spcPct val="0"/>
                </a:spcBef>
                <a:spcAft>
                  <a:spcPct val="0"/>
                </a:spcAft>
              </a:pPr>
              <a:r>
                <a:rPr lang="en-US" b="1" dirty="0">
                  <a:solidFill>
                    <a:srgbClr val="000000"/>
                  </a:solidFill>
                  <a:latin typeface="Courier New" pitchFamily="49" charset="0"/>
                </a:rPr>
                <a:t>0x120 </a:t>
              </a:r>
            </a:p>
          </p:txBody>
        </p:sp>
        <p:sp>
          <p:nvSpPr>
            <p:cNvPr id="33" name="Text Box 35"/>
            <p:cNvSpPr txBox="1">
              <a:spLocks noChangeArrowheads="1"/>
            </p:cNvSpPr>
            <p:nvPr/>
          </p:nvSpPr>
          <p:spPr bwMode="auto">
            <a:xfrm>
              <a:off x="6096000" y="2052235"/>
              <a:ext cx="1219200" cy="366713"/>
            </a:xfrm>
            <a:prstGeom prst="rect">
              <a:avLst/>
            </a:prstGeom>
            <a:noFill/>
            <a:ln w="25400">
              <a:noFill/>
              <a:miter lim="800000"/>
              <a:headEnd/>
              <a:tailEnd/>
            </a:ln>
            <a:effectLst/>
          </p:spPr>
          <p:txBody>
            <a:bodyPr>
              <a:spAutoFit/>
            </a:bodyPr>
            <a:lstStyle/>
            <a:p>
              <a:pPr eaLnBrk="0" fontAlgn="base" hangingPunct="0">
                <a:spcBef>
                  <a:spcPct val="0"/>
                </a:spcBef>
                <a:spcAft>
                  <a:spcPct val="0"/>
                </a:spcAft>
              </a:pPr>
              <a:r>
                <a:rPr lang="en-US" b="1" dirty="0">
                  <a:solidFill>
                    <a:srgbClr val="000000"/>
                  </a:solidFill>
                  <a:latin typeface="Courier New" pitchFamily="49" charset="0"/>
                </a:rPr>
                <a:t>0x118</a:t>
              </a:r>
            </a:p>
          </p:txBody>
        </p:sp>
        <p:sp>
          <p:nvSpPr>
            <p:cNvPr id="34" name="Text Box 36"/>
            <p:cNvSpPr txBox="1">
              <a:spLocks noChangeArrowheads="1"/>
            </p:cNvSpPr>
            <p:nvPr/>
          </p:nvSpPr>
          <p:spPr bwMode="auto">
            <a:xfrm>
              <a:off x="6096000" y="2447523"/>
              <a:ext cx="1219200" cy="366712"/>
            </a:xfrm>
            <a:prstGeom prst="rect">
              <a:avLst/>
            </a:prstGeom>
            <a:noFill/>
            <a:ln w="25400">
              <a:noFill/>
              <a:miter lim="800000"/>
              <a:headEnd/>
              <a:tailEnd/>
            </a:ln>
            <a:effectLst/>
          </p:spPr>
          <p:txBody>
            <a:bodyPr>
              <a:spAutoFit/>
            </a:bodyPr>
            <a:lstStyle/>
            <a:p>
              <a:pPr eaLnBrk="0" fontAlgn="base" hangingPunct="0">
                <a:spcBef>
                  <a:spcPct val="0"/>
                </a:spcBef>
                <a:spcAft>
                  <a:spcPct val="0"/>
                </a:spcAft>
              </a:pPr>
              <a:r>
                <a:rPr lang="en-US" b="1" dirty="0">
                  <a:solidFill>
                    <a:srgbClr val="000000"/>
                  </a:solidFill>
                  <a:latin typeface="Courier New" pitchFamily="49" charset="0"/>
                </a:rPr>
                <a:t>0x110 </a:t>
              </a:r>
            </a:p>
          </p:txBody>
        </p:sp>
        <p:sp>
          <p:nvSpPr>
            <p:cNvPr id="35" name="Text Box 37"/>
            <p:cNvSpPr txBox="1">
              <a:spLocks noChangeArrowheads="1"/>
            </p:cNvSpPr>
            <p:nvPr/>
          </p:nvSpPr>
          <p:spPr bwMode="auto">
            <a:xfrm>
              <a:off x="6096000" y="2842810"/>
              <a:ext cx="1219200" cy="366713"/>
            </a:xfrm>
            <a:prstGeom prst="rect">
              <a:avLst/>
            </a:prstGeom>
            <a:noFill/>
            <a:ln w="25400">
              <a:noFill/>
              <a:miter lim="800000"/>
              <a:headEnd/>
              <a:tailEnd/>
            </a:ln>
            <a:effectLst/>
          </p:spPr>
          <p:txBody>
            <a:bodyPr>
              <a:spAutoFit/>
            </a:bodyPr>
            <a:lstStyle/>
            <a:p>
              <a:pPr eaLnBrk="0" fontAlgn="base" hangingPunct="0">
                <a:spcBef>
                  <a:spcPct val="0"/>
                </a:spcBef>
                <a:spcAft>
                  <a:spcPct val="0"/>
                </a:spcAft>
              </a:pPr>
              <a:r>
                <a:rPr lang="en-US" b="1" dirty="0">
                  <a:solidFill>
                    <a:srgbClr val="000000"/>
                  </a:solidFill>
                  <a:latin typeface="Courier New" pitchFamily="49" charset="0"/>
                </a:rPr>
                <a:t>0x108 </a:t>
              </a:r>
            </a:p>
          </p:txBody>
        </p:sp>
        <p:sp>
          <p:nvSpPr>
            <p:cNvPr id="36" name="Text Box 38"/>
            <p:cNvSpPr txBox="1">
              <a:spLocks noChangeArrowheads="1"/>
            </p:cNvSpPr>
            <p:nvPr/>
          </p:nvSpPr>
          <p:spPr bwMode="auto">
            <a:xfrm>
              <a:off x="6096000" y="3238098"/>
              <a:ext cx="1219200" cy="366712"/>
            </a:xfrm>
            <a:prstGeom prst="rect">
              <a:avLst/>
            </a:prstGeom>
            <a:noFill/>
            <a:ln w="25400">
              <a:noFill/>
              <a:miter lim="800000"/>
              <a:headEnd/>
              <a:tailEnd/>
            </a:ln>
            <a:effectLst/>
          </p:spPr>
          <p:txBody>
            <a:bodyPr>
              <a:spAutoFit/>
            </a:bodyPr>
            <a:lstStyle/>
            <a:p>
              <a:pPr eaLnBrk="0" fontAlgn="base" hangingPunct="0">
                <a:spcBef>
                  <a:spcPct val="0"/>
                </a:spcBef>
                <a:spcAft>
                  <a:spcPct val="0"/>
                </a:spcAft>
              </a:pPr>
              <a:r>
                <a:rPr lang="en-US" b="1" dirty="0">
                  <a:solidFill>
                    <a:srgbClr val="000000"/>
                  </a:solidFill>
                  <a:latin typeface="Courier New" pitchFamily="49" charset="0"/>
                </a:rPr>
                <a:t>0x100 </a:t>
              </a:r>
            </a:p>
          </p:txBody>
        </p:sp>
        <p:sp>
          <p:nvSpPr>
            <p:cNvPr id="37" name="Text Box 34"/>
            <p:cNvSpPr txBox="1">
              <a:spLocks noChangeArrowheads="1"/>
            </p:cNvSpPr>
            <p:nvPr/>
          </p:nvSpPr>
          <p:spPr bwMode="auto">
            <a:xfrm>
              <a:off x="6096000" y="1414046"/>
              <a:ext cx="1219200" cy="338554"/>
            </a:xfrm>
            <a:prstGeom prst="rect">
              <a:avLst/>
            </a:prstGeom>
            <a:noFill/>
            <a:ln w="25400">
              <a:noFill/>
              <a:miter lim="800000"/>
              <a:headEnd/>
              <a:tailEnd/>
            </a:ln>
            <a:effectLst/>
          </p:spPr>
          <p:txBody>
            <a:bodyPr>
              <a:spAutoFit/>
            </a:bodyPr>
            <a:lstStyle/>
            <a:p>
              <a:pPr eaLnBrk="0" fontAlgn="base" hangingPunct="0">
                <a:spcBef>
                  <a:spcPct val="0"/>
                </a:spcBef>
                <a:spcAft>
                  <a:spcPct val="0"/>
                </a:spcAft>
              </a:pPr>
              <a:r>
                <a:rPr lang="en-US" sz="1600" b="1" dirty="0">
                  <a:solidFill>
                    <a:srgbClr val="000000"/>
                  </a:solidFill>
                  <a:latin typeface="Calibri"/>
                  <a:cs typeface="Calibri"/>
                </a:rPr>
                <a:t>Address</a:t>
              </a:r>
            </a:p>
          </p:txBody>
        </p:sp>
      </p:grpSp>
    </p:spTree>
    <p:extLst>
      <p:ext uri="{BB962C8B-B14F-4D97-AF65-F5344CB8AC3E}">
        <p14:creationId xmlns:p14="http://schemas.microsoft.com/office/powerpoint/2010/main" val="18667232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a:xfrm>
            <a:off x="2057400" y="304800"/>
            <a:ext cx="6375400" cy="573088"/>
          </a:xfrm>
        </p:spPr>
        <p:txBody>
          <a:bodyPr/>
          <a:lstStyle/>
          <a:p>
            <a:r>
              <a:rPr lang="en-US" dirty="0"/>
              <a:t>Understanding </a:t>
            </a:r>
            <a:r>
              <a:rPr lang="en-US" dirty="0">
                <a:latin typeface="Courier New"/>
                <a:cs typeface="Courier New"/>
              </a:rPr>
              <a:t>Swap</a:t>
            </a:r>
            <a:r>
              <a:rPr lang="en-US" dirty="0"/>
              <a:t>()</a:t>
            </a:r>
          </a:p>
        </p:txBody>
      </p:sp>
      <p:sp>
        <p:nvSpPr>
          <p:cNvPr id="53" name="Rectangle 8"/>
          <p:cNvSpPr>
            <a:spLocks noChangeArrowheads="1"/>
          </p:cNvSpPr>
          <p:nvPr/>
        </p:nvSpPr>
        <p:spPr bwMode="auto">
          <a:xfrm>
            <a:off x="6477000" y="1661710"/>
            <a:ext cx="1066800" cy="381000"/>
          </a:xfrm>
          <a:prstGeom prst="rect">
            <a:avLst/>
          </a:prstGeom>
          <a:solidFill>
            <a:schemeClr val="accent2">
              <a:lumMod val="20000"/>
              <a:lumOff val="80000"/>
            </a:schemeClr>
          </a:solidFill>
          <a:ln w="25400">
            <a:solidFill>
              <a:schemeClr val="tx1"/>
            </a:solidFill>
            <a:miter lim="800000"/>
            <a:headEnd/>
            <a:tailEnd/>
          </a:ln>
          <a:effectLst/>
        </p:spPr>
        <p:txBody>
          <a:bodyPr wrap="none" anchor="ctr"/>
          <a:lstStyle/>
          <a:p>
            <a:pPr algn="r" eaLnBrk="0" fontAlgn="base" hangingPunct="0">
              <a:spcBef>
                <a:spcPct val="0"/>
              </a:spcBef>
              <a:spcAft>
                <a:spcPct val="0"/>
              </a:spcAft>
            </a:pPr>
            <a:r>
              <a:rPr lang="en-US" b="1" dirty="0">
                <a:solidFill>
                  <a:srgbClr val="FF0000"/>
                </a:solidFill>
                <a:latin typeface="Courier New" pitchFamily="49" charset="0"/>
              </a:rPr>
              <a:t>456</a:t>
            </a:r>
          </a:p>
        </p:txBody>
      </p:sp>
      <p:sp>
        <p:nvSpPr>
          <p:cNvPr id="55" name="Rectangle 9"/>
          <p:cNvSpPr>
            <a:spLocks noChangeArrowheads="1"/>
          </p:cNvSpPr>
          <p:nvPr/>
        </p:nvSpPr>
        <p:spPr bwMode="auto">
          <a:xfrm>
            <a:off x="6477000" y="2042710"/>
            <a:ext cx="1066800" cy="381000"/>
          </a:xfrm>
          <a:prstGeom prst="rect">
            <a:avLst/>
          </a:prstGeom>
          <a:solidFill>
            <a:schemeClr val="accent2">
              <a:lumMod val="20000"/>
              <a:lumOff val="80000"/>
            </a:schemeClr>
          </a:solidFill>
          <a:ln w="25400">
            <a:solidFill>
              <a:schemeClr val="tx1"/>
            </a:solidFill>
            <a:miter lim="800000"/>
            <a:headEnd/>
            <a:tailEnd/>
          </a:ln>
          <a:effectLst/>
        </p:spPr>
        <p:txBody>
          <a:bodyPr wrap="none" anchor="ctr"/>
          <a:lstStyle/>
          <a:p>
            <a:pPr algn="r" eaLnBrk="0" fontAlgn="base" hangingPunct="0">
              <a:spcBef>
                <a:spcPct val="0"/>
              </a:spcBef>
              <a:spcAft>
                <a:spcPct val="0"/>
              </a:spcAft>
            </a:pPr>
            <a:endParaRPr lang="en-US" b="1" dirty="0">
              <a:solidFill>
                <a:srgbClr val="000000"/>
              </a:solidFill>
              <a:latin typeface="Courier New" pitchFamily="49" charset="0"/>
            </a:endParaRPr>
          </a:p>
        </p:txBody>
      </p:sp>
      <p:sp>
        <p:nvSpPr>
          <p:cNvPr id="56" name="Rectangle 10"/>
          <p:cNvSpPr>
            <a:spLocks noChangeArrowheads="1"/>
          </p:cNvSpPr>
          <p:nvPr/>
        </p:nvSpPr>
        <p:spPr bwMode="auto">
          <a:xfrm>
            <a:off x="6477000" y="2423710"/>
            <a:ext cx="1066800" cy="381000"/>
          </a:xfrm>
          <a:prstGeom prst="rect">
            <a:avLst/>
          </a:prstGeom>
          <a:solidFill>
            <a:schemeClr val="accent2">
              <a:lumMod val="20000"/>
              <a:lumOff val="80000"/>
            </a:schemeClr>
          </a:solidFill>
          <a:ln w="25400">
            <a:solidFill>
              <a:schemeClr val="tx1"/>
            </a:solidFill>
            <a:miter lim="800000"/>
            <a:headEnd/>
            <a:tailEnd/>
          </a:ln>
          <a:effectLst/>
        </p:spPr>
        <p:txBody>
          <a:bodyPr wrap="none" anchor="ctr"/>
          <a:lstStyle/>
          <a:p>
            <a:pPr algn="r" eaLnBrk="0" fontAlgn="base" hangingPunct="0">
              <a:spcBef>
                <a:spcPct val="0"/>
              </a:spcBef>
              <a:spcAft>
                <a:spcPct val="0"/>
              </a:spcAft>
            </a:pPr>
            <a:endParaRPr lang="en-US" b="1" dirty="0">
              <a:solidFill>
                <a:srgbClr val="000000"/>
              </a:solidFill>
              <a:latin typeface="Calibri" pitchFamily="34" charset="0"/>
            </a:endParaRPr>
          </a:p>
        </p:txBody>
      </p:sp>
      <p:sp>
        <p:nvSpPr>
          <p:cNvPr id="57" name="Rectangle 11"/>
          <p:cNvSpPr>
            <a:spLocks noChangeArrowheads="1"/>
          </p:cNvSpPr>
          <p:nvPr/>
        </p:nvSpPr>
        <p:spPr bwMode="auto">
          <a:xfrm>
            <a:off x="6477000" y="2804710"/>
            <a:ext cx="1066800" cy="381000"/>
          </a:xfrm>
          <a:prstGeom prst="rect">
            <a:avLst/>
          </a:prstGeom>
          <a:solidFill>
            <a:schemeClr val="accent2">
              <a:lumMod val="20000"/>
              <a:lumOff val="80000"/>
            </a:schemeClr>
          </a:solidFill>
          <a:ln w="25400">
            <a:solidFill>
              <a:schemeClr val="tx1"/>
            </a:solidFill>
            <a:miter lim="800000"/>
            <a:headEnd/>
            <a:tailEnd/>
          </a:ln>
          <a:effectLst/>
        </p:spPr>
        <p:txBody>
          <a:bodyPr wrap="none" anchor="ctr"/>
          <a:lstStyle/>
          <a:p>
            <a:pPr algn="r" eaLnBrk="0" fontAlgn="base" hangingPunct="0">
              <a:spcBef>
                <a:spcPct val="0"/>
              </a:spcBef>
              <a:spcAft>
                <a:spcPct val="0"/>
              </a:spcAft>
            </a:pPr>
            <a:endParaRPr lang="en-US" b="1" dirty="0">
              <a:solidFill>
                <a:srgbClr val="000000"/>
              </a:solidFill>
              <a:latin typeface="Calibri" pitchFamily="34" charset="0"/>
            </a:endParaRPr>
          </a:p>
        </p:txBody>
      </p:sp>
      <p:sp>
        <p:nvSpPr>
          <p:cNvPr id="58" name="Rectangle 20"/>
          <p:cNvSpPr>
            <a:spLocks noChangeArrowheads="1"/>
          </p:cNvSpPr>
          <p:nvPr/>
        </p:nvSpPr>
        <p:spPr bwMode="auto">
          <a:xfrm>
            <a:off x="6477000" y="3185710"/>
            <a:ext cx="1066800" cy="381000"/>
          </a:xfrm>
          <a:prstGeom prst="rect">
            <a:avLst/>
          </a:prstGeom>
          <a:solidFill>
            <a:schemeClr val="accent2">
              <a:lumMod val="20000"/>
              <a:lumOff val="80000"/>
            </a:schemeClr>
          </a:solidFill>
          <a:ln w="25400">
            <a:solidFill>
              <a:schemeClr val="tx1"/>
            </a:solidFill>
            <a:miter lim="800000"/>
            <a:headEnd/>
            <a:tailEnd/>
          </a:ln>
          <a:effectLst/>
        </p:spPr>
        <p:txBody>
          <a:bodyPr wrap="none" anchor="ctr"/>
          <a:lstStyle/>
          <a:p>
            <a:pPr algn="r" eaLnBrk="0" fontAlgn="base" hangingPunct="0">
              <a:spcBef>
                <a:spcPct val="0"/>
              </a:spcBef>
              <a:spcAft>
                <a:spcPct val="0"/>
              </a:spcAft>
            </a:pPr>
            <a:r>
              <a:rPr lang="en-US" b="1" dirty="0">
                <a:solidFill>
                  <a:srgbClr val="000000"/>
                </a:solidFill>
                <a:latin typeface="Courier New" pitchFamily="49" charset="0"/>
              </a:rPr>
              <a:t>456</a:t>
            </a:r>
          </a:p>
        </p:txBody>
      </p:sp>
      <p:grpSp>
        <p:nvGrpSpPr>
          <p:cNvPr id="64" name="Group 63"/>
          <p:cNvGrpSpPr/>
          <p:nvPr/>
        </p:nvGrpSpPr>
        <p:grpSpPr>
          <a:xfrm>
            <a:off x="2634823" y="1814110"/>
            <a:ext cx="1752600" cy="1752600"/>
            <a:chOff x="9111129" y="1790700"/>
            <a:chExt cx="1752600" cy="1752600"/>
          </a:xfrm>
        </p:grpSpPr>
        <p:sp>
          <p:nvSpPr>
            <p:cNvPr id="65" name="Rectangle 43"/>
            <p:cNvSpPr>
              <a:spLocks noChangeArrowheads="1"/>
            </p:cNvSpPr>
            <p:nvPr/>
          </p:nvSpPr>
          <p:spPr bwMode="auto">
            <a:xfrm>
              <a:off x="9111129" y="1790700"/>
              <a:ext cx="685800" cy="38100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b="1" dirty="0">
                  <a:solidFill>
                    <a:srgbClr val="000000"/>
                  </a:solidFill>
                  <a:latin typeface="Courier New" pitchFamily="49" charset="0"/>
                </a:rPr>
                <a:t>%</a:t>
              </a:r>
              <a:r>
                <a:rPr lang="en-US" b="1" dirty="0" err="1">
                  <a:solidFill>
                    <a:srgbClr val="000000"/>
                  </a:solidFill>
                  <a:latin typeface="Courier New" pitchFamily="49" charset="0"/>
                </a:rPr>
                <a:t>rdi</a:t>
              </a:r>
              <a:endParaRPr lang="en-US" b="1" dirty="0">
                <a:solidFill>
                  <a:srgbClr val="000000"/>
                </a:solidFill>
                <a:latin typeface="Courier New" pitchFamily="49" charset="0"/>
              </a:endParaRPr>
            </a:p>
          </p:txBody>
        </p:sp>
        <p:sp>
          <p:nvSpPr>
            <p:cNvPr id="66" name="Rectangle 44"/>
            <p:cNvSpPr>
              <a:spLocks noChangeArrowheads="1"/>
            </p:cNvSpPr>
            <p:nvPr/>
          </p:nvSpPr>
          <p:spPr bwMode="auto">
            <a:xfrm>
              <a:off x="9111129" y="2247900"/>
              <a:ext cx="685800" cy="38100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b="1" dirty="0">
                  <a:solidFill>
                    <a:srgbClr val="000000"/>
                  </a:solidFill>
                  <a:latin typeface="Courier New" pitchFamily="49" charset="0"/>
                </a:rPr>
                <a:t>%</a:t>
              </a:r>
              <a:r>
                <a:rPr lang="en-US" b="1" dirty="0" err="1">
                  <a:solidFill>
                    <a:srgbClr val="000000"/>
                  </a:solidFill>
                  <a:latin typeface="Courier New" pitchFamily="49" charset="0"/>
                </a:rPr>
                <a:t>rsi</a:t>
              </a:r>
              <a:endParaRPr lang="en-US" b="1" dirty="0">
                <a:solidFill>
                  <a:srgbClr val="000000"/>
                </a:solidFill>
                <a:latin typeface="Courier New" pitchFamily="49" charset="0"/>
              </a:endParaRPr>
            </a:p>
          </p:txBody>
        </p:sp>
        <p:sp>
          <p:nvSpPr>
            <p:cNvPr id="67" name="Rectangle 45"/>
            <p:cNvSpPr>
              <a:spLocks noChangeArrowheads="1"/>
            </p:cNvSpPr>
            <p:nvPr/>
          </p:nvSpPr>
          <p:spPr bwMode="auto">
            <a:xfrm>
              <a:off x="9111129" y="2705100"/>
              <a:ext cx="685800" cy="38100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b="1" dirty="0">
                  <a:solidFill>
                    <a:srgbClr val="000000"/>
                  </a:solidFill>
                  <a:latin typeface="Courier New" pitchFamily="49" charset="0"/>
                </a:rPr>
                <a:t>%</a:t>
              </a:r>
              <a:r>
                <a:rPr lang="en-US" b="1" dirty="0" err="1">
                  <a:solidFill>
                    <a:srgbClr val="000000"/>
                  </a:solidFill>
                  <a:latin typeface="Courier New" pitchFamily="49" charset="0"/>
                </a:rPr>
                <a:t>rax</a:t>
              </a:r>
              <a:endParaRPr lang="en-US" b="1" dirty="0">
                <a:solidFill>
                  <a:srgbClr val="000000"/>
                </a:solidFill>
                <a:latin typeface="Courier New" pitchFamily="49" charset="0"/>
              </a:endParaRPr>
            </a:p>
          </p:txBody>
        </p:sp>
        <p:sp>
          <p:nvSpPr>
            <p:cNvPr id="68" name="Rectangle 46"/>
            <p:cNvSpPr>
              <a:spLocks noChangeArrowheads="1"/>
            </p:cNvSpPr>
            <p:nvPr/>
          </p:nvSpPr>
          <p:spPr bwMode="auto">
            <a:xfrm>
              <a:off x="9111129" y="3162300"/>
              <a:ext cx="685800" cy="38100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b="1" dirty="0">
                  <a:solidFill>
                    <a:srgbClr val="000000"/>
                  </a:solidFill>
                  <a:latin typeface="Courier New" pitchFamily="49" charset="0"/>
                </a:rPr>
                <a:t>%</a:t>
              </a:r>
              <a:r>
                <a:rPr lang="en-US" b="1" dirty="0" err="1">
                  <a:solidFill>
                    <a:srgbClr val="000000"/>
                  </a:solidFill>
                  <a:latin typeface="Courier New" pitchFamily="49" charset="0"/>
                </a:rPr>
                <a:t>rdx</a:t>
              </a:r>
              <a:endParaRPr lang="en-US" b="1" dirty="0">
                <a:solidFill>
                  <a:srgbClr val="000000"/>
                </a:solidFill>
                <a:latin typeface="Courier New" pitchFamily="49" charset="0"/>
              </a:endParaRPr>
            </a:p>
          </p:txBody>
        </p:sp>
        <p:sp>
          <p:nvSpPr>
            <p:cNvPr id="69" name="Rectangle 52"/>
            <p:cNvSpPr>
              <a:spLocks noChangeArrowheads="1"/>
            </p:cNvSpPr>
            <p:nvPr/>
          </p:nvSpPr>
          <p:spPr bwMode="auto">
            <a:xfrm>
              <a:off x="9796929" y="1790700"/>
              <a:ext cx="1066800" cy="381000"/>
            </a:xfrm>
            <a:prstGeom prst="rect">
              <a:avLst/>
            </a:prstGeom>
            <a:solidFill>
              <a:schemeClr val="bg1"/>
            </a:solidFill>
            <a:ln w="25400">
              <a:solidFill>
                <a:schemeClr val="tx1"/>
              </a:solidFill>
              <a:miter lim="800000"/>
              <a:headEnd/>
              <a:tailEnd/>
            </a:ln>
            <a:effectLst/>
          </p:spPr>
          <p:txBody>
            <a:bodyPr wrap="none" anchor="ctr"/>
            <a:lstStyle/>
            <a:p>
              <a:pPr algn="r" eaLnBrk="0" fontAlgn="base" hangingPunct="0">
                <a:spcBef>
                  <a:spcPct val="0"/>
                </a:spcBef>
                <a:spcAft>
                  <a:spcPct val="0"/>
                </a:spcAft>
              </a:pPr>
              <a:r>
                <a:rPr lang="en-US" b="1" dirty="0">
                  <a:solidFill>
                    <a:srgbClr val="000000"/>
                  </a:solidFill>
                  <a:latin typeface="Courier New" pitchFamily="49" charset="0"/>
                </a:rPr>
                <a:t>0x120</a:t>
              </a:r>
            </a:p>
          </p:txBody>
        </p:sp>
        <p:sp>
          <p:nvSpPr>
            <p:cNvPr id="70" name="Rectangle 53"/>
            <p:cNvSpPr>
              <a:spLocks noChangeArrowheads="1"/>
            </p:cNvSpPr>
            <p:nvPr/>
          </p:nvSpPr>
          <p:spPr bwMode="auto">
            <a:xfrm>
              <a:off x="9796929" y="2247900"/>
              <a:ext cx="1066800" cy="381000"/>
            </a:xfrm>
            <a:prstGeom prst="rect">
              <a:avLst/>
            </a:prstGeom>
            <a:solidFill>
              <a:schemeClr val="bg1"/>
            </a:solidFill>
            <a:ln w="25400">
              <a:solidFill>
                <a:schemeClr val="tx1"/>
              </a:solidFill>
              <a:miter lim="800000"/>
              <a:headEnd/>
              <a:tailEnd/>
            </a:ln>
            <a:effectLst/>
          </p:spPr>
          <p:txBody>
            <a:bodyPr wrap="none" anchor="ctr"/>
            <a:lstStyle/>
            <a:p>
              <a:pPr algn="r" eaLnBrk="0" fontAlgn="base" hangingPunct="0">
                <a:spcBef>
                  <a:spcPct val="0"/>
                </a:spcBef>
                <a:spcAft>
                  <a:spcPct val="0"/>
                </a:spcAft>
              </a:pPr>
              <a:r>
                <a:rPr lang="en-US" b="1" dirty="0">
                  <a:solidFill>
                    <a:srgbClr val="000000"/>
                  </a:solidFill>
                  <a:latin typeface="Courier New" pitchFamily="49" charset="0"/>
                </a:rPr>
                <a:t>0x100</a:t>
              </a:r>
            </a:p>
          </p:txBody>
        </p:sp>
        <p:sp>
          <p:nvSpPr>
            <p:cNvPr id="71" name="Rectangle 54"/>
            <p:cNvSpPr>
              <a:spLocks noChangeArrowheads="1"/>
            </p:cNvSpPr>
            <p:nvPr/>
          </p:nvSpPr>
          <p:spPr bwMode="auto">
            <a:xfrm>
              <a:off x="9796929" y="2705100"/>
              <a:ext cx="1066800" cy="381000"/>
            </a:xfrm>
            <a:prstGeom prst="rect">
              <a:avLst/>
            </a:prstGeom>
            <a:solidFill>
              <a:schemeClr val="bg1"/>
            </a:solidFill>
            <a:ln w="25400">
              <a:solidFill>
                <a:schemeClr val="tx1"/>
              </a:solidFill>
              <a:miter lim="800000"/>
              <a:headEnd/>
              <a:tailEnd/>
            </a:ln>
            <a:effectLst/>
          </p:spPr>
          <p:txBody>
            <a:bodyPr wrap="none" anchor="ctr"/>
            <a:lstStyle/>
            <a:p>
              <a:pPr algn="r" eaLnBrk="0" fontAlgn="base" hangingPunct="0">
                <a:spcBef>
                  <a:spcPct val="0"/>
                </a:spcBef>
                <a:spcAft>
                  <a:spcPct val="0"/>
                </a:spcAft>
              </a:pPr>
              <a:r>
                <a:rPr lang="en-US" b="1" dirty="0">
                  <a:solidFill>
                    <a:srgbClr val="000000"/>
                  </a:solidFill>
                  <a:latin typeface="Courier New" pitchFamily="49" charset="0"/>
                </a:rPr>
                <a:t>123</a:t>
              </a:r>
            </a:p>
          </p:txBody>
        </p:sp>
        <p:sp>
          <p:nvSpPr>
            <p:cNvPr id="72" name="Rectangle 55"/>
            <p:cNvSpPr>
              <a:spLocks noChangeArrowheads="1"/>
            </p:cNvSpPr>
            <p:nvPr/>
          </p:nvSpPr>
          <p:spPr bwMode="auto">
            <a:xfrm>
              <a:off x="9796929" y="3162300"/>
              <a:ext cx="1066800" cy="381000"/>
            </a:xfrm>
            <a:prstGeom prst="rect">
              <a:avLst/>
            </a:prstGeom>
            <a:solidFill>
              <a:schemeClr val="bg1"/>
            </a:solidFill>
            <a:ln w="25400">
              <a:solidFill>
                <a:schemeClr val="tx1"/>
              </a:solidFill>
              <a:miter lim="800000"/>
              <a:headEnd/>
              <a:tailEnd/>
            </a:ln>
            <a:effectLst/>
          </p:spPr>
          <p:txBody>
            <a:bodyPr wrap="none" anchor="ctr"/>
            <a:lstStyle/>
            <a:p>
              <a:pPr algn="r" eaLnBrk="0" fontAlgn="base" hangingPunct="0">
                <a:spcBef>
                  <a:spcPct val="0"/>
                </a:spcBef>
                <a:spcAft>
                  <a:spcPct val="0"/>
                </a:spcAft>
              </a:pPr>
              <a:r>
                <a:rPr lang="en-US" b="1" dirty="0">
                  <a:solidFill>
                    <a:srgbClr val="000000"/>
                  </a:solidFill>
                  <a:latin typeface="Courier New" pitchFamily="49" charset="0"/>
                </a:rPr>
                <a:t>456</a:t>
              </a:r>
            </a:p>
          </p:txBody>
        </p:sp>
      </p:grpSp>
      <p:sp>
        <p:nvSpPr>
          <p:cNvPr id="73" name="Text Box 5"/>
          <p:cNvSpPr txBox="1">
            <a:spLocks noChangeArrowheads="1"/>
          </p:cNvSpPr>
          <p:nvPr/>
        </p:nvSpPr>
        <p:spPr bwMode="auto">
          <a:xfrm>
            <a:off x="2819401" y="1252323"/>
            <a:ext cx="1351001" cy="461665"/>
          </a:xfrm>
          <a:prstGeom prst="rect">
            <a:avLst/>
          </a:prstGeom>
          <a:noFill/>
          <a:ln w="25400">
            <a:noFill/>
            <a:miter lim="800000"/>
            <a:headEnd/>
            <a:tailEnd/>
          </a:ln>
          <a:effectLst/>
        </p:spPr>
        <p:txBody>
          <a:bodyPr wrap="none">
            <a:spAutoFit/>
          </a:bodyPr>
          <a:lstStyle/>
          <a:p>
            <a:pPr eaLnBrk="0" fontAlgn="base" hangingPunct="0">
              <a:spcBef>
                <a:spcPct val="0"/>
              </a:spcBef>
              <a:spcAft>
                <a:spcPct val="0"/>
              </a:spcAft>
            </a:pPr>
            <a:r>
              <a:rPr lang="en-US" sz="2400" b="1" dirty="0">
                <a:solidFill>
                  <a:srgbClr val="000000"/>
                </a:solidFill>
                <a:latin typeface="Calibri" pitchFamily="34" charset="0"/>
              </a:rPr>
              <a:t>Registers</a:t>
            </a:r>
          </a:p>
        </p:txBody>
      </p:sp>
      <p:sp>
        <p:nvSpPr>
          <p:cNvPr id="76" name="Text Box 5"/>
          <p:cNvSpPr txBox="1">
            <a:spLocks noChangeArrowheads="1"/>
          </p:cNvSpPr>
          <p:nvPr/>
        </p:nvSpPr>
        <p:spPr bwMode="auto">
          <a:xfrm>
            <a:off x="6340384" y="1032634"/>
            <a:ext cx="1279617" cy="461665"/>
          </a:xfrm>
          <a:prstGeom prst="rect">
            <a:avLst/>
          </a:prstGeom>
          <a:noFill/>
          <a:ln w="25400">
            <a:noFill/>
            <a:miter lim="800000"/>
            <a:headEnd/>
            <a:tailEnd/>
          </a:ln>
          <a:effectLst/>
        </p:spPr>
        <p:txBody>
          <a:bodyPr wrap="none">
            <a:spAutoFit/>
          </a:bodyPr>
          <a:lstStyle/>
          <a:p>
            <a:pPr eaLnBrk="0" fontAlgn="base" hangingPunct="0">
              <a:spcBef>
                <a:spcPct val="0"/>
              </a:spcBef>
              <a:spcAft>
                <a:spcPct val="0"/>
              </a:spcAft>
            </a:pPr>
            <a:r>
              <a:rPr lang="en-US" sz="2400" b="1" dirty="0">
                <a:solidFill>
                  <a:srgbClr val="000000"/>
                </a:solidFill>
                <a:latin typeface="Calibri" pitchFamily="34" charset="0"/>
              </a:rPr>
              <a:t>Memory</a:t>
            </a:r>
          </a:p>
        </p:txBody>
      </p:sp>
      <p:cxnSp>
        <p:nvCxnSpPr>
          <p:cNvPr id="78" name="Straight Arrow Connector 77"/>
          <p:cNvCxnSpPr>
            <a:stCxn id="72" idx="3"/>
            <a:endCxn id="53" idx="1"/>
          </p:cNvCxnSpPr>
          <p:nvPr/>
        </p:nvCxnSpPr>
        <p:spPr bwMode="auto">
          <a:xfrm flipV="1">
            <a:off x="4387424" y="1852210"/>
            <a:ext cx="2089577" cy="1524000"/>
          </a:xfrm>
          <a:prstGeom prst="straightConnector1">
            <a:avLst/>
          </a:prstGeom>
          <a:noFill/>
          <a:ln w="25400" cap="flat" cmpd="sng" algn="ctr">
            <a:solidFill>
              <a:srgbClr val="CC0000"/>
            </a:solidFill>
            <a:prstDash val="solid"/>
            <a:round/>
            <a:headEnd type="none" w="med" len="med"/>
            <a:tailEnd type="arrow"/>
          </a:ln>
          <a:effectLst/>
        </p:spPr>
      </p:cxnSp>
      <p:sp>
        <p:nvSpPr>
          <p:cNvPr id="80" name="Rectangle 4"/>
          <p:cNvSpPr>
            <a:spLocks noChangeArrowheads="1"/>
          </p:cNvSpPr>
          <p:nvPr/>
        </p:nvSpPr>
        <p:spPr bwMode="auto">
          <a:xfrm>
            <a:off x="2971800" y="4114800"/>
            <a:ext cx="5867400" cy="1751762"/>
          </a:xfrm>
          <a:prstGeom prst="rect">
            <a:avLst/>
          </a:prstGeom>
          <a:noFill/>
          <a:ln w="12700">
            <a:noFill/>
            <a:miter lim="800000"/>
            <a:headEnd/>
            <a:tailEnd/>
          </a:ln>
          <a:effectLst/>
        </p:spPr>
        <p:txBody>
          <a:bodyPr wrap="square" lIns="90487" tIns="44450" rIns="90487" bIns="44450">
            <a:spAutoFit/>
          </a:bodyPr>
          <a:lstStyle/>
          <a:p>
            <a:pPr eaLnBrk="0" fontAlgn="base" hangingPunct="0">
              <a:spcBef>
                <a:spcPct val="0"/>
              </a:spcBef>
              <a:spcAft>
                <a:spcPct val="0"/>
              </a:spcAft>
              <a:tabLst>
                <a:tab pos="347663" algn="l"/>
                <a:tab pos="1312863" algn="l"/>
              </a:tabLst>
            </a:pPr>
            <a:r>
              <a:rPr lang="en-US" b="1" dirty="0">
                <a:solidFill>
                  <a:srgbClr val="000000"/>
                </a:solidFill>
                <a:latin typeface="Courier New" pitchFamily="49" charset="0"/>
              </a:rPr>
              <a:t>swap:</a:t>
            </a:r>
          </a:p>
          <a:p>
            <a:pPr eaLnBrk="0" fontAlgn="base" hangingPunct="0">
              <a:spcBef>
                <a:spcPct val="0"/>
              </a:spcBef>
              <a:spcAft>
                <a:spcPct val="0"/>
              </a:spcAft>
              <a:tabLst>
                <a:tab pos="347663" algn="l"/>
                <a:tab pos="1312863" algn="l"/>
              </a:tabLst>
            </a:pPr>
            <a:r>
              <a:rPr lang="en-US" b="1" dirty="0">
                <a:solidFill>
                  <a:srgbClr val="000000"/>
                </a:solidFill>
                <a:latin typeface="Courier New" pitchFamily="49" charset="0"/>
              </a:rPr>
              <a:t>  </a:t>
            </a:r>
            <a:r>
              <a:rPr lang="ro-RO" b="1" dirty="0">
                <a:solidFill>
                  <a:srgbClr val="000000"/>
                </a:solidFill>
                <a:latin typeface="Courier New" pitchFamily="49" charset="0"/>
              </a:rPr>
              <a:t> movq    (%rdi), %rax  # t0 = *xp  </a:t>
            </a:r>
          </a:p>
          <a:p>
            <a:pPr eaLnBrk="0" fontAlgn="base" hangingPunct="0">
              <a:spcBef>
                <a:spcPct val="0"/>
              </a:spcBef>
              <a:spcAft>
                <a:spcPct val="0"/>
              </a:spcAft>
              <a:tabLst>
                <a:tab pos="347663" algn="l"/>
                <a:tab pos="1312863" algn="l"/>
              </a:tabLst>
            </a:pPr>
            <a:r>
              <a:rPr lang="ro-RO" b="1" dirty="0">
                <a:solidFill>
                  <a:srgbClr val="000000"/>
                </a:solidFill>
                <a:latin typeface="Courier New" pitchFamily="49" charset="0"/>
              </a:rPr>
              <a:t>   movq    (%rsi), %rdx  # t1 = *yp</a:t>
            </a:r>
          </a:p>
          <a:p>
            <a:pPr eaLnBrk="0" fontAlgn="base" hangingPunct="0">
              <a:spcBef>
                <a:spcPct val="0"/>
              </a:spcBef>
              <a:spcAft>
                <a:spcPct val="0"/>
              </a:spcAft>
              <a:tabLst>
                <a:tab pos="347663" algn="l"/>
                <a:tab pos="1312863" algn="l"/>
              </a:tabLst>
            </a:pPr>
            <a:r>
              <a:rPr lang="ro-RO" b="1" dirty="0">
                <a:solidFill>
                  <a:srgbClr val="000000"/>
                </a:solidFill>
                <a:latin typeface="Courier New" pitchFamily="49" charset="0"/>
              </a:rPr>
              <a:t>  </a:t>
            </a:r>
            <a:r>
              <a:rPr lang="ro-RO" b="1" dirty="0">
                <a:solidFill>
                  <a:srgbClr val="FF0000"/>
                </a:solidFill>
                <a:latin typeface="Courier New" pitchFamily="49" charset="0"/>
              </a:rPr>
              <a:t> movq    %rdx, (%rdi)  # *xp = t1</a:t>
            </a:r>
          </a:p>
          <a:p>
            <a:pPr eaLnBrk="0" fontAlgn="base" hangingPunct="0">
              <a:spcBef>
                <a:spcPct val="0"/>
              </a:spcBef>
              <a:spcAft>
                <a:spcPct val="0"/>
              </a:spcAft>
              <a:tabLst>
                <a:tab pos="347663" algn="l"/>
                <a:tab pos="1312863" algn="l"/>
              </a:tabLst>
            </a:pPr>
            <a:r>
              <a:rPr lang="ro-RO" b="1" dirty="0">
                <a:solidFill>
                  <a:srgbClr val="000000"/>
                </a:solidFill>
                <a:latin typeface="Courier New" pitchFamily="49" charset="0"/>
              </a:rPr>
              <a:t>   movq    %rax, (%rsi)  # *yp = t0</a:t>
            </a:r>
          </a:p>
          <a:p>
            <a:pPr eaLnBrk="0" fontAlgn="base" hangingPunct="0">
              <a:spcBef>
                <a:spcPct val="0"/>
              </a:spcBef>
              <a:spcAft>
                <a:spcPct val="0"/>
              </a:spcAft>
              <a:tabLst>
                <a:tab pos="347663" algn="l"/>
                <a:tab pos="1312863" algn="l"/>
              </a:tabLst>
            </a:pPr>
            <a:r>
              <a:rPr lang="ro-RO" b="1" dirty="0">
                <a:solidFill>
                  <a:srgbClr val="000000"/>
                </a:solidFill>
                <a:latin typeface="Courier New" pitchFamily="49" charset="0"/>
              </a:rPr>
              <a:t>   ret</a:t>
            </a:r>
            <a:endParaRPr lang="en-US" b="1" dirty="0">
              <a:solidFill>
                <a:srgbClr val="000000"/>
              </a:solidFill>
              <a:latin typeface="Courier New" pitchFamily="49" charset="0"/>
            </a:endParaRPr>
          </a:p>
        </p:txBody>
      </p:sp>
      <p:grpSp>
        <p:nvGrpSpPr>
          <p:cNvPr id="30" name="Group 29"/>
          <p:cNvGrpSpPr/>
          <p:nvPr/>
        </p:nvGrpSpPr>
        <p:grpSpPr>
          <a:xfrm>
            <a:off x="7620000" y="1414046"/>
            <a:ext cx="1219200" cy="2190764"/>
            <a:chOff x="6096000" y="1414046"/>
            <a:chExt cx="1219200" cy="2190764"/>
          </a:xfrm>
        </p:grpSpPr>
        <p:sp>
          <p:nvSpPr>
            <p:cNvPr id="31" name="Text Box 34"/>
            <p:cNvSpPr txBox="1">
              <a:spLocks noChangeArrowheads="1"/>
            </p:cNvSpPr>
            <p:nvPr/>
          </p:nvSpPr>
          <p:spPr bwMode="auto">
            <a:xfrm>
              <a:off x="6096000" y="1656948"/>
              <a:ext cx="1219200" cy="366712"/>
            </a:xfrm>
            <a:prstGeom prst="rect">
              <a:avLst/>
            </a:prstGeom>
            <a:noFill/>
            <a:ln w="25400">
              <a:noFill/>
              <a:miter lim="800000"/>
              <a:headEnd/>
              <a:tailEnd/>
            </a:ln>
            <a:effectLst/>
          </p:spPr>
          <p:txBody>
            <a:bodyPr>
              <a:spAutoFit/>
            </a:bodyPr>
            <a:lstStyle/>
            <a:p>
              <a:pPr eaLnBrk="0" fontAlgn="base" hangingPunct="0">
                <a:spcBef>
                  <a:spcPct val="0"/>
                </a:spcBef>
                <a:spcAft>
                  <a:spcPct val="0"/>
                </a:spcAft>
              </a:pPr>
              <a:r>
                <a:rPr lang="en-US" b="1" dirty="0">
                  <a:solidFill>
                    <a:srgbClr val="000000"/>
                  </a:solidFill>
                  <a:latin typeface="Courier New" pitchFamily="49" charset="0"/>
                </a:rPr>
                <a:t>0x120 </a:t>
              </a:r>
            </a:p>
          </p:txBody>
        </p:sp>
        <p:sp>
          <p:nvSpPr>
            <p:cNvPr id="32" name="Text Box 35"/>
            <p:cNvSpPr txBox="1">
              <a:spLocks noChangeArrowheads="1"/>
            </p:cNvSpPr>
            <p:nvPr/>
          </p:nvSpPr>
          <p:spPr bwMode="auto">
            <a:xfrm>
              <a:off x="6096000" y="2052235"/>
              <a:ext cx="1219200" cy="366713"/>
            </a:xfrm>
            <a:prstGeom prst="rect">
              <a:avLst/>
            </a:prstGeom>
            <a:noFill/>
            <a:ln w="25400">
              <a:noFill/>
              <a:miter lim="800000"/>
              <a:headEnd/>
              <a:tailEnd/>
            </a:ln>
            <a:effectLst/>
          </p:spPr>
          <p:txBody>
            <a:bodyPr>
              <a:spAutoFit/>
            </a:bodyPr>
            <a:lstStyle/>
            <a:p>
              <a:pPr eaLnBrk="0" fontAlgn="base" hangingPunct="0">
                <a:spcBef>
                  <a:spcPct val="0"/>
                </a:spcBef>
                <a:spcAft>
                  <a:spcPct val="0"/>
                </a:spcAft>
              </a:pPr>
              <a:r>
                <a:rPr lang="en-US" b="1" dirty="0">
                  <a:solidFill>
                    <a:srgbClr val="000000"/>
                  </a:solidFill>
                  <a:latin typeface="Courier New" pitchFamily="49" charset="0"/>
                </a:rPr>
                <a:t>0x118</a:t>
              </a:r>
            </a:p>
          </p:txBody>
        </p:sp>
        <p:sp>
          <p:nvSpPr>
            <p:cNvPr id="33" name="Text Box 36"/>
            <p:cNvSpPr txBox="1">
              <a:spLocks noChangeArrowheads="1"/>
            </p:cNvSpPr>
            <p:nvPr/>
          </p:nvSpPr>
          <p:spPr bwMode="auto">
            <a:xfrm>
              <a:off x="6096000" y="2447523"/>
              <a:ext cx="1219200" cy="366712"/>
            </a:xfrm>
            <a:prstGeom prst="rect">
              <a:avLst/>
            </a:prstGeom>
            <a:noFill/>
            <a:ln w="25400">
              <a:noFill/>
              <a:miter lim="800000"/>
              <a:headEnd/>
              <a:tailEnd/>
            </a:ln>
            <a:effectLst/>
          </p:spPr>
          <p:txBody>
            <a:bodyPr>
              <a:spAutoFit/>
            </a:bodyPr>
            <a:lstStyle/>
            <a:p>
              <a:pPr eaLnBrk="0" fontAlgn="base" hangingPunct="0">
                <a:spcBef>
                  <a:spcPct val="0"/>
                </a:spcBef>
                <a:spcAft>
                  <a:spcPct val="0"/>
                </a:spcAft>
              </a:pPr>
              <a:r>
                <a:rPr lang="en-US" b="1" dirty="0">
                  <a:solidFill>
                    <a:srgbClr val="000000"/>
                  </a:solidFill>
                  <a:latin typeface="Courier New" pitchFamily="49" charset="0"/>
                </a:rPr>
                <a:t>0x110 </a:t>
              </a:r>
            </a:p>
          </p:txBody>
        </p:sp>
        <p:sp>
          <p:nvSpPr>
            <p:cNvPr id="34" name="Text Box 37"/>
            <p:cNvSpPr txBox="1">
              <a:spLocks noChangeArrowheads="1"/>
            </p:cNvSpPr>
            <p:nvPr/>
          </p:nvSpPr>
          <p:spPr bwMode="auto">
            <a:xfrm>
              <a:off x="6096000" y="2842810"/>
              <a:ext cx="1219200" cy="366713"/>
            </a:xfrm>
            <a:prstGeom prst="rect">
              <a:avLst/>
            </a:prstGeom>
            <a:noFill/>
            <a:ln w="25400">
              <a:noFill/>
              <a:miter lim="800000"/>
              <a:headEnd/>
              <a:tailEnd/>
            </a:ln>
            <a:effectLst/>
          </p:spPr>
          <p:txBody>
            <a:bodyPr>
              <a:spAutoFit/>
            </a:bodyPr>
            <a:lstStyle/>
            <a:p>
              <a:pPr eaLnBrk="0" fontAlgn="base" hangingPunct="0">
                <a:spcBef>
                  <a:spcPct val="0"/>
                </a:spcBef>
                <a:spcAft>
                  <a:spcPct val="0"/>
                </a:spcAft>
              </a:pPr>
              <a:r>
                <a:rPr lang="en-US" b="1" dirty="0">
                  <a:solidFill>
                    <a:srgbClr val="000000"/>
                  </a:solidFill>
                  <a:latin typeface="Courier New" pitchFamily="49" charset="0"/>
                </a:rPr>
                <a:t>0x108 </a:t>
              </a:r>
            </a:p>
          </p:txBody>
        </p:sp>
        <p:sp>
          <p:nvSpPr>
            <p:cNvPr id="35" name="Text Box 38"/>
            <p:cNvSpPr txBox="1">
              <a:spLocks noChangeArrowheads="1"/>
            </p:cNvSpPr>
            <p:nvPr/>
          </p:nvSpPr>
          <p:spPr bwMode="auto">
            <a:xfrm>
              <a:off x="6096000" y="3238098"/>
              <a:ext cx="1219200" cy="366712"/>
            </a:xfrm>
            <a:prstGeom prst="rect">
              <a:avLst/>
            </a:prstGeom>
            <a:noFill/>
            <a:ln w="25400">
              <a:noFill/>
              <a:miter lim="800000"/>
              <a:headEnd/>
              <a:tailEnd/>
            </a:ln>
            <a:effectLst/>
          </p:spPr>
          <p:txBody>
            <a:bodyPr>
              <a:spAutoFit/>
            </a:bodyPr>
            <a:lstStyle/>
            <a:p>
              <a:pPr eaLnBrk="0" fontAlgn="base" hangingPunct="0">
                <a:spcBef>
                  <a:spcPct val="0"/>
                </a:spcBef>
                <a:spcAft>
                  <a:spcPct val="0"/>
                </a:spcAft>
              </a:pPr>
              <a:r>
                <a:rPr lang="en-US" b="1" dirty="0">
                  <a:solidFill>
                    <a:srgbClr val="000000"/>
                  </a:solidFill>
                  <a:latin typeface="Courier New" pitchFamily="49" charset="0"/>
                </a:rPr>
                <a:t>0x100 </a:t>
              </a:r>
            </a:p>
          </p:txBody>
        </p:sp>
        <p:sp>
          <p:nvSpPr>
            <p:cNvPr id="36" name="Text Box 34"/>
            <p:cNvSpPr txBox="1">
              <a:spLocks noChangeArrowheads="1"/>
            </p:cNvSpPr>
            <p:nvPr/>
          </p:nvSpPr>
          <p:spPr bwMode="auto">
            <a:xfrm>
              <a:off x="6096000" y="1414046"/>
              <a:ext cx="1219200" cy="338554"/>
            </a:xfrm>
            <a:prstGeom prst="rect">
              <a:avLst/>
            </a:prstGeom>
            <a:noFill/>
            <a:ln w="25400">
              <a:noFill/>
              <a:miter lim="800000"/>
              <a:headEnd/>
              <a:tailEnd/>
            </a:ln>
            <a:effectLst/>
          </p:spPr>
          <p:txBody>
            <a:bodyPr>
              <a:spAutoFit/>
            </a:bodyPr>
            <a:lstStyle/>
            <a:p>
              <a:pPr eaLnBrk="0" fontAlgn="base" hangingPunct="0">
                <a:spcBef>
                  <a:spcPct val="0"/>
                </a:spcBef>
                <a:spcAft>
                  <a:spcPct val="0"/>
                </a:spcAft>
              </a:pPr>
              <a:r>
                <a:rPr lang="en-US" sz="1600" b="1" dirty="0">
                  <a:solidFill>
                    <a:srgbClr val="000000"/>
                  </a:solidFill>
                  <a:latin typeface="Calibri"/>
                  <a:cs typeface="Calibri"/>
                </a:rPr>
                <a:t>Address</a:t>
              </a:r>
            </a:p>
          </p:txBody>
        </p:sp>
      </p:grpSp>
    </p:spTree>
    <p:extLst>
      <p:ext uri="{BB962C8B-B14F-4D97-AF65-F5344CB8AC3E}">
        <p14:creationId xmlns:p14="http://schemas.microsoft.com/office/powerpoint/2010/main" val="14300013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a:xfrm>
            <a:off x="2057400" y="304800"/>
            <a:ext cx="6375400" cy="573088"/>
          </a:xfrm>
        </p:spPr>
        <p:txBody>
          <a:bodyPr/>
          <a:lstStyle/>
          <a:p>
            <a:r>
              <a:rPr lang="en-US" dirty="0"/>
              <a:t>Understanding </a:t>
            </a:r>
            <a:r>
              <a:rPr lang="en-US" dirty="0">
                <a:latin typeface="Courier New"/>
                <a:cs typeface="Courier New"/>
              </a:rPr>
              <a:t>Swap</a:t>
            </a:r>
            <a:r>
              <a:rPr lang="en-US" dirty="0"/>
              <a:t>()</a:t>
            </a:r>
          </a:p>
        </p:txBody>
      </p:sp>
      <p:sp>
        <p:nvSpPr>
          <p:cNvPr id="53" name="Rectangle 8"/>
          <p:cNvSpPr>
            <a:spLocks noChangeArrowheads="1"/>
          </p:cNvSpPr>
          <p:nvPr/>
        </p:nvSpPr>
        <p:spPr bwMode="auto">
          <a:xfrm>
            <a:off x="6477000" y="1661710"/>
            <a:ext cx="1066800" cy="381000"/>
          </a:xfrm>
          <a:prstGeom prst="rect">
            <a:avLst/>
          </a:prstGeom>
          <a:solidFill>
            <a:schemeClr val="accent2">
              <a:lumMod val="20000"/>
              <a:lumOff val="80000"/>
            </a:schemeClr>
          </a:solidFill>
          <a:ln w="25400">
            <a:solidFill>
              <a:schemeClr val="tx1"/>
            </a:solidFill>
            <a:miter lim="800000"/>
            <a:headEnd/>
            <a:tailEnd/>
          </a:ln>
          <a:effectLst/>
        </p:spPr>
        <p:txBody>
          <a:bodyPr wrap="none" anchor="ctr"/>
          <a:lstStyle/>
          <a:p>
            <a:pPr algn="r" eaLnBrk="0" fontAlgn="base" hangingPunct="0">
              <a:spcBef>
                <a:spcPct val="0"/>
              </a:spcBef>
              <a:spcAft>
                <a:spcPct val="0"/>
              </a:spcAft>
            </a:pPr>
            <a:r>
              <a:rPr lang="en-US" b="1" dirty="0">
                <a:solidFill>
                  <a:srgbClr val="000000"/>
                </a:solidFill>
                <a:latin typeface="Courier New" pitchFamily="49" charset="0"/>
              </a:rPr>
              <a:t>456</a:t>
            </a:r>
          </a:p>
        </p:txBody>
      </p:sp>
      <p:sp>
        <p:nvSpPr>
          <p:cNvPr id="55" name="Rectangle 9"/>
          <p:cNvSpPr>
            <a:spLocks noChangeArrowheads="1"/>
          </p:cNvSpPr>
          <p:nvPr/>
        </p:nvSpPr>
        <p:spPr bwMode="auto">
          <a:xfrm>
            <a:off x="6477000" y="2042710"/>
            <a:ext cx="1066800" cy="381000"/>
          </a:xfrm>
          <a:prstGeom prst="rect">
            <a:avLst/>
          </a:prstGeom>
          <a:solidFill>
            <a:schemeClr val="accent2">
              <a:lumMod val="20000"/>
              <a:lumOff val="80000"/>
            </a:schemeClr>
          </a:solidFill>
          <a:ln w="25400">
            <a:solidFill>
              <a:schemeClr val="tx1"/>
            </a:solidFill>
            <a:miter lim="800000"/>
            <a:headEnd/>
            <a:tailEnd/>
          </a:ln>
          <a:effectLst/>
        </p:spPr>
        <p:txBody>
          <a:bodyPr wrap="none" anchor="ctr"/>
          <a:lstStyle/>
          <a:p>
            <a:pPr algn="r" eaLnBrk="0" fontAlgn="base" hangingPunct="0">
              <a:spcBef>
                <a:spcPct val="0"/>
              </a:spcBef>
              <a:spcAft>
                <a:spcPct val="0"/>
              </a:spcAft>
            </a:pPr>
            <a:endParaRPr lang="en-US" b="1" dirty="0">
              <a:solidFill>
                <a:srgbClr val="000000"/>
              </a:solidFill>
              <a:latin typeface="Courier New" pitchFamily="49" charset="0"/>
            </a:endParaRPr>
          </a:p>
        </p:txBody>
      </p:sp>
      <p:sp>
        <p:nvSpPr>
          <p:cNvPr id="56" name="Rectangle 10"/>
          <p:cNvSpPr>
            <a:spLocks noChangeArrowheads="1"/>
          </p:cNvSpPr>
          <p:nvPr/>
        </p:nvSpPr>
        <p:spPr bwMode="auto">
          <a:xfrm>
            <a:off x="6477000" y="2423710"/>
            <a:ext cx="1066800" cy="381000"/>
          </a:xfrm>
          <a:prstGeom prst="rect">
            <a:avLst/>
          </a:prstGeom>
          <a:solidFill>
            <a:schemeClr val="accent2">
              <a:lumMod val="20000"/>
              <a:lumOff val="80000"/>
            </a:schemeClr>
          </a:solidFill>
          <a:ln w="25400">
            <a:solidFill>
              <a:schemeClr val="tx1"/>
            </a:solidFill>
            <a:miter lim="800000"/>
            <a:headEnd/>
            <a:tailEnd/>
          </a:ln>
          <a:effectLst/>
        </p:spPr>
        <p:txBody>
          <a:bodyPr wrap="none" anchor="ctr"/>
          <a:lstStyle/>
          <a:p>
            <a:pPr algn="r" eaLnBrk="0" fontAlgn="base" hangingPunct="0">
              <a:spcBef>
                <a:spcPct val="0"/>
              </a:spcBef>
              <a:spcAft>
                <a:spcPct val="0"/>
              </a:spcAft>
            </a:pPr>
            <a:endParaRPr lang="en-US" b="1" dirty="0">
              <a:solidFill>
                <a:srgbClr val="000000"/>
              </a:solidFill>
              <a:latin typeface="Calibri" pitchFamily="34" charset="0"/>
            </a:endParaRPr>
          </a:p>
        </p:txBody>
      </p:sp>
      <p:sp>
        <p:nvSpPr>
          <p:cNvPr id="57" name="Rectangle 11"/>
          <p:cNvSpPr>
            <a:spLocks noChangeArrowheads="1"/>
          </p:cNvSpPr>
          <p:nvPr/>
        </p:nvSpPr>
        <p:spPr bwMode="auto">
          <a:xfrm>
            <a:off x="6477000" y="2804710"/>
            <a:ext cx="1066800" cy="381000"/>
          </a:xfrm>
          <a:prstGeom prst="rect">
            <a:avLst/>
          </a:prstGeom>
          <a:solidFill>
            <a:schemeClr val="accent2">
              <a:lumMod val="20000"/>
              <a:lumOff val="80000"/>
            </a:schemeClr>
          </a:solidFill>
          <a:ln w="25400">
            <a:solidFill>
              <a:schemeClr val="tx1"/>
            </a:solidFill>
            <a:miter lim="800000"/>
            <a:headEnd/>
            <a:tailEnd/>
          </a:ln>
          <a:effectLst/>
        </p:spPr>
        <p:txBody>
          <a:bodyPr wrap="none" anchor="ctr"/>
          <a:lstStyle/>
          <a:p>
            <a:pPr algn="r" eaLnBrk="0" fontAlgn="base" hangingPunct="0">
              <a:spcBef>
                <a:spcPct val="0"/>
              </a:spcBef>
              <a:spcAft>
                <a:spcPct val="0"/>
              </a:spcAft>
            </a:pPr>
            <a:endParaRPr lang="en-US" b="1" dirty="0">
              <a:solidFill>
                <a:srgbClr val="000000"/>
              </a:solidFill>
              <a:latin typeface="Calibri" pitchFamily="34" charset="0"/>
            </a:endParaRPr>
          </a:p>
        </p:txBody>
      </p:sp>
      <p:sp>
        <p:nvSpPr>
          <p:cNvPr id="58" name="Rectangle 20"/>
          <p:cNvSpPr>
            <a:spLocks noChangeArrowheads="1"/>
          </p:cNvSpPr>
          <p:nvPr/>
        </p:nvSpPr>
        <p:spPr bwMode="auto">
          <a:xfrm>
            <a:off x="6477000" y="3185710"/>
            <a:ext cx="1066800" cy="381000"/>
          </a:xfrm>
          <a:prstGeom prst="rect">
            <a:avLst/>
          </a:prstGeom>
          <a:solidFill>
            <a:schemeClr val="accent2">
              <a:lumMod val="20000"/>
              <a:lumOff val="80000"/>
            </a:schemeClr>
          </a:solidFill>
          <a:ln w="25400">
            <a:solidFill>
              <a:schemeClr val="tx1"/>
            </a:solidFill>
            <a:miter lim="800000"/>
            <a:headEnd/>
            <a:tailEnd/>
          </a:ln>
          <a:effectLst/>
        </p:spPr>
        <p:txBody>
          <a:bodyPr wrap="none" anchor="ctr"/>
          <a:lstStyle/>
          <a:p>
            <a:pPr algn="r" eaLnBrk="0" fontAlgn="base" hangingPunct="0">
              <a:spcBef>
                <a:spcPct val="0"/>
              </a:spcBef>
              <a:spcAft>
                <a:spcPct val="0"/>
              </a:spcAft>
            </a:pPr>
            <a:r>
              <a:rPr lang="en-US" b="1" dirty="0">
                <a:solidFill>
                  <a:srgbClr val="FF0000"/>
                </a:solidFill>
                <a:latin typeface="Calibri" pitchFamily="34" charset="0"/>
              </a:rPr>
              <a:t>123</a:t>
            </a:r>
          </a:p>
        </p:txBody>
      </p:sp>
      <p:grpSp>
        <p:nvGrpSpPr>
          <p:cNvPr id="64" name="Group 63"/>
          <p:cNvGrpSpPr/>
          <p:nvPr/>
        </p:nvGrpSpPr>
        <p:grpSpPr>
          <a:xfrm>
            <a:off x="2634823" y="1814110"/>
            <a:ext cx="1752600" cy="1752600"/>
            <a:chOff x="9111129" y="1790700"/>
            <a:chExt cx="1752600" cy="1752600"/>
          </a:xfrm>
        </p:grpSpPr>
        <p:sp>
          <p:nvSpPr>
            <p:cNvPr id="65" name="Rectangle 43"/>
            <p:cNvSpPr>
              <a:spLocks noChangeArrowheads="1"/>
            </p:cNvSpPr>
            <p:nvPr/>
          </p:nvSpPr>
          <p:spPr bwMode="auto">
            <a:xfrm>
              <a:off x="9111129" y="1790700"/>
              <a:ext cx="685800" cy="38100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b="1" dirty="0">
                  <a:solidFill>
                    <a:srgbClr val="000000"/>
                  </a:solidFill>
                  <a:latin typeface="Courier New" pitchFamily="49" charset="0"/>
                </a:rPr>
                <a:t>%</a:t>
              </a:r>
              <a:r>
                <a:rPr lang="en-US" b="1" dirty="0" err="1">
                  <a:solidFill>
                    <a:srgbClr val="000000"/>
                  </a:solidFill>
                  <a:latin typeface="Courier New" pitchFamily="49" charset="0"/>
                </a:rPr>
                <a:t>rdi</a:t>
              </a:r>
              <a:endParaRPr lang="en-US" b="1" dirty="0">
                <a:solidFill>
                  <a:srgbClr val="000000"/>
                </a:solidFill>
                <a:latin typeface="Courier New" pitchFamily="49" charset="0"/>
              </a:endParaRPr>
            </a:p>
          </p:txBody>
        </p:sp>
        <p:sp>
          <p:nvSpPr>
            <p:cNvPr id="66" name="Rectangle 44"/>
            <p:cNvSpPr>
              <a:spLocks noChangeArrowheads="1"/>
            </p:cNvSpPr>
            <p:nvPr/>
          </p:nvSpPr>
          <p:spPr bwMode="auto">
            <a:xfrm>
              <a:off x="9111129" y="2247900"/>
              <a:ext cx="685800" cy="38100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b="1" dirty="0">
                  <a:solidFill>
                    <a:srgbClr val="000000"/>
                  </a:solidFill>
                  <a:latin typeface="Courier New" pitchFamily="49" charset="0"/>
                </a:rPr>
                <a:t>%</a:t>
              </a:r>
              <a:r>
                <a:rPr lang="en-US" b="1" dirty="0" err="1">
                  <a:solidFill>
                    <a:srgbClr val="000000"/>
                  </a:solidFill>
                  <a:latin typeface="Courier New" pitchFamily="49" charset="0"/>
                </a:rPr>
                <a:t>rsi</a:t>
              </a:r>
              <a:endParaRPr lang="en-US" b="1" dirty="0">
                <a:solidFill>
                  <a:srgbClr val="000000"/>
                </a:solidFill>
                <a:latin typeface="Courier New" pitchFamily="49" charset="0"/>
              </a:endParaRPr>
            </a:p>
          </p:txBody>
        </p:sp>
        <p:sp>
          <p:nvSpPr>
            <p:cNvPr id="67" name="Rectangle 45"/>
            <p:cNvSpPr>
              <a:spLocks noChangeArrowheads="1"/>
            </p:cNvSpPr>
            <p:nvPr/>
          </p:nvSpPr>
          <p:spPr bwMode="auto">
            <a:xfrm>
              <a:off x="9111129" y="2705100"/>
              <a:ext cx="685800" cy="38100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b="1" dirty="0">
                  <a:solidFill>
                    <a:srgbClr val="000000"/>
                  </a:solidFill>
                  <a:latin typeface="Courier New" pitchFamily="49" charset="0"/>
                </a:rPr>
                <a:t>%</a:t>
              </a:r>
              <a:r>
                <a:rPr lang="en-US" b="1" dirty="0" err="1">
                  <a:solidFill>
                    <a:srgbClr val="000000"/>
                  </a:solidFill>
                  <a:latin typeface="Courier New" pitchFamily="49" charset="0"/>
                </a:rPr>
                <a:t>rax</a:t>
              </a:r>
              <a:endParaRPr lang="en-US" b="1" dirty="0">
                <a:solidFill>
                  <a:srgbClr val="000000"/>
                </a:solidFill>
                <a:latin typeface="Courier New" pitchFamily="49" charset="0"/>
              </a:endParaRPr>
            </a:p>
          </p:txBody>
        </p:sp>
        <p:sp>
          <p:nvSpPr>
            <p:cNvPr id="68" name="Rectangle 46"/>
            <p:cNvSpPr>
              <a:spLocks noChangeArrowheads="1"/>
            </p:cNvSpPr>
            <p:nvPr/>
          </p:nvSpPr>
          <p:spPr bwMode="auto">
            <a:xfrm>
              <a:off x="9111129" y="3162300"/>
              <a:ext cx="685800" cy="381000"/>
            </a:xfrm>
            <a:prstGeom prst="rect">
              <a:avLst/>
            </a:prstGeom>
            <a:solidFill>
              <a:schemeClr val="bg1"/>
            </a:solidFill>
            <a:ln w="25400">
              <a:solidFill>
                <a:schemeClr val="tx1"/>
              </a:solidFill>
              <a:miter lim="800000"/>
              <a:headEnd/>
              <a:tailEnd/>
            </a:ln>
            <a:effectLst/>
          </p:spPr>
          <p:txBody>
            <a:bodyPr wrap="none" anchor="ctr"/>
            <a:lstStyle/>
            <a:p>
              <a:pPr eaLnBrk="0" fontAlgn="base" hangingPunct="0">
                <a:spcBef>
                  <a:spcPct val="0"/>
                </a:spcBef>
                <a:spcAft>
                  <a:spcPct val="0"/>
                </a:spcAft>
              </a:pPr>
              <a:r>
                <a:rPr lang="en-US" b="1" dirty="0">
                  <a:solidFill>
                    <a:srgbClr val="000000"/>
                  </a:solidFill>
                  <a:latin typeface="Courier New" pitchFamily="49" charset="0"/>
                </a:rPr>
                <a:t>%</a:t>
              </a:r>
              <a:r>
                <a:rPr lang="en-US" b="1" dirty="0" err="1">
                  <a:solidFill>
                    <a:srgbClr val="000000"/>
                  </a:solidFill>
                  <a:latin typeface="Courier New" pitchFamily="49" charset="0"/>
                </a:rPr>
                <a:t>rdx</a:t>
              </a:r>
              <a:endParaRPr lang="en-US" b="1" dirty="0">
                <a:solidFill>
                  <a:srgbClr val="000000"/>
                </a:solidFill>
                <a:latin typeface="Courier New" pitchFamily="49" charset="0"/>
              </a:endParaRPr>
            </a:p>
          </p:txBody>
        </p:sp>
        <p:sp>
          <p:nvSpPr>
            <p:cNvPr id="69" name="Rectangle 52"/>
            <p:cNvSpPr>
              <a:spLocks noChangeArrowheads="1"/>
            </p:cNvSpPr>
            <p:nvPr/>
          </p:nvSpPr>
          <p:spPr bwMode="auto">
            <a:xfrm>
              <a:off x="9796929" y="1790700"/>
              <a:ext cx="1066800" cy="381000"/>
            </a:xfrm>
            <a:prstGeom prst="rect">
              <a:avLst/>
            </a:prstGeom>
            <a:solidFill>
              <a:schemeClr val="bg1"/>
            </a:solidFill>
            <a:ln w="25400">
              <a:solidFill>
                <a:schemeClr val="tx1"/>
              </a:solidFill>
              <a:miter lim="800000"/>
              <a:headEnd/>
              <a:tailEnd/>
            </a:ln>
            <a:effectLst/>
          </p:spPr>
          <p:txBody>
            <a:bodyPr wrap="none" anchor="ctr"/>
            <a:lstStyle/>
            <a:p>
              <a:pPr algn="r" eaLnBrk="0" fontAlgn="base" hangingPunct="0">
                <a:spcBef>
                  <a:spcPct val="0"/>
                </a:spcBef>
                <a:spcAft>
                  <a:spcPct val="0"/>
                </a:spcAft>
              </a:pPr>
              <a:r>
                <a:rPr lang="en-US" b="1" dirty="0">
                  <a:solidFill>
                    <a:srgbClr val="000000"/>
                  </a:solidFill>
                  <a:latin typeface="Courier New" pitchFamily="49" charset="0"/>
                </a:rPr>
                <a:t>0x120</a:t>
              </a:r>
            </a:p>
          </p:txBody>
        </p:sp>
        <p:sp>
          <p:nvSpPr>
            <p:cNvPr id="70" name="Rectangle 53"/>
            <p:cNvSpPr>
              <a:spLocks noChangeArrowheads="1"/>
            </p:cNvSpPr>
            <p:nvPr/>
          </p:nvSpPr>
          <p:spPr bwMode="auto">
            <a:xfrm>
              <a:off x="9796929" y="2247900"/>
              <a:ext cx="1066800" cy="381000"/>
            </a:xfrm>
            <a:prstGeom prst="rect">
              <a:avLst/>
            </a:prstGeom>
            <a:solidFill>
              <a:schemeClr val="bg1"/>
            </a:solidFill>
            <a:ln w="25400">
              <a:solidFill>
                <a:schemeClr val="tx1"/>
              </a:solidFill>
              <a:miter lim="800000"/>
              <a:headEnd/>
              <a:tailEnd/>
            </a:ln>
            <a:effectLst/>
          </p:spPr>
          <p:txBody>
            <a:bodyPr wrap="none" anchor="ctr"/>
            <a:lstStyle/>
            <a:p>
              <a:pPr algn="r" eaLnBrk="0" fontAlgn="base" hangingPunct="0">
                <a:spcBef>
                  <a:spcPct val="0"/>
                </a:spcBef>
                <a:spcAft>
                  <a:spcPct val="0"/>
                </a:spcAft>
              </a:pPr>
              <a:r>
                <a:rPr lang="en-US" b="1" dirty="0">
                  <a:solidFill>
                    <a:srgbClr val="000000"/>
                  </a:solidFill>
                  <a:latin typeface="Courier New" pitchFamily="49" charset="0"/>
                </a:rPr>
                <a:t>0x100</a:t>
              </a:r>
            </a:p>
          </p:txBody>
        </p:sp>
        <p:sp>
          <p:nvSpPr>
            <p:cNvPr id="71" name="Rectangle 54"/>
            <p:cNvSpPr>
              <a:spLocks noChangeArrowheads="1"/>
            </p:cNvSpPr>
            <p:nvPr/>
          </p:nvSpPr>
          <p:spPr bwMode="auto">
            <a:xfrm>
              <a:off x="9796929" y="2705100"/>
              <a:ext cx="1066800" cy="381000"/>
            </a:xfrm>
            <a:prstGeom prst="rect">
              <a:avLst/>
            </a:prstGeom>
            <a:solidFill>
              <a:schemeClr val="bg1"/>
            </a:solidFill>
            <a:ln w="25400">
              <a:solidFill>
                <a:schemeClr val="tx1"/>
              </a:solidFill>
              <a:miter lim="800000"/>
              <a:headEnd/>
              <a:tailEnd/>
            </a:ln>
            <a:effectLst/>
          </p:spPr>
          <p:txBody>
            <a:bodyPr wrap="none" anchor="ctr"/>
            <a:lstStyle/>
            <a:p>
              <a:pPr algn="r" eaLnBrk="0" fontAlgn="base" hangingPunct="0">
                <a:spcBef>
                  <a:spcPct val="0"/>
                </a:spcBef>
                <a:spcAft>
                  <a:spcPct val="0"/>
                </a:spcAft>
              </a:pPr>
              <a:r>
                <a:rPr lang="en-US" b="1" dirty="0">
                  <a:solidFill>
                    <a:srgbClr val="000000"/>
                  </a:solidFill>
                  <a:latin typeface="Courier New" pitchFamily="49" charset="0"/>
                </a:rPr>
                <a:t>123</a:t>
              </a:r>
            </a:p>
          </p:txBody>
        </p:sp>
        <p:sp>
          <p:nvSpPr>
            <p:cNvPr id="72" name="Rectangle 55"/>
            <p:cNvSpPr>
              <a:spLocks noChangeArrowheads="1"/>
            </p:cNvSpPr>
            <p:nvPr/>
          </p:nvSpPr>
          <p:spPr bwMode="auto">
            <a:xfrm>
              <a:off x="9796929" y="3162300"/>
              <a:ext cx="1066800" cy="381000"/>
            </a:xfrm>
            <a:prstGeom prst="rect">
              <a:avLst/>
            </a:prstGeom>
            <a:solidFill>
              <a:schemeClr val="bg1"/>
            </a:solidFill>
            <a:ln w="25400">
              <a:solidFill>
                <a:schemeClr val="tx1"/>
              </a:solidFill>
              <a:miter lim="800000"/>
              <a:headEnd/>
              <a:tailEnd/>
            </a:ln>
            <a:effectLst/>
          </p:spPr>
          <p:txBody>
            <a:bodyPr wrap="none" anchor="ctr"/>
            <a:lstStyle/>
            <a:p>
              <a:pPr algn="r" eaLnBrk="0" fontAlgn="base" hangingPunct="0">
                <a:spcBef>
                  <a:spcPct val="0"/>
                </a:spcBef>
                <a:spcAft>
                  <a:spcPct val="0"/>
                </a:spcAft>
              </a:pPr>
              <a:r>
                <a:rPr lang="en-US" b="1" dirty="0">
                  <a:solidFill>
                    <a:srgbClr val="000000"/>
                  </a:solidFill>
                  <a:latin typeface="Courier New" pitchFamily="49" charset="0"/>
                </a:rPr>
                <a:t>456</a:t>
              </a:r>
            </a:p>
          </p:txBody>
        </p:sp>
      </p:grpSp>
      <p:sp>
        <p:nvSpPr>
          <p:cNvPr id="73" name="Text Box 5"/>
          <p:cNvSpPr txBox="1">
            <a:spLocks noChangeArrowheads="1"/>
          </p:cNvSpPr>
          <p:nvPr/>
        </p:nvSpPr>
        <p:spPr bwMode="auto">
          <a:xfrm>
            <a:off x="2819401" y="1252323"/>
            <a:ext cx="1351001" cy="461665"/>
          </a:xfrm>
          <a:prstGeom prst="rect">
            <a:avLst/>
          </a:prstGeom>
          <a:noFill/>
          <a:ln w="25400">
            <a:noFill/>
            <a:miter lim="800000"/>
            <a:headEnd/>
            <a:tailEnd/>
          </a:ln>
          <a:effectLst/>
        </p:spPr>
        <p:txBody>
          <a:bodyPr wrap="none">
            <a:spAutoFit/>
          </a:bodyPr>
          <a:lstStyle/>
          <a:p>
            <a:pPr eaLnBrk="0" fontAlgn="base" hangingPunct="0">
              <a:spcBef>
                <a:spcPct val="0"/>
              </a:spcBef>
              <a:spcAft>
                <a:spcPct val="0"/>
              </a:spcAft>
            </a:pPr>
            <a:r>
              <a:rPr lang="en-US" sz="2400" b="1" dirty="0">
                <a:solidFill>
                  <a:srgbClr val="000000"/>
                </a:solidFill>
                <a:latin typeface="Calibri" pitchFamily="34" charset="0"/>
              </a:rPr>
              <a:t>Registers</a:t>
            </a:r>
          </a:p>
        </p:txBody>
      </p:sp>
      <p:sp>
        <p:nvSpPr>
          <p:cNvPr id="76" name="Text Box 5"/>
          <p:cNvSpPr txBox="1">
            <a:spLocks noChangeArrowheads="1"/>
          </p:cNvSpPr>
          <p:nvPr/>
        </p:nvSpPr>
        <p:spPr bwMode="auto">
          <a:xfrm>
            <a:off x="6340384" y="1032634"/>
            <a:ext cx="1279617" cy="461665"/>
          </a:xfrm>
          <a:prstGeom prst="rect">
            <a:avLst/>
          </a:prstGeom>
          <a:noFill/>
          <a:ln w="25400">
            <a:noFill/>
            <a:miter lim="800000"/>
            <a:headEnd/>
            <a:tailEnd/>
          </a:ln>
          <a:effectLst/>
        </p:spPr>
        <p:txBody>
          <a:bodyPr wrap="none">
            <a:spAutoFit/>
          </a:bodyPr>
          <a:lstStyle/>
          <a:p>
            <a:pPr eaLnBrk="0" fontAlgn="base" hangingPunct="0">
              <a:spcBef>
                <a:spcPct val="0"/>
              </a:spcBef>
              <a:spcAft>
                <a:spcPct val="0"/>
              </a:spcAft>
            </a:pPr>
            <a:r>
              <a:rPr lang="en-US" sz="2400" b="1" dirty="0">
                <a:solidFill>
                  <a:srgbClr val="000000"/>
                </a:solidFill>
                <a:latin typeface="Calibri" pitchFamily="34" charset="0"/>
              </a:rPr>
              <a:t>Memory</a:t>
            </a:r>
          </a:p>
        </p:txBody>
      </p:sp>
      <p:cxnSp>
        <p:nvCxnSpPr>
          <p:cNvPr id="78" name="Straight Arrow Connector 77"/>
          <p:cNvCxnSpPr>
            <a:stCxn id="71" idx="3"/>
          </p:cNvCxnSpPr>
          <p:nvPr/>
        </p:nvCxnSpPr>
        <p:spPr bwMode="auto">
          <a:xfrm>
            <a:off x="4387423" y="2919010"/>
            <a:ext cx="2074636" cy="419100"/>
          </a:xfrm>
          <a:prstGeom prst="straightConnector1">
            <a:avLst/>
          </a:prstGeom>
          <a:noFill/>
          <a:ln w="25400" cap="flat" cmpd="sng" algn="ctr">
            <a:solidFill>
              <a:srgbClr val="CC0000"/>
            </a:solidFill>
            <a:prstDash val="solid"/>
            <a:round/>
            <a:headEnd type="none" w="med" len="med"/>
            <a:tailEnd type="arrow"/>
          </a:ln>
          <a:effectLst/>
        </p:spPr>
      </p:cxnSp>
      <p:sp>
        <p:nvSpPr>
          <p:cNvPr id="80" name="Rectangle 4"/>
          <p:cNvSpPr>
            <a:spLocks noChangeArrowheads="1"/>
          </p:cNvSpPr>
          <p:nvPr/>
        </p:nvSpPr>
        <p:spPr bwMode="auto">
          <a:xfrm>
            <a:off x="2971800" y="4114800"/>
            <a:ext cx="5867400" cy="1751762"/>
          </a:xfrm>
          <a:prstGeom prst="rect">
            <a:avLst/>
          </a:prstGeom>
          <a:noFill/>
          <a:ln w="12700">
            <a:noFill/>
            <a:miter lim="800000"/>
            <a:headEnd/>
            <a:tailEnd/>
          </a:ln>
          <a:effectLst/>
        </p:spPr>
        <p:txBody>
          <a:bodyPr wrap="square" lIns="90487" tIns="44450" rIns="90487" bIns="44450">
            <a:spAutoFit/>
          </a:bodyPr>
          <a:lstStyle/>
          <a:p>
            <a:pPr eaLnBrk="0" fontAlgn="base" hangingPunct="0">
              <a:spcBef>
                <a:spcPct val="0"/>
              </a:spcBef>
              <a:spcAft>
                <a:spcPct val="0"/>
              </a:spcAft>
              <a:tabLst>
                <a:tab pos="347663" algn="l"/>
                <a:tab pos="1312863" algn="l"/>
              </a:tabLst>
            </a:pPr>
            <a:r>
              <a:rPr lang="en-US" b="1" dirty="0">
                <a:solidFill>
                  <a:srgbClr val="000000"/>
                </a:solidFill>
                <a:latin typeface="Courier New" pitchFamily="49" charset="0"/>
              </a:rPr>
              <a:t>swap:</a:t>
            </a:r>
          </a:p>
          <a:p>
            <a:pPr eaLnBrk="0" fontAlgn="base" hangingPunct="0">
              <a:spcBef>
                <a:spcPct val="0"/>
              </a:spcBef>
              <a:spcAft>
                <a:spcPct val="0"/>
              </a:spcAft>
              <a:tabLst>
                <a:tab pos="347663" algn="l"/>
                <a:tab pos="1312863" algn="l"/>
              </a:tabLst>
            </a:pPr>
            <a:r>
              <a:rPr lang="en-US" b="1" dirty="0">
                <a:solidFill>
                  <a:srgbClr val="000000"/>
                </a:solidFill>
                <a:latin typeface="Courier New" pitchFamily="49" charset="0"/>
              </a:rPr>
              <a:t>  </a:t>
            </a:r>
            <a:r>
              <a:rPr lang="ro-RO" b="1" dirty="0">
                <a:solidFill>
                  <a:srgbClr val="000000"/>
                </a:solidFill>
                <a:latin typeface="Courier New" pitchFamily="49" charset="0"/>
              </a:rPr>
              <a:t> movq    (%rdi), %rax  # t0 = *xp  </a:t>
            </a:r>
          </a:p>
          <a:p>
            <a:pPr eaLnBrk="0" fontAlgn="base" hangingPunct="0">
              <a:spcBef>
                <a:spcPct val="0"/>
              </a:spcBef>
              <a:spcAft>
                <a:spcPct val="0"/>
              </a:spcAft>
              <a:tabLst>
                <a:tab pos="347663" algn="l"/>
                <a:tab pos="1312863" algn="l"/>
              </a:tabLst>
            </a:pPr>
            <a:r>
              <a:rPr lang="ro-RO" b="1" dirty="0">
                <a:solidFill>
                  <a:srgbClr val="000000"/>
                </a:solidFill>
                <a:latin typeface="Courier New" pitchFamily="49" charset="0"/>
              </a:rPr>
              <a:t>   movq    (%rsi), %rdx  # t1 = *yp</a:t>
            </a:r>
          </a:p>
          <a:p>
            <a:pPr eaLnBrk="0" fontAlgn="base" hangingPunct="0">
              <a:spcBef>
                <a:spcPct val="0"/>
              </a:spcBef>
              <a:spcAft>
                <a:spcPct val="0"/>
              </a:spcAft>
              <a:tabLst>
                <a:tab pos="347663" algn="l"/>
                <a:tab pos="1312863" algn="l"/>
              </a:tabLst>
            </a:pPr>
            <a:r>
              <a:rPr lang="ro-RO" b="1" dirty="0">
                <a:solidFill>
                  <a:srgbClr val="000000"/>
                </a:solidFill>
                <a:latin typeface="Courier New" pitchFamily="49" charset="0"/>
              </a:rPr>
              <a:t>   movq    %rdx, (%rdi)  # *xp = t1</a:t>
            </a:r>
          </a:p>
          <a:p>
            <a:pPr eaLnBrk="0" fontAlgn="base" hangingPunct="0">
              <a:spcBef>
                <a:spcPct val="0"/>
              </a:spcBef>
              <a:spcAft>
                <a:spcPct val="0"/>
              </a:spcAft>
              <a:tabLst>
                <a:tab pos="347663" algn="l"/>
                <a:tab pos="1312863" algn="l"/>
              </a:tabLst>
            </a:pPr>
            <a:r>
              <a:rPr lang="ro-RO" b="1" dirty="0">
                <a:solidFill>
                  <a:srgbClr val="000000"/>
                </a:solidFill>
                <a:latin typeface="Courier New" pitchFamily="49" charset="0"/>
              </a:rPr>
              <a:t>   </a:t>
            </a:r>
            <a:r>
              <a:rPr lang="ro-RO" b="1" dirty="0">
                <a:solidFill>
                  <a:srgbClr val="FF0000"/>
                </a:solidFill>
                <a:latin typeface="Courier New" pitchFamily="49" charset="0"/>
              </a:rPr>
              <a:t>movq    %rax, (%rsi)  # *yp = t0</a:t>
            </a:r>
          </a:p>
          <a:p>
            <a:pPr eaLnBrk="0" fontAlgn="base" hangingPunct="0">
              <a:spcBef>
                <a:spcPct val="0"/>
              </a:spcBef>
              <a:spcAft>
                <a:spcPct val="0"/>
              </a:spcAft>
              <a:tabLst>
                <a:tab pos="347663" algn="l"/>
                <a:tab pos="1312863" algn="l"/>
              </a:tabLst>
            </a:pPr>
            <a:r>
              <a:rPr lang="ro-RO" b="1" dirty="0">
                <a:solidFill>
                  <a:srgbClr val="000000"/>
                </a:solidFill>
                <a:latin typeface="Courier New" pitchFamily="49" charset="0"/>
              </a:rPr>
              <a:t>   ret</a:t>
            </a:r>
            <a:endParaRPr lang="en-US" b="1" dirty="0">
              <a:solidFill>
                <a:srgbClr val="000000"/>
              </a:solidFill>
              <a:latin typeface="Courier New" pitchFamily="49" charset="0"/>
            </a:endParaRPr>
          </a:p>
        </p:txBody>
      </p:sp>
      <p:grpSp>
        <p:nvGrpSpPr>
          <p:cNvPr id="28" name="Group 27"/>
          <p:cNvGrpSpPr/>
          <p:nvPr/>
        </p:nvGrpSpPr>
        <p:grpSpPr>
          <a:xfrm>
            <a:off x="7620000" y="1414046"/>
            <a:ext cx="1219200" cy="2190764"/>
            <a:chOff x="6096000" y="1414046"/>
            <a:chExt cx="1219200" cy="2190764"/>
          </a:xfrm>
        </p:grpSpPr>
        <p:sp>
          <p:nvSpPr>
            <p:cNvPr id="29" name="Text Box 34"/>
            <p:cNvSpPr txBox="1">
              <a:spLocks noChangeArrowheads="1"/>
            </p:cNvSpPr>
            <p:nvPr/>
          </p:nvSpPr>
          <p:spPr bwMode="auto">
            <a:xfrm>
              <a:off x="6096000" y="1656948"/>
              <a:ext cx="1219200" cy="366712"/>
            </a:xfrm>
            <a:prstGeom prst="rect">
              <a:avLst/>
            </a:prstGeom>
            <a:noFill/>
            <a:ln w="25400">
              <a:noFill/>
              <a:miter lim="800000"/>
              <a:headEnd/>
              <a:tailEnd/>
            </a:ln>
            <a:effectLst/>
          </p:spPr>
          <p:txBody>
            <a:bodyPr>
              <a:spAutoFit/>
            </a:bodyPr>
            <a:lstStyle/>
            <a:p>
              <a:pPr eaLnBrk="0" fontAlgn="base" hangingPunct="0">
                <a:spcBef>
                  <a:spcPct val="0"/>
                </a:spcBef>
                <a:spcAft>
                  <a:spcPct val="0"/>
                </a:spcAft>
              </a:pPr>
              <a:r>
                <a:rPr lang="en-US" b="1" dirty="0">
                  <a:solidFill>
                    <a:srgbClr val="000000"/>
                  </a:solidFill>
                  <a:latin typeface="Courier New" pitchFamily="49" charset="0"/>
                </a:rPr>
                <a:t>0x120 </a:t>
              </a:r>
            </a:p>
          </p:txBody>
        </p:sp>
        <p:sp>
          <p:nvSpPr>
            <p:cNvPr id="30" name="Text Box 35"/>
            <p:cNvSpPr txBox="1">
              <a:spLocks noChangeArrowheads="1"/>
            </p:cNvSpPr>
            <p:nvPr/>
          </p:nvSpPr>
          <p:spPr bwMode="auto">
            <a:xfrm>
              <a:off x="6096000" y="2052235"/>
              <a:ext cx="1219200" cy="366713"/>
            </a:xfrm>
            <a:prstGeom prst="rect">
              <a:avLst/>
            </a:prstGeom>
            <a:noFill/>
            <a:ln w="25400">
              <a:noFill/>
              <a:miter lim="800000"/>
              <a:headEnd/>
              <a:tailEnd/>
            </a:ln>
            <a:effectLst/>
          </p:spPr>
          <p:txBody>
            <a:bodyPr>
              <a:spAutoFit/>
            </a:bodyPr>
            <a:lstStyle/>
            <a:p>
              <a:pPr eaLnBrk="0" fontAlgn="base" hangingPunct="0">
                <a:spcBef>
                  <a:spcPct val="0"/>
                </a:spcBef>
                <a:spcAft>
                  <a:spcPct val="0"/>
                </a:spcAft>
              </a:pPr>
              <a:r>
                <a:rPr lang="en-US" b="1" dirty="0">
                  <a:solidFill>
                    <a:srgbClr val="000000"/>
                  </a:solidFill>
                  <a:latin typeface="Courier New" pitchFamily="49" charset="0"/>
                </a:rPr>
                <a:t>0x118</a:t>
              </a:r>
            </a:p>
          </p:txBody>
        </p:sp>
        <p:sp>
          <p:nvSpPr>
            <p:cNvPr id="31" name="Text Box 36"/>
            <p:cNvSpPr txBox="1">
              <a:spLocks noChangeArrowheads="1"/>
            </p:cNvSpPr>
            <p:nvPr/>
          </p:nvSpPr>
          <p:spPr bwMode="auto">
            <a:xfrm>
              <a:off x="6096000" y="2447523"/>
              <a:ext cx="1219200" cy="366712"/>
            </a:xfrm>
            <a:prstGeom prst="rect">
              <a:avLst/>
            </a:prstGeom>
            <a:noFill/>
            <a:ln w="25400">
              <a:noFill/>
              <a:miter lim="800000"/>
              <a:headEnd/>
              <a:tailEnd/>
            </a:ln>
            <a:effectLst/>
          </p:spPr>
          <p:txBody>
            <a:bodyPr>
              <a:spAutoFit/>
            </a:bodyPr>
            <a:lstStyle/>
            <a:p>
              <a:pPr eaLnBrk="0" fontAlgn="base" hangingPunct="0">
                <a:spcBef>
                  <a:spcPct val="0"/>
                </a:spcBef>
                <a:spcAft>
                  <a:spcPct val="0"/>
                </a:spcAft>
              </a:pPr>
              <a:r>
                <a:rPr lang="en-US" b="1" dirty="0">
                  <a:solidFill>
                    <a:srgbClr val="000000"/>
                  </a:solidFill>
                  <a:latin typeface="Courier New" pitchFamily="49" charset="0"/>
                </a:rPr>
                <a:t>0x110 </a:t>
              </a:r>
            </a:p>
          </p:txBody>
        </p:sp>
        <p:sp>
          <p:nvSpPr>
            <p:cNvPr id="32" name="Text Box 37"/>
            <p:cNvSpPr txBox="1">
              <a:spLocks noChangeArrowheads="1"/>
            </p:cNvSpPr>
            <p:nvPr/>
          </p:nvSpPr>
          <p:spPr bwMode="auto">
            <a:xfrm>
              <a:off x="6096000" y="2842810"/>
              <a:ext cx="1219200" cy="366713"/>
            </a:xfrm>
            <a:prstGeom prst="rect">
              <a:avLst/>
            </a:prstGeom>
            <a:noFill/>
            <a:ln w="25400">
              <a:noFill/>
              <a:miter lim="800000"/>
              <a:headEnd/>
              <a:tailEnd/>
            </a:ln>
            <a:effectLst/>
          </p:spPr>
          <p:txBody>
            <a:bodyPr>
              <a:spAutoFit/>
            </a:bodyPr>
            <a:lstStyle/>
            <a:p>
              <a:pPr eaLnBrk="0" fontAlgn="base" hangingPunct="0">
                <a:spcBef>
                  <a:spcPct val="0"/>
                </a:spcBef>
                <a:spcAft>
                  <a:spcPct val="0"/>
                </a:spcAft>
              </a:pPr>
              <a:r>
                <a:rPr lang="en-US" b="1" dirty="0">
                  <a:solidFill>
                    <a:srgbClr val="000000"/>
                  </a:solidFill>
                  <a:latin typeface="Courier New" pitchFamily="49" charset="0"/>
                </a:rPr>
                <a:t>0x108 </a:t>
              </a:r>
            </a:p>
          </p:txBody>
        </p:sp>
        <p:sp>
          <p:nvSpPr>
            <p:cNvPr id="33" name="Text Box 38"/>
            <p:cNvSpPr txBox="1">
              <a:spLocks noChangeArrowheads="1"/>
            </p:cNvSpPr>
            <p:nvPr/>
          </p:nvSpPr>
          <p:spPr bwMode="auto">
            <a:xfrm>
              <a:off x="6096000" y="3238098"/>
              <a:ext cx="1219200" cy="366712"/>
            </a:xfrm>
            <a:prstGeom prst="rect">
              <a:avLst/>
            </a:prstGeom>
            <a:noFill/>
            <a:ln w="25400">
              <a:noFill/>
              <a:miter lim="800000"/>
              <a:headEnd/>
              <a:tailEnd/>
            </a:ln>
            <a:effectLst/>
          </p:spPr>
          <p:txBody>
            <a:bodyPr>
              <a:spAutoFit/>
            </a:bodyPr>
            <a:lstStyle/>
            <a:p>
              <a:pPr eaLnBrk="0" fontAlgn="base" hangingPunct="0">
                <a:spcBef>
                  <a:spcPct val="0"/>
                </a:spcBef>
                <a:spcAft>
                  <a:spcPct val="0"/>
                </a:spcAft>
              </a:pPr>
              <a:r>
                <a:rPr lang="en-US" b="1" dirty="0">
                  <a:solidFill>
                    <a:srgbClr val="000000"/>
                  </a:solidFill>
                  <a:latin typeface="Courier New" pitchFamily="49" charset="0"/>
                </a:rPr>
                <a:t>0x100 </a:t>
              </a:r>
            </a:p>
          </p:txBody>
        </p:sp>
        <p:sp>
          <p:nvSpPr>
            <p:cNvPr id="34" name="Text Box 34"/>
            <p:cNvSpPr txBox="1">
              <a:spLocks noChangeArrowheads="1"/>
            </p:cNvSpPr>
            <p:nvPr/>
          </p:nvSpPr>
          <p:spPr bwMode="auto">
            <a:xfrm>
              <a:off x="6096000" y="1414046"/>
              <a:ext cx="1219200" cy="338554"/>
            </a:xfrm>
            <a:prstGeom prst="rect">
              <a:avLst/>
            </a:prstGeom>
            <a:noFill/>
            <a:ln w="25400">
              <a:noFill/>
              <a:miter lim="800000"/>
              <a:headEnd/>
              <a:tailEnd/>
            </a:ln>
            <a:effectLst/>
          </p:spPr>
          <p:txBody>
            <a:bodyPr>
              <a:spAutoFit/>
            </a:bodyPr>
            <a:lstStyle/>
            <a:p>
              <a:pPr eaLnBrk="0" fontAlgn="base" hangingPunct="0">
                <a:spcBef>
                  <a:spcPct val="0"/>
                </a:spcBef>
                <a:spcAft>
                  <a:spcPct val="0"/>
                </a:spcAft>
              </a:pPr>
              <a:r>
                <a:rPr lang="en-US" sz="1600" b="1" dirty="0">
                  <a:solidFill>
                    <a:srgbClr val="000000"/>
                  </a:solidFill>
                  <a:latin typeface="Calibri"/>
                  <a:cs typeface="Calibri"/>
                </a:rPr>
                <a:t>Address</a:t>
              </a:r>
            </a:p>
          </p:txBody>
        </p:sp>
      </p:grpSp>
    </p:spTree>
    <p:extLst>
      <p:ext uri="{BB962C8B-B14F-4D97-AF65-F5344CB8AC3E}">
        <p14:creationId xmlns:p14="http://schemas.microsoft.com/office/powerpoint/2010/main" val="39207046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a:xfrm>
            <a:off x="1905000" y="569912"/>
            <a:ext cx="7035800" cy="573088"/>
          </a:xfrm>
        </p:spPr>
        <p:txBody>
          <a:bodyPr/>
          <a:lstStyle/>
          <a:p>
            <a:r>
              <a:rPr lang="en-US" dirty="0"/>
              <a:t>Simple Memory Addressing Modes</a:t>
            </a:r>
          </a:p>
        </p:txBody>
      </p:sp>
      <p:sp>
        <p:nvSpPr>
          <p:cNvPr id="158723" name="Rectangle 3"/>
          <p:cNvSpPr>
            <a:spLocks noGrp="1" noChangeArrowheads="1"/>
          </p:cNvSpPr>
          <p:nvPr>
            <p:ph type="body" idx="1"/>
          </p:nvPr>
        </p:nvSpPr>
        <p:spPr/>
        <p:txBody>
          <a:bodyPr/>
          <a:lstStyle/>
          <a:p>
            <a:pPr marL="223838" indent="-223838" defTabSz="895350">
              <a:tabLst>
                <a:tab pos="2349500" algn="l"/>
                <a:tab pos="4114800" algn="l"/>
              </a:tabLst>
            </a:pPr>
            <a:r>
              <a:rPr lang="en-US" dirty="0"/>
              <a:t>Normal	(R)	</a:t>
            </a:r>
            <a:r>
              <a:rPr lang="en-US" dirty="0" err="1"/>
              <a:t>Mem[Reg[R</a:t>
            </a:r>
            <a:r>
              <a:rPr lang="en-US" dirty="0"/>
              <a:t>]]</a:t>
            </a:r>
          </a:p>
          <a:p>
            <a:pPr marL="560388" lvl="1" indent="-222250" defTabSz="895350">
              <a:tabLst>
                <a:tab pos="2349500" algn="l"/>
                <a:tab pos="4114800" algn="l"/>
              </a:tabLst>
            </a:pPr>
            <a:r>
              <a:rPr lang="en-US" sz="2400" dirty="0"/>
              <a:t>Register R specifies memory address</a:t>
            </a:r>
          </a:p>
          <a:p>
            <a:pPr marL="560388" lvl="1" indent="-222250" defTabSz="895350">
              <a:tabLst>
                <a:tab pos="2349500" algn="l"/>
                <a:tab pos="4114800" algn="l"/>
              </a:tabLst>
            </a:pPr>
            <a:r>
              <a:rPr lang="en-US" sz="2400" dirty="0"/>
              <a:t>Aha! Pointer dereferencing in C</a:t>
            </a:r>
            <a:br>
              <a:rPr lang="en-US" sz="2400" dirty="0"/>
            </a:br>
            <a:br>
              <a:rPr lang="en-US" sz="2400" dirty="0"/>
            </a:br>
            <a:r>
              <a:rPr lang="en-US" sz="2400" b="1" dirty="0" err="1">
                <a:latin typeface="Courier New" pitchFamily="49" charset="0"/>
              </a:rPr>
              <a:t>movq</a:t>
            </a:r>
            <a:r>
              <a:rPr lang="en-US" sz="2400" b="1" dirty="0">
                <a:latin typeface="Courier New" pitchFamily="49" charset="0"/>
              </a:rPr>
              <a:t> (%</a:t>
            </a:r>
            <a:r>
              <a:rPr lang="en-US" sz="2400" b="1" dirty="0" err="1">
                <a:latin typeface="Courier New" pitchFamily="49" charset="0"/>
              </a:rPr>
              <a:t>rcx</a:t>
            </a:r>
            <a:r>
              <a:rPr lang="en-US" sz="2400" b="1" dirty="0">
                <a:latin typeface="Courier New" pitchFamily="49" charset="0"/>
              </a:rPr>
              <a:t>),%</a:t>
            </a:r>
            <a:r>
              <a:rPr lang="en-US" sz="2400" b="1" dirty="0" err="1">
                <a:latin typeface="Courier New" pitchFamily="49" charset="0"/>
              </a:rPr>
              <a:t>rax</a:t>
            </a:r>
            <a:endParaRPr lang="en-US" sz="2400" b="1" dirty="0">
              <a:latin typeface="Courier New" pitchFamily="49" charset="0"/>
            </a:endParaRPr>
          </a:p>
          <a:p>
            <a:pPr marL="560388" lvl="1" indent="-222250" defTabSz="895350">
              <a:tabLst>
                <a:tab pos="2349500" algn="l"/>
                <a:tab pos="4114800" algn="l"/>
              </a:tabLst>
            </a:pPr>
            <a:endParaRPr lang="en-US" sz="2400" dirty="0"/>
          </a:p>
          <a:p>
            <a:pPr marL="223838" indent="-223838" defTabSz="895350">
              <a:tabLst>
                <a:tab pos="2349500" algn="l"/>
                <a:tab pos="4114800" algn="l"/>
              </a:tabLst>
            </a:pPr>
            <a:r>
              <a:rPr lang="en-US" dirty="0"/>
              <a:t>Displacement	D(R)	</a:t>
            </a:r>
            <a:r>
              <a:rPr lang="en-US" dirty="0" err="1"/>
              <a:t>Mem</a:t>
            </a:r>
            <a:r>
              <a:rPr lang="en-US" dirty="0"/>
              <a:t>[</a:t>
            </a:r>
            <a:r>
              <a:rPr lang="en-US" dirty="0" err="1"/>
              <a:t>Reg</a:t>
            </a:r>
            <a:r>
              <a:rPr lang="en-US" dirty="0"/>
              <a:t>[R]+D]</a:t>
            </a:r>
          </a:p>
          <a:p>
            <a:pPr marL="560388" lvl="1" indent="-222250" defTabSz="895350">
              <a:tabLst>
                <a:tab pos="2349500" algn="l"/>
                <a:tab pos="4114800" algn="l"/>
              </a:tabLst>
            </a:pPr>
            <a:r>
              <a:rPr lang="en-US" sz="2400" dirty="0"/>
              <a:t>Register R specifies start of memory region</a:t>
            </a:r>
          </a:p>
          <a:p>
            <a:pPr marL="560388" lvl="1" indent="-222250" defTabSz="895350">
              <a:tabLst>
                <a:tab pos="2349500" algn="l"/>
                <a:tab pos="4114800" algn="l"/>
              </a:tabLst>
            </a:pPr>
            <a:r>
              <a:rPr lang="en-US" sz="2400" dirty="0"/>
              <a:t>Constant displacement D specifies offset</a:t>
            </a:r>
            <a:br>
              <a:rPr lang="en-US" sz="2400" dirty="0"/>
            </a:br>
            <a:br>
              <a:rPr lang="en-US" sz="2400" dirty="0"/>
            </a:br>
            <a:r>
              <a:rPr lang="en-US" sz="2400" b="1" dirty="0" err="1">
                <a:latin typeface="Courier New" pitchFamily="49" charset="0"/>
              </a:rPr>
              <a:t>movq</a:t>
            </a:r>
            <a:r>
              <a:rPr lang="en-US" sz="2400" b="1" dirty="0">
                <a:latin typeface="Courier New" pitchFamily="49" charset="0"/>
              </a:rPr>
              <a:t> 8(%</a:t>
            </a:r>
            <a:r>
              <a:rPr lang="en-US" sz="2400" b="1" dirty="0" err="1">
                <a:latin typeface="Courier New" pitchFamily="49" charset="0"/>
              </a:rPr>
              <a:t>rbp</a:t>
            </a:r>
            <a:r>
              <a:rPr lang="en-US" sz="2400" b="1" dirty="0">
                <a:latin typeface="Courier New" pitchFamily="49" charset="0"/>
              </a:rPr>
              <a:t>),%</a:t>
            </a:r>
            <a:r>
              <a:rPr lang="en-US" sz="2400" b="1" dirty="0" err="1">
                <a:latin typeface="Courier New" pitchFamily="49" charset="0"/>
              </a:rPr>
              <a:t>rdx</a:t>
            </a:r>
            <a:endParaRPr lang="en-US" sz="2400" b="1" dirty="0">
              <a:latin typeface="Courier New" pitchFamily="49" charset="0"/>
            </a:endParaRPr>
          </a:p>
        </p:txBody>
      </p:sp>
    </p:spTree>
    <p:extLst>
      <p:ext uri="{BB962C8B-B14F-4D97-AF65-F5344CB8AC3E}">
        <p14:creationId xmlns:p14="http://schemas.microsoft.com/office/powerpoint/2010/main" val="27279520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a:xfrm>
            <a:off x="1828800" y="493712"/>
            <a:ext cx="8077200" cy="573088"/>
          </a:xfrm>
        </p:spPr>
        <p:txBody>
          <a:bodyPr/>
          <a:lstStyle/>
          <a:p>
            <a:r>
              <a:rPr lang="en-US" dirty="0"/>
              <a:t>Complete Memory Addressing Modes</a:t>
            </a:r>
          </a:p>
        </p:txBody>
      </p:sp>
      <p:sp>
        <p:nvSpPr>
          <p:cNvPr id="161795" name="Rectangle 3"/>
          <p:cNvSpPr>
            <a:spLocks noGrp="1" noChangeArrowheads="1"/>
          </p:cNvSpPr>
          <p:nvPr>
            <p:ph type="body" idx="1"/>
          </p:nvPr>
        </p:nvSpPr>
        <p:spPr>
          <a:xfrm>
            <a:off x="1814514" y="1250950"/>
            <a:ext cx="8307387" cy="5530850"/>
          </a:xfrm>
        </p:spPr>
        <p:txBody>
          <a:bodyPr/>
          <a:lstStyle/>
          <a:p>
            <a:pPr marL="223838" indent="-223838" defTabSz="895350">
              <a:tabLst>
                <a:tab pos="1206500" algn="l"/>
                <a:tab pos="3657600" algn="l"/>
              </a:tabLst>
            </a:pPr>
            <a:r>
              <a:rPr lang="en-US" dirty="0"/>
              <a:t>Most General Form</a:t>
            </a:r>
          </a:p>
          <a:p>
            <a:pPr marL="223838" indent="-223838" defTabSz="895350">
              <a:buNone/>
              <a:tabLst>
                <a:tab pos="1206500" algn="l"/>
                <a:tab pos="3657600" algn="l"/>
              </a:tabLst>
            </a:pPr>
            <a:r>
              <a:rPr lang="en-US" dirty="0"/>
              <a:t>		D(</a:t>
            </a:r>
            <a:r>
              <a:rPr lang="en-US" dirty="0" err="1"/>
              <a:t>Rb,Ri,S</a:t>
            </a:r>
            <a:r>
              <a:rPr lang="en-US" dirty="0"/>
              <a:t>)	</a:t>
            </a:r>
            <a:r>
              <a:rPr lang="en-US" dirty="0" err="1"/>
              <a:t>Mem</a:t>
            </a:r>
            <a:r>
              <a:rPr lang="en-US" dirty="0"/>
              <a:t>[</a:t>
            </a:r>
            <a:r>
              <a:rPr lang="en-US" dirty="0" err="1"/>
              <a:t>Reg</a:t>
            </a:r>
            <a:r>
              <a:rPr lang="en-US" dirty="0"/>
              <a:t>[</a:t>
            </a:r>
            <a:r>
              <a:rPr lang="en-US" dirty="0" err="1"/>
              <a:t>Rb</a:t>
            </a:r>
            <a:r>
              <a:rPr lang="en-US" dirty="0"/>
              <a:t>]+S*</a:t>
            </a:r>
            <a:r>
              <a:rPr lang="en-US" dirty="0" err="1"/>
              <a:t>Reg</a:t>
            </a:r>
            <a:r>
              <a:rPr lang="en-US" dirty="0"/>
              <a:t>[</a:t>
            </a:r>
            <a:r>
              <a:rPr lang="en-US" dirty="0" err="1"/>
              <a:t>Ri</a:t>
            </a:r>
            <a:r>
              <a:rPr lang="en-US" dirty="0"/>
              <a:t>]+ D]</a:t>
            </a:r>
          </a:p>
          <a:p>
            <a:pPr marL="560388" lvl="1" indent="-222250" defTabSz="895350">
              <a:tabLst>
                <a:tab pos="1206500" algn="l"/>
                <a:tab pos="3657600" algn="l"/>
              </a:tabLst>
            </a:pPr>
            <a:r>
              <a:rPr lang="en-US" dirty="0"/>
              <a:t>D: 	Constant “displacement” 1, 2, or 4 bytes</a:t>
            </a:r>
          </a:p>
          <a:p>
            <a:pPr marL="560388" lvl="1" indent="-222250" defTabSz="895350">
              <a:tabLst>
                <a:tab pos="1206500" algn="l"/>
                <a:tab pos="3657600" algn="l"/>
              </a:tabLst>
            </a:pPr>
            <a:r>
              <a:rPr lang="en-US" dirty="0" err="1"/>
              <a:t>Rb</a:t>
            </a:r>
            <a:r>
              <a:rPr lang="en-US" dirty="0"/>
              <a:t>: 	Base register: Any of 16 integer registers</a:t>
            </a:r>
          </a:p>
          <a:p>
            <a:pPr marL="560388" lvl="1" indent="-222250" defTabSz="895350">
              <a:tabLst>
                <a:tab pos="1206500" algn="l"/>
                <a:tab pos="3657600" algn="l"/>
              </a:tabLst>
            </a:pPr>
            <a:r>
              <a:rPr lang="en-US" dirty="0" err="1"/>
              <a:t>Ri</a:t>
            </a:r>
            <a:r>
              <a:rPr lang="en-US" dirty="0"/>
              <a:t>:	Index register: Any, except for </a:t>
            </a:r>
            <a:r>
              <a:rPr lang="en-US" b="1" dirty="0">
                <a:latin typeface="Courier New" pitchFamily="49" charset="0"/>
              </a:rPr>
              <a:t>%</a:t>
            </a:r>
            <a:r>
              <a:rPr lang="en-US" b="1" dirty="0" err="1">
                <a:latin typeface="Courier New" pitchFamily="49" charset="0"/>
              </a:rPr>
              <a:t>rsp</a:t>
            </a:r>
            <a:endParaRPr lang="en-US" b="1" dirty="0">
              <a:latin typeface="Courier New" pitchFamily="49" charset="0"/>
            </a:endParaRPr>
          </a:p>
          <a:p>
            <a:pPr marL="560388" lvl="1" indent="-222250" defTabSz="895350">
              <a:tabLst>
                <a:tab pos="1206500" algn="l"/>
                <a:tab pos="3657600" algn="l"/>
              </a:tabLst>
            </a:pPr>
            <a:r>
              <a:rPr lang="en-US" dirty="0"/>
              <a:t>S: 	Scale: 1, 2, 4, or 8 (</a:t>
            </a:r>
            <a:r>
              <a:rPr lang="en-US" i="1" dirty="0">
                <a:solidFill>
                  <a:srgbClr val="C00000"/>
                </a:solidFill>
              </a:rPr>
              <a:t>why these numbers?</a:t>
            </a:r>
            <a:r>
              <a:rPr lang="en-US" dirty="0"/>
              <a:t>)</a:t>
            </a:r>
          </a:p>
          <a:p>
            <a:pPr marL="223838" indent="-223838" defTabSz="895350">
              <a:tabLst>
                <a:tab pos="1206500" algn="l"/>
                <a:tab pos="3657600" algn="l"/>
              </a:tabLst>
            </a:pPr>
            <a:endParaRPr lang="en-US" dirty="0"/>
          </a:p>
          <a:p>
            <a:pPr marL="223838" indent="-223838" defTabSz="895350">
              <a:tabLst>
                <a:tab pos="1206500" algn="l"/>
                <a:tab pos="3657600" algn="l"/>
              </a:tabLst>
            </a:pPr>
            <a:r>
              <a:rPr lang="en-US" dirty="0"/>
              <a:t>Special Cases</a:t>
            </a:r>
          </a:p>
          <a:p>
            <a:pPr marL="223838" indent="-223838" defTabSz="895350">
              <a:buNone/>
              <a:tabLst>
                <a:tab pos="1206500" algn="l"/>
                <a:tab pos="3657600" algn="l"/>
              </a:tabLst>
            </a:pPr>
            <a:r>
              <a:rPr lang="en-US" dirty="0"/>
              <a:t>		(</a:t>
            </a:r>
            <a:r>
              <a:rPr lang="en-US" dirty="0" err="1"/>
              <a:t>Rb,Ri</a:t>
            </a:r>
            <a:r>
              <a:rPr lang="en-US" dirty="0"/>
              <a:t>)	</a:t>
            </a:r>
            <a:r>
              <a:rPr lang="en-US" dirty="0" err="1"/>
              <a:t>Mem</a:t>
            </a:r>
            <a:r>
              <a:rPr lang="en-US" dirty="0"/>
              <a:t>[</a:t>
            </a:r>
            <a:r>
              <a:rPr lang="en-US" dirty="0" err="1"/>
              <a:t>Reg</a:t>
            </a:r>
            <a:r>
              <a:rPr lang="en-US" dirty="0"/>
              <a:t>[</a:t>
            </a:r>
            <a:r>
              <a:rPr lang="en-US" dirty="0" err="1"/>
              <a:t>Rb</a:t>
            </a:r>
            <a:r>
              <a:rPr lang="en-US" dirty="0"/>
              <a:t>]+</a:t>
            </a:r>
            <a:r>
              <a:rPr lang="en-US" dirty="0" err="1"/>
              <a:t>Reg</a:t>
            </a:r>
            <a:r>
              <a:rPr lang="en-US" dirty="0"/>
              <a:t>[</a:t>
            </a:r>
            <a:r>
              <a:rPr lang="en-US" dirty="0" err="1"/>
              <a:t>Ri</a:t>
            </a:r>
            <a:r>
              <a:rPr lang="en-US" dirty="0"/>
              <a:t>]]</a:t>
            </a:r>
          </a:p>
          <a:p>
            <a:pPr marL="223838" indent="-223838" defTabSz="895350">
              <a:buNone/>
              <a:tabLst>
                <a:tab pos="1206500" algn="l"/>
                <a:tab pos="3657600" algn="l"/>
              </a:tabLst>
            </a:pPr>
            <a:r>
              <a:rPr lang="en-US" dirty="0"/>
              <a:t>		D(</a:t>
            </a:r>
            <a:r>
              <a:rPr lang="en-US" dirty="0" err="1"/>
              <a:t>Rb,Ri</a:t>
            </a:r>
            <a:r>
              <a:rPr lang="en-US" dirty="0"/>
              <a:t>)	</a:t>
            </a:r>
            <a:r>
              <a:rPr lang="en-US" dirty="0" err="1"/>
              <a:t>Mem</a:t>
            </a:r>
            <a:r>
              <a:rPr lang="en-US" dirty="0"/>
              <a:t>[</a:t>
            </a:r>
            <a:r>
              <a:rPr lang="en-US" dirty="0" err="1"/>
              <a:t>Reg</a:t>
            </a:r>
            <a:r>
              <a:rPr lang="en-US" dirty="0"/>
              <a:t>[</a:t>
            </a:r>
            <a:r>
              <a:rPr lang="en-US" dirty="0" err="1"/>
              <a:t>Rb</a:t>
            </a:r>
            <a:r>
              <a:rPr lang="en-US" dirty="0"/>
              <a:t>]+</a:t>
            </a:r>
            <a:r>
              <a:rPr lang="en-US" dirty="0" err="1"/>
              <a:t>Reg</a:t>
            </a:r>
            <a:r>
              <a:rPr lang="en-US" dirty="0"/>
              <a:t>[</a:t>
            </a:r>
            <a:r>
              <a:rPr lang="en-US" dirty="0" err="1"/>
              <a:t>Ri</a:t>
            </a:r>
            <a:r>
              <a:rPr lang="en-US" dirty="0"/>
              <a:t>]+D]</a:t>
            </a:r>
          </a:p>
          <a:p>
            <a:pPr marL="223838" indent="-223838" defTabSz="895350">
              <a:buNone/>
              <a:tabLst>
                <a:tab pos="1206500" algn="l"/>
                <a:tab pos="3657600" algn="l"/>
              </a:tabLst>
            </a:pPr>
            <a:r>
              <a:rPr lang="en-US" dirty="0"/>
              <a:t>		(</a:t>
            </a:r>
            <a:r>
              <a:rPr lang="en-US" dirty="0" err="1"/>
              <a:t>Rb,Ri,S</a:t>
            </a:r>
            <a:r>
              <a:rPr lang="en-US" dirty="0"/>
              <a:t>)	</a:t>
            </a:r>
            <a:r>
              <a:rPr lang="en-US" dirty="0" err="1"/>
              <a:t>Mem</a:t>
            </a:r>
            <a:r>
              <a:rPr lang="en-US" dirty="0"/>
              <a:t>[</a:t>
            </a:r>
            <a:r>
              <a:rPr lang="en-US" dirty="0" err="1"/>
              <a:t>Reg</a:t>
            </a:r>
            <a:r>
              <a:rPr lang="en-US" dirty="0"/>
              <a:t>[</a:t>
            </a:r>
            <a:r>
              <a:rPr lang="en-US" dirty="0" err="1"/>
              <a:t>Rb</a:t>
            </a:r>
            <a:r>
              <a:rPr lang="en-US" dirty="0"/>
              <a:t>]+S*</a:t>
            </a:r>
            <a:r>
              <a:rPr lang="en-US" dirty="0" err="1"/>
              <a:t>Reg</a:t>
            </a:r>
            <a:r>
              <a:rPr lang="en-US" dirty="0"/>
              <a:t>[</a:t>
            </a:r>
            <a:r>
              <a:rPr lang="en-US" dirty="0" err="1"/>
              <a:t>Ri</a:t>
            </a:r>
            <a:r>
              <a:rPr lang="en-US" dirty="0"/>
              <a:t>]]</a:t>
            </a:r>
          </a:p>
        </p:txBody>
      </p:sp>
    </p:spTree>
    <p:extLst>
      <p:ext uri="{BB962C8B-B14F-4D97-AF65-F5344CB8AC3E}">
        <p14:creationId xmlns:p14="http://schemas.microsoft.com/office/powerpoint/2010/main" val="476994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1795">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1795">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1795">
                                            <p:txEl>
                                              <p:pRg st="9" end="9"/>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179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8966-EBC7-3847-8792-CF88AF7CDCCE}"/>
              </a:ext>
            </a:extLst>
          </p:cNvPr>
          <p:cNvSpPr>
            <a:spLocks noGrp="1"/>
          </p:cNvSpPr>
          <p:nvPr>
            <p:ph type="title"/>
          </p:nvPr>
        </p:nvSpPr>
        <p:spPr/>
        <p:txBody>
          <a:bodyPr/>
          <a:lstStyle/>
          <a:p>
            <a:r>
              <a:rPr lang="en-US" dirty="0"/>
              <a:t>Operand specifiers</a:t>
            </a:r>
          </a:p>
        </p:txBody>
      </p:sp>
      <p:sp>
        <p:nvSpPr>
          <p:cNvPr id="3" name="Content Placeholder 2">
            <a:extLst>
              <a:ext uri="{FF2B5EF4-FFF2-40B4-BE49-F238E27FC236}">
                <a16:creationId xmlns:a16="http://schemas.microsoft.com/office/drawing/2014/main" id="{FE943A22-04D5-DF49-9FA7-7B33DBCB2900}"/>
              </a:ext>
            </a:extLst>
          </p:cNvPr>
          <p:cNvSpPr>
            <a:spLocks noGrp="1"/>
          </p:cNvSpPr>
          <p:nvPr>
            <p:ph idx="1"/>
          </p:nvPr>
        </p:nvSpPr>
        <p:spPr/>
        <p:txBody>
          <a:bodyPr>
            <a:normAutofit fontScale="92500"/>
          </a:bodyPr>
          <a:lstStyle/>
          <a:p>
            <a:r>
              <a:rPr lang="en-US" b="1" dirty="0"/>
              <a:t>Source values </a:t>
            </a:r>
            <a:r>
              <a:rPr lang="en-US" dirty="0"/>
              <a:t>can be given as constants or read from registers or memory. </a:t>
            </a:r>
          </a:p>
          <a:p>
            <a:r>
              <a:rPr lang="en-US" b="1" dirty="0"/>
              <a:t>Results</a:t>
            </a:r>
            <a:r>
              <a:rPr lang="en-US" dirty="0"/>
              <a:t> can be stored in either registers or memory.</a:t>
            </a:r>
          </a:p>
          <a:p>
            <a:r>
              <a:rPr lang="en-US" dirty="0"/>
              <a:t>Thus, the different operand possibilities can be classified into three types. </a:t>
            </a:r>
          </a:p>
          <a:p>
            <a:r>
              <a:rPr lang="en-US" dirty="0"/>
              <a:t>The first type, </a:t>
            </a:r>
            <a:r>
              <a:rPr lang="en-US" b="1" dirty="0"/>
              <a:t>immediate</a:t>
            </a:r>
            <a:r>
              <a:rPr lang="en-US" dirty="0"/>
              <a:t> , is for constant values. In ATT format assembly code, these are written with a ‘$ ’ followed by an integer using standard C notation—for example, $-577  or $0x1F .</a:t>
            </a:r>
          </a:p>
          <a:p>
            <a:r>
              <a:rPr lang="en-US" dirty="0"/>
              <a:t> Different instructions allow different ranges of immediate values; the assembler will automatically select the </a:t>
            </a:r>
            <a:r>
              <a:rPr lang="en-US" b="1" dirty="0"/>
              <a:t>most compact </a:t>
            </a:r>
            <a:r>
              <a:rPr lang="en-US" dirty="0"/>
              <a:t>way of encoding a value. </a:t>
            </a:r>
          </a:p>
          <a:p>
            <a:r>
              <a:rPr lang="en-US" dirty="0"/>
              <a:t>The second type, </a:t>
            </a:r>
            <a:r>
              <a:rPr lang="en-US" b="1" dirty="0"/>
              <a:t>register</a:t>
            </a:r>
            <a:r>
              <a:rPr lang="en-US" dirty="0"/>
              <a:t> , denotes the contents of a register</a:t>
            </a:r>
          </a:p>
          <a:p>
            <a:endParaRPr lang="en-US" dirty="0"/>
          </a:p>
        </p:txBody>
      </p:sp>
    </p:spTree>
    <p:extLst>
      <p:ext uri="{BB962C8B-B14F-4D97-AF65-F5344CB8AC3E}">
        <p14:creationId xmlns:p14="http://schemas.microsoft.com/office/powerpoint/2010/main" val="523095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74FE4-6577-624D-ABDD-721A987AB905}"/>
              </a:ext>
            </a:extLst>
          </p:cNvPr>
          <p:cNvSpPr>
            <a:spLocks noGrp="1"/>
          </p:cNvSpPr>
          <p:nvPr>
            <p:ph type="title"/>
          </p:nvPr>
        </p:nvSpPr>
        <p:spPr/>
        <p:txBody>
          <a:bodyPr/>
          <a:lstStyle/>
          <a:p>
            <a:r>
              <a:rPr lang="en-US" dirty="0"/>
              <a:t>Operand specifiers</a:t>
            </a:r>
          </a:p>
        </p:txBody>
      </p:sp>
      <p:sp>
        <p:nvSpPr>
          <p:cNvPr id="3" name="Content Placeholder 2">
            <a:extLst>
              <a:ext uri="{FF2B5EF4-FFF2-40B4-BE49-F238E27FC236}">
                <a16:creationId xmlns:a16="http://schemas.microsoft.com/office/drawing/2014/main" id="{FF676AA3-7D8D-3141-A9C0-827F44330FE0}"/>
              </a:ext>
            </a:extLst>
          </p:cNvPr>
          <p:cNvSpPr>
            <a:spLocks noGrp="1"/>
          </p:cNvSpPr>
          <p:nvPr>
            <p:ph idx="1"/>
          </p:nvPr>
        </p:nvSpPr>
        <p:spPr/>
        <p:txBody>
          <a:bodyPr>
            <a:normAutofit/>
          </a:bodyPr>
          <a:lstStyle/>
          <a:p>
            <a:r>
              <a:rPr lang="en-US" dirty="0"/>
              <a:t> The third type of operand is a </a:t>
            </a:r>
            <a:r>
              <a:rPr lang="en-US" b="1" dirty="0"/>
              <a:t>memory  reference</a:t>
            </a:r>
            <a:r>
              <a:rPr lang="en-US" dirty="0"/>
              <a:t>, in which we </a:t>
            </a:r>
            <a:r>
              <a:rPr lang="en-US" dirty="0">
                <a:solidFill>
                  <a:srgbClr val="C00000"/>
                </a:solidFill>
              </a:rPr>
              <a:t>access some memory location according to a computed address</a:t>
            </a:r>
            <a:r>
              <a:rPr lang="en-US" dirty="0"/>
              <a:t>, often called the </a:t>
            </a:r>
            <a:r>
              <a:rPr lang="en-US" b="1" dirty="0"/>
              <a:t>effective address </a:t>
            </a:r>
            <a:r>
              <a:rPr lang="en-US" dirty="0"/>
              <a:t>.</a:t>
            </a:r>
          </a:p>
          <a:p>
            <a:r>
              <a:rPr lang="en-US" dirty="0"/>
              <a:t>Since we view the memory as a large array of bytes, we use the notation Mb [</a:t>
            </a:r>
            <a:r>
              <a:rPr lang="en-US" dirty="0" err="1"/>
              <a:t>Addr</a:t>
            </a:r>
            <a:r>
              <a:rPr lang="en-US" dirty="0"/>
              <a:t> ] to denote a reference to the b -byte value stored in memory starting at address </a:t>
            </a:r>
            <a:r>
              <a:rPr lang="en-US" dirty="0" err="1"/>
              <a:t>Addr</a:t>
            </a:r>
            <a:r>
              <a:rPr lang="en-US" dirty="0"/>
              <a:t> . To simplify things, we will generally drop the subscript b .</a:t>
            </a:r>
          </a:p>
          <a:p>
            <a:endParaRPr lang="en-US" dirty="0"/>
          </a:p>
        </p:txBody>
      </p:sp>
    </p:spTree>
    <p:extLst>
      <p:ext uri="{BB962C8B-B14F-4D97-AF65-F5344CB8AC3E}">
        <p14:creationId xmlns:p14="http://schemas.microsoft.com/office/powerpoint/2010/main" val="1045790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E9F94-AB44-C841-8B53-50A18A416AE4}"/>
              </a:ext>
            </a:extLst>
          </p:cNvPr>
          <p:cNvSpPr>
            <a:spLocks noGrp="1"/>
          </p:cNvSpPr>
          <p:nvPr>
            <p:ph type="title"/>
          </p:nvPr>
        </p:nvSpPr>
        <p:spPr/>
        <p:txBody>
          <a:bodyPr/>
          <a:lstStyle/>
          <a:p>
            <a:r>
              <a:rPr lang="en-US" dirty="0"/>
              <a:t>Operand specifiers</a:t>
            </a:r>
          </a:p>
        </p:txBody>
      </p:sp>
      <p:sp>
        <p:nvSpPr>
          <p:cNvPr id="3" name="Content Placeholder 2">
            <a:extLst>
              <a:ext uri="{FF2B5EF4-FFF2-40B4-BE49-F238E27FC236}">
                <a16:creationId xmlns:a16="http://schemas.microsoft.com/office/drawing/2014/main" id="{0B0A9217-E435-8647-8BE4-3D27748DB7B1}"/>
              </a:ext>
            </a:extLst>
          </p:cNvPr>
          <p:cNvSpPr>
            <a:spLocks noGrp="1"/>
          </p:cNvSpPr>
          <p:nvPr>
            <p:ph idx="1"/>
          </p:nvPr>
        </p:nvSpPr>
        <p:spPr/>
        <p:txBody>
          <a:bodyPr>
            <a:normAutofit/>
          </a:bodyPr>
          <a:lstStyle/>
          <a:p>
            <a:r>
              <a:rPr lang="en-US" dirty="0"/>
              <a:t>There are many different addressing modes allowing different forms of memory references. The most general form is shown at the bottom of the table with syntax </a:t>
            </a:r>
            <a:r>
              <a:rPr lang="en-US" dirty="0" err="1"/>
              <a:t>Imm</a:t>
            </a:r>
            <a:r>
              <a:rPr lang="en-US" dirty="0"/>
              <a:t>(</a:t>
            </a:r>
            <a:r>
              <a:rPr lang="en-US" dirty="0" err="1"/>
              <a:t>rb,ri,s</a:t>
            </a:r>
            <a:r>
              <a:rPr lang="en-US" dirty="0"/>
              <a:t>). </a:t>
            </a:r>
          </a:p>
          <a:p>
            <a:r>
              <a:rPr lang="en-US" dirty="0"/>
              <a:t>Such a reference has four components: an immediate offset </a:t>
            </a:r>
            <a:r>
              <a:rPr lang="en-US" dirty="0" err="1"/>
              <a:t>Imm</a:t>
            </a:r>
            <a:r>
              <a:rPr lang="en-US" dirty="0"/>
              <a:t>, a base register </a:t>
            </a:r>
            <a:r>
              <a:rPr lang="en-US" dirty="0" err="1"/>
              <a:t>rb</a:t>
            </a:r>
            <a:r>
              <a:rPr lang="en-US" dirty="0"/>
              <a:t>, an index register </a:t>
            </a:r>
            <a:r>
              <a:rPr lang="en-US" dirty="0" err="1"/>
              <a:t>ri</a:t>
            </a:r>
            <a:r>
              <a:rPr lang="en-US" dirty="0"/>
              <a:t> , and a scale factor s, where s must be 1, 2, 4, or 8. Both the base and index must be 64-bit registers.</a:t>
            </a:r>
          </a:p>
          <a:p>
            <a:r>
              <a:rPr lang="en-US" dirty="0"/>
              <a:t>The effective address is computed as </a:t>
            </a:r>
            <a:r>
              <a:rPr lang="en-US" b="1" dirty="0" err="1">
                <a:solidFill>
                  <a:srgbClr val="C00000"/>
                </a:solidFill>
              </a:rPr>
              <a:t>Imm</a:t>
            </a:r>
            <a:r>
              <a:rPr lang="en-US" b="1" dirty="0">
                <a:solidFill>
                  <a:srgbClr val="C00000"/>
                </a:solidFill>
              </a:rPr>
              <a:t> + R[</a:t>
            </a:r>
            <a:r>
              <a:rPr lang="en-US" b="1" dirty="0" err="1">
                <a:solidFill>
                  <a:srgbClr val="C00000"/>
                </a:solidFill>
              </a:rPr>
              <a:t>rb</a:t>
            </a:r>
            <a:r>
              <a:rPr lang="en-US" b="1" dirty="0">
                <a:solidFill>
                  <a:srgbClr val="C00000"/>
                </a:solidFill>
              </a:rPr>
              <a:t>]+ R[</a:t>
            </a:r>
            <a:r>
              <a:rPr lang="en-US" b="1" dirty="0" err="1">
                <a:solidFill>
                  <a:srgbClr val="C00000"/>
                </a:solidFill>
              </a:rPr>
              <a:t>ri</a:t>
            </a:r>
            <a:r>
              <a:rPr lang="en-US" b="1" dirty="0">
                <a:solidFill>
                  <a:srgbClr val="C00000"/>
                </a:solidFill>
              </a:rPr>
              <a:t>] . s</a:t>
            </a:r>
            <a:r>
              <a:rPr lang="en-US" dirty="0"/>
              <a:t>. This general form is often seen when referencing elements of arrays</a:t>
            </a:r>
          </a:p>
          <a:p>
            <a:endParaRPr lang="en-US" dirty="0"/>
          </a:p>
        </p:txBody>
      </p:sp>
    </p:spTree>
    <p:extLst>
      <p:ext uri="{BB962C8B-B14F-4D97-AF65-F5344CB8AC3E}">
        <p14:creationId xmlns:p14="http://schemas.microsoft.com/office/powerpoint/2010/main" val="3135749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25C76-64DF-D476-B729-B13CC46DBAB9}"/>
              </a:ext>
            </a:extLst>
          </p:cNvPr>
          <p:cNvSpPr>
            <a:spLocks noGrp="1"/>
          </p:cNvSpPr>
          <p:nvPr>
            <p:ph type="title"/>
          </p:nvPr>
        </p:nvSpPr>
        <p:spPr>
          <a:xfrm>
            <a:off x="510493" y="656348"/>
            <a:ext cx="10843307" cy="1034340"/>
          </a:xfrm>
        </p:spPr>
        <p:txBody>
          <a:bodyPr>
            <a:normAutofit/>
          </a:bodyPr>
          <a:lstStyle/>
          <a:p>
            <a:r>
              <a:rPr lang="en-US" sz="2400" dirty="0"/>
              <a:t>Operand forms. Operands can denote immediate (constant) values, register values, or values from memory. The scaling factors must be either 1, 2, 4, or 8.</a:t>
            </a:r>
          </a:p>
        </p:txBody>
      </p:sp>
      <p:pic>
        <p:nvPicPr>
          <p:cNvPr id="5" name="Content Placeholder 4">
            <a:extLst>
              <a:ext uri="{FF2B5EF4-FFF2-40B4-BE49-F238E27FC236}">
                <a16:creationId xmlns:a16="http://schemas.microsoft.com/office/drawing/2014/main" id="{08B18E88-D491-44D8-A7E0-586680874049}"/>
              </a:ext>
            </a:extLst>
          </p:cNvPr>
          <p:cNvPicPr>
            <a:picLocks noGrp="1" noChangeAspect="1"/>
          </p:cNvPicPr>
          <p:nvPr>
            <p:ph idx="1"/>
          </p:nvPr>
        </p:nvPicPr>
        <p:blipFill>
          <a:blip r:embed="rId2"/>
          <a:stretch>
            <a:fillRect/>
          </a:stretch>
        </p:blipFill>
        <p:spPr>
          <a:xfrm>
            <a:off x="2423440" y="2172745"/>
            <a:ext cx="7712728" cy="3840127"/>
          </a:xfrm>
        </p:spPr>
      </p:pic>
    </p:spTree>
    <p:extLst>
      <p:ext uri="{BB962C8B-B14F-4D97-AF65-F5344CB8AC3E}">
        <p14:creationId xmlns:p14="http://schemas.microsoft.com/office/powerpoint/2010/main" val="8676658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367" name="Group 79"/>
          <p:cNvGraphicFramePr>
            <a:graphicFrameLocks noGrp="1"/>
          </p:cNvGraphicFramePr>
          <p:nvPr/>
        </p:nvGraphicFramePr>
        <p:xfrm>
          <a:off x="2574585" y="3886200"/>
          <a:ext cx="6934200" cy="2540000"/>
        </p:xfrm>
        <a:graphic>
          <a:graphicData uri="http://schemas.openxmlformats.org/drawingml/2006/table">
            <a:tbl>
              <a:tblPr/>
              <a:tblGrid>
                <a:gridCol w="2671763">
                  <a:extLst>
                    <a:ext uri="{9D8B030D-6E8A-4147-A177-3AD203B41FA5}">
                      <a16:colId xmlns:a16="http://schemas.microsoft.com/office/drawing/2014/main" val="20000"/>
                    </a:ext>
                  </a:extLst>
                </a:gridCol>
                <a:gridCol w="2741612">
                  <a:extLst>
                    <a:ext uri="{9D8B030D-6E8A-4147-A177-3AD203B41FA5}">
                      <a16:colId xmlns:a16="http://schemas.microsoft.com/office/drawing/2014/main" val="20001"/>
                    </a:ext>
                  </a:extLst>
                </a:gridCol>
                <a:gridCol w="1520825">
                  <a:extLst>
                    <a:ext uri="{9D8B030D-6E8A-4147-A177-3AD203B41FA5}">
                      <a16:colId xmlns:a16="http://schemas.microsoft.com/office/drawing/2014/main" val="20002"/>
                    </a:ext>
                  </a:extLst>
                </a:gridCol>
              </a:tblGrid>
              <a:tr h="508000">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alibri Bold" charset="0"/>
                          <a:ea typeface="ヒラギノ角ゴ ProN W6" charset="0"/>
                          <a:cs typeface="ヒラギノ角ゴ ProN W6" charset="0"/>
                          <a:sym typeface="Calibri Bold" charset="0"/>
                        </a:rPr>
                        <a:t>Expression</a:t>
                      </a:r>
                    </a:p>
                  </a:txBody>
                  <a:tcPr marL="101600" marR="101600" marT="101600" marB="1016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D6F4"/>
                    </a:solid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alibri Bold" charset="0"/>
                          <a:ea typeface="ヒラギノ角ゴ ProN W6" charset="0"/>
                          <a:cs typeface="ヒラギノ角ゴ ProN W6" charset="0"/>
                          <a:sym typeface="Calibri Bold" charset="0"/>
                        </a:rPr>
                        <a:t>Address Computation</a:t>
                      </a:r>
                    </a:p>
                  </a:txBody>
                  <a:tcPr marL="101600" marR="101600" marT="101600" marB="1016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D6F4"/>
                    </a:solid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a:ln>
                            <a:noFill/>
                          </a:ln>
                          <a:solidFill>
                            <a:schemeClr val="tx1"/>
                          </a:solidFill>
                          <a:effectLst/>
                          <a:latin typeface="Calibri Bold" charset="0"/>
                          <a:ea typeface="ヒラギノ角ゴ ProN W6" charset="0"/>
                          <a:cs typeface="ヒラギノ角ゴ ProN W6" charset="0"/>
                          <a:sym typeface="Calibri Bold" charset="0"/>
                        </a:rPr>
                        <a:t>Address</a:t>
                      </a:r>
                    </a:p>
                  </a:txBody>
                  <a:tcPr marL="101600" marR="101600" marT="101600" marB="1016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D6F4"/>
                    </a:solidFill>
                  </a:tcPr>
                </a:tc>
                <a:extLst>
                  <a:ext uri="{0D108BD9-81ED-4DB2-BD59-A6C34878D82A}">
                    <a16:rowId xmlns:a16="http://schemas.microsoft.com/office/drawing/2014/main" val="10000"/>
                  </a:ext>
                </a:extLst>
              </a:tr>
              <a:tr h="508000">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0x8(%</a:t>
                      </a:r>
                      <a:r>
                        <a:rPr kumimoji="0" lang="en-US" sz="2000" b="0" i="0" u="none" strike="noStrike" cap="none" normalizeH="0" baseline="0" dirty="0" err="1">
                          <a:ln>
                            <a:noFill/>
                          </a:ln>
                          <a:solidFill>
                            <a:schemeClr val="tx1"/>
                          </a:solidFill>
                          <a:effectLst/>
                          <a:latin typeface="Courier New Bold" charset="0"/>
                          <a:cs typeface="Courier New Bold" charset="0"/>
                          <a:sym typeface="Courier New Bold" charset="0"/>
                        </a:rPr>
                        <a:t>rdx</a:t>
                      </a: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a:t>
                      </a:r>
                    </a:p>
                  </a:txBody>
                  <a:tcPr marL="76200" marR="76200" marT="76200" marB="762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endParaRPr kumimoji="0" lang="en-US" sz="1800" b="0" i="0" u="none" strike="noStrike" cap="none" normalizeH="0" baseline="0" dirty="0">
                        <a:ln>
                          <a:noFill/>
                        </a:ln>
                        <a:solidFill>
                          <a:schemeClr val="tx1"/>
                        </a:solidFill>
                        <a:effectLst/>
                        <a:latin typeface="Courier New" charset="0"/>
                        <a:ea typeface="ヒラギノ角ゴ ProN W3" charset="0"/>
                        <a:cs typeface="ヒラギノ角ゴ ProN W3" charset="0"/>
                        <a:sym typeface="Courier New" charset="0"/>
                      </a:endParaRPr>
                    </a:p>
                  </a:txBody>
                  <a:tcPr marL="76200" marR="76200" marT="76200" marB="762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endParaRPr kumimoji="0" lang="en-US" sz="1800" b="0" i="0" u="none" strike="noStrike" cap="none" normalizeH="0" baseline="0">
                        <a:ln>
                          <a:noFill/>
                        </a:ln>
                        <a:solidFill>
                          <a:schemeClr val="tx1"/>
                        </a:solidFill>
                        <a:effectLst/>
                        <a:latin typeface="Courier New" charset="0"/>
                        <a:ea typeface="ヒラギノ角ゴ ProN W3" charset="0"/>
                        <a:cs typeface="ヒラギノ角ゴ ProN W3" charset="0"/>
                        <a:sym typeface="Courier New" charset="0"/>
                      </a:endParaRPr>
                    </a:p>
                  </a:txBody>
                  <a:tcPr marL="76200" marR="76200" marT="76200" marB="762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08000">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a:t>
                      </a:r>
                      <a:r>
                        <a:rPr kumimoji="0" lang="en-US" sz="2000" b="0" i="0" u="none" strike="noStrike" cap="none" normalizeH="0" baseline="0" dirty="0" err="1">
                          <a:ln>
                            <a:noFill/>
                          </a:ln>
                          <a:solidFill>
                            <a:schemeClr val="tx1"/>
                          </a:solidFill>
                          <a:effectLst/>
                          <a:latin typeface="Courier New Bold" charset="0"/>
                          <a:cs typeface="Courier New Bold" charset="0"/>
                          <a:sym typeface="Courier New Bold" charset="0"/>
                        </a:rPr>
                        <a:t>rdx</a:t>
                      </a: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a:t>
                      </a:r>
                      <a:r>
                        <a:rPr kumimoji="0" lang="en-US" sz="2000" b="0" i="0" u="none" strike="noStrike" cap="none" normalizeH="0" baseline="0" dirty="0" err="1">
                          <a:ln>
                            <a:noFill/>
                          </a:ln>
                          <a:solidFill>
                            <a:schemeClr val="tx1"/>
                          </a:solidFill>
                          <a:effectLst/>
                          <a:latin typeface="Courier New Bold" charset="0"/>
                          <a:cs typeface="Courier New Bold" charset="0"/>
                          <a:sym typeface="Courier New Bold" charset="0"/>
                        </a:rPr>
                        <a:t>rcx</a:t>
                      </a: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a:t>
                      </a:r>
                    </a:p>
                  </a:txBody>
                  <a:tcPr marL="76200" marR="76200" marT="76200" marB="762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endParaRPr kumimoji="0" lang="en-US" sz="1800" b="0" i="0" u="none" strike="noStrike" cap="none" normalizeH="0" baseline="0" dirty="0">
                        <a:ln>
                          <a:noFill/>
                        </a:ln>
                        <a:solidFill>
                          <a:schemeClr val="tx1"/>
                        </a:solidFill>
                        <a:effectLst/>
                        <a:latin typeface="Courier New" charset="0"/>
                        <a:ea typeface="ヒラギノ角ゴ ProN W3" charset="0"/>
                        <a:cs typeface="ヒラギノ角ゴ ProN W3" charset="0"/>
                        <a:sym typeface="Courier New" charset="0"/>
                      </a:endParaRPr>
                    </a:p>
                  </a:txBody>
                  <a:tcPr marL="76200" marR="76200" marT="76200" marB="762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endParaRPr kumimoji="0" lang="en-US" sz="1800" b="0" i="0" u="none" strike="noStrike" cap="none" normalizeH="0" baseline="0">
                        <a:ln>
                          <a:noFill/>
                        </a:ln>
                        <a:solidFill>
                          <a:schemeClr val="tx1"/>
                        </a:solidFill>
                        <a:effectLst/>
                        <a:latin typeface="Courier New" charset="0"/>
                        <a:ea typeface="ヒラギノ角ゴ ProN W3" charset="0"/>
                        <a:cs typeface="ヒラギノ角ゴ ProN W3" charset="0"/>
                        <a:sym typeface="Courier New" charset="0"/>
                      </a:endParaRPr>
                    </a:p>
                  </a:txBody>
                  <a:tcPr marL="76200" marR="76200" marT="76200" marB="762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508000">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(%rdx,%rcx,4)</a:t>
                      </a:r>
                    </a:p>
                  </a:txBody>
                  <a:tcPr marL="76200" marR="76200" marT="76200" marB="762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endParaRPr kumimoji="0" lang="en-US" sz="1800" b="0" i="0" u="none" strike="noStrike" cap="none" normalizeH="0" baseline="0">
                        <a:ln>
                          <a:noFill/>
                        </a:ln>
                        <a:solidFill>
                          <a:schemeClr val="tx1"/>
                        </a:solidFill>
                        <a:effectLst/>
                        <a:latin typeface="Courier New" charset="0"/>
                        <a:ea typeface="ヒラギノ角ゴ ProN W3" charset="0"/>
                        <a:cs typeface="ヒラギノ角ゴ ProN W3" charset="0"/>
                        <a:sym typeface="Courier New" charset="0"/>
                      </a:endParaRPr>
                    </a:p>
                  </a:txBody>
                  <a:tcPr marL="76200" marR="76200" marT="76200" marB="762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endParaRPr kumimoji="0" lang="en-US" sz="1800" b="0" i="0" u="none" strike="noStrike" cap="none" normalizeH="0" baseline="0">
                        <a:ln>
                          <a:noFill/>
                        </a:ln>
                        <a:solidFill>
                          <a:schemeClr val="tx1"/>
                        </a:solidFill>
                        <a:effectLst/>
                        <a:latin typeface="Courier New" charset="0"/>
                        <a:ea typeface="ヒラギノ角ゴ ProN W3" charset="0"/>
                        <a:cs typeface="ヒラギノ角ゴ ProN W3" charset="0"/>
                        <a:sym typeface="Courier New" charset="0"/>
                      </a:endParaRPr>
                    </a:p>
                  </a:txBody>
                  <a:tcPr marL="76200" marR="76200" marT="76200" marB="762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508000">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0x80(,%rdx,2)</a:t>
                      </a:r>
                    </a:p>
                  </a:txBody>
                  <a:tcPr marL="76200" marR="76200" marT="76200" marB="762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endParaRPr kumimoji="0" lang="en-US" sz="1800" b="0" i="0" u="none" strike="noStrike" cap="none" normalizeH="0" baseline="0">
                        <a:ln>
                          <a:noFill/>
                        </a:ln>
                        <a:solidFill>
                          <a:schemeClr val="tx1"/>
                        </a:solidFill>
                        <a:effectLst/>
                        <a:latin typeface="Courier New" charset="0"/>
                        <a:ea typeface="ヒラギノ角ゴ ProN W3" charset="0"/>
                        <a:cs typeface="ヒラギノ角ゴ ProN W3" charset="0"/>
                        <a:sym typeface="Courier New" charset="0"/>
                      </a:endParaRPr>
                    </a:p>
                  </a:txBody>
                  <a:tcPr marL="76200" marR="76200" marT="76200" marB="762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endParaRPr kumimoji="0" lang="en-US" sz="1800" b="0" i="0" u="none" strike="noStrike" cap="none" normalizeH="0" baseline="0" dirty="0">
                        <a:ln>
                          <a:noFill/>
                        </a:ln>
                        <a:solidFill>
                          <a:schemeClr val="tx1"/>
                        </a:solidFill>
                        <a:effectLst/>
                        <a:latin typeface="Courier New" charset="0"/>
                        <a:ea typeface="ヒラギノ角ゴ ProN W3" charset="0"/>
                        <a:cs typeface="ヒラギノ角ゴ ProN W3" charset="0"/>
                        <a:sym typeface="Courier New" charset="0"/>
                      </a:endParaRPr>
                    </a:p>
                  </a:txBody>
                  <a:tcPr marL="76200" marR="76200" marT="76200" marB="762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4"/>
                  </a:ext>
                </a:extLst>
              </a:tr>
            </a:tbl>
          </a:graphicData>
        </a:graphic>
      </p:graphicFrame>
      <p:sp>
        <p:nvSpPr>
          <p:cNvPr id="12295" name="Rectangle 7"/>
          <p:cNvSpPr>
            <a:spLocks noGrp="1" noChangeArrowheads="1"/>
          </p:cNvSpPr>
          <p:nvPr>
            <p:ph type="title"/>
          </p:nvPr>
        </p:nvSpPr>
        <p:spPr>
          <a:ln/>
        </p:spPr>
        <p:txBody>
          <a:bodyPr/>
          <a:lstStyle/>
          <a:p>
            <a:pPr marL="80963" indent="-80963"/>
            <a:r>
              <a:rPr lang="en-US" dirty="0">
                <a:latin typeface="Calibri" charset="0"/>
                <a:ea typeface="Calibri" charset="0"/>
                <a:cs typeface="Calibri" charset="0"/>
                <a:sym typeface="Calibri" charset="0"/>
              </a:rPr>
              <a:t>Address Computation Examples</a:t>
            </a:r>
            <a:endParaRPr lang="en-US" dirty="0">
              <a:latin typeface="Calibri" charset="0"/>
              <a:ea typeface="ヒラギノ角ゴ ProN W3" charset="0"/>
              <a:cs typeface="ヒラギノ角ゴ ProN W3" charset="0"/>
              <a:sym typeface="Calibri" charset="0"/>
            </a:endParaRPr>
          </a:p>
        </p:txBody>
      </p:sp>
      <p:graphicFrame>
        <p:nvGraphicFramePr>
          <p:cNvPr id="12296" name="Group 8"/>
          <p:cNvGraphicFramePr>
            <a:graphicFrameLocks noGrp="1"/>
          </p:cNvGraphicFramePr>
          <p:nvPr/>
        </p:nvGraphicFramePr>
        <p:xfrm>
          <a:off x="2574585" y="3893820"/>
          <a:ext cx="6934200" cy="2524760"/>
        </p:xfrm>
        <a:graphic>
          <a:graphicData uri="http://schemas.openxmlformats.org/drawingml/2006/table">
            <a:tbl>
              <a:tblPr/>
              <a:tblGrid>
                <a:gridCol w="2671763">
                  <a:extLst>
                    <a:ext uri="{9D8B030D-6E8A-4147-A177-3AD203B41FA5}">
                      <a16:colId xmlns:a16="http://schemas.microsoft.com/office/drawing/2014/main" val="20000"/>
                    </a:ext>
                  </a:extLst>
                </a:gridCol>
                <a:gridCol w="2741612">
                  <a:extLst>
                    <a:ext uri="{9D8B030D-6E8A-4147-A177-3AD203B41FA5}">
                      <a16:colId xmlns:a16="http://schemas.microsoft.com/office/drawing/2014/main" val="20001"/>
                    </a:ext>
                  </a:extLst>
                </a:gridCol>
                <a:gridCol w="1520825">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alibri Bold" charset="0"/>
                          <a:ea typeface="ヒラギノ角ゴ ProN W6" charset="0"/>
                          <a:cs typeface="ヒラギノ角ゴ ProN W6" charset="0"/>
                          <a:sym typeface="Calibri Bold" charset="0"/>
                        </a:rPr>
                        <a:t>Expression</a:t>
                      </a:r>
                    </a:p>
                  </a:txBody>
                  <a:tcPr marL="101600" marR="101600" marT="101600" marB="1016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D6F4"/>
                    </a:solid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alibri Bold" charset="0"/>
                          <a:ea typeface="ヒラギノ角ゴ ProN W6" charset="0"/>
                          <a:cs typeface="ヒラギノ角ゴ ProN W6" charset="0"/>
                          <a:sym typeface="Calibri Bold" charset="0"/>
                        </a:rPr>
                        <a:t>Address Computation</a:t>
                      </a:r>
                    </a:p>
                  </a:txBody>
                  <a:tcPr marL="101600" marR="101600" marT="101600" marB="1016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D6F4"/>
                    </a:solid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a:ln>
                            <a:noFill/>
                          </a:ln>
                          <a:solidFill>
                            <a:schemeClr val="tx1"/>
                          </a:solidFill>
                          <a:effectLst/>
                          <a:latin typeface="Calibri Bold" charset="0"/>
                          <a:ea typeface="ヒラギノ角ゴ ProN W6" charset="0"/>
                          <a:cs typeface="ヒラギノ角ゴ ProN W6" charset="0"/>
                          <a:sym typeface="Calibri Bold" charset="0"/>
                        </a:rPr>
                        <a:t>Address</a:t>
                      </a:r>
                    </a:p>
                  </a:txBody>
                  <a:tcPr marL="101600" marR="101600" marT="101600" marB="1016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D6F4"/>
                    </a:solidFill>
                  </a:tcPr>
                </a:tc>
                <a:extLst>
                  <a:ext uri="{0D108BD9-81ED-4DB2-BD59-A6C34878D82A}">
                    <a16:rowId xmlns:a16="http://schemas.microsoft.com/office/drawing/2014/main" val="10000"/>
                  </a:ext>
                </a:extLst>
              </a:tr>
              <a:tr h="508000">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0x8(%</a:t>
                      </a:r>
                      <a:r>
                        <a:rPr kumimoji="0" lang="en-US" sz="2000" b="0" i="0" u="none" strike="noStrike" cap="none" normalizeH="0" baseline="0" dirty="0" err="1">
                          <a:ln>
                            <a:noFill/>
                          </a:ln>
                          <a:solidFill>
                            <a:schemeClr val="tx1"/>
                          </a:solidFill>
                          <a:effectLst/>
                          <a:latin typeface="Courier New Bold" charset="0"/>
                          <a:cs typeface="Courier New Bold" charset="0"/>
                          <a:sym typeface="Courier New Bold" charset="0"/>
                        </a:rPr>
                        <a:t>rdx</a:t>
                      </a: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a:t>
                      </a:r>
                    </a:p>
                  </a:txBody>
                  <a:tcPr marL="76200" marR="76200" marT="76200" marB="762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0xf000 + 0x8</a:t>
                      </a:r>
                    </a:p>
                  </a:txBody>
                  <a:tcPr marL="76200" marR="76200" marT="76200" marB="762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0xf008</a:t>
                      </a:r>
                    </a:p>
                  </a:txBody>
                  <a:tcPr marL="76200" marR="76200" marT="76200" marB="762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508000">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a:t>
                      </a:r>
                      <a:r>
                        <a:rPr kumimoji="0" lang="en-US" sz="2000" b="0" i="0" u="none" strike="noStrike" cap="none" normalizeH="0" baseline="0" dirty="0" err="1">
                          <a:ln>
                            <a:noFill/>
                          </a:ln>
                          <a:solidFill>
                            <a:schemeClr val="tx1"/>
                          </a:solidFill>
                          <a:effectLst/>
                          <a:latin typeface="Courier New Bold" charset="0"/>
                          <a:cs typeface="Courier New Bold" charset="0"/>
                          <a:sym typeface="Courier New Bold" charset="0"/>
                        </a:rPr>
                        <a:t>rdx</a:t>
                      </a: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a:t>
                      </a:r>
                      <a:r>
                        <a:rPr kumimoji="0" lang="en-US" sz="2000" b="0" i="0" u="none" strike="noStrike" cap="none" normalizeH="0" baseline="0" dirty="0" err="1">
                          <a:ln>
                            <a:noFill/>
                          </a:ln>
                          <a:solidFill>
                            <a:schemeClr val="tx1"/>
                          </a:solidFill>
                          <a:effectLst/>
                          <a:latin typeface="Courier New Bold" charset="0"/>
                          <a:cs typeface="Courier New Bold" charset="0"/>
                          <a:sym typeface="Courier New Bold" charset="0"/>
                        </a:rPr>
                        <a:t>rcx</a:t>
                      </a: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a:t>
                      </a:r>
                    </a:p>
                  </a:txBody>
                  <a:tcPr marL="76200" marR="76200" marT="76200" marB="762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0xf000 + 0x100</a:t>
                      </a:r>
                    </a:p>
                  </a:txBody>
                  <a:tcPr marL="76200" marR="76200" marT="76200" marB="762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0xf100</a:t>
                      </a:r>
                    </a:p>
                  </a:txBody>
                  <a:tcPr marL="76200" marR="76200" marT="76200" marB="762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508000">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(%rdx,%rcx,4)</a:t>
                      </a:r>
                    </a:p>
                  </a:txBody>
                  <a:tcPr marL="76200" marR="76200" marT="76200" marB="762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0xf000 + 4*0x100</a:t>
                      </a:r>
                    </a:p>
                  </a:txBody>
                  <a:tcPr marL="76200" marR="76200" marT="76200" marB="762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0xf400</a:t>
                      </a:r>
                    </a:p>
                  </a:txBody>
                  <a:tcPr marL="76200" marR="76200" marT="76200" marB="762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508000">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0x80(,%rdx,2)</a:t>
                      </a:r>
                    </a:p>
                  </a:txBody>
                  <a:tcPr marL="76200" marR="76200" marT="76200" marB="762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2*0xf000 + 0x80</a:t>
                      </a:r>
                    </a:p>
                  </a:txBody>
                  <a:tcPr marL="76200" marR="76200" marT="76200" marB="762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0x1e080</a:t>
                      </a:r>
                    </a:p>
                  </a:txBody>
                  <a:tcPr marL="76200" marR="76200" marT="76200" marB="762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bl>
          </a:graphicData>
        </a:graphic>
      </p:graphicFrame>
      <p:graphicFrame>
        <p:nvGraphicFramePr>
          <p:cNvPr id="12350" name="Group 62"/>
          <p:cNvGraphicFramePr>
            <a:graphicFrameLocks noGrp="1"/>
          </p:cNvGraphicFramePr>
          <p:nvPr/>
        </p:nvGraphicFramePr>
        <p:xfrm>
          <a:off x="2590800" y="1511300"/>
          <a:ext cx="2362200" cy="1016000"/>
        </p:xfrm>
        <a:graphic>
          <a:graphicData uri="http://schemas.openxmlformats.org/drawingml/2006/table">
            <a:tbl>
              <a:tblPr/>
              <a:tblGrid>
                <a:gridCol w="1041400">
                  <a:extLst>
                    <a:ext uri="{9D8B030D-6E8A-4147-A177-3AD203B41FA5}">
                      <a16:colId xmlns:a16="http://schemas.microsoft.com/office/drawing/2014/main" val="20000"/>
                    </a:ext>
                  </a:extLst>
                </a:gridCol>
                <a:gridCol w="1320800">
                  <a:extLst>
                    <a:ext uri="{9D8B030D-6E8A-4147-A177-3AD203B41FA5}">
                      <a16:colId xmlns:a16="http://schemas.microsoft.com/office/drawing/2014/main" val="20001"/>
                    </a:ext>
                  </a:extLst>
                </a:gridCol>
              </a:tblGrid>
              <a:tr h="508000">
                <a:tc>
                  <a:txBody>
                    <a:bodyPr/>
                    <a:lstStyle/>
                    <a:p>
                      <a:pPr marL="0" marR="0" lvl="0" indent="0" algn="l"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a:t>
                      </a:r>
                      <a:r>
                        <a:rPr kumimoji="0" lang="en-US" sz="2000" b="0" i="0" u="none" strike="noStrike" cap="none" normalizeH="0" baseline="0" dirty="0" err="1">
                          <a:ln>
                            <a:noFill/>
                          </a:ln>
                          <a:solidFill>
                            <a:schemeClr val="tx1"/>
                          </a:solidFill>
                          <a:effectLst/>
                          <a:latin typeface="Courier New Bold" charset="0"/>
                          <a:cs typeface="Courier New Bold" charset="0"/>
                          <a:sym typeface="Courier New Bold" charset="0"/>
                        </a:rPr>
                        <a:t>rdx</a:t>
                      </a:r>
                      <a:endPar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endParaRPr>
                    </a:p>
                  </a:txBody>
                  <a:tcPr marL="76200" marR="76200" marT="76200" marB="762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a:ln>
                            <a:noFill/>
                          </a:ln>
                          <a:solidFill>
                            <a:schemeClr val="tx1"/>
                          </a:solidFill>
                          <a:effectLst/>
                          <a:latin typeface="Courier New Bold" charset="0"/>
                          <a:cs typeface="Courier New Bold" charset="0"/>
                          <a:sym typeface="Courier New Bold" charset="0"/>
                        </a:rPr>
                        <a:t>0xf000</a:t>
                      </a:r>
                    </a:p>
                  </a:txBody>
                  <a:tcPr marL="76200" marR="76200" marT="76200" marB="762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508000">
                <a:tc>
                  <a:txBody>
                    <a:bodyPr/>
                    <a:lstStyle/>
                    <a:p>
                      <a:pPr marL="0" marR="0" lvl="0" indent="0" algn="l"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a:t>
                      </a:r>
                      <a:r>
                        <a:rPr kumimoji="0" lang="en-US" sz="2000" b="0" i="0" u="none" strike="noStrike" cap="none" normalizeH="0" baseline="0" dirty="0" err="1">
                          <a:ln>
                            <a:noFill/>
                          </a:ln>
                          <a:solidFill>
                            <a:schemeClr val="tx1"/>
                          </a:solidFill>
                          <a:effectLst/>
                          <a:latin typeface="Courier New Bold" charset="0"/>
                          <a:cs typeface="Courier New Bold" charset="0"/>
                          <a:sym typeface="Courier New Bold" charset="0"/>
                        </a:rPr>
                        <a:t>rcx</a:t>
                      </a:r>
                      <a:endPar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endParaRPr>
                    </a:p>
                  </a:txBody>
                  <a:tcPr marL="76200" marR="76200" marT="76200" marB="762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0x0100</a:t>
                      </a:r>
                    </a:p>
                  </a:txBody>
                  <a:tcPr marL="76200" marR="76200" marT="76200" marB="762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Rectangle 1"/>
          <p:cNvSpPr/>
          <p:nvPr/>
        </p:nvSpPr>
        <p:spPr bwMode="auto">
          <a:xfrm>
            <a:off x="5293360" y="4485640"/>
            <a:ext cx="2138680" cy="335280"/>
          </a:xfrm>
          <a:prstGeom prst="rect">
            <a:avLst/>
          </a:prstGeom>
          <a:solidFill>
            <a:schemeClr val="bg1"/>
          </a:solidFill>
          <a:ln w="25400" cap="flat" cmpd="sng" algn="ctr">
            <a:no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endParaRPr lang="en-US" sz="2400" b="1" dirty="0">
              <a:solidFill>
                <a:srgbClr val="000000"/>
              </a:solidFill>
              <a:latin typeface="Calibri" pitchFamily="34" charset="0"/>
            </a:endParaRPr>
          </a:p>
        </p:txBody>
      </p:sp>
      <p:sp>
        <p:nvSpPr>
          <p:cNvPr id="7" name="Rectangle 6"/>
          <p:cNvSpPr/>
          <p:nvPr/>
        </p:nvSpPr>
        <p:spPr bwMode="auto">
          <a:xfrm>
            <a:off x="5293360" y="4983480"/>
            <a:ext cx="2286000" cy="335280"/>
          </a:xfrm>
          <a:prstGeom prst="rect">
            <a:avLst/>
          </a:prstGeom>
          <a:solidFill>
            <a:schemeClr val="bg1"/>
          </a:solidFill>
          <a:ln w="25400" cap="flat" cmpd="sng" algn="ctr">
            <a:no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endParaRPr lang="en-US" sz="2400" b="1" dirty="0">
              <a:solidFill>
                <a:srgbClr val="000000"/>
              </a:solidFill>
              <a:latin typeface="Calibri" pitchFamily="34" charset="0"/>
            </a:endParaRPr>
          </a:p>
        </p:txBody>
      </p:sp>
      <p:sp>
        <p:nvSpPr>
          <p:cNvPr id="8" name="Rectangle 7"/>
          <p:cNvSpPr/>
          <p:nvPr/>
        </p:nvSpPr>
        <p:spPr bwMode="auto">
          <a:xfrm>
            <a:off x="5293360" y="5445760"/>
            <a:ext cx="2489200" cy="335280"/>
          </a:xfrm>
          <a:prstGeom prst="rect">
            <a:avLst/>
          </a:prstGeom>
          <a:solidFill>
            <a:schemeClr val="bg1"/>
          </a:solidFill>
          <a:ln w="25400" cap="flat" cmpd="sng" algn="ctr">
            <a:no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endParaRPr lang="en-US" sz="2400" b="1" dirty="0">
              <a:solidFill>
                <a:srgbClr val="000000"/>
              </a:solidFill>
              <a:latin typeface="Calibri" pitchFamily="34" charset="0"/>
            </a:endParaRPr>
          </a:p>
        </p:txBody>
      </p:sp>
      <p:sp>
        <p:nvSpPr>
          <p:cNvPr id="9" name="Rectangle 8"/>
          <p:cNvSpPr/>
          <p:nvPr/>
        </p:nvSpPr>
        <p:spPr bwMode="auto">
          <a:xfrm>
            <a:off x="5293360" y="6009640"/>
            <a:ext cx="2489200" cy="335280"/>
          </a:xfrm>
          <a:prstGeom prst="rect">
            <a:avLst/>
          </a:prstGeom>
          <a:solidFill>
            <a:schemeClr val="bg1"/>
          </a:solidFill>
          <a:ln w="25400" cap="flat" cmpd="sng" algn="ctr">
            <a:no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endParaRPr lang="en-US" sz="2400" b="1" dirty="0">
              <a:solidFill>
                <a:srgbClr val="000000"/>
              </a:solidFill>
              <a:latin typeface="Calibri" pitchFamily="34" charset="0"/>
            </a:endParaRPr>
          </a:p>
        </p:txBody>
      </p:sp>
      <p:sp>
        <p:nvSpPr>
          <p:cNvPr id="10" name="Rectangle 9"/>
          <p:cNvSpPr/>
          <p:nvPr/>
        </p:nvSpPr>
        <p:spPr bwMode="auto">
          <a:xfrm>
            <a:off x="8046721" y="4485640"/>
            <a:ext cx="1426391" cy="335280"/>
          </a:xfrm>
          <a:prstGeom prst="rect">
            <a:avLst/>
          </a:prstGeom>
          <a:solidFill>
            <a:schemeClr val="bg1"/>
          </a:solidFill>
          <a:ln w="25400" cap="flat" cmpd="sng" algn="ctr">
            <a:no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endParaRPr lang="en-US" sz="2400" b="1" dirty="0">
              <a:solidFill>
                <a:srgbClr val="000000"/>
              </a:solidFill>
              <a:latin typeface="Calibri" pitchFamily="34" charset="0"/>
            </a:endParaRPr>
          </a:p>
        </p:txBody>
      </p:sp>
      <p:sp>
        <p:nvSpPr>
          <p:cNvPr id="11" name="Rectangle 10"/>
          <p:cNvSpPr/>
          <p:nvPr/>
        </p:nvSpPr>
        <p:spPr bwMode="auto">
          <a:xfrm>
            <a:off x="8046721" y="4983480"/>
            <a:ext cx="1426391" cy="335280"/>
          </a:xfrm>
          <a:prstGeom prst="rect">
            <a:avLst/>
          </a:prstGeom>
          <a:solidFill>
            <a:schemeClr val="bg1"/>
          </a:solidFill>
          <a:ln w="25400" cap="flat" cmpd="sng" algn="ctr">
            <a:no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endParaRPr lang="en-US" sz="2400" b="1" dirty="0">
              <a:solidFill>
                <a:srgbClr val="000000"/>
              </a:solidFill>
              <a:latin typeface="Calibri" pitchFamily="34" charset="0"/>
            </a:endParaRPr>
          </a:p>
        </p:txBody>
      </p:sp>
      <p:sp>
        <p:nvSpPr>
          <p:cNvPr id="12" name="Rectangle 11"/>
          <p:cNvSpPr/>
          <p:nvPr/>
        </p:nvSpPr>
        <p:spPr bwMode="auto">
          <a:xfrm>
            <a:off x="8046721" y="5445760"/>
            <a:ext cx="1426391" cy="335280"/>
          </a:xfrm>
          <a:prstGeom prst="rect">
            <a:avLst/>
          </a:prstGeom>
          <a:solidFill>
            <a:schemeClr val="bg1"/>
          </a:solidFill>
          <a:ln w="25400" cap="flat" cmpd="sng" algn="ctr">
            <a:no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endParaRPr lang="en-US" sz="2400" b="1" dirty="0">
              <a:solidFill>
                <a:srgbClr val="000000"/>
              </a:solidFill>
              <a:latin typeface="Calibri" pitchFamily="34" charset="0"/>
            </a:endParaRPr>
          </a:p>
        </p:txBody>
      </p:sp>
      <p:sp>
        <p:nvSpPr>
          <p:cNvPr id="13" name="Rectangle 12"/>
          <p:cNvSpPr/>
          <p:nvPr/>
        </p:nvSpPr>
        <p:spPr bwMode="auto">
          <a:xfrm>
            <a:off x="8046721" y="6009640"/>
            <a:ext cx="1426391" cy="335280"/>
          </a:xfrm>
          <a:prstGeom prst="rect">
            <a:avLst/>
          </a:prstGeom>
          <a:solidFill>
            <a:schemeClr val="bg1"/>
          </a:solidFill>
          <a:ln w="25400" cap="flat" cmpd="sng" algn="ctr">
            <a:noFill/>
            <a:prstDash val="solid"/>
            <a:round/>
            <a:headEnd type="none" w="med" len="med"/>
            <a:tailEnd type="triangle" w="med" len="med"/>
          </a:ln>
          <a:effectLst/>
        </p:spPr>
        <p:txBody>
          <a:bodyPr vert="horz" wrap="square" lIns="91440" tIns="45720" rIns="91440" bIns="45720" numCol="1" rtlCol="0" anchor="ctr" anchorCtr="1" compatLnSpc="1">
            <a:prstTxWarp prst="textNoShape">
              <a:avLst/>
            </a:prstTxWarp>
          </a:bodyPr>
          <a:lstStyle/>
          <a:p>
            <a:pPr algn="ctr" eaLnBrk="0" fontAlgn="base" hangingPunct="0">
              <a:spcBef>
                <a:spcPct val="0"/>
              </a:spcBef>
              <a:spcAft>
                <a:spcPct val="0"/>
              </a:spcAft>
            </a:pPr>
            <a:endParaRPr lang="en-US" sz="2400" b="1" dirty="0">
              <a:solidFill>
                <a:srgbClr val="000000"/>
              </a:solidFill>
              <a:latin typeface="Calibri" pitchFamily="34" charset="0"/>
            </a:endParaRP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456" t="9117" r="10091" b="55770"/>
          <a:stretch/>
        </p:blipFill>
        <p:spPr bwMode="auto">
          <a:xfrm>
            <a:off x="5227443" y="1431308"/>
            <a:ext cx="5308539" cy="14661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5774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0" grpId="0" animBg="1"/>
      <p:bldP spid="11" grpId="0" animBg="1"/>
      <p:bldP spid="12" grpId="0" animBg="1"/>
      <p:bldP spid="1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367" name="Group 79"/>
          <p:cNvGraphicFramePr>
            <a:graphicFrameLocks noGrp="1"/>
          </p:cNvGraphicFramePr>
          <p:nvPr/>
        </p:nvGraphicFramePr>
        <p:xfrm>
          <a:off x="2574585" y="3886200"/>
          <a:ext cx="6934200" cy="2540000"/>
        </p:xfrm>
        <a:graphic>
          <a:graphicData uri="http://schemas.openxmlformats.org/drawingml/2006/table">
            <a:tbl>
              <a:tblPr/>
              <a:tblGrid>
                <a:gridCol w="2671763">
                  <a:extLst>
                    <a:ext uri="{9D8B030D-6E8A-4147-A177-3AD203B41FA5}">
                      <a16:colId xmlns:a16="http://schemas.microsoft.com/office/drawing/2014/main" val="20000"/>
                    </a:ext>
                  </a:extLst>
                </a:gridCol>
                <a:gridCol w="2741612">
                  <a:extLst>
                    <a:ext uri="{9D8B030D-6E8A-4147-A177-3AD203B41FA5}">
                      <a16:colId xmlns:a16="http://schemas.microsoft.com/office/drawing/2014/main" val="20001"/>
                    </a:ext>
                  </a:extLst>
                </a:gridCol>
                <a:gridCol w="1520825">
                  <a:extLst>
                    <a:ext uri="{9D8B030D-6E8A-4147-A177-3AD203B41FA5}">
                      <a16:colId xmlns:a16="http://schemas.microsoft.com/office/drawing/2014/main" val="20002"/>
                    </a:ext>
                  </a:extLst>
                </a:gridCol>
              </a:tblGrid>
              <a:tr h="508000">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alibri Bold" charset="0"/>
                          <a:ea typeface="ヒラギノ角ゴ ProN W6" charset="0"/>
                          <a:cs typeface="ヒラギノ角ゴ ProN W6" charset="0"/>
                          <a:sym typeface="Calibri Bold" charset="0"/>
                        </a:rPr>
                        <a:t>Expression</a:t>
                      </a:r>
                    </a:p>
                  </a:txBody>
                  <a:tcPr marL="101600" marR="101600" marT="101600" marB="1016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D6F4"/>
                    </a:solid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alibri Bold" charset="0"/>
                          <a:ea typeface="ヒラギノ角ゴ ProN W6" charset="0"/>
                          <a:cs typeface="ヒラギノ角ゴ ProN W6" charset="0"/>
                          <a:sym typeface="Calibri Bold" charset="0"/>
                        </a:rPr>
                        <a:t>Address Computation</a:t>
                      </a:r>
                    </a:p>
                  </a:txBody>
                  <a:tcPr marL="101600" marR="101600" marT="101600" marB="1016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D6F4"/>
                    </a:solid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a:ln>
                            <a:noFill/>
                          </a:ln>
                          <a:solidFill>
                            <a:schemeClr val="tx1"/>
                          </a:solidFill>
                          <a:effectLst/>
                          <a:latin typeface="Calibri Bold" charset="0"/>
                          <a:ea typeface="ヒラギノ角ゴ ProN W6" charset="0"/>
                          <a:cs typeface="ヒラギノ角ゴ ProN W6" charset="0"/>
                          <a:sym typeface="Calibri Bold" charset="0"/>
                        </a:rPr>
                        <a:t>Address</a:t>
                      </a:r>
                    </a:p>
                  </a:txBody>
                  <a:tcPr marL="101600" marR="101600" marT="101600" marB="1016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D6F4"/>
                    </a:solidFill>
                  </a:tcPr>
                </a:tc>
                <a:extLst>
                  <a:ext uri="{0D108BD9-81ED-4DB2-BD59-A6C34878D82A}">
                    <a16:rowId xmlns:a16="http://schemas.microsoft.com/office/drawing/2014/main" val="10000"/>
                  </a:ext>
                </a:extLst>
              </a:tr>
              <a:tr h="508000">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0x8(%</a:t>
                      </a:r>
                      <a:r>
                        <a:rPr kumimoji="0" lang="en-US" sz="2000" b="0" i="0" u="none" strike="noStrike" cap="none" normalizeH="0" baseline="0" dirty="0" err="1">
                          <a:ln>
                            <a:noFill/>
                          </a:ln>
                          <a:solidFill>
                            <a:schemeClr val="tx1"/>
                          </a:solidFill>
                          <a:effectLst/>
                          <a:latin typeface="Courier New Bold" charset="0"/>
                          <a:cs typeface="Courier New Bold" charset="0"/>
                          <a:sym typeface="Courier New Bold" charset="0"/>
                        </a:rPr>
                        <a:t>rdx</a:t>
                      </a: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a:t>
                      </a:r>
                    </a:p>
                  </a:txBody>
                  <a:tcPr marL="76200" marR="76200" marT="76200" marB="762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endParaRPr kumimoji="0" lang="en-US" sz="1800" b="0" i="0" u="none" strike="noStrike" cap="none" normalizeH="0" baseline="0" dirty="0">
                        <a:ln>
                          <a:noFill/>
                        </a:ln>
                        <a:solidFill>
                          <a:schemeClr val="tx1"/>
                        </a:solidFill>
                        <a:effectLst/>
                        <a:latin typeface="Courier New" charset="0"/>
                        <a:ea typeface="ヒラギノ角ゴ ProN W3" charset="0"/>
                        <a:cs typeface="ヒラギノ角ゴ ProN W3" charset="0"/>
                        <a:sym typeface="Courier New" charset="0"/>
                      </a:endParaRPr>
                    </a:p>
                  </a:txBody>
                  <a:tcPr marL="76200" marR="76200" marT="76200" marB="762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endParaRPr kumimoji="0" lang="en-US" sz="1800" b="0" i="0" u="none" strike="noStrike" cap="none" normalizeH="0" baseline="0">
                        <a:ln>
                          <a:noFill/>
                        </a:ln>
                        <a:solidFill>
                          <a:schemeClr val="tx1"/>
                        </a:solidFill>
                        <a:effectLst/>
                        <a:latin typeface="Courier New" charset="0"/>
                        <a:ea typeface="ヒラギノ角ゴ ProN W3" charset="0"/>
                        <a:cs typeface="ヒラギノ角ゴ ProN W3" charset="0"/>
                        <a:sym typeface="Courier New" charset="0"/>
                      </a:endParaRPr>
                    </a:p>
                  </a:txBody>
                  <a:tcPr marL="76200" marR="76200" marT="76200" marB="762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08000">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a:t>
                      </a:r>
                      <a:r>
                        <a:rPr kumimoji="0" lang="en-US" sz="2000" b="0" i="0" u="none" strike="noStrike" cap="none" normalizeH="0" baseline="0" dirty="0" err="1">
                          <a:ln>
                            <a:noFill/>
                          </a:ln>
                          <a:solidFill>
                            <a:schemeClr val="tx1"/>
                          </a:solidFill>
                          <a:effectLst/>
                          <a:latin typeface="Courier New Bold" charset="0"/>
                          <a:cs typeface="Courier New Bold" charset="0"/>
                          <a:sym typeface="Courier New Bold" charset="0"/>
                        </a:rPr>
                        <a:t>rdx</a:t>
                      </a: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a:t>
                      </a:r>
                      <a:r>
                        <a:rPr kumimoji="0" lang="en-US" sz="2000" b="0" i="0" u="none" strike="noStrike" cap="none" normalizeH="0" baseline="0" dirty="0" err="1">
                          <a:ln>
                            <a:noFill/>
                          </a:ln>
                          <a:solidFill>
                            <a:schemeClr val="tx1"/>
                          </a:solidFill>
                          <a:effectLst/>
                          <a:latin typeface="Courier New Bold" charset="0"/>
                          <a:cs typeface="Courier New Bold" charset="0"/>
                          <a:sym typeface="Courier New Bold" charset="0"/>
                        </a:rPr>
                        <a:t>rcx</a:t>
                      </a: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a:t>
                      </a:r>
                    </a:p>
                  </a:txBody>
                  <a:tcPr marL="76200" marR="76200" marT="76200" marB="762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endParaRPr kumimoji="0" lang="en-US" sz="1800" b="0" i="0" u="none" strike="noStrike" cap="none" normalizeH="0" baseline="0" dirty="0">
                        <a:ln>
                          <a:noFill/>
                        </a:ln>
                        <a:solidFill>
                          <a:schemeClr val="tx1"/>
                        </a:solidFill>
                        <a:effectLst/>
                        <a:latin typeface="Courier New" charset="0"/>
                        <a:ea typeface="ヒラギノ角ゴ ProN W3" charset="0"/>
                        <a:cs typeface="ヒラギノ角ゴ ProN W3" charset="0"/>
                        <a:sym typeface="Courier New" charset="0"/>
                      </a:endParaRPr>
                    </a:p>
                  </a:txBody>
                  <a:tcPr marL="76200" marR="76200" marT="76200" marB="762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endParaRPr kumimoji="0" lang="en-US" sz="1800" b="0" i="0" u="none" strike="noStrike" cap="none" normalizeH="0" baseline="0">
                        <a:ln>
                          <a:noFill/>
                        </a:ln>
                        <a:solidFill>
                          <a:schemeClr val="tx1"/>
                        </a:solidFill>
                        <a:effectLst/>
                        <a:latin typeface="Courier New" charset="0"/>
                        <a:ea typeface="ヒラギノ角ゴ ProN W3" charset="0"/>
                        <a:cs typeface="ヒラギノ角ゴ ProN W3" charset="0"/>
                        <a:sym typeface="Courier New" charset="0"/>
                      </a:endParaRPr>
                    </a:p>
                  </a:txBody>
                  <a:tcPr marL="76200" marR="76200" marT="76200" marB="762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508000">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(%rdx,%rcx,4)</a:t>
                      </a:r>
                    </a:p>
                  </a:txBody>
                  <a:tcPr marL="76200" marR="76200" marT="76200" marB="762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endParaRPr kumimoji="0" lang="en-US" sz="1800" b="0" i="0" u="none" strike="noStrike" cap="none" normalizeH="0" baseline="0">
                        <a:ln>
                          <a:noFill/>
                        </a:ln>
                        <a:solidFill>
                          <a:schemeClr val="tx1"/>
                        </a:solidFill>
                        <a:effectLst/>
                        <a:latin typeface="Courier New" charset="0"/>
                        <a:ea typeface="ヒラギノ角ゴ ProN W3" charset="0"/>
                        <a:cs typeface="ヒラギノ角ゴ ProN W3" charset="0"/>
                        <a:sym typeface="Courier New" charset="0"/>
                      </a:endParaRPr>
                    </a:p>
                  </a:txBody>
                  <a:tcPr marL="76200" marR="76200" marT="76200" marB="762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endParaRPr kumimoji="0" lang="en-US" sz="1800" b="0" i="0" u="none" strike="noStrike" cap="none" normalizeH="0" baseline="0">
                        <a:ln>
                          <a:noFill/>
                        </a:ln>
                        <a:solidFill>
                          <a:schemeClr val="tx1"/>
                        </a:solidFill>
                        <a:effectLst/>
                        <a:latin typeface="Courier New" charset="0"/>
                        <a:ea typeface="ヒラギノ角ゴ ProN W3" charset="0"/>
                        <a:cs typeface="ヒラギノ角ゴ ProN W3" charset="0"/>
                        <a:sym typeface="Courier New" charset="0"/>
                      </a:endParaRPr>
                    </a:p>
                  </a:txBody>
                  <a:tcPr marL="76200" marR="76200" marT="76200" marB="762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508000">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0x80(,%rdx,2)</a:t>
                      </a:r>
                    </a:p>
                  </a:txBody>
                  <a:tcPr marL="76200" marR="76200" marT="76200" marB="762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endParaRPr kumimoji="0" lang="en-US" sz="1800" b="0" i="0" u="none" strike="noStrike" cap="none" normalizeH="0" baseline="0">
                        <a:ln>
                          <a:noFill/>
                        </a:ln>
                        <a:solidFill>
                          <a:schemeClr val="tx1"/>
                        </a:solidFill>
                        <a:effectLst/>
                        <a:latin typeface="Courier New" charset="0"/>
                        <a:ea typeface="ヒラギノ角ゴ ProN W3" charset="0"/>
                        <a:cs typeface="ヒラギノ角ゴ ProN W3" charset="0"/>
                        <a:sym typeface="Courier New" charset="0"/>
                      </a:endParaRPr>
                    </a:p>
                  </a:txBody>
                  <a:tcPr marL="76200" marR="76200" marT="76200" marB="762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endParaRPr kumimoji="0" lang="en-US" sz="1800" b="0" i="0" u="none" strike="noStrike" cap="none" normalizeH="0" baseline="0" dirty="0">
                        <a:ln>
                          <a:noFill/>
                        </a:ln>
                        <a:solidFill>
                          <a:schemeClr val="tx1"/>
                        </a:solidFill>
                        <a:effectLst/>
                        <a:latin typeface="Courier New" charset="0"/>
                        <a:ea typeface="ヒラギノ角ゴ ProN W3" charset="0"/>
                        <a:cs typeface="ヒラギノ角ゴ ProN W3" charset="0"/>
                        <a:sym typeface="Courier New" charset="0"/>
                      </a:endParaRPr>
                    </a:p>
                  </a:txBody>
                  <a:tcPr marL="76200" marR="76200" marT="76200" marB="762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4"/>
                  </a:ext>
                </a:extLst>
              </a:tr>
            </a:tbl>
          </a:graphicData>
        </a:graphic>
      </p:graphicFrame>
      <p:sp>
        <p:nvSpPr>
          <p:cNvPr id="12295" name="Rectangle 7"/>
          <p:cNvSpPr>
            <a:spLocks noGrp="1" noChangeArrowheads="1"/>
          </p:cNvSpPr>
          <p:nvPr>
            <p:ph type="title"/>
          </p:nvPr>
        </p:nvSpPr>
        <p:spPr>
          <a:ln/>
        </p:spPr>
        <p:txBody>
          <a:bodyPr/>
          <a:lstStyle/>
          <a:p>
            <a:pPr marL="80963" indent="-80963"/>
            <a:r>
              <a:rPr lang="en-US" dirty="0">
                <a:latin typeface="Calibri" charset="0"/>
                <a:ea typeface="Calibri" charset="0"/>
                <a:cs typeface="Calibri" charset="0"/>
                <a:sym typeface="Calibri" charset="0"/>
              </a:rPr>
              <a:t>Address Computation Examples</a:t>
            </a:r>
            <a:endParaRPr lang="en-US" dirty="0">
              <a:latin typeface="Calibri" charset="0"/>
              <a:ea typeface="ヒラギノ角ゴ ProN W3" charset="0"/>
              <a:cs typeface="ヒラギノ角ゴ ProN W3" charset="0"/>
              <a:sym typeface="Calibri" charset="0"/>
            </a:endParaRPr>
          </a:p>
        </p:txBody>
      </p:sp>
      <p:graphicFrame>
        <p:nvGraphicFramePr>
          <p:cNvPr id="12296" name="Group 8"/>
          <p:cNvGraphicFramePr>
            <a:graphicFrameLocks noGrp="1"/>
          </p:cNvGraphicFramePr>
          <p:nvPr/>
        </p:nvGraphicFramePr>
        <p:xfrm>
          <a:off x="2574585" y="3893820"/>
          <a:ext cx="6934200" cy="2524760"/>
        </p:xfrm>
        <a:graphic>
          <a:graphicData uri="http://schemas.openxmlformats.org/drawingml/2006/table">
            <a:tbl>
              <a:tblPr/>
              <a:tblGrid>
                <a:gridCol w="2671763">
                  <a:extLst>
                    <a:ext uri="{9D8B030D-6E8A-4147-A177-3AD203B41FA5}">
                      <a16:colId xmlns:a16="http://schemas.microsoft.com/office/drawing/2014/main" val="20000"/>
                    </a:ext>
                  </a:extLst>
                </a:gridCol>
                <a:gridCol w="2741612">
                  <a:extLst>
                    <a:ext uri="{9D8B030D-6E8A-4147-A177-3AD203B41FA5}">
                      <a16:colId xmlns:a16="http://schemas.microsoft.com/office/drawing/2014/main" val="20001"/>
                    </a:ext>
                  </a:extLst>
                </a:gridCol>
                <a:gridCol w="1520825">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alibri Bold" charset="0"/>
                          <a:ea typeface="ヒラギノ角ゴ ProN W6" charset="0"/>
                          <a:cs typeface="ヒラギノ角ゴ ProN W6" charset="0"/>
                          <a:sym typeface="Calibri Bold" charset="0"/>
                        </a:rPr>
                        <a:t>Expression</a:t>
                      </a:r>
                    </a:p>
                  </a:txBody>
                  <a:tcPr marL="101600" marR="101600" marT="101600" marB="1016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D6F4"/>
                    </a:solid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alibri Bold" charset="0"/>
                          <a:ea typeface="ヒラギノ角ゴ ProN W6" charset="0"/>
                          <a:cs typeface="ヒラギノ角ゴ ProN W6" charset="0"/>
                          <a:sym typeface="Calibri Bold" charset="0"/>
                        </a:rPr>
                        <a:t>Address Computation</a:t>
                      </a:r>
                    </a:p>
                  </a:txBody>
                  <a:tcPr marL="101600" marR="101600" marT="101600" marB="1016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D6F4"/>
                    </a:solid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a:ln>
                            <a:noFill/>
                          </a:ln>
                          <a:solidFill>
                            <a:schemeClr val="tx1"/>
                          </a:solidFill>
                          <a:effectLst/>
                          <a:latin typeface="Calibri Bold" charset="0"/>
                          <a:ea typeface="ヒラギノ角ゴ ProN W6" charset="0"/>
                          <a:cs typeface="ヒラギノ角ゴ ProN W6" charset="0"/>
                          <a:sym typeface="Calibri Bold" charset="0"/>
                        </a:rPr>
                        <a:t>Address</a:t>
                      </a:r>
                    </a:p>
                  </a:txBody>
                  <a:tcPr marL="101600" marR="101600" marT="101600" marB="1016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D6F4"/>
                    </a:solidFill>
                  </a:tcPr>
                </a:tc>
                <a:extLst>
                  <a:ext uri="{0D108BD9-81ED-4DB2-BD59-A6C34878D82A}">
                    <a16:rowId xmlns:a16="http://schemas.microsoft.com/office/drawing/2014/main" val="10000"/>
                  </a:ext>
                </a:extLst>
              </a:tr>
              <a:tr h="508000">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0x8(%</a:t>
                      </a:r>
                      <a:r>
                        <a:rPr kumimoji="0" lang="en-US" sz="2000" b="0" i="0" u="none" strike="noStrike" cap="none" normalizeH="0" baseline="0" dirty="0" err="1">
                          <a:ln>
                            <a:noFill/>
                          </a:ln>
                          <a:solidFill>
                            <a:schemeClr val="tx1"/>
                          </a:solidFill>
                          <a:effectLst/>
                          <a:latin typeface="Courier New Bold" charset="0"/>
                          <a:cs typeface="Courier New Bold" charset="0"/>
                          <a:sym typeface="Courier New Bold" charset="0"/>
                        </a:rPr>
                        <a:t>rdx</a:t>
                      </a: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a:t>
                      </a:r>
                    </a:p>
                  </a:txBody>
                  <a:tcPr marL="76200" marR="76200" marT="76200" marB="762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0xf000 + 0x8</a:t>
                      </a:r>
                    </a:p>
                  </a:txBody>
                  <a:tcPr marL="76200" marR="76200" marT="76200" marB="762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a:ln>
                            <a:noFill/>
                          </a:ln>
                          <a:solidFill>
                            <a:schemeClr val="tx1"/>
                          </a:solidFill>
                          <a:effectLst/>
                          <a:latin typeface="Courier New Bold" charset="0"/>
                          <a:cs typeface="Courier New Bold" charset="0"/>
                          <a:sym typeface="Courier New Bold" charset="0"/>
                        </a:rPr>
                        <a:t>0xf008</a:t>
                      </a:r>
                    </a:p>
                  </a:txBody>
                  <a:tcPr marL="76200" marR="76200" marT="76200" marB="762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508000">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a:t>
                      </a:r>
                      <a:r>
                        <a:rPr kumimoji="0" lang="en-US" sz="2000" b="0" i="0" u="none" strike="noStrike" cap="none" normalizeH="0" baseline="0" dirty="0" err="1">
                          <a:ln>
                            <a:noFill/>
                          </a:ln>
                          <a:solidFill>
                            <a:schemeClr val="tx1"/>
                          </a:solidFill>
                          <a:effectLst/>
                          <a:latin typeface="Courier New Bold" charset="0"/>
                          <a:cs typeface="Courier New Bold" charset="0"/>
                          <a:sym typeface="Courier New Bold" charset="0"/>
                        </a:rPr>
                        <a:t>rdx</a:t>
                      </a: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a:t>
                      </a:r>
                      <a:r>
                        <a:rPr kumimoji="0" lang="en-US" sz="2000" b="0" i="0" u="none" strike="noStrike" cap="none" normalizeH="0" baseline="0" dirty="0" err="1">
                          <a:ln>
                            <a:noFill/>
                          </a:ln>
                          <a:solidFill>
                            <a:schemeClr val="tx1"/>
                          </a:solidFill>
                          <a:effectLst/>
                          <a:latin typeface="Courier New Bold" charset="0"/>
                          <a:cs typeface="Courier New Bold" charset="0"/>
                          <a:sym typeface="Courier New Bold" charset="0"/>
                        </a:rPr>
                        <a:t>rcx</a:t>
                      </a: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a:t>
                      </a:r>
                    </a:p>
                  </a:txBody>
                  <a:tcPr marL="76200" marR="76200" marT="76200" marB="762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0xf000 + 0x100</a:t>
                      </a:r>
                    </a:p>
                  </a:txBody>
                  <a:tcPr marL="76200" marR="76200" marT="76200" marB="762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a:ln>
                            <a:noFill/>
                          </a:ln>
                          <a:solidFill>
                            <a:schemeClr val="tx1"/>
                          </a:solidFill>
                          <a:effectLst/>
                          <a:latin typeface="Courier New Bold" charset="0"/>
                          <a:cs typeface="Courier New Bold" charset="0"/>
                          <a:sym typeface="Courier New Bold" charset="0"/>
                        </a:rPr>
                        <a:t>0xf100</a:t>
                      </a:r>
                    </a:p>
                  </a:txBody>
                  <a:tcPr marL="76200" marR="76200" marT="76200" marB="762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508000">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(%rdx,%rcx,4)</a:t>
                      </a:r>
                    </a:p>
                  </a:txBody>
                  <a:tcPr marL="76200" marR="76200" marT="76200" marB="762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0xf000 + 4*0x100</a:t>
                      </a:r>
                    </a:p>
                  </a:txBody>
                  <a:tcPr marL="76200" marR="76200" marT="76200" marB="762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a:ln>
                            <a:noFill/>
                          </a:ln>
                          <a:solidFill>
                            <a:schemeClr val="tx1"/>
                          </a:solidFill>
                          <a:effectLst/>
                          <a:latin typeface="Courier New Bold" charset="0"/>
                          <a:cs typeface="Courier New Bold" charset="0"/>
                          <a:sym typeface="Courier New Bold" charset="0"/>
                        </a:rPr>
                        <a:t>0xf400</a:t>
                      </a:r>
                    </a:p>
                  </a:txBody>
                  <a:tcPr marL="76200" marR="76200" marT="76200" marB="762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508000">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0x80(,%rdx,2)</a:t>
                      </a:r>
                    </a:p>
                  </a:txBody>
                  <a:tcPr marL="76200" marR="76200" marT="76200" marB="762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2*0xf000 + 0x80</a:t>
                      </a:r>
                    </a:p>
                  </a:txBody>
                  <a:tcPr marL="76200" marR="76200" marT="76200" marB="762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95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0x1e080</a:t>
                      </a:r>
                    </a:p>
                  </a:txBody>
                  <a:tcPr marL="76200" marR="76200" marT="76200" marB="762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bl>
          </a:graphicData>
        </a:graphic>
      </p:graphicFrame>
      <p:graphicFrame>
        <p:nvGraphicFramePr>
          <p:cNvPr id="12350" name="Group 62"/>
          <p:cNvGraphicFramePr>
            <a:graphicFrameLocks noGrp="1"/>
          </p:cNvGraphicFramePr>
          <p:nvPr/>
        </p:nvGraphicFramePr>
        <p:xfrm>
          <a:off x="2590800" y="1511300"/>
          <a:ext cx="2362200" cy="1016000"/>
        </p:xfrm>
        <a:graphic>
          <a:graphicData uri="http://schemas.openxmlformats.org/drawingml/2006/table">
            <a:tbl>
              <a:tblPr/>
              <a:tblGrid>
                <a:gridCol w="1041400">
                  <a:extLst>
                    <a:ext uri="{9D8B030D-6E8A-4147-A177-3AD203B41FA5}">
                      <a16:colId xmlns:a16="http://schemas.microsoft.com/office/drawing/2014/main" val="20000"/>
                    </a:ext>
                  </a:extLst>
                </a:gridCol>
                <a:gridCol w="1320800">
                  <a:extLst>
                    <a:ext uri="{9D8B030D-6E8A-4147-A177-3AD203B41FA5}">
                      <a16:colId xmlns:a16="http://schemas.microsoft.com/office/drawing/2014/main" val="20001"/>
                    </a:ext>
                  </a:extLst>
                </a:gridCol>
              </a:tblGrid>
              <a:tr h="508000">
                <a:tc>
                  <a:txBody>
                    <a:bodyPr/>
                    <a:lstStyle/>
                    <a:p>
                      <a:pPr marL="0" marR="0" lvl="0" indent="0" algn="l"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a:t>
                      </a:r>
                      <a:r>
                        <a:rPr kumimoji="0" lang="en-US" sz="2000" b="0" i="0" u="none" strike="noStrike" cap="none" normalizeH="0" baseline="0" dirty="0" err="1">
                          <a:ln>
                            <a:noFill/>
                          </a:ln>
                          <a:solidFill>
                            <a:schemeClr val="tx1"/>
                          </a:solidFill>
                          <a:effectLst/>
                          <a:latin typeface="Courier New Bold" charset="0"/>
                          <a:cs typeface="Courier New Bold" charset="0"/>
                          <a:sym typeface="Courier New Bold" charset="0"/>
                        </a:rPr>
                        <a:t>rdx</a:t>
                      </a:r>
                      <a:endPar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endParaRPr>
                    </a:p>
                  </a:txBody>
                  <a:tcPr marL="76200" marR="76200" marT="76200" marB="762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a:ln>
                            <a:noFill/>
                          </a:ln>
                          <a:solidFill>
                            <a:schemeClr val="tx1"/>
                          </a:solidFill>
                          <a:effectLst/>
                          <a:latin typeface="Courier New Bold" charset="0"/>
                          <a:cs typeface="Courier New Bold" charset="0"/>
                          <a:sym typeface="Courier New Bold" charset="0"/>
                        </a:rPr>
                        <a:t>0xf000</a:t>
                      </a:r>
                    </a:p>
                  </a:txBody>
                  <a:tcPr marL="76200" marR="76200" marT="76200" marB="762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508000">
                <a:tc>
                  <a:txBody>
                    <a:bodyPr/>
                    <a:lstStyle/>
                    <a:p>
                      <a:pPr marL="0" marR="0" lvl="0" indent="0" algn="l"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a:t>
                      </a:r>
                      <a:r>
                        <a:rPr kumimoji="0" lang="en-US" sz="2000" b="0" i="0" u="none" strike="noStrike" cap="none" normalizeH="0" baseline="0" dirty="0" err="1">
                          <a:ln>
                            <a:noFill/>
                          </a:ln>
                          <a:solidFill>
                            <a:schemeClr val="tx1"/>
                          </a:solidFill>
                          <a:effectLst/>
                          <a:latin typeface="Courier New Bold" charset="0"/>
                          <a:cs typeface="Courier New Bold" charset="0"/>
                          <a:sym typeface="Courier New Bold" charset="0"/>
                        </a:rPr>
                        <a:t>rcx</a:t>
                      </a:r>
                      <a:endPar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endParaRPr>
                    </a:p>
                  </a:txBody>
                  <a:tcPr marL="76200" marR="76200" marT="76200" marB="762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2000" b="0" i="0" u="none" strike="noStrike" cap="none" normalizeH="0" baseline="0" dirty="0">
                          <a:ln>
                            <a:noFill/>
                          </a:ln>
                          <a:solidFill>
                            <a:schemeClr val="tx1"/>
                          </a:solidFill>
                          <a:effectLst/>
                          <a:latin typeface="Courier New Bold" charset="0"/>
                          <a:cs typeface="Courier New Bold" charset="0"/>
                          <a:sym typeface="Courier New Bold" charset="0"/>
                        </a:rPr>
                        <a:t>0x0100</a:t>
                      </a:r>
                    </a:p>
                  </a:txBody>
                  <a:tcPr marL="76200" marR="76200" marT="76200" marB="762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465704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2627A-2105-163D-3E28-94FF43F4028D}"/>
              </a:ext>
            </a:extLst>
          </p:cNvPr>
          <p:cNvSpPr>
            <a:spLocks noGrp="1"/>
          </p:cNvSpPr>
          <p:nvPr>
            <p:ph type="title"/>
          </p:nvPr>
        </p:nvSpPr>
        <p:spPr/>
        <p:txBody>
          <a:bodyPr/>
          <a:lstStyle/>
          <a:p>
            <a:r>
              <a:rPr lang="en-US" dirty="0"/>
              <a:t>Practice</a:t>
            </a:r>
          </a:p>
        </p:txBody>
      </p:sp>
      <p:pic>
        <p:nvPicPr>
          <p:cNvPr id="5" name="Content Placeholder 4">
            <a:extLst>
              <a:ext uri="{FF2B5EF4-FFF2-40B4-BE49-F238E27FC236}">
                <a16:creationId xmlns:a16="http://schemas.microsoft.com/office/drawing/2014/main" id="{55F0919C-3537-EB59-BF28-8F6AA8FB61B8}"/>
              </a:ext>
            </a:extLst>
          </p:cNvPr>
          <p:cNvPicPr>
            <a:picLocks noGrp="1" noChangeAspect="1"/>
          </p:cNvPicPr>
          <p:nvPr>
            <p:ph idx="1"/>
          </p:nvPr>
        </p:nvPicPr>
        <p:blipFill>
          <a:blip r:embed="rId2"/>
          <a:stretch>
            <a:fillRect/>
          </a:stretch>
        </p:blipFill>
        <p:spPr>
          <a:xfrm>
            <a:off x="3067528" y="1825625"/>
            <a:ext cx="6056944" cy="4351338"/>
          </a:xfrm>
        </p:spPr>
      </p:pic>
    </p:spTree>
    <p:extLst>
      <p:ext uri="{BB962C8B-B14F-4D97-AF65-F5344CB8AC3E}">
        <p14:creationId xmlns:p14="http://schemas.microsoft.com/office/powerpoint/2010/main" val="34669778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75DCD-FBE3-21C0-5BE0-9DBB8A973212}"/>
              </a:ext>
            </a:extLst>
          </p:cNvPr>
          <p:cNvSpPr>
            <a:spLocks noGrp="1"/>
          </p:cNvSpPr>
          <p:nvPr>
            <p:ph type="title"/>
          </p:nvPr>
        </p:nvSpPr>
        <p:spPr/>
        <p:txBody>
          <a:bodyPr/>
          <a:lstStyle/>
          <a:p>
            <a:r>
              <a:rPr lang="en-US" dirty="0"/>
              <a:t>Data Size</a:t>
            </a:r>
          </a:p>
        </p:txBody>
      </p:sp>
      <p:sp>
        <p:nvSpPr>
          <p:cNvPr id="3" name="Text Placeholder 2">
            <a:extLst>
              <a:ext uri="{FF2B5EF4-FFF2-40B4-BE49-F238E27FC236}">
                <a16:creationId xmlns:a16="http://schemas.microsoft.com/office/drawing/2014/main" id="{C6B1903A-498B-52EC-0611-563B29E11CD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5879503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6B133-90AC-474C-80C9-DD5F6A1427E4}"/>
              </a:ext>
            </a:extLst>
          </p:cNvPr>
          <p:cNvSpPr>
            <a:spLocks noGrp="1"/>
          </p:cNvSpPr>
          <p:nvPr>
            <p:ph type="title"/>
          </p:nvPr>
        </p:nvSpPr>
        <p:spPr>
          <a:xfrm>
            <a:off x="2152650" y="365127"/>
            <a:ext cx="7886700" cy="625474"/>
          </a:xfrm>
        </p:spPr>
        <p:txBody>
          <a:bodyPr>
            <a:normAutofit fontScale="90000"/>
          </a:bodyPr>
          <a:lstStyle/>
          <a:p>
            <a:r>
              <a:rPr lang="en-US" dirty="0"/>
              <a:t>Sizes of C data types in x86-64</a:t>
            </a:r>
            <a:br>
              <a:rPr lang="en-US" dirty="0"/>
            </a:br>
            <a:endParaRPr lang="en-US" dirty="0"/>
          </a:p>
        </p:txBody>
      </p:sp>
      <p:sp>
        <p:nvSpPr>
          <p:cNvPr id="3" name="Content Placeholder 2">
            <a:extLst>
              <a:ext uri="{FF2B5EF4-FFF2-40B4-BE49-F238E27FC236}">
                <a16:creationId xmlns:a16="http://schemas.microsoft.com/office/drawing/2014/main" id="{CC784A99-830D-4E46-8E08-AEC74AF2C4A2}"/>
              </a:ext>
            </a:extLst>
          </p:cNvPr>
          <p:cNvSpPr>
            <a:spLocks noGrp="1"/>
          </p:cNvSpPr>
          <p:nvPr>
            <p:ph idx="1"/>
          </p:nvPr>
        </p:nvSpPr>
        <p:spPr>
          <a:xfrm>
            <a:off x="1828800" y="990601"/>
            <a:ext cx="8210550" cy="5186362"/>
          </a:xfrm>
        </p:spPr>
        <p:txBody>
          <a:bodyPr/>
          <a:lstStyle/>
          <a:p>
            <a:r>
              <a:rPr lang="en-US" dirty="0"/>
              <a:t>Due to its origins as a 16-bit architecture that expanded into a 32-bit one, Intel uses the term “word” to refer to a 16-bit data type. Based on this, they refer to 32-bit quantities as “double words,” and 64-bit quantities as “quad words.”</a:t>
            </a:r>
          </a:p>
          <a:p>
            <a:endParaRPr lang="en-US" dirty="0"/>
          </a:p>
        </p:txBody>
      </p:sp>
      <p:pic>
        <p:nvPicPr>
          <p:cNvPr id="5" name="Picture 4">
            <a:extLst>
              <a:ext uri="{FF2B5EF4-FFF2-40B4-BE49-F238E27FC236}">
                <a16:creationId xmlns:a16="http://schemas.microsoft.com/office/drawing/2014/main" id="{B3D5BF38-5C11-AA42-BAE9-80B06AEBC1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5898" y="2209800"/>
            <a:ext cx="8335754" cy="3143522"/>
          </a:xfrm>
          <a:prstGeom prst="rect">
            <a:avLst/>
          </a:prstGeom>
        </p:spPr>
      </p:pic>
      <p:sp>
        <p:nvSpPr>
          <p:cNvPr id="6" name="TextBox 5">
            <a:extLst>
              <a:ext uri="{FF2B5EF4-FFF2-40B4-BE49-F238E27FC236}">
                <a16:creationId xmlns:a16="http://schemas.microsoft.com/office/drawing/2014/main" id="{12722A9C-983F-1747-8AB8-4CA663186023}"/>
              </a:ext>
            </a:extLst>
          </p:cNvPr>
          <p:cNvSpPr txBox="1"/>
          <p:nvPr/>
        </p:nvSpPr>
        <p:spPr>
          <a:xfrm>
            <a:off x="3429001" y="5364473"/>
            <a:ext cx="8598273" cy="338554"/>
          </a:xfrm>
          <a:prstGeom prst="rect">
            <a:avLst/>
          </a:prstGeom>
          <a:noFill/>
        </p:spPr>
        <p:txBody>
          <a:bodyPr wrap="square" rtlCol="0">
            <a:spAutoFit/>
          </a:bodyPr>
          <a:lstStyle/>
          <a:p>
            <a:pPr eaLnBrk="0" fontAlgn="base" hangingPunct="0">
              <a:spcBef>
                <a:spcPct val="0"/>
              </a:spcBef>
              <a:spcAft>
                <a:spcPct val="0"/>
              </a:spcAft>
            </a:pPr>
            <a:r>
              <a:rPr lang="en-US" sz="1600" b="1" dirty="0">
                <a:solidFill>
                  <a:srgbClr val="C00000"/>
                </a:solidFill>
                <a:latin typeface="Calibri" panose="020F0502020204030204"/>
              </a:rPr>
              <a:t>With a 64-bit machine, pointers are 8 bytes long.</a:t>
            </a:r>
          </a:p>
        </p:txBody>
      </p:sp>
    </p:spTree>
    <p:extLst>
      <p:ext uri="{BB962C8B-B14F-4D97-AF65-F5344CB8AC3E}">
        <p14:creationId xmlns:p14="http://schemas.microsoft.com/office/powerpoint/2010/main" val="30150266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7B46F-00C1-6E43-9368-2000C2456AB5}"/>
              </a:ext>
            </a:extLst>
          </p:cNvPr>
          <p:cNvSpPr>
            <a:spLocks noGrp="1"/>
          </p:cNvSpPr>
          <p:nvPr>
            <p:ph type="title"/>
          </p:nvPr>
        </p:nvSpPr>
        <p:spPr>
          <a:xfrm>
            <a:off x="2514600" y="365127"/>
            <a:ext cx="7524750" cy="1006474"/>
          </a:xfrm>
        </p:spPr>
        <p:txBody>
          <a:bodyPr/>
          <a:lstStyle/>
          <a:p>
            <a:r>
              <a:rPr lang="en-US" dirty="0"/>
              <a:t>Data Size</a:t>
            </a:r>
          </a:p>
        </p:txBody>
      </p:sp>
      <p:sp>
        <p:nvSpPr>
          <p:cNvPr id="3" name="Content Placeholder 2">
            <a:extLst>
              <a:ext uri="{FF2B5EF4-FFF2-40B4-BE49-F238E27FC236}">
                <a16:creationId xmlns:a16="http://schemas.microsoft.com/office/drawing/2014/main" id="{9327995E-4331-6C45-874C-090768B0370D}"/>
              </a:ext>
            </a:extLst>
          </p:cNvPr>
          <p:cNvSpPr>
            <a:spLocks noGrp="1"/>
          </p:cNvSpPr>
          <p:nvPr>
            <p:ph idx="1"/>
          </p:nvPr>
        </p:nvSpPr>
        <p:spPr/>
        <p:txBody>
          <a:bodyPr>
            <a:normAutofit/>
          </a:bodyPr>
          <a:lstStyle/>
          <a:p>
            <a:r>
              <a:rPr lang="en-US" dirty="0"/>
              <a:t>most assembly-code instructions generated by </a:t>
            </a:r>
            <a:r>
              <a:rPr lang="en-US" dirty="0" err="1"/>
              <a:t>gcc</a:t>
            </a:r>
            <a:r>
              <a:rPr lang="en-US" dirty="0"/>
              <a:t> have a single-character suffix denoting the size of the operand. For example, the data movement instruction has four variants: </a:t>
            </a:r>
            <a:r>
              <a:rPr lang="en-US" dirty="0" err="1">
                <a:solidFill>
                  <a:srgbClr val="C00000"/>
                </a:solidFill>
              </a:rPr>
              <a:t>movb</a:t>
            </a:r>
            <a:r>
              <a:rPr lang="en-US" dirty="0">
                <a:solidFill>
                  <a:srgbClr val="C00000"/>
                </a:solidFill>
              </a:rPr>
              <a:t> (move byte), </a:t>
            </a:r>
            <a:r>
              <a:rPr lang="en-US" dirty="0" err="1">
                <a:solidFill>
                  <a:srgbClr val="C00000"/>
                </a:solidFill>
              </a:rPr>
              <a:t>movw</a:t>
            </a:r>
            <a:r>
              <a:rPr lang="en-US" dirty="0">
                <a:solidFill>
                  <a:srgbClr val="C00000"/>
                </a:solidFill>
              </a:rPr>
              <a:t> (move word), </a:t>
            </a:r>
            <a:r>
              <a:rPr lang="en-US" dirty="0" err="1">
                <a:solidFill>
                  <a:srgbClr val="C00000"/>
                </a:solidFill>
              </a:rPr>
              <a:t>movl</a:t>
            </a:r>
            <a:r>
              <a:rPr lang="en-US" dirty="0">
                <a:solidFill>
                  <a:srgbClr val="C00000"/>
                </a:solidFill>
              </a:rPr>
              <a:t> (move double word), and </a:t>
            </a:r>
            <a:r>
              <a:rPr lang="en-US" dirty="0" err="1">
                <a:solidFill>
                  <a:srgbClr val="C00000"/>
                </a:solidFill>
              </a:rPr>
              <a:t>movq</a:t>
            </a:r>
            <a:r>
              <a:rPr lang="en-US" dirty="0">
                <a:solidFill>
                  <a:srgbClr val="C00000"/>
                </a:solidFill>
              </a:rPr>
              <a:t> (move quad word).</a:t>
            </a:r>
          </a:p>
          <a:p>
            <a:r>
              <a:rPr lang="en-US" dirty="0"/>
              <a:t>The suffix ‘l’ is used for double words, since 32-bit quantities are considered to be “long words.” The assembly code uses the suffix ‘l’ to denote a 4-byte integer as well as an 8-byte double-precision floating-point number. This causes no ambiguity, since </a:t>
            </a:r>
            <a:r>
              <a:rPr lang="en-US" dirty="0">
                <a:solidFill>
                  <a:srgbClr val="C00000"/>
                </a:solidFill>
              </a:rPr>
              <a:t>floating-point code involves an entirely different set of instructions and registers.</a:t>
            </a:r>
          </a:p>
          <a:p>
            <a:endParaRPr lang="en-US" dirty="0"/>
          </a:p>
        </p:txBody>
      </p:sp>
    </p:spTree>
    <p:extLst>
      <p:ext uri="{BB962C8B-B14F-4D97-AF65-F5344CB8AC3E}">
        <p14:creationId xmlns:p14="http://schemas.microsoft.com/office/powerpoint/2010/main" val="2536274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F81B0-22D5-CA4E-8AA0-F15B18BF6B60}"/>
              </a:ext>
            </a:extLst>
          </p:cNvPr>
          <p:cNvSpPr>
            <a:spLocks noGrp="1"/>
          </p:cNvSpPr>
          <p:nvPr>
            <p:ph type="title"/>
          </p:nvPr>
        </p:nvSpPr>
        <p:spPr>
          <a:xfrm>
            <a:off x="1148576" y="365125"/>
            <a:ext cx="10205224" cy="749997"/>
          </a:xfrm>
        </p:spPr>
        <p:txBody>
          <a:bodyPr>
            <a:normAutofit fontScale="90000"/>
          </a:bodyPr>
          <a:lstStyle/>
          <a:p>
            <a:r>
              <a:rPr lang="en-US" dirty="0"/>
              <a:t>Sizes of operands</a:t>
            </a:r>
            <a:br>
              <a:rPr lang="en-US" dirty="0"/>
            </a:br>
            <a:endParaRPr lang="en-US" dirty="0"/>
          </a:p>
        </p:txBody>
      </p:sp>
      <p:sp>
        <p:nvSpPr>
          <p:cNvPr id="3" name="Content Placeholder 2">
            <a:extLst>
              <a:ext uri="{FF2B5EF4-FFF2-40B4-BE49-F238E27FC236}">
                <a16:creationId xmlns:a16="http://schemas.microsoft.com/office/drawing/2014/main" id="{97BC14C3-2CEF-D44A-BA37-18A31717B78C}"/>
              </a:ext>
            </a:extLst>
          </p:cNvPr>
          <p:cNvSpPr>
            <a:spLocks noGrp="1"/>
          </p:cNvSpPr>
          <p:nvPr>
            <p:ph idx="1"/>
          </p:nvPr>
        </p:nvSpPr>
        <p:spPr/>
        <p:txBody>
          <a:bodyPr>
            <a:normAutofit fontScale="70000" lnSpcReduction="20000"/>
          </a:bodyPr>
          <a:lstStyle/>
          <a:p>
            <a:r>
              <a:rPr lang="en-US" dirty="0"/>
              <a:t>In AT&amp;T format, the size of the operands is specified with suffixes, q, l, w, and b appended to the opcode</a:t>
            </a:r>
          </a:p>
          <a:p>
            <a:r>
              <a:rPr lang="en-US" dirty="0"/>
              <a:t>q – quad word, or 64 bit operand</a:t>
            </a:r>
          </a:p>
          <a:p>
            <a:r>
              <a:rPr lang="en-US" dirty="0"/>
              <a:t> l – long word, or 32 bit operand</a:t>
            </a:r>
          </a:p>
          <a:p>
            <a:r>
              <a:rPr lang="en-US" dirty="0"/>
              <a:t> w – word, or 16 bit operand</a:t>
            </a:r>
          </a:p>
          <a:p>
            <a:r>
              <a:rPr lang="en-US" dirty="0"/>
              <a:t>b – byte, or 8 bit operand</a:t>
            </a:r>
          </a:p>
          <a:p>
            <a:r>
              <a:rPr lang="en-US" dirty="0"/>
              <a:t> Most instructions that we will use will have the q suffix for 64 bit operands, but we will make some use of 1 byte, 2 byte and 4 byte operands.</a:t>
            </a:r>
          </a:p>
          <a:p>
            <a:r>
              <a:rPr lang="en-US" dirty="0"/>
              <a:t>If you omit the suffix, the assembler will attempt to determine it from the operands involved, but this is dangerous (the assembler will not always generate a machine instruction that operates on data of the size you want). This can cause bugs which are extremely difficult to track down, so </a:t>
            </a:r>
            <a:r>
              <a:rPr lang="en-US" b="1" dirty="0">
                <a:solidFill>
                  <a:srgbClr val="C00000"/>
                </a:solidFill>
              </a:rPr>
              <a:t>be sure to include the operand size suffix always!</a:t>
            </a:r>
          </a:p>
          <a:p>
            <a:r>
              <a:rPr lang="en-US" dirty="0"/>
              <a:t>Opcodes in the syntax information below are given without suffixes; you must add the appropriate suffix when you write assembly language instructions. The examples show opcodes with operand size suffixes.</a:t>
            </a:r>
          </a:p>
          <a:p>
            <a:endParaRPr lang="en-US" dirty="0"/>
          </a:p>
        </p:txBody>
      </p:sp>
    </p:spTree>
    <p:extLst>
      <p:ext uri="{BB962C8B-B14F-4D97-AF65-F5344CB8AC3E}">
        <p14:creationId xmlns:p14="http://schemas.microsoft.com/office/powerpoint/2010/main" val="1059511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E9B16-32A1-FE47-885D-181FD31E256B}"/>
              </a:ext>
            </a:extLst>
          </p:cNvPr>
          <p:cNvSpPr>
            <a:spLocks noGrp="1"/>
          </p:cNvSpPr>
          <p:nvPr>
            <p:ph type="title"/>
          </p:nvPr>
        </p:nvSpPr>
        <p:spPr/>
        <p:txBody>
          <a:bodyPr/>
          <a:lstStyle/>
          <a:p>
            <a:r>
              <a:rPr lang="en-US" dirty="0"/>
              <a:t>Data format</a:t>
            </a:r>
          </a:p>
        </p:txBody>
      </p:sp>
      <p:sp>
        <p:nvSpPr>
          <p:cNvPr id="3" name="Content Placeholder 2">
            <a:extLst>
              <a:ext uri="{FF2B5EF4-FFF2-40B4-BE49-F238E27FC236}">
                <a16:creationId xmlns:a16="http://schemas.microsoft.com/office/drawing/2014/main" id="{29680238-2564-8C40-9500-8F5803FD12D6}"/>
              </a:ext>
            </a:extLst>
          </p:cNvPr>
          <p:cNvSpPr>
            <a:spLocks noGrp="1"/>
          </p:cNvSpPr>
          <p:nvPr>
            <p:ph idx="1"/>
          </p:nvPr>
        </p:nvSpPr>
        <p:spPr/>
        <p:txBody>
          <a:bodyPr/>
          <a:lstStyle/>
          <a:p>
            <a:r>
              <a:rPr lang="en-US" dirty="0"/>
              <a:t>Most assembly-code instructions generated by </a:t>
            </a:r>
            <a:r>
              <a:rPr lang="en-US" dirty="0" err="1"/>
              <a:t>gcc</a:t>
            </a:r>
            <a:r>
              <a:rPr lang="en-US" dirty="0"/>
              <a:t> have a single-character suffix denoting the size of the operand. </a:t>
            </a:r>
          </a:p>
          <a:p>
            <a:r>
              <a:rPr lang="en-US" dirty="0"/>
              <a:t>For example, the data movement instruction has four variants: </a:t>
            </a:r>
          </a:p>
          <a:p>
            <a:pPr marL="0" indent="0">
              <a:buNone/>
            </a:pPr>
            <a:r>
              <a:rPr lang="en-US" b="1" dirty="0"/>
              <a:t>movb (move byte)</a:t>
            </a:r>
          </a:p>
          <a:p>
            <a:pPr marL="0" indent="0">
              <a:buNone/>
            </a:pPr>
            <a:r>
              <a:rPr lang="en-US" b="1" dirty="0"/>
              <a:t>movw (move word)</a:t>
            </a:r>
          </a:p>
          <a:p>
            <a:pPr marL="0" indent="0">
              <a:buNone/>
            </a:pPr>
            <a:r>
              <a:rPr lang="en-US" b="1" dirty="0"/>
              <a:t>movl (move double word)</a:t>
            </a:r>
          </a:p>
          <a:p>
            <a:pPr marL="0" indent="0">
              <a:buNone/>
            </a:pPr>
            <a:r>
              <a:rPr lang="en-US" b="1" dirty="0" err="1"/>
              <a:t>movq</a:t>
            </a:r>
            <a:r>
              <a:rPr lang="en-US" b="1" dirty="0"/>
              <a:t> (move quad word)</a:t>
            </a:r>
          </a:p>
          <a:p>
            <a:endParaRPr lang="en-US" dirty="0"/>
          </a:p>
        </p:txBody>
      </p:sp>
    </p:spTree>
    <p:extLst>
      <p:ext uri="{BB962C8B-B14F-4D97-AF65-F5344CB8AC3E}">
        <p14:creationId xmlns:p14="http://schemas.microsoft.com/office/powerpoint/2010/main" val="701292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B5FDD-5A8F-DB3B-DDA1-0F196368F2E5}"/>
              </a:ext>
            </a:extLst>
          </p:cNvPr>
          <p:cNvSpPr>
            <a:spLocks noGrp="1"/>
          </p:cNvSpPr>
          <p:nvPr>
            <p:ph type="title"/>
          </p:nvPr>
        </p:nvSpPr>
        <p:spPr>
          <a:xfrm>
            <a:off x="1144402" y="365125"/>
            <a:ext cx="10209398" cy="302443"/>
          </a:xfrm>
        </p:spPr>
        <p:txBody>
          <a:bodyPr>
            <a:normAutofit fontScale="90000"/>
          </a:bodyPr>
          <a:lstStyle/>
          <a:p>
            <a:endParaRPr lang="en-US" dirty="0"/>
          </a:p>
        </p:txBody>
      </p:sp>
      <p:pic>
        <p:nvPicPr>
          <p:cNvPr id="5" name="Content Placeholder 4">
            <a:extLst>
              <a:ext uri="{FF2B5EF4-FFF2-40B4-BE49-F238E27FC236}">
                <a16:creationId xmlns:a16="http://schemas.microsoft.com/office/drawing/2014/main" id="{FDC918F5-01A1-6AC3-B504-E36FB0D6520A}"/>
              </a:ext>
            </a:extLst>
          </p:cNvPr>
          <p:cNvPicPr>
            <a:picLocks noGrp="1" noChangeAspect="1"/>
          </p:cNvPicPr>
          <p:nvPr>
            <p:ph idx="1"/>
          </p:nvPr>
        </p:nvPicPr>
        <p:blipFill>
          <a:blip r:embed="rId2"/>
          <a:stretch>
            <a:fillRect/>
          </a:stretch>
        </p:blipFill>
        <p:spPr>
          <a:xfrm>
            <a:off x="899527" y="806150"/>
            <a:ext cx="7786490" cy="3473759"/>
          </a:xfrm>
        </p:spPr>
      </p:pic>
      <p:sp>
        <p:nvSpPr>
          <p:cNvPr id="7" name="TextBox 6">
            <a:extLst>
              <a:ext uri="{FF2B5EF4-FFF2-40B4-BE49-F238E27FC236}">
                <a16:creationId xmlns:a16="http://schemas.microsoft.com/office/drawing/2014/main" id="{3B473355-D899-FB5C-C9D9-F8B04B56AD23}"/>
              </a:ext>
            </a:extLst>
          </p:cNvPr>
          <p:cNvSpPr txBox="1"/>
          <p:nvPr/>
        </p:nvSpPr>
        <p:spPr>
          <a:xfrm>
            <a:off x="697574" y="4087840"/>
            <a:ext cx="11060600" cy="1200329"/>
          </a:xfrm>
          <a:prstGeom prst="rect">
            <a:avLst/>
          </a:prstGeom>
          <a:noFill/>
        </p:spPr>
        <p:txBody>
          <a:bodyPr wrap="square">
            <a:spAutoFit/>
          </a:bodyPr>
          <a:lstStyle/>
          <a:p>
            <a:r>
              <a:rPr lang="en-US" dirty="0"/>
              <a:t>A final instruction documented here is for dealing with 64-bit immediate data. The regular </a:t>
            </a:r>
            <a:r>
              <a:rPr lang="en-US" dirty="0" err="1"/>
              <a:t>movq</a:t>
            </a:r>
            <a:r>
              <a:rPr lang="en-US" dirty="0"/>
              <a:t> instruction can only have immediate source operands that can be represented as 32-bit two’s-complement numbers. This value is then</a:t>
            </a:r>
          </a:p>
          <a:p>
            <a:r>
              <a:rPr lang="en-US" dirty="0"/>
              <a:t>sign extended to produce the 64-bit value for the destination. The </a:t>
            </a:r>
            <a:r>
              <a:rPr lang="en-US" dirty="0" err="1"/>
              <a:t>movabsq</a:t>
            </a:r>
            <a:r>
              <a:rPr lang="en-US" dirty="0"/>
              <a:t> instruction can have an arbitrary 64-bit immediate value as its source operand and can only have a register as a destination.</a:t>
            </a:r>
          </a:p>
        </p:txBody>
      </p:sp>
    </p:spTree>
    <p:extLst>
      <p:ext uri="{BB962C8B-B14F-4D97-AF65-F5344CB8AC3E}">
        <p14:creationId xmlns:p14="http://schemas.microsoft.com/office/powerpoint/2010/main" val="36111726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79535-2A77-EDC2-4CCF-5A5DBAA9019C}"/>
              </a:ext>
            </a:extLst>
          </p:cNvPr>
          <p:cNvSpPr>
            <a:spLocks noGrp="1"/>
          </p:cNvSpPr>
          <p:nvPr>
            <p:ph type="title"/>
          </p:nvPr>
        </p:nvSpPr>
        <p:spPr>
          <a:xfrm>
            <a:off x="921326" y="365125"/>
            <a:ext cx="10432473" cy="519773"/>
          </a:xfrm>
        </p:spPr>
        <p:txBody>
          <a:bodyPr>
            <a:normAutofit fontScale="90000"/>
          </a:bodyPr>
          <a:lstStyle/>
          <a:p>
            <a:r>
              <a:rPr lang="en-US" dirty="0"/>
              <a:t>Practice</a:t>
            </a:r>
          </a:p>
        </p:txBody>
      </p:sp>
      <p:pic>
        <p:nvPicPr>
          <p:cNvPr id="5" name="Content Placeholder 4">
            <a:extLst>
              <a:ext uri="{FF2B5EF4-FFF2-40B4-BE49-F238E27FC236}">
                <a16:creationId xmlns:a16="http://schemas.microsoft.com/office/drawing/2014/main" id="{CFA6F7D4-A1E4-DE13-637D-91616EEC37B8}"/>
              </a:ext>
            </a:extLst>
          </p:cNvPr>
          <p:cNvPicPr>
            <a:picLocks noGrp="1" noChangeAspect="1"/>
          </p:cNvPicPr>
          <p:nvPr>
            <p:ph idx="1"/>
          </p:nvPr>
        </p:nvPicPr>
        <p:blipFill>
          <a:blip r:embed="rId2"/>
          <a:stretch>
            <a:fillRect/>
          </a:stretch>
        </p:blipFill>
        <p:spPr>
          <a:xfrm>
            <a:off x="1275260" y="3429000"/>
            <a:ext cx="4917722" cy="2544102"/>
          </a:xfrm>
        </p:spPr>
      </p:pic>
      <p:sp>
        <p:nvSpPr>
          <p:cNvPr id="6" name="TextBox 5">
            <a:extLst>
              <a:ext uri="{FF2B5EF4-FFF2-40B4-BE49-F238E27FC236}">
                <a16:creationId xmlns:a16="http://schemas.microsoft.com/office/drawing/2014/main" id="{EDA10095-0F20-C489-3889-45DAB63DB061}"/>
              </a:ext>
            </a:extLst>
          </p:cNvPr>
          <p:cNvSpPr txBox="1"/>
          <p:nvPr/>
        </p:nvSpPr>
        <p:spPr>
          <a:xfrm>
            <a:off x="408709" y="1627909"/>
            <a:ext cx="11000509" cy="923330"/>
          </a:xfrm>
          <a:prstGeom prst="rect">
            <a:avLst/>
          </a:prstGeom>
          <a:noFill/>
        </p:spPr>
        <p:txBody>
          <a:bodyPr wrap="square" rtlCol="0">
            <a:spAutoFit/>
          </a:bodyPr>
          <a:lstStyle/>
          <a:p>
            <a:r>
              <a:rPr lang="en-US" dirty="0"/>
              <a:t>The following mov instruction examples show the five possible combinations</a:t>
            </a:r>
          </a:p>
          <a:p>
            <a:r>
              <a:rPr lang="en-US" dirty="0"/>
              <a:t>of source and destination types. Recall that the source operand comes first and</a:t>
            </a:r>
          </a:p>
          <a:p>
            <a:r>
              <a:rPr lang="en-US" dirty="0"/>
              <a:t>the destination second. Explain what happens at each line</a:t>
            </a:r>
          </a:p>
        </p:txBody>
      </p:sp>
    </p:spTree>
    <p:extLst>
      <p:ext uri="{BB962C8B-B14F-4D97-AF65-F5344CB8AC3E}">
        <p14:creationId xmlns:p14="http://schemas.microsoft.com/office/powerpoint/2010/main" val="18853995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08740-3CD0-47F7-5049-CE621180AD88}"/>
              </a:ext>
            </a:extLst>
          </p:cNvPr>
          <p:cNvSpPr>
            <a:spLocks noGrp="1"/>
          </p:cNvSpPr>
          <p:nvPr>
            <p:ph type="title"/>
          </p:nvPr>
        </p:nvSpPr>
        <p:spPr/>
        <p:txBody>
          <a:bodyPr/>
          <a:lstStyle/>
          <a:p>
            <a:r>
              <a:rPr lang="en-US" dirty="0"/>
              <a:t>Note</a:t>
            </a:r>
          </a:p>
        </p:txBody>
      </p:sp>
      <p:sp>
        <p:nvSpPr>
          <p:cNvPr id="3" name="Content Placeholder 2">
            <a:extLst>
              <a:ext uri="{FF2B5EF4-FFF2-40B4-BE49-F238E27FC236}">
                <a16:creationId xmlns:a16="http://schemas.microsoft.com/office/drawing/2014/main" id="{885D89D4-F36E-B51C-5FAF-AF9AE3FAEC94}"/>
              </a:ext>
            </a:extLst>
          </p:cNvPr>
          <p:cNvSpPr>
            <a:spLocks noGrp="1"/>
          </p:cNvSpPr>
          <p:nvPr>
            <p:ph idx="1"/>
          </p:nvPr>
        </p:nvSpPr>
        <p:spPr/>
        <p:txBody>
          <a:bodyPr>
            <a:normAutofit lnSpcReduction="10000"/>
          </a:bodyPr>
          <a:lstStyle/>
          <a:p>
            <a:r>
              <a:rPr lang="en-US" dirty="0"/>
              <a:t>Register operands for these instructions can be the labeled portions of any of the 16 registers, where the size of the register must match the size designated by the last character of the instruction (‘b’, ‘w’, ‘l’, or ‘q’). For most cases, the mov instructions will only update the specific register bytes or memory locations indicated by the destination operand. </a:t>
            </a:r>
          </a:p>
          <a:p>
            <a:r>
              <a:rPr lang="en-US" dirty="0"/>
              <a:t>The only exception is that when </a:t>
            </a:r>
            <a:r>
              <a:rPr lang="en-US" dirty="0" err="1"/>
              <a:t>movl</a:t>
            </a:r>
            <a:r>
              <a:rPr lang="en-US" dirty="0"/>
              <a:t> has a register as the destination, it will also set the high-order 4 bytes of the register to 0. This exception arises from the convention, adopted in x86-64, that any instruction that generates a 32-bit value for a register also sets the high-order portion of the register to 0.</a:t>
            </a:r>
          </a:p>
        </p:txBody>
      </p:sp>
    </p:spTree>
    <p:extLst>
      <p:ext uri="{BB962C8B-B14F-4D97-AF65-F5344CB8AC3E}">
        <p14:creationId xmlns:p14="http://schemas.microsoft.com/office/powerpoint/2010/main" val="24663664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E03BA-FA09-D608-BAC6-CAABBCA776C6}"/>
              </a:ext>
            </a:extLst>
          </p:cNvPr>
          <p:cNvSpPr>
            <a:spLocks noGrp="1"/>
          </p:cNvSpPr>
          <p:nvPr>
            <p:ph type="title"/>
          </p:nvPr>
        </p:nvSpPr>
        <p:spPr/>
        <p:txBody>
          <a:bodyPr/>
          <a:lstStyle/>
          <a:p>
            <a:r>
              <a:rPr lang="en-US" dirty="0"/>
              <a:t>Practice</a:t>
            </a:r>
          </a:p>
        </p:txBody>
      </p:sp>
      <p:pic>
        <p:nvPicPr>
          <p:cNvPr id="5" name="Content Placeholder 4">
            <a:extLst>
              <a:ext uri="{FF2B5EF4-FFF2-40B4-BE49-F238E27FC236}">
                <a16:creationId xmlns:a16="http://schemas.microsoft.com/office/drawing/2014/main" id="{C684A5E0-EAC1-EE2C-6E14-A4B0104C51EB}"/>
              </a:ext>
            </a:extLst>
          </p:cNvPr>
          <p:cNvPicPr>
            <a:picLocks noGrp="1" noChangeAspect="1"/>
          </p:cNvPicPr>
          <p:nvPr>
            <p:ph idx="1"/>
          </p:nvPr>
        </p:nvPicPr>
        <p:blipFill>
          <a:blip r:embed="rId2"/>
          <a:stretch>
            <a:fillRect/>
          </a:stretch>
        </p:blipFill>
        <p:spPr>
          <a:xfrm>
            <a:off x="1066799" y="1465068"/>
            <a:ext cx="8074841" cy="4072144"/>
          </a:xfrm>
        </p:spPr>
      </p:pic>
    </p:spTree>
    <p:extLst>
      <p:ext uri="{BB962C8B-B14F-4D97-AF65-F5344CB8AC3E}">
        <p14:creationId xmlns:p14="http://schemas.microsoft.com/office/powerpoint/2010/main" val="21135324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0B410-F8B9-C61E-7223-9D5998535438}"/>
              </a:ext>
            </a:extLst>
          </p:cNvPr>
          <p:cNvSpPr>
            <a:spLocks noGrp="1"/>
          </p:cNvSpPr>
          <p:nvPr>
            <p:ph type="title"/>
          </p:nvPr>
        </p:nvSpPr>
        <p:spPr/>
        <p:txBody>
          <a:bodyPr/>
          <a:lstStyle/>
          <a:p>
            <a:r>
              <a:rPr lang="en-US" dirty="0"/>
              <a:t>Practice</a:t>
            </a:r>
          </a:p>
        </p:txBody>
      </p:sp>
      <p:pic>
        <p:nvPicPr>
          <p:cNvPr id="5" name="Content Placeholder 4">
            <a:extLst>
              <a:ext uri="{FF2B5EF4-FFF2-40B4-BE49-F238E27FC236}">
                <a16:creationId xmlns:a16="http://schemas.microsoft.com/office/drawing/2014/main" id="{427BF00F-6DEF-BA7F-A8BB-4433816515BB}"/>
              </a:ext>
            </a:extLst>
          </p:cNvPr>
          <p:cNvPicPr>
            <a:picLocks noGrp="1" noChangeAspect="1"/>
          </p:cNvPicPr>
          <p:nvPr>
            <p:ph idx="1"/>
          </p:nvPr>
        </p:nvPicPr>
        <p:blipFill>
          <a:blip r:embed="rId2"/>
          <a:stretch>
            <a:fillRect/>
          </a:stretch>
        </p:blipFill>
        <p:spPr>
          <a:xfrm>
            <a:off x="2721744" y="2667784"/>
            <a:ext cx="6748512" cy="2667019"/>
          </a:xfrm>
        </p:spPr>
      </p:pic>
    </p:spTree>
    <p:extLst>
      <p:ext uri="{BB962C8B-B14F-4D97-AF65-F5344CB8AC3E}">
        <p14:creationId xmlns:p14="http://schemas.microsoft.com/office/powerpoint/2010/main" val="11976109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D7DFE-38EF-014D-9B0A-7505E75C323E}"/>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335CD4A6-0546-8340-99AD-65AF17593DBF}"/>
              </a:ext>
            </a:extLst>
          </p:cNvPr>
          <p:cNvSpPr>
            <a:spLocks noGrp="1"/>
          </p:cNvSpPr>
          <p:nvPr>
            <p:ph idx="1"/>
          </p:nvPr>
        </p:nvSpPr>
        <p:spPr/>
        <p:txBody>
          <a:bodyPr/>
          <a:lstStyle/>
          <a:p>
            <a:r>
              <a:rPr lang="en-US" dirty="0" err="1">
                <a:solidFill>
                  <a:srgbClr val="0070C0"/>
                </a:solidFill>
                <a:latin typeface="Consolas" panose="020B0609020204030204" pitchFamily="49" charset="0"/>
                <a:cs typeface="Consolas" panose="020B0609020204030204" pitchFamily="49" charset="0"/>
              </a:rPr>
              <a:t>movq</a:t>
            </a:r>
            <a:r>
              <a:rPr lang="en-US" dirty="0">
                <a:solidFill>
                  <a:srgbClr val="0070C0"/>
                </a:solidFill>
                <a:latin typeface="Consolas" panose="020B0609020204030204" pitchFamily="49" charset="0"/>
                <a:cs typeface="Consolas" panose="020B0609020204030204" pitchFamily="49" charset="0"/>
              </a:rPr>
              <a:t> 24(%rax,%rcx,4), %</a:t>
            </a:r>
            <a:r>
              <a:rPr lang="en-US" dirty="0" err="1">
                <a:solidFill>
                  <a:srgbClr val="0070C0"/>
                </a:solidFill>
                <a:latin typeface="Consolas" panose="020B0609020204030204" pitchFamily="49" charset="0"/>
                <a:cs typeface="Consolas" panose="020B0609020204030204" pitchFamily="49" charset="0"/>
              </a:rPr>
              <a:t>rdx</a:t>
            </a:r>
            <a:endParaRPr lang="en-US" dirty="0">
              <a:solidFill>
                <a:srgbClr val="0070C0"/>
              </a:solidFill>
              <a:latin typeface="Consolas" panose="020B0609020204030204" pitchFamily="49" charset="0"/>
              <a:cs typeface="Consolas" panose="020B0609020204030204" pitchFamily="49" charset="0"/>
            </a:endParaRPr>
          </a:p>
          <a:p>
            <a:endParaRPr lang="en-US" dirty="0">
              <a:solidFill>
                <a:srgbClr val="0070C0"/>
              </a:solidFill>
              <a:latin typeface="Consolas" panose="020B0609020204030204" pitchFamily="49" charset="0"/>
              <a:cs typeface="Consolas" panose="020B0609020204030204" pitchFamily="49" charset="0"/>
            </a:endParaRPr>
          </a:p>
          <a:p>
            <a:r>
              <a:rPr lang="en-US" dirty="0"/>
              <a:t>means read 8 bytes from this address: (%</a:t>
            </a:r>
            <a:r>
              <a:rPr lang="en-US" dirty="0" err="1"/>
              <a:t>rax</a:t>
            </a:r>
            <a:r>
              <a:rPr lang="en-US" dirty="0"/>
              <a:t> + 4*%</a:t>
            </a:r>
            <a:r>
              <a:rPr lang="en-US" dirty="0" err="1"/>
              <a:t>rcx</a:t>
            </a:r>
            <a:r>
              <a:rPr lang="en-US" dirty="0"/>
              <a:t> + 24)</a:t>
            </a:r>
          </a:p>
          <a:p>
            <a:pPr marL="0" indent="0">
              <a:buNone/>
            </a:pPr>
            <a:r>
              <a:rPr lang="en-US" dirty="0"/>
              <a:t>and store it in %</a:t>
            </a:r>
            <a:r>
              <a:rPr lang="en-US" dirty="0" err="1"/>
              <a:t>rdx</a:t>
            </a:r>
            <a:endParaRPr lang="en-US" dirty="0"/>
          </a:p>
          <a:p>
            <a:pPr marL="0" indent="0">
              <a:buNone/>
            </a:pPr>
            <a:endParaRPr lang="en-US" dirty="0">
              <a:solidFill>
                <a:srgbClr val="0070C0"/>
              </a:solidFill>
              <a:latin typeface="Consolas" panose="020B0609020204030204" pitchFamily="49" charset="0"/>
              <a:cs typeface="Consolas" panose="020B0609020204030204" pitchFamily="49" charset="0"/>
            </a:endParaRPr>
          </a:p>
          <a:p>
            <a:endParaRPr lang="en-US" dirty="0"/>
          </a:p>
        </p:txBody>
      </p:sp>
      <mc:AlternateContent xmlns:mc="http://schemas.openxmlformats.org/markup-compatibility/2006" xmlns:p14="http://schemas.microsoft.com/office/powerpoint/2010/main">
        <mc:Choice Requires="p14">
          <p:contentPart p14:bwMode="auto" r:id="rId2">
            <p14:nvContentPartPr>
              <p14:cNvPr id="33" name="Ink 32">
                <a:extLst>
                  <a:ext uri="{FF2B5EF4-FFF2-40B4-BE49-F238E27FC236}">
                    <a16:creationId xmlns:a16="http://schemas.microsoft.com/office/drawing/2014/main" id="{CB4E88AB-1C2E-4A6D-9169-946E817E1EDC}"/>
                  </a:ext>
                </a:extLst>
              </p14:cNvPr>
              <p14:cNvContentPartPr/>
              <p14:nvPr/>
            </p14:nvContentPartPr>
            <p14:xfrm>
              <a:off x="2341940" y="3287630"/>
              <a:ext cx="1243800" cy="50400"/>
            </p14:xfrm>
          </p:contentPart>
        </mc:Choice>
        <mc:Fallback xmlns="">
          <p:pic>
            <p:nvPicPr>
              <p:cNvPr id="33" name="Ink 32">
                <a:extLst>
                  <a:ext uri="{FF2B5EF4-FFF2-40B4-BE49-F238E27FC236}">
                    <a16:creationId xmlns:a16="http://schemas.microsoft.com/office/drawing/2014/main" id="{CB4E88AB-1C2E-4A6D-9169-946E817E1EDC}"/>
                  </a:ext>
                </a:extLst>
              </p:cNvPr>
              <p:cNvPicPr/>
              <p:nvPr/>
            </p:nvPicPr>
            <p:blipFill>
              <a:blip r:embed="rId13"/>
              <a:stretch>
                <a:fillRect/>
              </a:stretch>
            </p:blipFill>
            <p:spPr>
              <a:xfrm>
                <a:off x="2332940" y="3278630"/>
                <a:ext cx="1261440" cy="68040"/>
              </a:xfrm>
              <a:prstGeom prst="rect">
                <a:avLst/>
              </a:prstGeom>
            </p:spPr>
          </p:pic>
        </mc:Fallback>
      </mc:AlternateContent>
    </p:spTree>
    <p:extLst>
      <p:ext uri="{BB962C8B-B14F-4D97-AF65-F5344CB8AC3E}">
        <p14:creationId xmlns:p14="http://schemas.microsoft.com/office/powerpoint/2010/main" val="4013618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23C0A-D38B-3645-A079-7651D9902F9E}"/>
              </a:ext>
            </a:extLst>
          </p:cNvPr>
          <p:cNvSpPr>
            <a:spLocks noGrp="1"/>
          </p:cNvSpPr>
          <p:nvPr>
            <p:ph type="title"/>
          </p:nvPr>
        </p:nvSpPr>
        <p:spPr>
          <a:xfrm>
            <a:off x="1070516" y="365126"/>
            <a:ext cx="10283283" cy="761148"/>
          </a:xfrm>
        </p:spPr>
        <p:txBody>
          <a:bodyPr/>
          <a:lstStyle/>
          <a:p>
            <a:r>
              <a:rPr lang="en-US" dirty="0"/>
              <a:t>Example</a:t>
            </a:r>
          </a:p>
        </p:txBody>
      </p:sp>
      <p:sp>
        <p:nvSpPr>
          <p:cNvPr id="3" name="Content Placeholder 2">
            <a:extLst>
              <a:ext uri="{FF2B5EF4-FFF2-40B4-BE49-F238E27FC236}">
                <a16:creationId xmlns:a16="http://schemas.microsoft.com/office/drawing/2014/main" id="{EDD14AD2-279B-EC49-8DA3-B42606E5C819}"/>
              </a:ext>
            </a:extLst>
          </p:cNvPr>
          <p:cNvSpPr>
            <a:spLocks noGrp="1"/>
          </p:cNvSpPr>
          <p:nvPr>
            <p:ph idx="1"/>
          </p:nvPr>
        </p:nvSpPr>
        <p:spPr/>
        <p:txBody>
          <a:bodyPr/>
          <a:lstStyle/>
          <a:p>
            <a:r>
              <a:rPr lang="en-US" dirty="0">
                <a:solidFill>
                  <a:srgbClr val="0070C0"/>
                </a:solidFill>
                <a:latin typeface="Consolas" panose="020B0609020204030204" pitchFamily="49" charset="0"/>
                <a:cs typeface="Consolas" panose="020B0609020204030204" pitchFamily="49" charset="0"/>
              </a:rPr>
              <a:t>movl 24(%rax,%rcx,4), %</a:t>
            </a:r>
            <a:r>
              <a:rPr lang="en-US" dirty="0" err="1">
                <a:solidFill>
                  <a:srgbClr val="0070C0"/>
                </a:solidFill>
                <a:latin typeface="Consolas" panose="020B0609020204030204" pitchFamily="49" charset="0"/>
                <a:cs typeface="Consolas" panose="020B0609020204030204" pitchFamily="49" charset="0"/>
              </a:rPr>
              <a:t>edx</a:t>
            </a:r>
            <a:endParaRPr lang="en-US" dirty="0">
              <a:solidFill>
                <a:srgbClr val="0070C0"/>
              </a:solidFill>
              <a:latin typeface="Consolas" panose="020B0609020204030204" pitchFamily="49" charset="0"/>
              <a:cs typeface="Consolas" panose="020B0609020204030204" pitchFamily="49" charset="0"/>
            </a:endParaRPr>
          </a:p>
          <a:p>
            <a:endParaRPr lang="en-US" dirty="0">
              <a:solidFill>
                <a:srgbClr val="0070C0"/>
              </a:solidFill>
              <a:latin typeface="Consolas" panose="020B0609020204030204" pitchFamily="49" charset="0"/>
              <a:cs typeface="Consolas" panose="020B0609020204030204" pitchFamily="49" charset="0"/>
            </a:endParaRPr>
          </a:p>
          <a:p>
            <a:r>
              <a:rPr lang="en-US" dirty="0"/>
              <a:t>means read 4 bytes from this address: (%</a:t>
            </a:r>
            <a:r>
              <a:rPr lang="en-US" dirty="0" err="1"/>
              <a:t>rax</a:t>
            </a:r>
            <a:r>
              <a:rPr lang="en-US" dirty="0"/>
              <a:t> + 4*%</a:t>
            </a:r>
            <a:r>
              <a:rPr lang="en-US" dirty="0" err="1"/>
              <a:t>rcx</a:t>
            </a:r>
            <a:r>
              <a:rPr lang="en-US" dirty="0"/>
              <a:t> + 24) and store it in %</a:t>
            </a:r>
            <a:r>
              <a:rPr lang="en-US" dirty="0" err="1"/>
              <a:t>edx</a:t>
            </a:r>
            <a:endParaRPr lang="en-US" dirty="0"/>
          </a:p>
          <a:p>
            <a:pPr marL="0" indent="0">
              <a:buNone/>
            </a:pPr>
            <a:endParaRPr lang="en-US" dirty="0">
              <a:solidFill>
                <a:srgbClr val="0070C0"/>
              </a:solidFill>
              <a:latin typeface="Consolas" panose="020B0609020204030204" pitchFamily="49" charset="0"/>
              <a:cs typeface="Consolas" panose="020B0609020204030204" pitchFamily="49" charset="0"/>
            </a:endParaRPr>
          </a:p>
          <a:p>
            <a:endParaRPr lang="en-US" dirty="0"/>
          </a:p>
        </p:txBody>
      </p:sp>
      <mc:AlternateContent xmlns:mc="http://schemas.openxmlformats.org/markup-compatibility/2006" xmlns:p14="http://schemas.microsoft.com/office/powerpoint/2010/main">
        <mc:Choice Requires="p14">
          <p:contentPart p14:bwMode="auto" r:id="rId2">
            <p14:nvContentPartPr>
              <p14:cNvPr id="6" name="Ink 5">
                <a:extLst>
                  <a:ext uri="{FF2B5EF4-FFF2-40B4-BE49-F238E27FC236}">
                    <a16:creationId xmlns:a16="http://schemas.microsoft.com/office/drawing/2014/main" id="{9970F61E-C120-43A7-AD02-16824DC79C74}"/>
                  </a:ext>
                </a:extLst>
              </p14:cNvPr>
              <p14:cNvContentPartPr/>
              <p14:nvPr/>
            </p14:nvContentPartPr>
            <p14:xfrm>
              <a:off x="2939540" y="2391590"/>
              <a:ext cx="35280" cy="14760"/>
            </p14:xfrm>
          </p:contentPart>
        </mc:Choice>
        <mc:Fallback xmlns="">
          <p:pic>
            <p:nvPicPr>
              <p:cNvPr id="6" name="Ink 5">
                <a:extLst>
                  <a:ext uri="{FF2B5EF4-FFF2-40B4-BE49-F238E27FC236}">
                    <a16:creationId xmlns:a16="http://schemas.microsoft.com/office/drawing/2014/main" id="{9970F61E-C120-43A7-AD02-16824DC79C74}"/>
                  </a:ext>
                </a:extLst>
              </p:cNvPr>
              <p:cNvPicPr/>
              <p:nvPr/>
            </p:nvPicPr>
            <p:blipFill>
              <a:blip r:embed="rId7"/>
              <a:stretch>
                <a:fillRect/>
              </a:stretch>
            </p:blipFill>
            <p:spPr>
              <a:xfrm>
                <a:off x="2930900" y="2382590"/>
                <a:ext cx="52920" cy="32400"/>
              </a:xfrm>
              <a:prstGeom prst="rect">
                <a:avLst/>
              </a:prstGeom>
            </p:spPr>
          </p:pic>
        </mc:Fallback>
      </mc:AlternateContent>
    </p:spTree>
    <p:extLst>
      <p:ext uri="{BB962C8B-B14F-4D97-AF65-F5344CB8AC3E}">
        <p14:creationId xmlns:p14="http://schemas.microsoft.com/office/powerpoint/2010/main" val="3701091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D0B6D-BE02-B34D-B94C-B58DBA9F4815}"/>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64B1A1AC-F162-A742-AC28-42E30ED9C1A3}"/>
              </a:ext>
            </a:extLst>
          </p:cNvPr>
          <p:cNvSpPr>
            <a:spLocks noGrp="1"/>
          </p:cNvSpPr>
          <p:nvPr>
            <p:ph idx="1"/>
          </p:nvPr>
        </p:nvSpPr>
        <p:spPr/>
        <p:txBody>
          <a:bodyPr/>
          <a:lstStyle/>
          <a:p>
            <a:r>
              <a:rPr lang="en-US" dirty="0">
                <a:solidFill>
                  <a:srgbClr val="0070C0"/>
                </a:solidFill>
                <a:latin typeface="Consolas" panose="020B0609020204030204" pitchFamily="49" charset="0"/>
                <a:cs typeface="Consolas" panose="020B0609020204030204" pitchFamily="49" charset="0"/>
              </a:rPr>
              <a:t>movw 24(%rax,%rcx,4), %dx</a:t>
            </a:r>
          </a:p>
          <a:p>
            <a:endParaRPr lang="en-US" dirty="0"/>
          </a:p>
          <a:p>
            <a:r>
              <a:rPr lang="en-US" dirty="0"/>
              <a:t>means read 2 bytes from this address: (%</a:t>
            </a:r>
            <a:r>
              <a:rPr lang="en-US" dirty="0" err="1"/>
              <a:t>rax</a:t>
            </a:r>
            <a:r>
              <a:rPr lang="en-US" dirty="0"/>
              <a:t> + 4*%</a:t>
            </a:r>
            <a:r>
              <a:rPr lang="en-US" dirty="0" err="1"/>
              <a:t>rcx</a:t>
            </a:r>
            <a:r>
              <a:rPr lang="en-US" dirty="0"/>
              <a:t> + 24)</a:t>
            </a:r>
          </a:p>
          <a:p>
            <a:pPr marL="0" indent="0">
              <a:buNone/>
            </a:pPr>
            <a:r>
              <a:rPr lang="en-US" dirty="0"/>
              <a:t>and store it in %dx</a:t>
            </a:r>
          </a:p>
          <a:p>
            <a:endParaRPr lang="en-US" dirty="0"/>
          </a:p>
        </p:txBody>
      </p:sp>
    </p:spTree>
    <p:extLst>
      <p:ext uri="{BB962C8B-B14F-4D97-AF65-F5344CB8AC3E}">
        <p14:creationId xmlns:p14="http://schemas.microsoft.com/office/powerpoint/2010/main" val="1783678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D679A-8819-9F48-A8F7-EB4D4C506A88}"/>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10A65321-7CA9-1041-A7EC-979540103AEC}"/>
              </a:ext>
            </a:extLst>
          </p:cNvPr>
          <p:cNvSpPr>
            <a:spLocks noGrp="1"/>
          </p:cNvSpPr>
          <p:nvPr>
            <p:ph idx="1"/>
          </p:nvPr>
        </p:nvSpPr>
        <p:spPr/>
        <p:txBody>
          <a:bodyPr/>
          <a:lstStyle/>
          <a:p>
            <a:r>
              <a:rPr lang="en-US" dirty="0">
                <a:solidFill>
                  <a:srgbClr val="0070C0"/>
                </a:solidFill>
                <a:latin typeface="Consolas" panose="020B0609020204030204" pitchFamily="49" charset="0"/>
                <a:cs typeface="Consolas" panose="020B0609020204030204" pitchFamily="49" charset="0"/>
              </a:rPr>
              <a:t>movb 24(%rax,%rcx,4), %dl</a:t>
            </a:r>
          </a:p>
          <a:p>
            <a:endParaRPr lang="en-US" dirty="0">
              <a:solidFill>
                <a:srgbClr val="0070C0"/>
              </a:solidFill>
              <a:latin typeface="Consolas" panose="020B0609020204030204" pitchFamily="49" charset="0"/>
              <a:cs typeface="Consolas" panose="020B0609020204030204" pitchFamily="49" charset="0"/>
            </a:endParaRPr>
          </a:p>
          <a:p>
            <a:r>
              <a:rPr lang="en-US" dirty="0"/>
              <a:t>means read 1 byte from this address: (%</a:t>
            </a:r>
            <a:r>
              <a:rPr lang="en-US" dirty="0" err="1"/>
              <a:t>rax</a:t>
            </a:r>
            <a:r>
              <a:rPr lang="en-US" dirty="0"/>
              <a:t> + 4*%</a:t>
            </a:r>
            <a:r>
              <a:rPr lang="en-US" dirty="0" err="1"/>
              <a:t>rcx</a:t>
            </a:r>
            <a:r>
              <a:rPr lang="en-US" dirty="0"/>
              <a:t> + 24) and store it in %dl</a:t>
            </a:r>
          </a:p>
          <a:p>
            <a:endParaRPr lang="en-US" dirty="0">
              <a:solidFill>
                <a:srgbClr val="0070C0"/>
              </a:solidFill>
              <a:latin typeface="Consolas" panose="020B0609020204030204" pitchFamily="49" charset="0"/>
              <a:cs typeface="Consolas" panose="020B0609020204030204" pitchFamily="49" charset="0"/>
            </a:endParaRPr>
          </a:p>
          <a:p>
            <a:endParaRPr lang="en-US" dirty="0"/>
          </a:p>
        </p:txBody>
      </p:sp>
      <mc:AlternateContent xmlns:mc="http://schemas.openxmlformats.org/markup-compatibility/2006" xmlns:p14="http://schemas.microsoft.com/office/powerpoint/2010/main">
        <mc:Choice Requires="p14">
          <p:contentPart p14:bwMode="auto" r:id="rId2">
            <p14:nvContentPartPr>
              <p14:cNvPr id="10" name="Ink 9">
                <a:extLst>
                  <a:ext uri="{FF2B5EF4-FFF2-40B4-BE49-F238E27FC236}">
                    <a16:creationId xmlns:a16="http://schemas.microsoft.com/office/drawing/2014/main" id="{842B2FB7-F1C8-481C-90E9-2CD0893C98F9}"/>
                  </a:ext>
                </a:extLst>
              </p14:cNvPr>
              <p14:cNvContentPartPr/>
              <p14:nvPr/>
            </p14:nvContentPartPr>
            <p14:xfrm>
              <a:off x="5608580" y="2318150"/>
              <a:ext cx="29880" cy="22320"/>
            </p14:xfrm>
          </p:contentPart>
        </mc:Choice>
        <mc:Fallback xmlns="">
          <p:pic>
            <p:nvPicPr>
              <p:cNvPr id="10" name="Ink 9">
                <a:extLst>
                  <a:ext uri="{FF2B5EF4-FFF2-40B4-BE49-F238E27FC236}">
                    <a16:creationId xmlns:a16="http://schemas.microsoft.com/office/drawing/2014/main" id="{842B2FB7-F1C8-481C-90E9-2CD0893C98F9}"/>
                  </a:ext>
                </a:extLst>
              </p:cNvPr>
              <p:cNvPicPr/>
              <p:nvPr/>
            </p:nvPicPr>
            <p:blipFill>
              <a:blip r:embed="rId9"/>
              <a:stretch>
                <a:fillRect/>
              </a:stretch>
            </p:blipFill>
            <p:spPr>
              <a:xfrm>
                <a:off x="5599687" y="2309150"/>
                <a:ext cx="47310" cy="39960"/>
              </a:xfrm>
              <a:prstGeom prst="rect">
                <a:avLst/>
              </a:prstGeom>
            </p:spPr>
          </p:pic>
        </mc:Fallback>
      </mc:AlternateContent>
    </p:spTree>
    <p:extLst>
      <p:ext uri="{BB962C8B-B14F-4D97-AF65-F5344CB8AC3E}">
        <p14:creationId xmlns:p14="http://schemas.microsoft.com/office/powerpoint/2010/main" val="403731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55E1F-AA5E-1441-817D-CA8798AEA55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5FC1A84-E926-C041-9AD8-55B552F98FB7}"/>
              </a:ext>
            </a:extLst>
          </p:cNvPr>
          <p:cNvSpPr>
            <a:spLocks noGrp="1"/>
          </p:cNvSpPr>
          <p:nvPr>
            <p:ph idx="1"/>
          </p:nvPr>
        </p:nvSpPr>
        <p:spPr/>
        <p:txBody>
          <a:bodyPr/>
          <a:lstStyle/>
          <a:p>
            <a:r>
              <a:rPr lang="en-US" dirty="0"/>
              <a:t>Note that only suffix and destination register size changes for previous examples</a:t>
            </a:r>
          </a:p>
          <a:p>
            <a:endParaRPr lang="en-US" dirty="0"/>
          </a:p>
        </p:txBody>
      </p:sp>
    </p:spTree>
    <p:extLst>
      <p:ext uri="{BB962C8B-B14F-4D97-AF65-F5344CB8AC3E}">
        <p14:creationId xmlns:p14="http://schemas.microsoft.com/office/powerpoint/2010/main" val="42309425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60002-768D-C34D-8BA6-2201C32CBC7E}"/>
              </a:ext>
            </a:extLst>
          </p:cNvPr>
          <p:cNvSpPr>
            <a:spLocks noGrp="1"/>
          </p:cNvSpPr>
          <p:nvPr>
            <p:ph type="title"/>
          </p:nvPr>
        </p:nvSpPr>
        <p:spPr>
          <a:xfrm>
            <a:off x="1148576" y="365125"/>
            <a:ext cx="10205224" cy="839207"/>
          </a:xfrm>
        </p:spPr>
        <p:txBody>
          <a:bodyPr/>
          <a:lstStyle/>
          <a:p>
            <a:r>
              <a:rPr lang="en-US" dirty="0"/>
              <a:t>Example</a:t>
            </a:r>
          </a:p>
        </p:txBody>
      </p:sp>
      <p:sp>
        <p:nvSpPr>
          <p:cNvPr id="3" name="Content Placeholder 2">
            <a:extLst>
              <a:ext uri="{FF2B5EF4-FFF2-40B4-BE49-F238E27FC236}">
                <a16:creationId xmlns:a16="http://schemas.microsoft.com/office/drawing/2014/main" id="{18A5962D-060A-8E40-A3B4-F25A73801C52}"/>
              </a:ext>
            </a:extLst>
          </p:cNvPr>
          <p:cNvSpPr>
            <a:spLocks noGrp="1"/>
          </p:cNvSpPr>
          <p:nvPr>
            <p:ph idx="1"/>
          </p:nvPr>
        </p:nvSpPr>
        <p:spPr/>
        <p:txBody>
          <a:bodyPr>
            <a:normAutofit lnSpcReduction="10000"/>
          </a:bodyPr>
          <a:lstStyle/>
          <a:p>
            <a:r>
              <a:rPr lang="en-US" dirty="0" err="1">
                <a:solidFill>
                  <a:srgbClr val="0070C0"/>
                </a:solidFill>
                <a:latin typeface="Consolas" panose="020B0609020204030204" pitchFamily="49" charset="0"/>
                <a:cs typeface="Consolas" panose="020B0609020204030204" pitchFamily="49" charset="0"/>
              </a:rPr>
              <a:t>movq</a:t>
            </a:r>
            <a:r>
              <a:rPr lang="en-US" dirty="0">
                <a:solidFill>
                  <a:srgbClr val="0070C0"/>
                </a:solidFill>
                <a:latin typeface="Consolas" panose="020B0609020204030204" pitchFamily="49" charset="0"/>
                <a:cs typeface="Consolas" panose="020B0609020204030204" pitchFamily="49" charset="0"/>
              </a:rPr>
              <a:t> %</a:t>
            </a:r>
            <a:r>
              <a:rPr lang="en-US" dirty="0" err="1">
                <a:solidFill>
                  <a:srgbClr val="0070C0"/>
                </a:solidFill>
                <a:latin typeface="Consolas" panose="020B0609020204030204" pitchFamily="49" charset="0"/>
                <a:cs typeface="Consolas" panose="020B0609020204030204" pitchFamily="49" charset="0"/>
              </a:rPr>
              <a:t>rdx</a:t>
            </a:r>
            <a:r>
              <a:rPr lang="en-US" dirty="0">
                <a:solidFill>
                  <a:srgbClr val="0070C0"/>
                </a:solidFill>
                <a:latin typeface="Consolas" panose="020B0609020204030204" pitchFamily="49" charset="0"/>
                <a:cs typeface="Consolas" panose="020B0609020204030204" pitchFamily="49" charset="0"/>
              </a:rPr>
              <a:t>, 24(%rax,%rcx,4)</a:t>
            </a:r>
          </a:p>
          <a:p>
            <a:r>
              <a:rPr lang="en-US" dirty="0"/>
              <a:t>means write 8 bytes to this address: (%</a:t>
            </a:r>
            <a:r>
              <a:rPr lang="en-US" dirty="0" err="1"/>
              <a:t>rax</a:t>
            </a:r>
            <a:r>
              <a:rPr lang="en-US" dirty="0"/>
              <a:t> + 4*%</a:t>
            </a:r>
            <a:r>
              <a:rPr lang="en-US" dirty="0" err="1"/>
              <a:t>rcx</a:t>
            </a:r>
            <a:r>
              <a:rPr lang="en-US" dirty="0"/>
              <a:t> + 24) from %</a:t>
            </a:r>
            <a:r>
              <a:rPr lang="en-US" dirty="0" err="1"/>
              <a:t>rdx</a:t>
            </a:r>
            <a:endParaRPr lang="en-US" dirty="0"/>
          </a:p>
          <a:p>
            <a:r>
              <a:rPr lang="en-US" dirty="0">
                <a:solidFill>
                  <a:srgbClr val="0070C0"/>
                </a:solidFill>
                <a:latin typeface="Consolas" panose="020B0609020204030204" pitchFamily="49" charset="0"/>
                <a:cs typeface="Consolas" panose="020B0609020204030204" pitchFamily="49" charset="0"/>
              </a:rPr>
              <a:t>movl %</a:t>
            </a:r>
            <a:r>
              <a:rPr lang="en-US" dirty="0" err="1">
                <a:solidFill>
                  <a:srgbClr val="0070C0"/>
                </a:solidFill>
                <a:latin typeface="Consolas" panose="020B0609020204030204" pitchFamily="49" charset="0"/>
                <a:cs typeface="Consolas" panose="020B0609020204030204" pitchFamily="49" charset="0"/>
              </a:rPr>
              <a:t>edx</a:t>
            </a:r>
            <a:r>
              <a:rPr lang="en-US" dirty="0">
                <a:solidFill>
                  <a:srgbClr val="0070C0"/>
                </a:solidFill>
                <a:latin typeface="Consolas" panose="020B0609020204030204" pitchFamily="49" charset="0"/>
                <a:cs typeface="Consolas" panose="020B0609020204030204" pitchFamily="49" charset="0"/>
              </a:rPr>
              <a:t>, 24(%rax,%rcx,4)</a:t>
            </a:r>
          </a:p>
          <a:p>
            <a:r>
              <a:rPr lang="en-US" dirty="0"/>
              <a:t>means write 4 bytes to this address: (%</a:t>
            </a:r>
            <a:r>
              <a:rPr lang="en-US" dirty="0" err="1"/>
              <a:t>rax</a:t>
            </a:r>
            <a:r>
              <a:rPr lang="en-US" dirty="0"/>
              <a:t> + 4*%</a:t>
            </a:r>
            <a:r>
              <a:rPr lang="en-US" dirty="0" err="1"/>
              <a:t>rcx</a:t>
            </a:r>
            <a:r>
              <a:rPr lang="en-US" dirty="0"/>
              <a:t> + 24) from %</a:t>
            </a:r>
            <a:r>
              <a:rPr lang="en-US" dirty="0" err="1"/>
              <a:t>edx</a:t>
            </a:r>
            <a:endParaRPr lang="en-US" dirty="0"/>
          </a:p>
          <a:p>
            <a:r>
              <a:rPr lang="en-US" dirty="0">
                <a:solidFill>
                  <a:srgbClr val="0070C0"/>
                </a:solidFill>
                <a:latin typeface="Consolas" panose="020B0609020204030204" pitchFamily="49" charset="0"/>
                <a:cs typeface="Consolas" panose="020B0609020204030204" pitchFamily="49" charset="0"/>
              </a:rPr>
              <a:t>movw %dx, 24(%rax,%rcx,4)</a:t>
            </a:r>
          </a:p>
          <a:p>
            <a:r>
              <a:rPr lang="en-US" dirty="0"/>
              <a:t>means write 2 bytes to this address: (%</a:t>
            </a:r>
            <a:r>
              <a:rPr lang="en-US" dirty="0" err="1"/>
              <a:t>rax</a:t>
            </a:r>
            <a:r>
              <a:rPr lang="en-US" dirty="0"/>
              <a:t> + 4*%</a:t>
            </a:r>
            <a:r>
              <a:rPr lang="en-US" dirty="0" err="1"/>
              <a:t>rcx</a:t>
            </a:r>
            <a:r>
              <a:rPr lang="en-US" dirty="0"/>
              <a:t> + 24) from %dx</a:t>
            </a:r>
          </a:p>
          <a:p>
            <a:r>
              <a:rPr lang="en-US" dirty="0">
                <a:solidFill>
                  <a:srgbClr val="0070C0"/>
                </a:solidFill>
                <a:latin typeface="Consolas" panose="020B0609020204030204" pitchFamily="49" charset="0"/>
                <a:cs typeface="Consolas" panose="020B0609020204030204" pitchFamily="49" charset="0"/>
              </a:rPr>
              <a:t>movb %dl, 24(%rax,%rcx,4)</a:t>
            </a:r>
          </a:p>
          <a:p>
            <a:r>
              <a:rPr lang="en-US" dirty="0"/>
              <a:t>means write 1 byte to this address: (%</a:t>
            </a:r>
            <a:r>
              <a:rPr lang="en-US" dirty="0" err="1"/>
              <a:t>rax</a:t>
            </a:r>
            <a:r>
              <a:rPr lang="en-US" dirty="0"/>
              <a:t> + 4*%</a:t>
            </a:r>
            <a:r>
              <a:rPr lang="en-US" dirty="0" err="1"/>
              <a:t>rcx</a:t>
            </a:r>
            <a:r>
              <a:rPr lang="en-US" dirty="0"/>
              <a:t> + 24) from %dl</a:t>
            </a:r>
          </a:p>
          <a:p>
            <a:r>
              <a:rPr lang="en-US" dirty="0">
                <a:solidFill>
                  <a:schemeClr val="accent6">
                    <a:lumMod val="75000"/>
                  </a:schemeClr>
                </a:solidFill>
              </a:rPr>
              <a:t>(Note that only suffix and source register size changes here) </a:t>
            </a:r>
          </a:p>
          <a:p>
            <a:endParaRPr lang="en-US" dirty="0">
              <a:solidFill>
                <a:schemeClr val="accent6">
                  <a:lumMod val="75000"/>
                </a:schemeClr>
              </a:solidFill>
            </a:endParaRPr>
          </a:p>
          <a:p>
            <a:endParaRPr lang="en-US" dirty="0"/>
          </a:p>
        </p:txBody>
      </p:sp>
      <p:grpSp>
        <p:nvGrpSpPr>
          <p:cNvPr id="16" name="Group 15">
            <a:extLst>
              <a:ext uri="{FF2B5EF4-FFF2-40B4-BE49-F238E27FC236}">
                <a16:creationId xmlns:a16="http://schemas.microsoft.com/office/drawing/2014/main" id="{8F585187-7DDD-428E-AEB8-36B445C2505E}"/>
              </a:ext>
            </a:extLst>
          </p:cNvPr>
          <p:cNvGrpSpPr/>
          <p:nvPr/>
        </p:nvGrpSpPr>
        <p:grpSpPr>
          <a:xfrm>
            <a:off x="1694300" y="3160910"/>
            <a:ext cx="1097280" cy="153000"/>
            <a:chOff x="1694300" y="3160910"/>
            <a:chExt cx="1097280" cy="153000"/>
          </a:xfrm>
        </p:grpSpPr>
        <mc:AlternateContent xmlns:mc="http://schemas.openxmlformats.org/markup-compatibility/2006" xmlns:p14="http://schemas.microsoft.com/office/powerpoint/2010/main">
          <mc:Choice Requires="p14">
            <p:contentPart p14:bwMode="auto" r:id="rId2">
              <p14:nvContentPartPr>
                <p14:cNvPr id="14" name="Ink 13">
                  <a:extLst>
                    <a:ext uri="{FF2B5EF4-FFF2-40B4-BE49-F238E27FC236}">
                      <a16:creationId xmlns:a16="http://schemas.microsoft.com/office/drawing/2014/main" id="{1531E393-A4BB-4ADD-9970-231A7D6DAE37}"/>
                    </a:ext>
                  </a:extLst>
                </p14:cNvPr>
                <p14:cNvContentPartPr/>
                <p14:nvPr/>
              </p14:nvContentPartPr>
              <p14:xfrm>
                <a:off x="1694300" y="3195830"/>
                <a:ext cx="163440" cy="118080"/>
              </p14:xfrm>
            </p:contentPart>
          </mc:Choice>
          <mc:Fallback xmlns="">
            <p:pic>
              <p:nvPicPr>
                <p:cNvPr id="14" name="Ink 13">
                  <a:extLst>
                    <a:ext uri="{FF2B5EF4-FFF2-40B4-BE49-F238E27FC236}">
                      <a16:creationId xmlns:a16="http://schemas.microsoft.com/office/drawing/2014/main" id="{1531E393-A4BB-4ADD-9970-231A7D6DAE37}"/>
                    </a:ext>
                  </a:extLst>
                </p:cNvPr>
                <p:cNvPicPr/>
                <p:nvPr/>
              </p:nvPicPr>
              <p:blipFill>
                <a:blip r:embed="rId9"/>
                <a:stretch>
                  <a:fillRect/>
                </a:stretch>
              </p:blipFill>
              <p:spPr>
                <a:xfrm>
                  <a:off x="1685300" y="3187190"/>
                  <a:ext cx="18108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5" name="Ink 14">
                  <a:extLst>
                    <a:ext uri="{FF2B5EF4-FFF2-40B4-BE49-F238E27FC236}">
                      <a16:creationId xmlns:a16="http://schemas.microsoft.com/office/drawing/2014/main" id="{89DF486B-670B-4676-BFBF-63D9A030031A}"/>
                    </a:ext>
                  </a:extLst>
                </p14:cNvPr>
                <p14:cNvContentPartPr/>
                <p14:nvPr/>
              </p14:nvContentPartPr>
              <p14:xfrm>
                <a:off x="2320700" y="3160910"/>
                <a:ext cx="470880" cy="49680"/>
              </p14:xfrm>
            </p:contentPart>
          </mc:Choice>
          <mc:Fallback xmlns="">
            <p:pic>
              <p:nvPicPr>
                <p:cNvPr id="15" name="Ink 14">
                  <a:extLst>
                    <a:ext uri="{FF2B5EF4-FFF2-40B4-BE49-F238E27FC236}">
                      <a16:creationId xmlns:a16="http://schemas.microsoft.com/office/drawing/2014/main" id="{89DF486B-670B-4676-BFBF-63D9A030031A}"/>
                    </a:ext>
                  </a:extLst>
                </p:cNvPr>
                <p:cNvPicPr/>
                <p:nvPr/>
              </p:nvPicPr>
              <p:blipFill>
                <a:blip r:embed="rId11"/>
                <a:stretch>
                  <a:fillRect/>
                </a:stretch>
              </p:blipFill>
              <p:spPr>
                <a:xfrm>
                  <a:off x="2311700" y="3151910"/>
                  <a:ext cx="488520" cy="67320"/>
                </a:xfrm>
                <a:prstGeom prst="rect">
                  <a:avLst/>
                </a:prstGeom>
              </p:spPr>
            </p:pic>
          </mc:Fallback>
        </mc:AlternateContent>
      </p:grpSp>
      <p:grpSp>
        <p:nvGrpSpPr>
          <p:cNvPr id="23" name="Group 22">
            <a:extLst>
              <a:ext uri="{FF2B5EF4-FFF2-40B4-BE49-F238E27FC236}">
                <a16:creationId xmlns:a16="http://schemas.microsoft.com/office/drawing/2014/main" id="{CE852AB2-BCE4-4B1E-84A5-5F47F30B9188}"/>
              </a:ext>
            </a:extLst>
          </p:cNvPr>
          <p:cNvGrpSpPr/>
          <p:nvPr/>
        </p:nvGrpSpPr>
        <p:grpSpPr>
          <a:xfrm>
            <a:off x="1702940" y="4077110"/>
            <a:ext cx="862560" cy="135360"/>
            <a:chOff x="1702940" y="4077110"/>
            <a:chExt cx="862560" cy="135360"/>
          </a:xfrm>
        </p:grpSpPr>
        <mc:AlternateContent xmlns:mc="http://schemas.openxmlformats.org/markup-compatibility/2006" xmlns:p14="http://schemas.microsoft.com/office/powerpoint/2010/main">
          <mc:Choice Requires="p14">
            <p:contentPart p14:bwMode="auto" r:id="rId12">
              <p14:nvContentPartPr>
                <p14:cNvPr id="21" name="Ink 20">
                  <a:extLst>
                    <a:ext uri="{FF2B5EF4-FFF2-40B4-BE49-F238E27FC236}">
                      <a16:creationId xmlns:a16="http://schemas.microsoft.com/office/drawing/2014/main" id="{64F0CEDC-A97C-4E5D-A211-AE19DA10F964}"/>
                    </a:ext>
                  </a:extLst>
                </p14:cNvPr>
                <p14:cNvContentPartPr/>
                <p14:nvPr/>
              </p14:nvContentPartPr>
              <p14:xfrm>
                <a:off x="1702940" y="4077110"/>
                <a:ext cx="179280" cy="70200"/>
              </p14:xfrm>
            </p:contentPart>
          </mc:Choice>
          <mc:Fallback xmlns="">
            <p:pic>
              <p:nvPicPr>
                <p:cNvPr id="21" name="Ink 20">
                  <a:extLst>
                    <a:ext uri="{FF2B5EF4-FFF2-40B4-BE49-F238E27FC236}">
                      <a16:creationId xmlns:a16="http://schemas.microsoft.com/office/drawing/2014/main" id="{64F0CEDC-A97C-4E5D-A211-AE19DA10F964}"/>
                    </a:ext>
                  </a:extLst>
                </p:cNvPr>
                <p:cNvPicPr/>
                <p:nvPr/>
              </p:nvPicPr>
              <p:blipFill>
                <a:blip r:embed="rId27"/>
                <a:stretch>
                  <a:fillRect/>
                </a:stretch>
              </p:blipFill>
              <p:spPr>
                <a:xfrm>
                  <a:off x="1693940" y="4068110"/>
                  <a:ext cx="19692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2" name="Ink 21">
                  <a:extLst>
                    <a:ext uri="{FF2B5EF4-FFF2-40B4-BE49-F238E27FC236}">
                      <a16:creationId xmlns:a16="http://schemas.microsoft.com/office/drawing/2014/main" id="{25961C98-3A0C-4845-803C-19BCE03BB129}"/>
                    </a:ext>
                  </a:extLst>
                </p14:cNvPr>
                <p14:cNvContentPartPr/>
                <p14:nvPr/>
              </p14:nvContentPartPr>
              <p14:xfrm>
                <a:off x="2339060" y="4113110"/>
                <a:ext cx="226440" cy="99360"/>
              </p14:xfrm>
            </p:contentPart>
          </mc:Choice>
          <mc:Fallback xmlns="">
            <p:pic>
              <p:nvPicPr>
                <p:cNvPr id="22" name="Ink 21">
                  <a:extLst>
                    <a:ext uri="{FF2B5EF4-FFF2-40B4-BE49-F238E27FC236}">
                      <a16:creationId xmlns:a16="http://schemas.microsoft.com/office/drawing/2014/main" id="{25961C98-3A0C-4845-803C-19BCE03BB129}"/>
                    </a:ext>
                  </a:extLst>
                </p:cNvPr>
                <p:cNvPicPr/>
                <p:nvPr/>
              </p:nvPicPr>
              <p:blipFill>
                <a:blip r:embed="rId29"/>
                <a:stretch>
                  <a:fillRect/>
                </a:stretch>
              </p:blipFill>
              <p:spPr>
                <a:xfrm>
                  <a:off x="2330060" y="4104470"/>
                  <a:ext cx="244080" cy="117000"/>
                </a:xfrm>
                <a:prstGeom prst="rect">
                  <a:avLst/>
                </a:prstGeom>
              </p:spPr>
            </p:pic>
          </mc:Fallback>
        </mc:AlternateContent>
      </p:grpSp>
      <p:grpSp>
        <p:nvGrpSpPr>
          <p:cNvPr id="26" name="Group 25">
            <a:extLst>
              <a:ext uri="{FF2B5EF4-FFF2-40B4-BE49-F238E27FC236}">
                <a16:creationId xmlns:a16="http://schemas.microsoft.com/office/drawing/2014/main" id="{8A871A3B-EA33-43EA-AA7E-A341B5C38D10}"/>
              </a:ext>
            </a:extLst>
          </p:cNvPr>
          <p:cNvGrpSpPr/>
          <p:nvPr/>
        </p:nvGrpSpPr>
        <p:grpSpPr>
          <a:xfrm>
            <a:off x="3553340" y="5951270"/>
            <a:ext cx="3425400" cy="163440"/>
            <a:chOff x="3553340" y="5951270"/>
            <a:chExt cx="3425400" cy="163440"/>
          </a:xfrm>
        </p:grpSpPr>
        <mc:AlternateContent xmlns:mc="http://schemas.openxmlformats.org/markup-compatibility/2006" xmlns:p14="http://schemas.microsoft.com/office/powerpoint/2010/main">
          <mc:Choice Requires="p14">
            <p:contentPart p14:bwMode="auto" r:id="rId30">
              <p14:nvContentPartPr>
                <p14:cNvPr id="24" name="Ink 23">
                  <a:extLst>
                    <a:ext uri="{FF2B5EF4-FFF2-40B4-BE49-F238E27FC236}">
                      <a16:creationId xmlns:a16="http://schemas.microsoft.com/office/drawing/2014/main" id="{F048948D-10F4-4123-8B80-008F65AC3F28}"/>
                    </a:ext>
                  </a:extLst>
                </p14:cNvPr>
                <p14:cNvContentPartPr/>
                <p14:nvPr/>
              </p14:nvContentPartPr>
              <p14:xfrm>
                <a:off x="3553340" y="6050270"/>
                <a:ext cx="1020960" cy="64440"/>
              </p14:xfrm>
            </p:contentPart>
          </mc:Choice>
          <mc:Fallback xmlns="">
            <p:pic>
              <p:nvPicPr>
                <p:cNvPr id="24" name="Ink 23">
                  <a:extLst>
                    <a:ext uri="{FF2B5EF4-FFF2-40B4-BE49-F238E27FC236}">
                      <a16:creationId xmlns:a16="http://schemas.microsoft.com/office/drawing/2014/main" id="{F048948D-10F4-4123-8B80-008F65AC3F28}"/>
                    </a:ext>
                  </a:extLst>
                </p:cNvPr>
                <p:cNvPicPr/>
                <p:nvPr/>
              </p:nvPicPr>
              <p:blipFill>
                <a:blip r:embed="rId31"/>
                <a:stretch>
                  <a:fillRect/>
                </a:stretch>
              </p:blipFill>
              <p:spPr>
                <a:xfrm>
                  <a:off x="3544700" y="6041630"/>
                  <a:ext cx="1038600" cy="8208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5" name="Ink 24">
                  <a:extLst>
                    <a:ext uri="{FF2B5EF4-FFF2-40B4-BE49-F238E27FC236}">
                      <a16:creationId xmlns:a16="http://schemas.microsoft.com/office/drawing/2014/main" id="{24066083-A958-415B-8D3B-DD1402FC5136}"/>
                    </a:ext>
                  </a:extLst>
                </p14:cNvPr>
                <p14:cNvContentPartPr/>
                <p14:nvPr/>
              </p14:nvContentPartPr>
              <p14:xfrm>
                <a:off x="5201780" y="5951270"/>
                <a:ext cx="1776960" cy="100800"/>
              </p14:xfrm>
            </p:contentPart>
          </mc:Choice>
          <mc:Fallback xmlns="">
            <p:pic>
              <p:nvPicPr>
                <p:cNvPr id="25" name="Ink 24">
                  <a:extLst>
                    <a:ext uri="{FF2B5EF4-FFF2-40B4-BE49-F238E27FC236}">
                      <a16:creationId xmlns:a16="http://schemas.microsoft.com/office/drawing/2014/main" id="{24066083-A958-415B-8D3B-DD1402FC5136}"/>
                    </a:ext>
                  </a:extLst>
                </p:cNvPr>
                <p:cNvPicPr/>
                <p:nvPr/>
              </p:nvPicPr>
              <p:blipFill>
                <a:blip r:embed="rId33"/>
                <a:stretch>
                  <a:fillRect/>
                </a:stretch>
              </p:blipFill>
              <p:spPr>
                <a:xfrm>
                  <a:off x="5192780" y="5942270"/>
                  <a:ext cx="1794600" cy="118440"/>
                </a:xfrm>
                <a:prstGeom prst="rect">
                  <a:avLst/>
                </a:prstGeom>
              </p:spPr>
            </p:pic>
          </mc:Fallback>
        </mc:AlternateContent>
      </p:grpSp>
    </p:spTree>
    <p:extLst>
      <p:ext uri="{BB962C8B-B14F-4D97-AF65-F5344CB8AC3E}">
        <p14:creationId xmlns:p14="http://schemas.microsoft.com/office/powerpoint/2010/main" val="752912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01FAC-9855-26A5-7210-30FA4AE4099F}"/>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5F35D186-82BF-F482-EEEE-20F93CCEABEE}"/>
              </a:ext>
            </a:extLst>
          </p:cNvPr>
          <p:cNvPicPr>
            <a:picLocks noGrp="1" noChangeAspect="1"/>
          </p:cNvPicPr>
          <p:nvPr>
            <p:ph idx="1"/>
          </p:nvPr>
        </p:nvPicPr>
        <p:blipFill>
          <a:blip r:embed="rId2"/>
          <a:stretch>
            <a:fillRect/>
          </a:stretch>
        </p:blipFill>
        <p:spPr>
          <a:xfrm>
            <a:off x="330028" y="1466386"/>
            <a:ext cx="10897206" cy="3293174"/>
          </a:xfrm>
        </p:spPr>
      </p:pic>
      <p:sp>
        <p:nvSpPr>
          <p:cNvPr id="7" name="TextBox 6">
            <a:extLst>
              <a:ext uri="{FF2B5EF4-FFF2-40B4-BE49-F238E27FC236}">
                <a16:creationId xmlns:a16="http://schemas.microsoft.com/office/drawing/2014/main" id="{6B32140E-3DDB-4F6F-5848-2429222C2AA6}"/>
              </a:ext>
            </a:extLst>
          </p:cNvPr>
          <p:cNvSpPr txBox="1"/>
          <p:nvPr/>
        </p:nvSpPr>
        <p:spPr>
          <a:xfrm>
            <a:off x="1903596" y="5140080"/>
            <a:ext cx="8575539" cy="646331"/>
          </a:xfrm>
          <a:prstGeom prst="rect">
            <a:avLst/>
          </a:prstGeom>
          <a:noFill/>
        </p:spPr>
        <p:txBody>
          <a:bodyPr wrap="square">
            <a:spAutoFit/>
          </a:bodyPr>
          <a:lstStyle/>
          <a:p>
            <a:r>
              <a:rPr lang="en-US" dirty="0"/>
              <a:t>Zero-extending data movement instructions. These instructions have a</a:t>
            </a:r>
          </a:p>
          <a:p>
            <a:r>
              <a:rPr lang="en-US" dirty="0"/>
              <a:t>register or memory location as the source and a register as the destination.</a:t>
            </a:r>
          </a:p>
        </p:txBody>
      </p:sp>
    </p:spTree>
    <p:extLst>
      <p:ext uri="{BB962C8B-B14F-4D97-AF65-F5344CB8AC3E}">
        <p14:creationId xmlns:p14="http://schemas.microsoft.com/office/powerpoint/2010/main" val="40123399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AFC45-7DF4-2B6E-37D2-467B9EFEF9A7}"/>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B31C8C57-8AFB-4C80-F197-3C6623740B8B}"/>
              </a:ext>
            </a:extLst>
          </p:cNvPr>
          <p:cNvPicPr>
            <a:picLocks noGrp="1" noChangeAspect="1"/>
          </p:cNvPicPr>
          <p:nvPr>
            <p:ph idx="1"/>
          </p:nvPr>
        </p:nvPicPr>
        <p:blipFill>
          <a:blip r:embed="rId2"/>
          <a:stretch>
            <a:fillRect/>
          </a:stretch>
        </p:blipFill>
        <p:spPr>
          <a:xfrm>
            <a:off x="1961253" y="1593272"/>
            <a:ext cx="8023259" cy="2791029"/>
          </a:xfrm>
        </p:spPr>
      </p:pic>
      <p:sp>
        <p:nvSpPr>
          <p:cNvPr id="7" name="TextBox 6">
            <a:extLst>
              <a:ext uri="{FF2B5EF4-FFF2-40B4-BE49-F238E27FC236}">
                <a16:creationId xmlns:a16="http://schemas.microsoft.com/office/drawing/2014/main" id="{EE500AEB-748E-5C77-39A5-9FE514DD3D0E}"/>
              </a:ext>
            </a:extLst>
          </p:cNvPr>
          <p:cNvSpPr txBox="1"/>
          <p:nvPr/>
        </p:nvSpPr>
        <p:spPr>
          <a:xfrm>
            <a:off x="2167258" y="4451818"/>
            <a:ext cx="9186541" cy="923330"/>
          </a:xfrm>
          <a:prstGeom prst="rect">
            <a:avLst/>
          </a:prstGeom>
          <a:noFill/>
        </p:spPr>
        <p:txBody>
          <a:bodyPr wrap="square">
            <a:spAutoFit/>
          </a:bodyPr>
          <a:lstStyle/>
          <a:p>
            <a:r>
              <a:rPr lang="en-US" dirty="0"/>
              <a:t>Sign-extending data movement instructions. The </a:t>
            </a:r>
            <a:r>
              <a:rPr lang="en-US" b="1" dirty="0" err="1"/>
              <a:t>movs</a:t>
            </a:r>
            <a:r>
              <a:rPr lang="en-US" dirty="0"/>
              <a:t> instructions have</a:t>
            </a:r>
          </a:p>
          <a:p>
            <a:r>
              <a:rPr lang="en-US" dirty="0"/>
              <a:t>a register or memory location as the source and a register as the destination. The </a:t>
            </a:r>
            <a:r>
              <a:rPr lang="en-US" b="1" dirty="0" err="1"/>
              <a:t>cltq</a:t>
            </a:r>
            <a:endParaRPr lang="en-US" b="1" dirty="0"/>
          </a:p>
          <a:p>
            <a:r>
              <a:rPr lang="en-US" dirty="0"/>
              <a:t>instruction is specific to registers </a:t>
            </a:r>
            <a:r>
              <a:rPr lang="en-US" b="1" dirty="0"/>
              <a:t>%</a:t>
            </a:r>
            <a:r>
              <a:rPr lang="en-US" b="1" dirty="0" err="1"/>
              <a:t>eax</a:t>
            </a:r>
            <a:r>
              <a:rPr lang="en-US" b="1" dirty="0"/>
              <a:t> </a:t>
            </a:r>
            <a:r>
              <a:rPr lang="en-US" dirty="0"/>
              <a:t>and </a:t>
            </a:r>
            <a:r>
              <a:rPr lang="en-US" b="1" dirty="0"/>
              <a:t>%</a:t>
            </a:r>
            <a:r>
              <a:rPr lang="en-US" b="1" dirty="0" err="1"/>
              <a:t>rax</a:t>
            </a:r>
            <a:r>
              <a:rPr lang="en-US" dirty="0"/>
              <a:t>.</a:t>
            </a:r>
          </a:p>
        </p:txBody>
      </p:sp>
    </p:spTree>
    <p:extLst>
      <p:ext uri="{BB962C8B-B14F-4D97-AF65-F5344CB8AC3E}">
        <p14:creationId xmlns:p14="http://schemas.microsoft.com/office/powerpoint/2010/main" val="4031073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0DB5A-3B17-A81C-C3CB-A50AEDD67CBE}"/>
              </a:ext>
            </a:extLst>
          </p:cNvPr>
          <p:cNvSpPr>
            <a:spLocks noGrp="1"/>
          </p:cNvSpPr>
          <p:nvPr>
            <p:ph type="title"/>
          </p:nvPr>
        </p:nvSpPr>
        <p:spPr/>
        <p:txBody>
          <a:bodyPr/>
          <a:lstStyle/>
          <a:p>
            <a:r>
              <a:rPr lang="en-US" dirty="0"/>
              <a:t>Note</a:t>
            </a:r>
          </a:p>
        </p:txBody>
      </p:sp>
      <p:sp>
        <p:nvSpPr>
          <p:cNvPr id="3" name="Content Placeholder 2">
            <a:extLst>
              <a:ext uri="{FF2B5EF4-FFF2-40B4-BE49-F238E27FC236}">
                <a16:creationId xmlns:a16="http://schemas.microsoft.com/office/drawing/2014/main" id="{610C3AF3-1E78-4228-31D5-8A58D7771835}"/>
              </a:ext>
            </a:extLst>
          </p:cNvPr>
          <p:cNvSpPr>
            <a:spLocks noGrp="1"/>
          </p:cNvSpPr>
          <p:nvPr>
            <p:ph idx="1"/>
          </p:nvPr>
        </p:nvSpPr>
        <p:spPr/>
        <p:txBody>
          <a:bodyPr>
            <a:normAutofit lnSpcReduction="10000"/>
          </a:bodyPr>
          <a:lstStyle/>
          <a:p>
            <a:r>
              <a:rPr lang="en-US" dirty="0"/>
              <a:t>All of these instructions copy data from a source, which can be either a register or stored in memory, to a register destination. Instructions in the </a:t>
            </a:r>
            <a:r>
              <a:rPr lang="en-US" b="1" dirty="0" err="1">
                <a:solidFill>
                  <a:srgbClr val="C00000"/>
                </a:solidFill>
              </a:rPr>
              <a:t>movz</a:t>
            </a:r>
            <a:r>
              <a:rPr lang="en-US" dirty="0"/>
              <a:t> class fill out the remaining bytes of the destination with zeros, while those in the </a:t>
            </a:r>
            <a:r>
              <a:rPr lang="en-US" b="1" dirty="0" err="1">
                <a:solidFill>
                  <a:srgbClr val="C00000"/>
                </a:solidFill>
              </a:rPr>
              <a:t>movs</a:t>
            </a:r>
            <a:r>
              <a:rPr lang="en-US" b="1" dirty="0">
                <a:solidFill>
                  <a:srgbClr val="C00000"/>
                </a:solidFill>
              </a:rPr>
              <a:t> </a:t>
            </a:r>
            <a:r>
              <a:rPr lang="en-US" dirty="0"/>
              <a:t>class fill them out by sign extension, replicating copies of the most significant bit of the source operand. </a:t>
            </a:r>
          </a:p>
          <a:p>
            <a:r>
              <a:rPr lang="en-US" dirty="0"/>
              <a:t>Observe that each instruction name has size designators as its final two characters—the first specifying the source size, and the second specifying the destination size. As can be seen, there are three instructions in each of these classes, covering all cases of 1- and 2-byte source sizes and 2- and 4-byte destination sizes, considering only cases where the destination is larger than the source, of course.</a:t>
            </a:r>
          </a:p>
        </p:txBody>
      </p:sp>
    </p:spTree>
    <p:extLst>
      <p:ext uri="{BB962C8B-B14F-4D97-AF65-F5344CB8AC3E}">
        <p14:creationId xmlns:p14="http://schemas.microsoft.com/office/powerpoint/2010/main" val="15763944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44334-1FCE-FE4A-0D38-86C9B8417A08}"/>
              </a:ext>
            </a:extLst>
          </p:cNvPr>
          <p:cNvSpPr>
            <a:spLocks noGrp="1"/>
          </p:cNvSpPr>
          <p:nvPr>
            <p:ph type="title"/>
          </p:nvPr>
        </p:nvSpPr>
        <p:spPr/>
        <p:txBody>
          <a:bodyPr/>
          <a:lstStyle/>
          <a:p>
            <a:r>
              <a:rPr lang="en-US" dirty="0"/>
              <a:t>Note</a:t>
            </a:r>
          </a:p>
        </p:txBody>
      </p:sp>
      <p:sp>
        <p:nvSpPr>
          <p:cNvPr id="3" name="Content Placeholder 2">
            <a:extLst>
              <a:ext uri="{FF2B5EF4-FFF2-40B4-BE49-F238E27FC236}">
                <a16:creationId xmlns:a16="http://schemas.microsoft.com/office/drawing/2014/main" id="{434032B7-10DE-865F-5248-0D2428299BDD}"/>
              </a:ext>
            </a:extLst>
          </p:cNvPr>
          <p:cNvSpPr>
            <a:spLocks noGrp="1"/>
          </p:cNvSpPr>
          <p:nvPr>
            <p:ph idx="1"/>
          </p:nvPr>
        </p:nvSpPr>
        <p:spPr/>
        <p:txBody>
          <a:bodyPr>
            <a:normAutofit fontScale="92500" lnSpcReduction="20000"/>
          </a:bodyPr>
          <a:lstStyle/>
          <a:p>
            <a:r>
              <a:rPr lang="en-US" dirty="0"/>
              <a:t>Note the absence of an explicit instruction to zero-extend a 4-byte source value to an 8-byte destination. Such an instruction would logically be named </a:t>
            </a:r>
            <a:r>
              <a:rPr lang="en-US" b="1" dirty="0" err="1"/>
              <a:t>movzlq</a:t>
            </a:r>
            <a:r>
              <a:rPr lang="en-US" dirty="0"/>
              <a:t>, but this instruction does not exist. Instead, this type of data movement can be implemented using a </a:t>
            </a:r>
            <a:r>
              <a:rPr lang="en-US" b="1" dirty="0" err="1"/>
              <a:t>movl</a:t>
            </a:r>
            <a:r>
              <a:rPr lang="en-US" dirty="0"/>
              <a:t> instruction having a register as the destination. </a:t>
            </a:r>
          </a:p>
          <a:p>
            <a:r>
              <a:rPr lang="en-US" dirty="0"/>
              <a:t>This technique takes advantage of the property that an instruction generating a 4-byte value with a register as the destination will fill the upper 4 bytes with zeros. Otherwise, for 64-bit destinations, moving with sign extension is supported for all three source types, and moving with zero extension is supported for the two smaller source types.</a:t>
            </a:r>
          </a:p>
          <a:p>
            <a:r>
              <a:rPr lang="en-US" dirty="0"/>
              <a:t>Let’s discuss the </a:t>
            </a:r>
            <a:r>
              <a:rPr lang="en-US" b="1" dirty="0" err="1"/>
              <a:t>cltq</a:t>
            </a:r>
            <a:r>
              <a:rPr lang="en-US" dirty="0"/>
              <a:t> instruction. This instruction has no operands—it always uses register </a:t>
            </a:r>
            <a:r>
              <a:rPr lang="en-US" b="1" dirty="0"/>
              <a:t>%</a:t>
            </a:r>
            <a:r>
              <a:rPr lang="en-US" b="1" dirty="0" err="1"/>
              <a:t>eax</a:t>
            </a:r>
            <a:r>
              <a:rPr lang="en-US" b="1" dirty="0"/>
              <a:t> </a:t>
            </a:r>
            <a:r>
              <a:rPr lang="en-US" dirty="0"/>
              <a:t>as its source and </a:t>
            </a:r>
            <a:r>
              <a:rPr lang="en-US" b="1" dirty="0"/>
              <a:t>%</a:t>
            </a:r>
            <a:r>
              <a:rPr lang="en-US" b="1" dirty="0" err="1"/>
              <a:t>rax</a:t>
            </a:r>
            <a:r>
              <a:rPr lang="en-US" b="1" dirty="0"/>
              <a:t> </a:t>
            </a:r>
            <a:r>
              <a:rPr lang="en-US" dirty="0"/>
              <a:t>as the destination for the sign-extended result. It therefore has the exact same effect as the instruction </a:t>
            </a:r>
            <a:r>
              <a:rPr lang="en-US" b="1" dirty="0" err="1"/>
              <a:t>movslq</a:t>
            </a:r>
            <a:r>
              <a:rPr lang="en-US" b="1" dirty="0"/>
              <a:t> %</a:t>
            </a:r>
            <a:r>
              <a:rPr lang="en-US" b="1" dirty="0" err="1"/>
              <a:t>eax</a:t>
            </a:r>
            <a:r>
              <a:rPr lang="en-US" b="1" dirty="0"/>
              <a:t>, %</a:t>
            </a:r>
            <a:r>
              <a:rPr lang="en-US" b="1" dirty="0" err="1"/>
              <a:t>rax</a:t>
            </a:r>
            <a:r>
              <a:rPr lang="en-US" dirty="0"/>
              <a:t>, but it has a more compact encoding.</a:t>
            </a:r>
          </a:p>
        </p:txBody>
      </p:sp>
    </p:spTree>
    <p:extLst>
      <p:ext uri="{BB962C8B-B14F-4D97-AF65-F5344CB8AC3E}">
        <p14:creationId xmlns:p14="http://schemas.microsoft.com/office/powerpoint/2010/main" val="2622875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58894-93EA-2DB5-FAE6-6ADDF34C0AFF}"/>
              </a:ext>
            </a:extLst>
          </p:cNvPr>
          <p:cNvSpPr>
            <a:spLocks noGrp="1"/>
          </p:cNvSpPr>
          <p:nvPr>
            <p:ph type="title"/>
          </p:nvPr>
        </p:nvSpPr>
        <p:spPr>
          <a:xfrm>
            <a:off x="381467" y="365125"/>
            <a:ext cx="10972333" cy="913913"/>
          </a:xfrm>
        </p:spPr>
        <p:txBody>
          <a:bodyPr>
            <a:normAutofit fontScale="90000"/>
          </a:bodyPr>
          <a:lstStyle/>
          <a:p>
            <a:r>
              <a:rPr lang="en-US" dirty="0"/>
              <a:t>Understanding how data movement changes a destination register</a:t>
            </a:r>
          </a:p>
        </p:txBody>
      </p:sp>
      <p:pic>
        <p:nvPicPr>
          <p:cNvPr id="5" name="Content Placeholder 4">
            <a:extLst>
              <a:ext uri="{FF2B5EF4-FFF2-40B4-BE49-F238E27FC236}">
                <a16:creationId xmlns:a16="http://schemas.microsoft.com/office/drawing/2014/main" id="{6FDC8FED-02B9-7191-5FCA-08857086D137}"/>
              </a:ext>
            </a:extLst>
          </p:cNvPr>
          <p:cNvPicPr>
            <a:picLocks noGrp="1" noChangeAspect="1"/>
          </p:cNvPicPr>
          <p:nvPr>
            <p:ph idx="1"/>
          </p:nvPr>
        </p:nvPicPr>
        <p:blipFill>
          <a:blip r:embed="rId2"/>
          <a:stretch>
            <a:fillRect/>
          </a:stretch>
        </p:blipFill>
        <p:spPr>
          <a:xfrm>
            <a:off x="623784" y="2009307"/>
            <a:ext cx="10818744" cy="2299455"/>
          </a:xfrm>
        </p:spPr>
      </p:pic>
      <p:sp>
        <p:nvSpPr>
          <p:cNvPr id="7" name="TextBox 6">
            <a:extLst>
              <a:ext uri="{FF2B5EF4-FFF2-40B4-BE49-F238E27FC236}">
                <a16:creationId xmlns:a16="http://schemas.microsoft.com/office/drawing/2014/main" id="{EAD96D25-49A8-8080-E9A9-F20FC2A1E807}"/>
              </a:ext>
            </a:extLst>
          </p:cNvPr>
          <p:cNvSpPr txBox="1"/>
          <p:nvPr/>
        </p:nvSpPr>
        <p:spPr>
          <a:xfrm>
            <a:off x="1600668" y="4552795"/>
            <a:ext cx="10224824" cy="923330"/>
          </a:xfrm>
          <a:prstGeom prst="rect">
            <a:avLst/>
          </a:prstGeom>
          <a:noFill/>
        </p:spPr>
        <p:txBody>
          <a:bodyPr wrap="square">
            <a:spAutoFit/>
          </a:bodyPr>
          <a:lstStyle/>
          <a:p>
            <a:r>
              <a:rPr lang="en-US" dirty="0"/>
              <a:t>As described, there are two different conventions regarding whether and how data movement instructions</a:t>
            </a:r>
          </a:p>
          <a:p>
            <a:r>
              <a:rPr lang="en-US" dirty="0"/>
              <a:t>modify the upper bytes of a destination register. This distinction is illustrated by the following</a:t>
            </a:r>
          </a:p>
          <a:p>
            <a:r>
              <a:rPr lang="en-US" dirty="0"/>
              <a:t>code sequence:</a:t>
            </a:r>
          </a:p>
        </p:txBody>
      </p:sp>
    </p:spTree>
    <p:extLst>
      <p:ext uri="{BB962C8B-B14F-4D97-AF65-F5344CB8AC3E}">
        <p14:creationId xmlns:p14="http://schemas.microsoft.com/office/powerpoint/2010/main" val="6696409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55950-A40C-6594-77CB-DC6487987FAC}"/>
              </a:ext>
            </a:extLst>
          </p:cNvPr>
          <p:cNvSpPr>
            <a:spLocks noGrp="1"/>
          </p:cNvSpPr>
          <p:nvPr>
            <p:ph type="title"/>
          </p:nvPr>
        </p:nvSpPr>
        <p:spPr/>
        <p:txBody>
          <a:bodyPr/>
          <a:lstStyle/>
          <a:p>
            <a:r>
              <a:rPr lang="en-US" dirty="0"/>
              <a:t>Note</a:t>
            </a:r>
          </a:p>
        </p:txBody>
      </p:sp>
      <p:sp>
        <p:nvSpPr>
          <p:cNvPr id="3" name="Content Placeholder 2">
            <a:extLst>
              <a:ext uri="{FF2B5EF4-FFF2-40B4-BE49-F238E27FC236}">
                <a16:creationId xmlns:a16="http://schemas.microsoft.com/office/drawing/2014/main" id="{56FAC12E-5C3A-8BC8-EC6A-C74A8C4DAF6E}"/>
              </a:ext>
            </a:extLst>
          </p:cNvPr>
          <p:cNvSpPr>
            <a:spLocks noGrp="1"/>
          </p:cNvSpPr>
          <p:nvPr>
            <p:ph idx="1"/>
          </p:nvPr>
        </p:nvSpPr>
        <p:spPr/>
        <p:txBody>
          <a:bodyPr>
            <a:normAutofit lnSpcReduction="10000"/>
          </a:bodyPr>
          <a:lstStyle/>
          <a:p>
            <a:pPr algn="l"/>
            <a:r>
              <a:rPr lang="en-US" sz="2800" b="0" i="0" u="none" strike="noStrike" baseline="0" dirty="0">
                <a:latin typeface="TimesTen-Roman"/>
              </a:rPr>
              <a:t>In the following discussion, we use hexadecimal notation. In the example, the instruction on line 1 initializes register </a:t>
            </a:r>
            <a:r>
              <a:rPr lang="en-US" sz="2800" b="0" i="0" u="none" strike="noStrike" baseline="0" dirty="0">
                <a:latin typeface="ZztexMono-Regular"/>
              </a:rPr>
              <a:t>%</a:t>
            </a:r>
            <a:r>
              <a:rPr lang="en-US" sz="2800" b="0" i="0" u="none" strike="noStrike" baseline="0" dirty="0" err="1">
                <a:latin typeface="ZztexMono-Regular"/>
              </a:rPr>
              <a:t>rax</a:t>
            </a:r>
            <a:r>
              <a:rPr lang="en-US" sz="2800" b="0" i="0" u="none" strike="noStrike" baseline="0" dirty="0">
                <a:latin typeface="ZztexMono-Regular"/>
              </a:rPr>
              <a:t> </a:t>
            </a:r>
            <a:r>
              <a:rPr lang="en-US" sz="2800" b="0" i="0" u="none" strike="noStrike" baseline="0" dirty="0">
                <a:latin typeface="TimesTen-Roman"/>
              </a:rPr>
              <a:t>to the pattern </a:t>
            </a:r>
            <a:r>
              <a:rPr lang="en-US" sz="2800" b="0" i="0" u="none" strike="noStrike" baseline="0" dirty="0">
                <a:latin typeface="ZztexMono-Regular"/>
              </a:rPr>
              <a:t>0011223344556677</a:t>
            </a:r>
            <a:r>
              <a:rPr lang="en-US" sz="2800" b="0" i="0" u="none" strike="noStrike" baseline="0" dirty="0">
                <a:latin typeface="TimesTen-Roman"/>
              </a:rPr>
              <a:t>. The remaining instructions have immediate value </a:t>
            </a:r>
            <a:r>
              <a:rPr lang="en-US" sz="2800" b="0" i="0" u="none" strike="noStrike" baseline="0" dirty="0">
                <a:latin typeface="MTSYN"/>
              </a:rPr>
              <a:t>−</a:t>
            </a:r>
            <a:r>
              <a:rPr lang="en-US" sz="2800" b="0" i="0" u="none" strike="noStrike" baseline="0" dirty="0">
                <a:latin typeface="TimesTen-Roman"/>
              </a:rPr>
              <a:t>1 as their source values. Recall that the hexadecimal representation of </a:t>
            </a:r>
            <a:r>
              <a:rPr lang="en-US" sz="2800" b="0" i="0" u="none" strike="noStrike" baseline="0" dirty="0">
                <a:latin typeface="MTSYN"/>
              </a:rPr>
              <a:t>−</a:t>
            </a:r>
            <a:r>
              <a:rPr lang="en-US" sz="2800" b="0" i="0" u="none" strike="noStrike" baseline="0" dirty="0">
                <a:latin typeface="TimesTen-Roman"/>
              </a:rPr>
              <a:t>1 is of the form </a:t>
            </a:r>
            <a:r>
              <a:rPr lang="en-US" sz="2800" b="0" i="0" u="none" strike="noStrike" baseline="0" dirty="0">
                <a:latin typeface="ZztexMono-Regular"/>
              </a:rPr>
              <a:t>FF</a:t>
            </a:r>
            <a:r>
              <a:rPr lang="en-US" sz="2800" b="0" i="1" u="none" strike="noStrike" baseline="0" dirty="0">
                <a:latin typeface="MTMIZ"/>
              </a:rPr>
              <a:t>. . .</a:t>
            </a:r>
            <a:r>
              <a:rPr lang="en-US" sz="2800" b="0" i="0" u="none" strike="noStrike" baseline="0" dirty="0">
                <a:latin typeface="ZztexMono-Regular"/>
              </a:rPr>
              <a:t>F</a:t>
            </a:r>
            <a:r>
              <a:rPr lang="en-US" sz="2800" b="0" i="0" u="none" strike="noStrike" baseline="0" dirty="0">
                <a:latin typeface="TimesTen-Roman"/>
              </a:rPr>
              <a:t>, where the number of </a:t>
            </a:r>
            <a:r>
              <a:rPr lang="en-US" sz="2800" b="0" i="0" u="none" strike="noStrike" baseline="0" dirty="0">
                <a:latin typeface="ZztexMono-Regular"/>
              </a:rPr>
              <a:t>F</a:t>
            </a:r>
            <a:r>
              <a:rPr lang="en-US" sz="2800" b="0" i="0" u="none" strike="noStrike" baseline="0" dirty="0">
                <a:latin typeface="TimesTen-Roman"/>
              </a:rPr>
              <a:t>’s is twice the number of bytes in the representation. The </a:t>
            </a:r>
            <a:r>
              <a:rPr lang="en-US" sz="2800" b="0" i="0" u="none" strike="noStrike" baseline="0" dirty="0" err="1">
                <a:latin typeface="ZztexMono-Regular"/>
              </a:rPr>
              <a:t>movb</a:t>
            </a:r>
            <a:r>
              <a:rPr lang="en-US" sz="2800" b="0" i="0" u="none" strike="noStrike" baseline="0" dirty="0">
                <a:latin typeface="ZztexMono-Regular"/>
              </a:rPr>
              <a:t> </a:t>
            </a:r>
            <a:r>
              <a:rPr lang="en-US" sz="2800" b="0" i="0" u="none" strike="noStrike" baseline="0" dirty="0">
                <a:latin typeface="TimesTen-Roman"/>
              </a:rPr>
              <a:t>instruction (line 2) therefore sets the low-order byte of </a:t>
            </a:r>
            <a:r>
              <a:rPr lang="en-US" sz="2800" b="0" i="0" u="none" strike="noStrike" baseline="0" dirty="0">
                <a:latin typeface="ZztexMono-Regular"/>
              </a:rPr>
              <a:t>%</a:t>
            </a:r>
            <a:r>
              <a:rPr lang="en-US" sz="2800" b="0" i="0" u="none" strike="noStrike" baseline="0" dirty="0" err="1">
                <a:latin typeface="ZztexMono-Regular"/>
              </a:rPr>
              <a:t>rax</a:t>
            </a:r>
            <a:r>
              <a:rPr lang="en-US" sz="2800" b="0" i="0" u="none" strike="noStrike" baseline="0" dirty="0">
                <a:latin typeface="ZztexMono-Regular"/>
              </a:rPr>
              <a:t> </a:t>
            </a:r>
            <a:r>
              <a:rPr lang="en-US" sz="2800" b="0" i="0" u="none" strike="noStrike" baseline="0" dirty="0">
                <a:latin typeface="TimesTen-Roman"/>
              </a:rPr>
              <a:t>to </a:t>
            </a:r>
            <a:r>
              <a:rPr lang="en-US" sz="2800" b="0" i="0" u="none" strike="noStrike" baseline="0" dirty="0">
                <a:latin typeface="ZztexMono-Regular"/>
              </a:rPr>
              <a:t>FF</a:t>
            </a:r>
            <a:r>
              <a:rPr lang="en-US" sz="2800" b="0" i="0" u="none" strike="noStrike" baseline="0" dirty="0">
                <a:latin typeface="TimesTen-Roman"/>
              </a:rPr>
              <a:t>, while the </a:t>
            </a:r>
            <a:r>
              <a:rPr lang="en-US" sz="2800" b="0" i="0" u="none" strike="noStrike" baseline="0" dirty="0" err="1">
                <a:latin typeface="ZztexMono-Regular"/>
              </a:rPr>
              <a:t>movw</a:t>
            </a:r>
            <a:r>
              <a:rPr lang="en-US" sz="2800" b="0" i="0" u="none" strike="noStrike" baseline="0" dirty="0">
                <a:latin typeface="ZztexMono-Regular"/>
              </a:rPr>
              <a:t> </a:t>
            </a:r>
            <a:r>
              <a:rPr lang="en-US" sz="2800" b="0" i="0" u="none" strike="noStrike" baseline="0" dirty="0">
                <a:latin typeface="TimesTen-Roman"/>
              </a:rPr>
              <a:t>instruction (line 3) sets the low-order 2 bytes to </a:t>
            </a:r>
            <a:r>
              <a:rPr lang="en-US" sz="2800" b="0" i="0" u="none" strike="noStrike" baseline="0" dirty="0">
                <a:latin typeface="ZztexMono-Regular"/>
              </a:rPr>
              <a:t>FFFF</a:t>
            </a:r>
            <a:r>
              <a:rPr lang="en-US" sz="2800" b="0" i="0" u="none" strike="noStrike" baseline="0" dirty="0">
                <a:latin typeface="TimesTen-Roman"/>
              </a:rPr>
              <a:t>, with the remaining bytes unchanged. The </a:t>
            </a:r>
            <a:r>
              <a:rPr lang="en-US" sz="2800" b="0" i="0" u="none" strike="noStrike" baseline="0" dirty="0" err="1">
                <a:latin typeface="ZztexMono-Regular"/>
              </a:rPr>
              <a:t>movl</a:t>
            </a:r>
            <a:r>
              <a:rPr lang="en-US" sz="2800" b="0" i="0" u="none" strike="noStrike" baseline="0" dirty="0">
                <a:latin typeface="ZztexMono-Regular"/>
              </a:rPr>
              <a:t> </a:t>
            </a:r>
            <a:r>
              <a:rPr lang="en-US" sz="2800" b="0" i="0" u="none" strike="noStrike" baseline="0" dirty="0">
                <a:latin typeface="TimesTen-Roman"/>
              </a:rPr>
              <a:t>instruction (line 4) sets the low-order 4 bytes to </a:t>
            </a:r>
            <a:r>
              <a:rPr lang="en-US" sz="2800" b="0" i="0" u="none" strike="noStrike" baseline="0" dirty="0">
                <a:latin typeface="ZztexMono-Regular"/>
              </a:rPr>
              <a:t>FFFFFFFF</a:t>
            </a:r>
            <a:r>
              <a:rPr lang="en-US" sz="2800" b="0" i="0" u="none" strike="noStrike" baseline="0" dirty="0">
                <a:latin typeface="TimesTen-Roman"/>
              </a:rPr>
              <a:t>, but it also sets the high-order 4 bytes to </a:t>
            </a:r>
            <a:r>
              <a:rPr lang="en-US" sz="2800" b="0" i="0" u="none" strike="noStrike" baseline="0" dirty="0">
                <a:latin typeface="ZztexMono-Regular"/>
              </a:rPr>
              <a:t>00000000</a:t>
            </a:r>
            <a:r>
              <a:rPr lang="en-US" sz="2800" b="0" i="0" u="none" strike="noStrike" baseline="0" dirty="0">
                <a:latin typeface="TimesTen-Roman"/>
              </a:rPr>
              <a:t>. Finally, the </a:t>
            </a:r>
            <a:r>
              <a:rPr lang="en-US" sz="2800" b="0" i="0" u="none" strike="noStrike" baseline="0" dirty="0" err="1">
                <a:latin typeface="ZztexMono-Regular"/>
              </a:rPr>
              <a:t>movq</a:t>
            </a:r>
            <a:r>
              <a:rPr lang="en-US" sz="2800" b="0" i="0" u="none" strike="noStrike" baseline="0" dirty="0">
                <a:latin typeface="ZztexMono-Regular"/>
              </a:rPr>
              <a:t> </a:t>
            </a:r>
            <a:r>
              <a:rPr lang="en-US" sz="2800" b="0" i="0" u="none" strike="noStrike" baseline="0" dirty="0">
                <a:latin typeface="TimesTen-Roman"/>
              </a:rPr>
              <a:t>instruction (line 5) sets the complete register to </a:t>
            </a:r>
            <a:r>
              <a:rPr lang="en-US" sz="2800" b="0" i="0" u="none" strike="noStrike" baseline="0" dirty="0">
                <a:latin typeface="ZztexMono-Regular"/>
              </a:rPr>
              <a:t>FFFFFFFFFFFFFFFF</a:t>
            </a:r>
            <a:r>
              <a:rPr lang="en-US" sz="2800" b="0" i="0" u="none" strike="noStrike" baseline="0" dirty="0">
                <a:latin typeface="TimesTen-Roman"/>
              </a:rPr>
              <a:t>.</a:t>
            </a:r>
            <a:endParaRPr lang="en-US" dirty="0"/>
          </a:p>
        </p:txBody>
      </p:sp>
    </p:spTree>
    <p:extLst>
      <p:ext uri="{BB962C8B-B14F-4D97-AF65-F5344CB8AC3E}">
        <p14:creationId xmlns:p14="http://schemas.microsoft.com/office/powerpoint/2010/main" val="33579177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2007">
  <a:themeElements>
    <a:clrScheme name="Custom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00000"/>
      </a:hlink>
      <a:folHlink>
        <a:srgbClr val="C00000"/>
      </a:folHlink>
    </a:clrScheme>
    <a:fontScheme name="Custom 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lumMod val="85000"/>
          </a:schemeClr>
        </a:solidFill>
        <a:ln w="25400" cap="flat" cmpd="sng" algn="ctr">
          <a:noFill/>
          <a:prstDash val="solid"/>
          <a:round/>
          <a:headEnd type="none" w="med" len="med"/>
          <a:tailEnd type="triangle" w="med" len="med"/>
        </a:ln>
        <a:effectLst/>
      </a:spPr>
      <a:bodyPr vert="horz" wrap="square" lIns="91440" tIns="45720" rIns="91440" bIns="45720" numCol="1" rtlCol="0" anchor="ctr" anchorCtr="1"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dirty="0" smtClean="0">
            <a:latin typeface="Calibri" pitchFamily="34" charset="0"/>
          </a:defRPr>
        </a:defPPr>
      </a:lstStyle>
    </a:spDef>
    <a:lnDef>
      <a:spPr bwMode="auto">
        <a:xfrm>
          <a:off x="0" y="0"/>
          <a:ext cx="1" cy="1"/>
        </a:xfrm>
        <a:custGeom>
          <a:avLst/>
          <a:gdLst/>
          <a:ahLst/>
          <a:cxnLst/>
          <a:rect l="0" t="0" r="0" b="0"/>
          <a:pathLst/>
        </a:custGeom>
        <a:noFill/>
        <a:ln w="25400" cap="flat" cmpd="sng" algn="ctr">
          <a:solidFill>
            <a:srgbClr val="CC0000"/>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1" i="0" u="none" strike="noStrike" cap="none" normalizeH="0" baseline="0" smtClean="0">
            <a:ln>
              <a:noFill/>
            </a:ln>
            <a:solidFill>
              <a:schemeClr val="tx1"/>
            </a:solidFill>
            <a:effectLst/>
            <a:latin typeface="Arial Narrow" pitchFamily="34" charset="0"/>
          </a:defRPr>
        </a:defPPr>
      </a:lstStyle>
    </a:lnDef>
    <a:txDef>
      <a:spPr>
        <a:noFill/>
      </a:spPr>
      <a:bodyPr wrap="none" rtlCol="0">
        <a:spAutoFit/>
      </a:bodyPr>
      <a:lstStyle>
        <a:defPPr>
          <a:defRPr sz="1800" dirty="0" smtClean="0">
            <a:latin typeface="Calibri" pitchFamily="34" charset="0"/>
          </a:defRPr>
        </a:defPPr>
      </a:lstStyle>
    </a:txDef>
  </a:objectDefaults>
  <a:extraClrSchemeLst>
    <a:extraClrScheme>
      <a:clrScheme name="class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lass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lass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lass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lass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lass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lass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TotalTime>
  <Words>3947</Words>
  <Application>Microsoft Office PowerPoint</Application>
  <PresentationFormat>Widescreen</PresentationFormat>
  <Paragraphs>588</Paragraphs>
  <Slides>54</Slides>
  <Notes>19</Notes>
  <HiddenSlides>0</HiddenSlides>
  <MMClips>0</MMClips>
  <ScaleCrop>false</ScaleCrop>
  <HeadingPairs>
    <vt:vector size="6" baseType="variant">
      <vt:variant>
        <vt:lpstr>Fonts Used</vt:lpstr>
      </vt:variant>
      <vt:variant>
        <vt:i4>15</vt:i4>
      </vt:variant>
      <vt:variant>
        <vt:lpstr>Theme</vt:lpstr>
      </vt:variant>
      <vt:variant>
        <vt:i4>4</vt:i4>
      </vt:variant>
      <vt:variant>
        <vt:lpstr>Slide Titles</vt:lpstr>
      </vt:variant>
      <vt:variant>
        <vt:i4>54</vt:i4>
      </vt:variant>
    </vt:vector>
  </HeadingPairs>
  <TitlesOfParts>
    <vt:vector size="73" baseType="lpstr">
      <vt:lpstr>Arial</vt:lpstr>
      <vt:lpstr>Arial Narrow</vt:lpstr>
      <vt:lpstr>Calibri</vt:lpstr>
      <vt:lpstr>Calibri Bold</vt:lpstr>
      <vt:lpstr>Calibri Light</vt:lpstr>
      <vt:lpstr>Consolas</vt:lpstr>
      <vt:lpstr>Courier New</vt:lpstr>
      <vt:lpstr>Courier New Bold</vt:lpstr>
      <vt:lpstr>MTMIZ</vt:lpstr>
      <vt:lpstr>MTSYN</vt:lpstr>
      <vt:lpstr>Times New Roman</vt:lpstr>
      <vt:lpstr>TimesTen-Roman</vt:lpstr>
      <vt:lpstr>Wingdings</vt:lpstr>
      <vt:lpstr>Wingdings 2</vt:lpstr>
      <vt:lpstr>ZztexMono-Regular</vt:lpstr>
      <vt:lpstr>Office Theme</vt:lpstr>
      <vt:lpstr>template2007</vt:lpstr>
      <vt:lpstr>1_Office Theme</vt:lpstr>
      <vt:lpstr>2_Office Theme</vt:lpstr>
      <vt:lpstr>Lecture 02: Data movement and Memory Addressing</vt:lpstr>
      <vt:lpstr>Assembly/Machine Code View</vt:lpstr>
      <vt:lpstr>X86 instructions</vt:lpstr>
      <vt:lpstr>verbiage</vt:lpstr>
      <vt:lpstr>Assembly Characteristics: Data Types </vt:lpstr>
      <vt:lpstr>Assembly Characteristics: Operations (3 types) </vt:lpstr>
      <vt:lpstr>Assembly Characteristics: Data Types</vt:lpstr>
      <vt:lpstr>x86-64 Integer Registers</vt:lpstr>
      <vt:lpstr>Some History: IA32 Registers</vt:lpstr>
      <vt:lpstr>x86-64 Integer Registers</vt:lpstr>
      <vt:lpstr>Assembly Characteristics: Operations</vt:lpstr>
      <vt:lpstr>Moving Data</vt:lpstr>
      <vt:lpstr>PowerPoint Presentation</vt:lpstr>
      <vt:lpstr>movq Operand Combinations</vt:lpstr>
      <vt:lpstr>Simple Memory Addressing Modes</vt:lpstr>
      <vt:lpstr>Example of Simple Addressing Modes</vt:lpstr>
      <vt:lpstr>Example of Simple Addressing Modes</vt:lpstr>
      <vt:lpstr>Understanding Swap()</vt:lpstr>
      <vt:lpstr>Understanding Swap()</vt:lpstr>
      <vt:lpstr>Understanding Swap()</vt:lpstr>
      <vt:lpstr>Understanding Swap()</vt:lpstr>
      <vt:lpstr>Understanding Swap()</vt:lpstr>
      <vt:lpstr>Understanding Swap()</vt:lpstr>
      <vt:lpstr>Simple Memory Addressing Modes</vt:lpstr>
      <vt:lpstr>Complete Memory Addressing Modes</vt:lpstr>
      <vt:lpstr>Operand specifiers</vt:lpstr>
      <vt:lpstr>Operand specifiers</vt:lpstr>
      <vt:lpstr>Operand specifiers</vt:lpstr>
      <vt:lpstr>Operand forms. Operands can denote immediate (constant) values, register values, or values from memory. The scaling factors must be either 1, 2, 4, or 8.</vt:lpstr>
      <vt:lpstr>Address Computation Examples</vt:lpstr>
      <vt:lpstr>Address Computation Examples</vt:lpstr>
      <vt:lpstr>Practice</vt:lpstr>
      <vt:lpstr>Data Size</vt:lpstr>
      <vt:lpstr>Sizes of C data types in x86-64 </vt:lpstr>
      <vt:lpstr>Data Size</vt:lpstr>
      <vt:lpstr>Sizes of operands </vt:lpstr>
      <vt:lpstr>Data format</vt:lpstr>
      <vt:lpstr>PowerPoint Presentation</vt:lpstr>
      <vt:lpstr>Practice</vt:lpstr>
      <vt:lpstr>Note</vt:lpstr>
      <vt:lpstr>Practice</vt:lpstr>
      <vt:lpstr>Practice</vt:lpstr>
      <vt:lpstr>Example</vt:lpstr>
      <vt:lpstr>Example</vt:lpstr>
      <vt:lpstr>Example</vt:lpstr>
      <vt:lpstr>Example</vt:lpstr>
      <vt:lpstr>PowerPoint Presentation</vt:lpstr>
      <vt:lpstr>Example</vt:lpstr>
      <vt:lpstr>PowerPoint Presentation</vt:lpstr>
      <vt:lpstr>PowerPoint Presentation</vt:lpstr>
      <vt:lpstr>Note</vt:lpstr>
      <vt:lpstr>Note</vt:lpstr>
      <vt:lpstr>Understanding how data movement changes a destination register</vt:lpstr>
      <vt:lpstr>Note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Assembly/Machine Code View</dc:title>
  <dc:creator>Anandi Dutta</dc:creator>
  <cp:lastModifiedBy>Anandi Dutta</cp:lastModifiedBy>
  <cp:revision>1</cp:revision>
  <dcterms:created xsi:type="dcterms:W3CDTF">2023-07-26T14:49:39Z</dcterms:created>
  <dcterms:modified xsi:type="dcterms:W3CDTF">2023-07-27T18:27:34Z</dcterms:modified>
</cp:coreProperties>
</file>