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2" r:id="rId4"/>
    <p:sldMasterId id="2147483710" r:id="rId5"/>
    <p:sldMasterId id="2147483724" r:id="rId6"/>
  </p:sldMasterIdLst>
  <p:notesMasterIdLst>
    <p:notesMasterId r:id="rId63"/>
  </p:notesMasterIdLst>
  <p:sldIdLst>
    <p:sldId id="317" r:id="rId7"/>
    <p:sldId id="344" r:id="rId8"/>
    <p:sldId id="390" r:id="rId9"/>
    <p:sldId id="387" r:id="rId10"/>
    <p:sldId id="391" r:id="rId11"/>
    <p:sldId id="386" r:id="rId12"/>
    <p:sldId id="284" r:id="rId13"/>
    <p:sldId id="285" r:id="rId14"/>
    <p:sldId id="373" r:id="rId15"/>
    <p:sldId id="375" r:id="rId16"/>
    <p:sldId id="376" r:id="rId17"/>
    <p:sldId id="374" r:id="rId18"/>
    <p:sldId id="286" r:id="rId19"/>
    <p:sldId id="287" r:id="rId20"/>
    <p:sldId id="288" r:id="rId21"/>
    <p:sldId id="364" r:id="rId22"/>
    <p:sldId id="289" r:id="rId23"/>
    <p:sldId id="377" r:id="rId24"/>
    <p:sldId id="350" r:id="rId25"/>
    <p:sldId id="293" r:id="rId26"/>
    <p:sldId id="295" r:id="rId27"/>
    <p:sldId id="366" r:id="rId28"/>
    <p:sldId id="301" r:id="rId29"/>
    <p:sldId id="332" r:id="rId30"/>
    <p:sldId id="302" r:id="rId31"/>
    <p:sldId id="304" r:id="rId32"/>
    <p:sldId id="388" r:id="rId33"/>
    <p:sldId id="394" r:id="rId34"/>
    <p:sldId id="351" r:id="rId35"/>
    <p:sldId id="306" r:id="rId36"/>
    <p:sldId id="307" r:id="rId37"/>
    <p:sldId id="309" r:id="rId38"/>
    <p:sldId id="312" r:id="rId39"/>
    <p:sldId id="368" r:id="rId40"/>
    <p:sldId id="367" r:id="rId41"/>
    <p:sldId id="369" r:id="rId42"/>
    <p:sldId id="336" r:id="rId43"/>
    <p:sldId id="338" r:id="rId44"/>
    <p:sldId id="370" r:id="rId45"/>
    <p:sldId id="339" r:id="rId46"/>
    <p:sldId id="365" r:id="rId47"/>
    <p:sldId id="352" r:id="rId48"/>
    <p:sldId id="353" r:id="rId49"/>
    <p:sldId id="354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71" r:id="rId58"/>
    <p:sldId id="324" r:id="rId59"/>
    <p:sldId id="380" r:id="rId60"/>
    <p:sldId id="381" r:id="rId61"/>
    <p:sldId id="382" r:id="rId6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3300"/>
    <a:srgbClr val="008000"/>
    <a:srgbClr val="CC0000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830401-9393-40A4-86AD-31859120C03E}" v="1" dt="2023-07-27T00:59:15.4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0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E2830401-9393-40A4-86AD-31859120C03E}"/>
    <pc:docChg chg="modSld modMainMaster">
      <pc:chgData name="Anandi Dutta" userId="87eb70f522ca77d4" providerId="LiveId" clId="{E2830401-9393-40A4-86AD-31859120C03E}" dt="2023-07-27T00:59:15.477" v="0"/>
      <pc:docMkLst>
        <pc:docMk/>
      </pc:docMkLst>
      <pc:sldChg chg="modSp">
        <pc:chgData name="Anandi Dutta" userId="87eb70f522ca77d4" providerId="LiveId" clId="{E2830401-9393-40A4-86AD-31859120C03E}" dt="2023-07-27T00:59:15.477" v="0"/>
        <pc:sldMkLst>
          <pc:docMk/>
          <pc:sldMk cId="0" sldId="317"/>
        </pc:sldMkLst>
        <pc:spChg chg="mod">
          <ac:chgData name="Anandi Dutta" userId="87eb70f522ca77d4" providerId="LiveId" clId="{E2830401-9393-40A4-86AD-31859120C03E}" dt="2023-07-27T00:59:15.477" v="0"/>
          <ac:spMkLst>
            <pc:docMk/>
            <pc:sldMk cId="0" sldId="317"/>
            <ac:spMk id="8194" creationId="{00000000-0000-0000-0000-000000000000}"/>
          </ac:spMkLst>
        </pc:spChg>
      </pc:sld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0" sldId="2147483648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0" sldId="2147483648"/>
            <ac:spMk id="7" creationId="{00000000-0000-0000-0000-000000000000}"/>
          </ac:spMkLst>
        </pc:spChg>
      </pc:sldMaster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0" sldId="2147483649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0" sldId="2147483649"/>
            <ac:spMk id="7" creationId="{00000000-0000-0000-0000-000000000000}"/>
          </ac:spMkLst>
        </pc:spChg>
      </pc:sldMaster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0" sldId="2147483650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0" sldId="2147483650"/>
            <ac:spMk id="8" creationId="{00000000-0000-0000-0000-000000000000}"/>
          </ac:spMkLst>
        </pc:spChg>
      </pc:sldMaster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0" sldId="2147483652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0" sldId="2147483652"/>
            <ac:spMk id="7" creationId="{00000000-0000-0000-0000-000000000000}"/>
          </ac:spMkLst>
        </pc:spChg>
      </pc:sldMaster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134287795" sldId="2147483710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134287795" sldId="2147483710"/>
            <ac:spMk id="9" creationId="{00000000-0000-0000-0000-000000000000}"/>
          </ac:spMkLst>
        </pc:spChg>
      </pc:sldMasterChg>
      <pc:sldMasterChg chg="modSp">
        <pc:chgData name="Anandi Dutta" userId="87eb70f522ca77d4" providerId="LiveId" clId="{E2830401-9393-40A4-86AD-31859120C03E}" dt="2023-07-27T00:59:15.477" v="0"/>
        <pc:sldMasterMkLst>
          <pc:docMk/>
          <pc:sldMasterMk cId="2319551754" sldId="2147483724"/>
        </pc:sldMasterMkLst>
        <pc:spChg chg="mod">
          <ac:chgData name="Anandi Dutta" userId="87eb70f522ca77d4" providerId="LiveId" clId="{E2830401-9393-40A4-86AD-31859120C03E}" dt="2023-07-27T00:59:15.477" v="0"/>
          <ac:spMkLst>
            <pc:docMk/>
            <pc:sldMasterMk cId="2319551754" sldId="2147483724"/>
            <ac:spMk id="7" creationId="{00000000-0000-0000-0000-000000000000}"/>
          </ac:spMkLst>
        </pc:spChg>
      </pc:sldMasterChg>
    </pc:docChg>
  </pc:docChgLst>
  <pc:docChgLst>
    <pc:chgData name="Anandi Dutta" userId="87eb70f522ca77d4" providerId="LiveId" clId="{0C6AC028-DA7E-49F8-8D3C-AD2419D9DB1D}"/>
    <pc:docChg chg="delSld modSld">
      <pc:chgData name="Anandi Dutta" userId="87eb70f522ca77d4" providerId="LiveId" clId="{0C6AC028-DA7E-49F8-8D3C-AD2419D9DB1D}" dt="2023-07-27T18:30:29.967" v="24" actId="2696"/>
      <pc:docMkLst>
        <pc:docMk/>
      </pc:docMkLst>
      <pc:sldChg chg="modSp mod">
        <pc:chgData name="Anandi Dutta" userId="87eb70f522ca77d4" providerId="LiveId" clId="{0C6AC028-DA7E-49F8-8D3C-AD2419D9DB1D}" dt="2023-07-27T18:29:28.391" v="23" actId="20577"/>
        <pc:sldMkLst>
          <pc:docMk/>
          <pc:sldMk cId="0" sldId="317"/>
        </pc:sldMkLst>
        <pc:spChg chg="mod">
          <ac:chgData name="Anandi Dutta" userId="87eb70f522ca77d4" providerId="LiveId" clId="{0C6AC028-DA7E-49F8-8D3C-AD2419D9DB1D}" dt="2023-07-27T18:29:23.744" v="22" actId="20577"/>
          <ac:spMkLst>
            <pc:docMk/>
            <pc:sldMk cId="0" sldId="317"/>
            <ac:spMk id="7" creationId="{00000000-0000-0000-0000-000000000000}"/>
          </ac:spMkLst>
        </pc:spChg>
        <pc:spChg chg="mod">
          <ac:chgData name="Anandi Dutta" userId="87eb70f522ca77d4" providerId="LiveId" clId="{0C6AC028-DA7E-49F8-8D3C-AD2419D9DB1D}" dt="2023-07-27T18:29:28.391" v="23" actId="20577"/>
          <ac:spMkLst>
            <pc:docMk/>
            <pc:sldMk cId="0" sldId="317"/>
            <ac:spMk id="11" creationId="{00000000-0000-0000-0000-000000000000}"/>
          </ac:spMkLst>
        </pc:spChg>
      </pc:sldChg>
      <pc:sldChg chg="del">
        <pc:chgData name="Anandi Dutta" userId="87eb70f522ca77d4" providerId="LiveId" clId="{0C6AC028-DA7E-49F8-8D3C-AD2419D9DB1D}" dt="2023-07-27T18:30:29.967" v="24" actId="2696"/>
        <pc:sldMkLst>
          <pc:docMk/>
          <pc:sldMk cId="1233805520" sldId="3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16927-21FB-45BE-9815-9A740330FA9B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65B0C-B35D-4608-94F8-324A6C7A47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4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8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98538"/>
            <a:ext cx="2057400" cy="5127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8538"/>
            <a:ext cx="6019800" cy="5127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657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657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657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657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587216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5872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53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739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21110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4604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87970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15998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6617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40071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5120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28138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98279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85519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9764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921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207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1257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90644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04226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06143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266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1376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71554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67730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95953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6177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57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8538"/>
            <a:ext cx="7772400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algn="l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4572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9144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3716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18288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2860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7432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2004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6576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text styles</a:t>
            </a:r>
          </a:p>
          <a:p>
            <a:pPr lvl="1"/>
            <a:r>
              <a:rPr lang="en-US" dirty="0">
                <a:sym typeface="Calibri" charset="0"/>
              </a:rPr>
              <a:t>Second level</a:t>
            </a:r>
          </a:p>
          <a:p>
            <a:pPr lvl="2"/>
            <a:r>
              <a:rPr lang="en-US" dirty="0">
                <a:sym typeface="Calibri" charset="0"/>
              </a:rPr>
              <a:t>Third level</a:t>
            </a:r>
          </a:p>
          <a:p>
            <a:pPr lvl="3"/>
            <a:r>
              <a:rPr lang="en-US" dirty="0">
                <a:sym typeface="Calibri" charset="0"/>
              </a:rPr>
              <a:t>Fourth level</a:t>
            </a:r>
          </a:p>
          <a:p>
            <a:pPr lvl="4"/>
            <a:r>
              <a:rPr lang="en-US" dirty="0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254000" indent="-2540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 b="1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800100" indent="-2032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1460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text styles</a:t>
            </a:r>
          </a:p>
          <a:p>
            <a:pPr lvl="1"/>
            <a:r>
              <a:rPr lang="en-US" dirty="0">
                <a:sym typeface="Calibri" charset="0"/>
              </a:rPr>
              <a:t>Second level</a:t>
            </a:r>
          </a:p>
          <a:p>
            <a:pPr lvl="2"/>
            <a:r>
              <a:rPr lang="en-US" dirty="0">
                <a:sym typeface="Calibri" charset="0"/>
              </a:rPr>
              <a:t>Third level</a:t>
            </a:r>
          </a:p>
          <a:p>
            <a:pPr lvl="3"/>
            <a:r>
              <a:rPr lang="en-US" dirty="0">
                <a:sym typeface="Calibri" charset="0"/>
              </a:rPr>
              <a:t>Fourth level</a:t>
            </a:r>
          </a:p>
          <a:p>
            <a:pPr lvl="4"/>
            <a:r>
              <a:rPr lang="en-US" dirty="0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254000" indent="-2540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 b="1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800100" indent="-2032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1460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Calibri Bold" charset="0"/>
              </a:rPr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342900" indent="-3429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742950" indent="-2857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600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20574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9035143" y="67249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/>
            <a:endParaRPr lang="en-US" sz="1800" b="1" dirty="0"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0" hangingPunct="0"/>
            <a:fld id="{F5551B27-49BC-4291-80C6-707CDCF1D651}" type="slidenum">
              <a:rPr lang="en-US" sz="1000" b="1" smtClean="0"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 algn="l" eaLnBrk="0" hangingPunct="0"/>
              <a:t>‹#›</a:t>
            </a:fld>
            <a:endParaRPr lang="en-US" sz="2400" b="1" dirty="0"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/>
            <a:r>
              <a:rPr lang="en-US" sz="1000" dirty="0">
                <a:latin typeface="Calibri" pitchFamily="34" charset="0"/>
                <a:ea typeface="+mn-ea"/>
                <a:cs typeface="+mn-cs"/>
              </a:rPr>
              <a:t>Bryant and </a:t>
            </a:r>
            <a:r>
              <a:rPr lang="en-US" sz="1000" dirty="0" err="1">
                <a:latin typeface="Calibri" pitchFamily="34" charset="0"/>
                <a:ea typeface="+mn-ea"/>
                <a:cs typeface="+mn-cs"/>
              </a:rPr>
              <a:t>O’Hallaron</a:t>
            </a:r>
            <a:r>
              <a:rPr lang="en-US" sz="1000" dirty="0">
                <a:latin typeface="Calibri" pitchFamily="34" charset="0"/>
                <a:ea typeface="+mn-ea"/>
                <a:cs typeface="+mn-cs"/>
              </a:rPr>
              <a:t>, Computer Systems: A Programmer’s Perspective, Third Edition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b="1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</p:spTree>
    <p:extLst>
      <p:ext uri="{BB962C8B-B14F-4D97-AF65-F5344CB8AC3E}">
        <p14:creationId xmlns:p14="http://schemas.microsoft.com/office/powerpoint/2010/main" val="13428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897813" y="-26988"/>
            <a:ext cx="1309687" cy="2778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Times New Roman" pitchFamily="18" charset="0"/>
              </a:rPr>
              <a:t>CS 3843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9035143" y="67249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5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8194" name="Rectangle 2"/>
          <p:cNvSpPr>
            <a:spLocks/>
          </p:cNvSpPr>
          <p:nvPr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200" dirty="0">
                <a:solidFill>
                  <a:srgbClr val="FFFFFF"/>
                </a:solidFill>
                <a:latin typeface="Times New Roman" charset="0"/>
                <a:cs typeface="Times New Roman" charset="0"/>
                <a:sym typeface="Times New Roman" charset="0"/>
              </a:rPr>
              <a:t>CS 3843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2590800"/>
          </a:xfrm>
        </p:spPr>
        <p:txBody>
          <a:bodyPr/>
          <a:lstStyle/>
          <a:p>
            <a:pPr lvl="0">
              <a:defRPr/>
            </a:pPr>
            <a:r>
              <a:rPr lang="en-US" b="1" dirty="0">
                <a:solidFill>
                  <a:srgbClr val="000000"/>
                </a:solidFill>
              </a:rPr>
              <a:t>Lecture 05: Control Operations</a:t>
            </a:r>
            <a:br>
              <a:rPr lang="en-US" dirty="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rPr>
            </a:br>
            <a:br>
              <a:rPr lang="en-US" dirty="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rPr>
            </a:br>
            <a:endParaRPr lang="en-US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685800" y="4419600"/>
            <a:ext cx="8458200" cy="144780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schemeClr val="tx1"/>
              </a:solidFill>
              <a:latin typeface="+mn-lt"/>
              <a:ea typeface="Calibri Bold" charset="0"/>
              <a:cs typeface="Calibri Bold" charset="0"/>
              <a:sym typeface="Calibri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b="0" dirty="0"/>
              <a:t>Control: Condition codes</a:t>
            </a:r>
          </a:p>
          <a:p>
            <a:r>
              <a:rPr lang="en-US" dirty="0"/>
              <a:t>Conditional branches</a:t>
            </a:r>
          </a:p>
          <a:p>
            <a:r>
              <a:rPr lang="en-US" dirty="0"/>
              <a:t>Loops</a:t>
            </a:r>
          </a:p>
          <a:p>
            <a:r>
              <a:rPr lang="en-US" dirty="0"/>
              <a:t>Switch Statements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1066800" y="1066800"/>
            <a:ext cx="3200400" cy="2209800"/>
          </a:xfrm>
          <a:prstGeom prst="rect">
            <a:avLst/>
          </a:prstGeom>
          <a:solidFill>
            <a:srgbClr val="EFBFB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CPU</a:t>
            </a:r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37548" cy="573088"/>
          </a:xfrm>
        </p:spPr>
        <p:txBody>
          <a:bodyPr/>
          <a:lstStyle/>
          <a:p>
            <a:r>
              <a:rPr lang="en-US" dirty="0"/>
              <a:t>Recall: ISA = Assembly/Machine Code View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9113" y="3412455"/>
            <a:ext cx="4852987" cy="3182091"/>
          </a:xfrm>
          <a:solidFill>
            <a:schemeClr val="bg1"/>
          </a:solidFill>
        </p:spPr>
        <p:txBody>
          <a:bodyPr/>
          <a:lstStyle/>
          <a:p>
            <a:pPr marL="227013" indent="-227013" defTabSz="895350">
              <a:buNone/>
              <a:tabLst>
                <a:tab pos="1371600" algn="l"/>
                <a:tab pos="4572000" algn="l"/>
              </a:tabLst>
            </a:pPr>
            <a:r>
              <a:rPr lang="en-US" sz="2400" dirty="0"/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/>
              <a:t>PC: Program counter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Address of next instruction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/>
              <a:t>Register file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Heavily used program data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/>
              <a:t>Condition codes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Store status information about most recent arithmetic or logical operation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Used for conditional branching</a:t>
            </a:r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1409700" y="1981200"/>
            <a:ext cx="533400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PC</a:t>
            </a: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2362200" y="1371600"/>
            <a:ext cx="1676400" cy="762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Registers</a:t>
            </a:r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6019800" y="1066800"/>
            <a:ext cx="1752600" cy="2209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Ctr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Memory</a:t>
            </a:r>
          </a:p>
        </p:txBody>
      </p:sp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6324600" y="1730102"/>
            <a:ext cx="1143000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Stack</a:t>
            </a:r>
          </a:p>
        </p:txBody>
      </p:sp>
      <p:sp>
        <p:nvSpPr>
          <p:cNvPr id="147465" name="Line 9"/>
          <p:cNvSpPr>
            <a:spLocks noChangeShapeType="1"/>
          </p:cNvSpPr>
          <p:nvPr/>
        </p:nvSpPr>
        <p:spPr bwMode="auto">
          <a:xfrm>
            <a:off x="4267200" y="17018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>
            <a:off x="4267200" y="22352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>
            <a:off x="4267200" y="27686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7468" name="Text Box 12"/>
          <p:cNvSpPr txBox="1">
            <a:spLocks noChangeArrowheads="1"/>
          </p:cNvSpPr>
          <p:nvPr/>
        </p:nvSpPr>
        <p:spPr bwMode="auto">
          <a:xfrm>
            <a:off x="4267200" y="12954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Addresses</a:t>
            </a:r>
          </a:p>
        </p:txBody>
      </p:sp>
      <p:sp>
        <p:nvSpPr>
          <p:cNvPr id="147469" name="Text Box 13"/>
          <p:cNvSpPr txBox="1">
            <a:spLocks noChangeArrowheads="1"/>
          </p:cNvSpPr>
          <p:nvPr/>
        </p:nvSpPr>
        <p:spPr bwMode="auto">
          <a:xfrm>
            <a:off x="4267200" y="18542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</a:t>
            </a:r>
          </a:p>
        </p:txBody>
      </p:sp>
      <p:sp>
        <p:nvSpPr>
          <p:cNvPr id="147470" name="Text Box 14"/>
          <p:cNvSpPr txBox="1">
            <a:spLocks noChangeArrowheads="1"/>
          </p:cNvSpPr>
          <p:nvPr/>
        </p:nvSpPr>
        <p:spPr bwMode="auto">
          <a:xfrm>
            <a:off x="4267200" y="2387600"/>
            <a:ext cx="16764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Instructions</a:t>
            </a:r>
          </a:p>
        </p:txBody>
      </p:sp>
      <p:sp>
        <p:nvSpPr>
          <p:cNvPr id="147472" name="Rectangle 16"/>
          <p:cNvSpPr>
            <a:spLocks noChangeArrowheads="1"/>
          </p:cNvSpPr>
          <p:nvPr/>
        </p:nvSpPr>
        <p:spPr bwMode="auto">
          <a:xfrm>
            <a:off x="2667000" y="2286000"/>
            <a:ext cx="1066800" cy="6858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Condition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Codes</a:t>
            </a:r>
          </a:p>
        </p:txBody>
      </p:sp>
      <p:sp>
        <p:nvSpPr>
          <p:cNvPr id="147473" name="Rectangle 17"/>
          <p:cNvSpPr>
            <a:spLocks noGrp="1" noChangeArrowheads="1"/>
          </p:cNvSpPr>
          <p:nvPr>
            <p:ph type="body" sz="half" idx="2"/>
          </p:nvPr>
        </p:nvSpPr>
        <p:spPr>
          <a:xfrm>
            <a:off x="5372100" y="3625850"/>
            <a:ext cx="3619500" cy="1568450"/>
          </a:xfrm>
        </p:spPr>
        <p:txBody>
          <a:bodyPr/>
          <a:lstStyle/>
          <a:p>
            <a:pPr marL="292100" lvl="1" indent="-177800"/>
            <a:r>
              <a:rPr lang="en-US" sz="2000" b="1" dirty="0"/>
              <a:t>Memory</a:t>
            </a:r>
          </a:p>
          <a:p>
            <a:pPr marL="571500" lvl="2" indent="-165100"/>
            <a:r>
              <a:rPr lang="en-US" sz="1800" dirty="0"/>
              <a:t>Byte addressable array</a:t>
            </a:r>
          </a:p>
          <a:p>
            <a:pPr marL="571500" lvl="2" indent="-165100"/>
            <a:r>
              <a:rPr lang="en-US" sz="1800" dirty="0"/>
              <a:t>Code and user data</a:t>
            </a:r>
          </a:p>
          <a:p>
            <a:pPr marL="571500" lvl="2" indent="-165100"/>
            <a:r>
              <a:rPr lang="en-US" sz="1800" dirty="0"/>
              <a:t>Stack to support procedures</a:t>
            </a:r>
          </a:p>
          <a:p>
            <a:pPr marL="0" indent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171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1101725" y="2514600"/>
            <a:ext cx="72707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i="1" dirty="0">
                <a:latin typeface="Calibri" pitchFamily="34" charset="0"/>
              </a:rPr>
              <a:t>text</a:t>
            </a: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1101725" y="3655700"/>
            <a:ext cx="72707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i="1" dirty="0">
                <a:latin typeface="Calibri" pitchFamily="34" charset="0"/>
              </a:rPr>
              <a:t>text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828675" y="4724400"/>
            <a:ext cx="10001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i="1" dirty="0">
                <a:latin typeface="Calibri" pitchFamily="34" charset="0"/>
              </a:rPr>
              <a:t>binary</a:t>
            </a:r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828675" y="5867400"/>
            <a:ext cx="10001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i="1" dirty="0">
                <a:latin typeface="Calibri" pitchFamily="34" charset="0"/>
              </a:rPr>
              <a:t>binary</a:t>
            </a:r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>
            <a:off x="3989388" y="2977233"/>
            <a:ext cx="0" cy="6803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4295774" y="3124200"/>
            <a:ext cx="30321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Compiler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ourier New" pitchFamily="49" charset="0"/>
              </a:rPr>
              <a:t> –</a:t>
            </a:r>
            <a:r>
              <a:rPr lang="en-US" sz="2000" dirty="0" err="1">
                <a:latin typeface="Courier New" pitchFamily="49" charset="0"/>
              </a:rPr>
              <a:t>Og</a:t>
            </a:r>
            <a:r>
              <a:rPr lang="en-US" sz="2000" dirty="0">
                <a:latin typeface="Courier New" pitchFamily="49" charset="0"/>
              </a:rPr>
              <a:t> -S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88" name="Rectangle 8"/>
          <p:cNvSpPr>
            <a:spLocks noChangeArrowheads="1"/>
          </p:cNvSpPr>
          <p:nvPr/>
        </p:nvSpPr>
        <p:spPr bwMode="auto">
          <a:xfrm>
            <a:off x="4279900" y="4191000"/>
            <a:ext cx="30480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Assembler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alibri" pitchFamily="34" charset="0"/>
              </a:rPr>
              <a:t> or </a:t>
            </a:r>
            <a:r>
              <a:rPr lang="en-US" sz="2000" dirty="0">
                <a:latin typeface="Courier New" pitchFamily="49" charset="0"/>
              </a:rPr>
              <a:t>as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4295775" y="5334000"/>
            <a:ext cx="26384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Linker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alibri" pitchFamily="34" charset="0"/>
              </a:rPr>
              <a:t> or</a:t>
            </a:r>
            <a:r>
              <a:rPr lang="en-US" sz="2000" dirty="0">
                <a:latin typeface="Courier" pitchFamily="49" charset="0"/>
              </a:rPr>
              <a:t> </a:t>
            </a:r>
            <a:r>
              <a:rPr lang="en-US" sz="2000" dirty="0">
                <a:latin typeface="Courier New" pitchFamily="49" charset="0"/>
              </a:rPr>
              <a:t>ld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0" name="Rectangle 10"/>
          <p:cNvSpPr>
            <a:spLocks noChangeArrowheads="1"/>
          </p:cNvSpPr>
          <p:nvPr/>
        </p:nvSpPr>
        <p:spPr bwMode="auto">
          <a:xfrm>
            <a:off x="2373313" y="2579688"/>
            <a:ext cx="32639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C program (</a:t>
            </a:r>
            <a:r>
              <a:rPr lang="en-US" sz="2000" dirty="0">
                <a:latin typeface="Courier New" pitchFamily="49" charset="0"/>
              </a:rPr>
              <a:t>p1.c p2.c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1" name="Rectangle 11"/>
          <p:cNvSpPr>
            <a:spLocks noChangeArrowheads="1"/>
          </p:cNvSpPr>
          <p:nvPr/>
        </p:nvSpPr>
        <p:spPr bwMode="auto">
          <a:xfrm>
            <a:off x="2259013" y="3657600"/>
            <a:ext cx="34925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alibri" pitchFamily="34" charset="0"/>
              </a:rPr>
              <a:t>Asm</a:t>
            </a:r>
            <a:r>
              <a:rPr lang="en-US" sz="2000" dirty="0">
                <a:latin typeface="Calibri" pitchFamily="34" charset="0"/>
              </a:rPr>
              <a:t> program (</a:t>
            </a:r>
            <a:r>
              <a:rPr lang="en-US" sz="2000" dirty="0">
                <a:latin typeface="Courier New" pitchFamily="49" charset="0"/>
              </a:rPr>
              <a:t>p1.s p2.s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2" name="Rectangle 12"/>
          <p:cNvSpPr>
            <a:spLocks noChangeArrowheads="1"/>
          </p:cNvSpPr>
          <p:nvPr/>
        </p:nvSpPr>
        <p:spPr bwMode="auto">
          <a:xfrm>
            <a:off x="2144713" y="4800600"/>
            <a:ext cx="3721100" cy="397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Object program (</a:t>
            </a:r>
            <a:r>
              <a:rPr lang="en-US" sz="2000" dirty="0">
                <a:latin typeface="Courier New" pitchFamily="49" charset="0"/>
              </a:rPr>
              <a:t>p1.o p2.o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3" name="Rectangle 13"/>
          <p:cNvSpPr>
            <a:spLocks noChangeArrowheads="1"/>
          </p:cNvSpPr>
          <p:nvPr/>
        </p:nvSpPr>
        <p:spPr bwMode="auto">
          <a:xfrm>
            <a:off x="2131219" y="5943600"/>
            <a:ext cx="3748088" cy="397545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Executable program (</a:t>
            </a:r>
            <a:r>
              <a:rPr lang="en-US" sz="2000" dirty="0">
                <a:latin typeface="Courier New" pitchFamily="49" charset="0"/>
              </a:rPr>
              <a:t>p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>
            <a:off x="3989388" y="4055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95" name="Line 15"/>
          <p:cNvSpPr>
            <a:spLocks noChangeShapeType="1"/>
          </p:cNvSpPr>
          <p:nvPr/>
        </p:nvSpPr>
        <p:spPr bwMode="auto">
          <a:xfrm>
            <a:off x="3989388" y="5198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96" name="Rectangle 16"/>
          <p:cNvSpPr>
            <a:spLocks noChangeArrowheads="1"/>
          </p:cNvSpPr>
          <p:nvPr/>
        </p:nvSpPr>
        <p:spPr bwMode="auto">
          <a:xfrm>
            <a:off x="6858000" y="4800600"/>
            <a:ext cx="2044700" cy="705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Static libraries (</a:t>
            </a:r>
            <a:r>
              <a:rPr lang="en-US" sz="2000" dirty="0">
                <a:latin typeface="Courier New" pitchFamily="49" charset="0"/>
              </a:rPr>
              <a:t>.a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7" name="Line 17"/>
          <p:cNvSpPr>
            <a:spLocks noChangeShapeType="1"/>
          </p:cNvSpPr>
          <p:nvPr/>
        </p:nvSpPr>
        <p:spPr bwMode="auto">
          <a:xfrm flipH="1">
            <a:off x="5865813" y="5334000"/>
            <a:ext cx="9906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98" name="Rectangle 18"/>
          <p:cNvSpPr>
            <a:spLocks noGrp="1" noChangeArrowheads="1"/>
          </p:cNvSpPr>
          <p:nvPr>
            <p:ph type="title"/>
          </p:nvPr>
        </p:nvSpPr>
        <p:spPr>
          <a:xfrm>
            <a:off x="381000" y="341312"/>
            <a:ext cx="8381676" cy="573088"/>
          </a:xfrm>
        </p:spPr>
        <p:txBody>
          <a:bodyPr/>
          <a:lstStyle/>
          <a:p>
            <a:r>
              <a:rPr lang="en-US" dirty="0"/>
              <a:t>Recall: Turning C into Object Code</a:t>
            </a:r>
          </a:p>
        </p:txBody>
      </p:sp>
      <p:sp>
        <p:nvSpPr>
          <p:cNvPr id="148499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290513" y="990600"/>
            <a:ext cx="8307387" cy="1463675"/>
          </a:xfrm>
        </p:spPr>
        <p:txBody>
          <a:bodyPr/>
          <a:lstStyle/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 dirty="0"/>
              <a:t>Code in files  </a:t>
            </a:r>
            <a:r>
              <a:rPr lang="en-US" b="1" dirty="0">
                <a:latin typeface="Courier New" pitchFamily="49" charset="0"/>
              </a:rPr>
              <a:t>p1.c p2.c</a:t>
            </a:r>
            <a:endParaRPr lang="en-US" b="1" dirty="0">
              <a:latin typeface="Courier" pitchFamily="49" charset="0"/>
            </a:endParaRPr>
          </a:p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 dirty="0"/>
              <a:t>Compile with command:  </a:t>
            </a:r>
            <a:r>
              <a:rPr lang="en-US" b="1" dirty="0" err="1">
                <a:latin typeface="Courier New" pitchFamily="49" charset="0"/>
              </a:rPr>
              <a:t>gcc</a:t>
            </a:r>
            <a:r>
              <a:rPr lang="en-US" b="1" dirty="0">
                <a:latin typeface="Courier New" pitchFamily="49" charset="0"/>
              </a:rPr>
              <a:t> –</a:t>
            </a:r>
            <a:r>
              <a:rPr lang="en-US" b="1" dirty="0" err="1">
                <a:latin typeface="Courier New" pitchFamily="49" charset="0"/>
              </a:rPr>
              <a:t>Og</a:t>
            </a:r>
            <a:r>
              <a:rPr lang="en-US" b="1" dirty="0">
                <a:latin typeface="Courier New" pitchFamily="49" charset="0"/>
              </a:rPr>
              <a:t> p1.c p2.c -o p</a:t>
            </a:r>
            <a:endParaRPr lang="en-US" b="1" dirty="0">
              <a:latin typeface="Courier" pitchFamily="49" charset="0"/>
            </a:endParaRPr>
          </a:p>
          <a:p>
            <a:pPr marL="839788" lvl="2" indent="-165100" defTabSz="895350">
              <a:tabLst>
                <a:tab pos="2286000" algn="l"/>
                <a:tab pos="3543300" algn="l"/>
              </a:tabLst>
            </a:pPr>
            <a:r>
              <a:rPr lang="en-US" dirty="0"/>
              <a:t>Use basic optimizations (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-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Og</a:t>
            </a:r>
            <a:r>
              <a:rPr lang="en-US" dirty="0"/>
              <a:t>) [New to recent versions of GCC]</a:t>
            </a:r>
          </a:p>
          <a:p>
            <a:pPr marL="839788" lvl="2" indent="-165100" defTabSz="895350">
              <a:tabLst>
                <a:tab pos="2286000" algn="l"/>
                <a:tab pos="3543300" algn="l"/>
              </a:tabLst>
            </a:pPr>
            <a:r>
              <a:rPr lang="en-US" dirty="0"/>
              <a:t>Put resulting binary in file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25066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Recall: Move &amp; Arithmetic Operations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tabLst>
                <a:tab pos="259715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Some Two Operand Instructions:</a:t>
            </a:r>
          </a:p>
          <a:p>
            <a:pPr marL="0" lvl="1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Format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Computation</a:t>
            </a:r>
            <a:endParaRPr lang="en-US" dirty="0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dirty="0"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i="1" dirty="0" err="1">
                <a:cs typeface="Calibri" panose="020F0502020204030204" pitchFamily="34" charset="0"/>
                <a:sym typeface="Courier New Bold" charset="0"/>
              </a:rPr>
              <a:t>Src,Dest</a:t>
            </a:r>
            <a:r>
              <a:rPr lang="en-US" dirty="0">
                <a:cs typeface="Calibri" panose="020F0502020204030204" pitchFamily="34" charset="0"/>
                <a:sym typeface="Courier New Bold" charset="0"/>
              </a:rPr>
              <a:t>	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dirty="0"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i="1" dirty="0" err="1">
                <a:cs typeface="Calibri" panose="020F0502020204030204" pitchFamily="34" charset="0"/>
                <a:sym typeface="Courier New Bold" charset="0"/>
              </a:rPr>
              <a:t>Src,Dest</a:t>
            </a:r>
            <a:r>
              <a:rPr lang="en-US" dirty="0">
                <a:cs typeface="Calibri" panose="020F0502020204030204" pitchFamily="34" charset="0"/>
                <a:sym typeface="Courier New Bold" charset="0"/>
              </a:rPr>
              <a:t>	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 dirty="0"/>
              <a:t>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*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salq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&lt;&lt;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Also called 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shlq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sarq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Arithmetic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Logical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^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andq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&amp;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| </a:t>
            </a:r>
            <a:r>
              <a:rPr lang="en-US" dirty="0" err="1"/>
              <a:t>Src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CD311C-7B17-4E1D-9E2A-C92F59300EE9}"/>
              </a:ext>
            </a:extLst>
          </p:cNvPr>
          <p:cNvSpPr txBox="1"/>
          <p:nvPr/>
        </p:nvSpPr>
        <p:spPr>
          <a:xfrm>
            <a:off x="7463724" y="1197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4E14A-870D-44EE-9212-2E9833C97B86}"/>
              </a:ext>
            </a:extLst>
          </p:cNvPr>
          <p:cNvSpPr txBox="1"/>
          <p:nvPr/>
        </p:nvSpPr>
        <p:spPr>
          <a:xfrm>
            <a:off x="3108472" y="2153265"/>
            <a:ext cx="3347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Dest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=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Src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 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Src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can be $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const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1320D1-26DB-4337-8019-A29CE7A669D5}"/>
              </a:ext>
            </a:extLst>
          </p:cNvPr>
          <p:cNvSpPr txBox="1"/>
          <p:nvPr/>
        </p:nvSpPr>
        <p:spPr>
          <a:xfrm>
            <a:off x="3108472" y="2517717"/>
            <a:ext cx="4678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Dest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= address computed by expression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Src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79ED5-2D34-4A9D-817F-DBD50B3A753F}"/>
              </a:ext>
            </a:extLst>
          </p:cNvPr>
          <p:cNvSpPr txBox="1"/>
          <p:nvPr/>
        </p:nvSpPr>
        <p:spPr>
          <a:xfrm>
            <a:off x="3113388" y="2872337"/>
            <a:ext cx="1925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Dest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=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Dest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 +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  <a:sym typeface="Courier New Bold" charset="0"/>
              </a:rPr>
              <a:t>Src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4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93712"/>
            <a:ext cx="8077200" cy="573088"/>
          </a:xfrm>
        </p:spPr>
        <p:txBody>
          <a:bodyPr/>
          <a:lstStyle/>
          <a:p>
            <a:r>
              <a:rPr lang="en-US" dirty="0"/>
              <a:t>Recall: Addressing Modes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50950"/>
            <a:ext cx="8307387" cy="5530850"/>
          </a:xfrm>
        </p:spPr>
        <p:txBody>
          <a:bodyPr/>
          <a:lstStyle/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/>
              <a:t>Most General Form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D(</a:t>
            </a:r>
            <a:r>
              <a:rPr lang="en-US" dirty="0" err="1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]+ D]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D: 	Constant “displacement” 1, 2, or 4 bytes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 err="1"/>
              <a:t>Rb</a:t>
            </a:r>
            <a:r>
              <a:rPr lang="en-US" dirty="0"/>
              <a:t>: 	Base register: Any of 16 integer registers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 err="1"/>
              <a:t>Ri</a:t>
            </a:r>
            <a:r>
              <a:rPr lang="en-US" dirty="0"/>
              <a:t>:	Index register: Any, except for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rsp</a:t>
            </a:r>
            <a:endParaRPr lang="en-US" b="1" dirty="0">
              <a:latin typeface="Courier New" pitchFamily="49" charset="0"/>
            </a:endParaRP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S: 	Scale: 1, 2, 4, or 8</a:t>
            </a:r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endParaRPr lang="en-US" dirty="0"/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/>
              <a:t>Special Cases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(</a:t>
            </a:r>
            <a:r>
              <a:rPr lang="en-US" dirty="0" err="1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D(</a:t>
            </a:r>
            <a:r>
              <a:rPr lang="en-US" dirty="0" err="1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]+D]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(</a:t>
            </a:r>
            <a:r>
              <a:rPr lang="en-US" dirty="0" err="1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</p:txBody>
      </p:sp>
    </p:spTree>
    <p:extLst>
      <p:ext uri="{BB962C8B-B14F-4D97-AF65-F5344CB8AC3E}">
        <p14:creationId xmlns:p14="http://schemas.microsoft.com/office/powerpoint/2010/main" val="247507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Processor State (x86-64, Partial)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3340100" cy="5435600"/>
          </a:xfrm>
          <a:ln/>
        </p:spPr>
        <p:txBody>
          <a:bodyPr/>
          <a:lstStyle/>
          <a:p>
            <a:r>
              <a:rPr lang="en-US" dirty="0"/>
              <a:t>Information about currently executing program</a:t>
            </a:r>
          </a:p>
          <a:p>
            <a:pPr marL="552450" lvl="1"/>
            <a:r>
              <a:rPr lang="en-US" dirty="0"/>
              <a:t>Temporary data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r>
              <a:rPr lang="en-US" dirty="0"/>
              <a:t>, … )</a:t>
            </a:r>
          </a:p>
          <a:p>
            <a:pPr marL="552450" lvl="1"/>
            <a:r>
              <a:rPr lang="en-US" dirty="0"/>
              <a:t>Location of runtime stack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rsp</a:t>
            </a:r>
            <a:r>
              <a:rPr lang="en-US" dirty="0"/>
              <a:t> )</a:t>
            </a:r>
          </a:p>
          <a:p>
            <a:pPr marL="552450" lvl="1"/>
            <a:r>
              <a:rPr lang="en-US" dirty="0"/>
              <a:t>Location of current code control point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%rip</a:t>
            </a:r>
            <a:r>
              <a:rPr lang="en-US" dirty="0"/>
              <a:t>, … )</a:t>
            </a:r>
          </a:p>
          <a:p>
            <a:pPr marL="552450" lvl="1"/>
            <a:r>
              <a:rPr lang="en-US" dirty="0"/>
              <a:t>Status of recent tests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CF, ZF, SF, OF</a:t>
            </a:r>
            <a:r>
              <a:rPr lang="en-US" dirty="0"/>
              <a:t> )</a:t>
            </a:r>
          </a:p>
        </p:txBody>
      </p:sp>
      <p:sp>
        <p:nvSpPr>
          <p:cNvPr id="33797" name="Rectangle 5"/>
          <p:cNvSpPr>
            <a:spLocks/>
          </p:cNvSpPr>
          <p:nvPr/>
        </p:nvSpPr>
        <p:spPr bwMode="auto">
          <a:xfrm>
            <a:off x="4466772" y="5410200"/>
            <a:ext cx="2057400" cy="308610"/>
          </a:xfrm>
          <a:prstGeom prst="rect">
            <a:avLst/>
          </a:prstGeom>
          <a:solidFill>
            <a:srgbClr val="D6D6F4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%rip</a:t>
            </a:r>
          </a:p>
        </p:txBody>
      </p:sp>
      <p:sp>
        <p:nvSpPr>
          <p:cNvPr id="33798" name="Rectangle 6"/>
          <p:cNvSpPr>
            <a:spLocks/>
          </p:cNvSpPr>
          <p:nvPr/>
        </p:nvSpPr>
        <p:spPr bwMode="auto">
          <a:xfrm>
            <a:off x="4466772" y="1828800"/>
            <a:ext cx="1026974" cy="384721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Registers</a:t>
            </a:r>
          </a:p>
        </p:txBody>
      </p:sp>
      <p:sp>
        <p:nvSpPr>
          <p:cNvPr id="33799" name="Rectangle 7"/>
          <p:cNvSpPr>
            <a:spLocks/>
          </p:cNvSpPr>
          <p:nvPr/>
        </p:nvSpPr>
        <p:spPr bwMode="auto">
          <a:xfrm>
            <a:off x="1981200" y="5638800"/>
            <a:ext cx="1898650" cy="3810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Current stack top</a:t>
            </a:r>
          </a:p>
        </p:txBody>
      </p:sp>
      <p:sp>
        <p:nvSpPr>
          <p:cNvPr id="33801" name="Rectangle 9"/>
          <p:cNvSpPr>
            <a:spLocks/>
          </p:cNvSpPr>
          <p:nvPr/>
        </p:nvSpPr>
        <p:spPr bwMode="auto">
          <a:xfrm>
            <a:off x="6676572" y="5334000"/>
            <a:ext cx="2063750" cy="3810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Instruction pointer</a:t>
            </a:r>
          </a:p>
        </p:txBody>
      </p:sp>
      <p:sp>
        <p:nvSpPr>
          <p:cNvPr id="33802" name="Rectangle 10"/>
          <p:cNvSpPr>
            <a:spLocks/>
          </p:cNvSpPr>
          <p:nvPr/>
        </p:nvSpPr>
        <p:spPr bwMode="auto">
          <a:xfrm>
            <a:off x="4485822" y="6019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CF</a:t>
            </a:r>
          </a:p>
        </p:txBody>
      </p:sp>
      <p:sp>
        <p:nvSpPr>
          <p:cNvPr id="33803" name="Rectangle 11"/>
          <p:cNvSpPr>
            <a:spLocks/>
          </p:cNvSpPr>
          <p:nvPr/>
        </p:nvSpPr>
        <p:spPr bwMode="auto">
          <a:xfrm>
            <a:off x="5158922" y="6019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ZF</a:t>
            </a:r>
          </a:p>
        </p:txBody>
      </p:sp>
      <p:sp>
        <p:nvSpPr>
          <p:cNvPr id="33804" name="Rectangle 12"/>
          <p:cNvSpPr>
            <a:spLocks/>
          </p:cNvSpPr>
          <p:nvPr/>
        </p:nvSpPr>
        <p:spPr bwMode="auto">
          <a:xfrm>
            <a:off x="5832022" y="6019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SF</a:t>
            </a:r>
          </a:p>
        </p:txBody>
      </p:sp>
      <p:sp>
        <p:nvSpPr>
          <p:cNvPr id="33805" name="Rectangle 13"/>
          <p:cNvSpPr>
            <a:spLocks/>
          </p:cNvSpPr>
          <p:nvPr/>
        </p:nvSpPr>
        <p:spPr bwMode="auto">
          <a:xfrm>
            <a:off x="6505122" y="6019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OF</a:t>
            </a:r>
          </a:p>
        </p:txBody>
      </p:sp>
      <p:sp>
        <p:nvSpPr>
          <p:cNvPr id="33806" name="Rectangle 14"/>
          <p:cNvSpPr>
            <a:spLocks/>
          </p:cNvSpPr>
          <p:nvPr/>
        </p:nvSpPr>
        <p:spPr bwMode="auto">
          <a:xfrm>
            <a:off x="7189788" y="6019800"/>
            <a:ext cx="1801812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2000" dirty="0">
                <a:solidFill>
                  <a:srgbClr val="C000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Condition codes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466772" y="2286000"/>
            <a:ext cx="4296228" cy="2743200"/>
            <a:chOff x="762000" y="1143000"/>
            <a:chExt cx="7518400" cy="4800600"/>
          </a:xfrm>
        </p:grpSpPr>
        <p:sp>
          <p:nvSpPr>
            <p:cNvPr id="27" name="Rectangle 1"/>
            <p:cNvSpPr>
              <a:spLocks/>
            </p:cNvSpPr>
            <p:nvPr/>
          </p:nvSpPr>
          <p:spPr bwMode="auto">
            <a:xfrm>
              <a:off x="762000" y="4800600"/>
              <a:ext cx="3556000" cy="533400"/>
            </a:xfrm>
            <a:prstGeom prst="rect">
              <a:avLst/>
            </a:prstGeom>
            <a:solidFill>
              <a:srgbClr val="EFBFB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%rsp</a:t>
              </a:r>
            </a:p>
          </p:txBody>
        </p:sp>
        <p:sp>
          <p:nvSpPr>
            <p:cNvPr id="28" name="Rectangle 22"/>
            <p:cNvSpPr>
              <a:spLocks/>
            </p:cNvSpPr>
            <p:nvPr/>
          </p:nvSpPr>
          <p:spPr bwMode="auto">
            <a:xfrm>
              <a:off x="4724400" y="1143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%r8</a:t>
              </a:r>
            </a:p>
          </p:txBody>
        </p:sp>
        <p:sp>
          <p:nvSpPr>
            <p:cNvPr id="29" name="Rectangle 23"/>
            <p:cNvSpPr>
              <a:spLocks/>
            </p:cNvSpPr>
            <p:nvPr/>
          </p:nvSpPr>
          <p:spPr bwMode="auto">
            <a:xfrm>
              <a:off x="4724400" y="1752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%r9</a:t>
              </a:r>
            </a:p>
          </p:txBody>
        </p:sp>
        <p:sp>
          <p:nvSpPr>
            <p:cNvPr id="30" name="Rectangle 24"/>
            <p:cNvSpPr>
              <a:spLocks/>
            </p:cNvSpPr>
            <p:nvPr/>
          </p:nvSpPr>
          <p:spPr bwMode="auto">
            <a:xfrm>
              <a:off x="4724400" y="2362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%r10</a:t>
              </a:r>
            </a:p>
          </p:txBody>
        </p:sp>
        <p:sp>
          <p:nvSpPr>
            <p:cNvPr id="31" name="Rectangle 25"/>
            <p:cNvSpPr>
              <a:spLocks/>
            </p:cNvSpPr>
            <p:nvPr/>
          </p:nvSpPr>
          <p:spPr bwMode="auto">
            <a:xfrm>
              <a:off x="4724400" y="29718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%r11</a:t>
              </a:r>
            </a:p>
          </p:txBody>
        </p:sp>
        <p:sp>
          <p:nvSpPr>
            <p:cNvPr id="32" name="Rectangle 26"/>
            <p:cNvSpPr>
              <a:spLocks/>
            </p:cNvSpPr>
            <p:nvPr/>
          </p:nvSpPr>
          <p:spPr bwMode="auto">
            <a:xfrm>
              <a:off x="4724400" y="35814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%r12</a:t>
              </a:r>
            </a:p>
          </p:txBody>
        </p:sp>
        <p:sp>
          <p:nvSpPr>
            <p:cNvPr id="33" name="Rectangle 27"/>
            <p:cNvSpPr>
              <a:spLocks/>
            </p:cNvSpPr>
            <p:nvPr/>
          </p:nvSpPr>
          <p:spPr bwMode="auto">
            <a:xfrm>
              <a:off x="4724400" y="4191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%r13</a:t>
              </a:r>
            </a:p>
          </p:txBody>
        </p:sp>
        <p:sp>
          <p:nvSpPr>
            <p:cNvPr id="34" name="Rectangle 28"/>
            <p:cNvSpPr>
              <a:spLocks/>
            </p:cNvSpPr>
            <p:nvPr/>
          </p:nvSpPr>
          <p:spPr bwMode="auto">
            <a:xfrm>
              <a:off x="4724400" y="4800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%r14</a:t>
              </a:r>
            </a:p>
          </p:txBody>
        </p:sp>
        <p:sp>
          <p:nvSpPr>
            <p:cNvPr id="35" name="Rectangle 29"/>
            <p:cNvSpPr>
              <a:spLocks/>
            </p:cNvSpPr>
            <p:nvPr/>
          </p:nvSpPr>
          <p:spPr bwMode="auto">
            <a:xfrm>
              <a:off x="4724400" y="5410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%r15</a:t>
              </a:r>
            </a:p>
          </p:txBody>
        </p:sp>
        <p:sp>
          <p:nvSpPr>
            <p:cNvPr id="36" name="Rectangle 30"/>
            <p:cNvSpPr>
              <a:spLocks/>
            </p:cNvSpPr>
            <p:nvPr/>
          </p:nvSpPr>
          <p:spPr bwMode="auto">
            <a:xfrm>
              <a:off x="762000" y="1143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rax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37" name="Rectangle 31"/>
            <p:cNvSpPr>
              <a:spLocks/>
            </p:cNvSpPr>
            <p:nvPr/>
          </p:nvSpPr>
          <p:spPr bwMode="auto">
            <a:xfrm>
              <a:off x="762000" y="1752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rbx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38" name="Rectangle 32"/>
            <p:cNvSpPr>
              <a:spLocks/>
            </p:cNvSpPr>
            <p:nvPr/>
          </p:nvSpPr>
          <p:spPr bwMode="auto">
            <a:xfrm>
              <a:off x="762000" y="2362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%rcx</a:t>
              </a:r>
            </a:p>
          </p:txBody>
        </p:sp>
        <p:sp>
          <p:nvSpPr>
            <p:cNvPr id="39" name="Rectangle 33"/>
            <p:cNvSpPr>
              <a:spLocks/>
            </p:cNvSpPr>
            <p:nvPr/>
          </p:nvSpPr>
          <p:spPr bwMode="auto">
            <a:xfrm>
              <a:off x="762000" y="29718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%rdx</a:t>
              </a:r>
            </a:p>
          </p:txBody>
        </p:sp>
        <p:sp>
          <p:nvSpPr>
            <p:cNvPr id="40" name="Rectangle 34"/>
            <p:cNvSpPr>
              <a:spLocks/>
            </p:cNvSpPr>
            <p:nvPr/>
          </p:nvSpPr>
          <p:spPr bwMode="auto">
            <a:xfrm>
              <a:off x="762000" y="35814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%rsi</a:t>
              </a:r>
            </a:p>
          </p:txBody>
        </p:sp>
        <p:sp>
          <p:nvSpPr>
            <p:cNvPr id="41" name="Rectangle 35"/>
            <p:cNvSpPr>
              <a:spLocks/>
            </p:cNvSpPr>
            <p:nvPr/>
          </p:nvSpPr>
          <p:spPr bwMode="auto">
            <a:xfrm>
              <a:off x="762000" y="4191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%rdi</a:t>
              </a:r>
            </a:p>
          </p:txBody>
        </p:sp>
        <p:sp>
          <p:nvSpPr>
            <p:cNvPr id="42" name="Rectangle 36"/>
            <p:cNvSpPr>
              <a:spLocks/>
            </p:cNvSpPr>
            <p:nvPr/>
          </p:nvSpPr>
          <p:spPr bwMode="auto">
            <a:xfrm>
              <a:off x="762000" y="5410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%rbp</a:t>
              </a:r>
            </a:p>
          </p:txBody>
        </p:sp>
      </p:grpSp>
      <p:cxnSp>
        <p:nvCxnSpPr>
          <p:cNvPr id="3" name="Straight Arrow Connector 2"/>
          <p:cNvCxnSpPr>
            <a:endCxn id="27" idx="1"/>
          </p:cNvCxnSpPr>
          <p:nvPr/>
        </p:nvCxnSpPr>
        <p:spPr bwMode="auto">
          <a:xfrm flipV="1">
            <a:off x="3657600" y="4528457"/>
            <a:ext cx="809172" cy="118654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Condition Codes (Implicit Setting)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0999" y="1397000"/>
            <a:ext cx="8596745" cy="5435600"/>
          </a:xfrm>
          <a:ln/>
        </p:spPr>
        <p:txBody>
          <a:bodyPr/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Single bit registers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</a:t>
            </a:r>
            <a:r>
              <a:rPr lang="en-US" dirty="0"/>
              <a:t>	 Carry Flag (for unsigned)	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</a:t>
            </a:r>
            <a:r>
              <a:rPr lang="en-US" dirty="0"/>
              <a:t>  Sign Flag (for signed)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</a:t>
            </a:r>
            <a:r>
              <a:rPr lang="en-US" dirty="0"/>
              <a:t>	 Zero Flag	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</a:t>
            </a:r>
            <a:r>
              <a:rPr lang="en-US" dirty="0"/>
              <a:t>  Overflow Flag (for signed)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Implicitly set (as side effect) of arithmetic operations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Example: 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addq</a:t>
            </a:r>
            <a:r>
              <a:rPr lang="en-US" dirty="0"/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r>
              <a:rPr lang="en-US" dirty="0" err="1"/>
              <a:t>,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/>
              <a:t>   ↔  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t =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a+b</a:t>
            </a:r>
            <a:endParaRPr lang="en-US" dirty="0"/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 CF set</a:t>
            </a:r>
            <a:r>
              <a:rPr lang="en-US" dirty="0">
                <a:ea typeface="Calibri Bold" charset="0"/>
                <a:cs typeface="Calibri Bold" charset="0"/>
              </a:rPr>
              <a:t>	</a:t>
            </a:r>
            <a:r>
              <a:rPr lang="en-US" dirty="0"/>
              <a:t>if carry/borrow out from most significant bit (unsigned overflow)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 ZF set</a:t>
            </a:r>
            <a:r>
              <a:rPr lang="en-US" dirty="0">
                <a:ea typeface="Calibri Bold" charset="0"/>
                <a:cs typeface="Calibri Bold" charset="0"/>
              </a:rPr>
              <a:t>	</a:t>
            </a:r>
            <a:r>
              <a:rPr lang="en-US" dirty="0"/>
              <a:t>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t == 0</a:t>
            </a:r>
            <a:endParaRPr lang="en-US" dirty="0"/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 SF set</a:t>
            </a:r>
            <a:r>
              <a:rPr lang="en-US" dirty="0">
                <a:ea typeface="Calibri Bold" charset="0"/>
                <a:cs typeface="Calibri Bold" charset="0"/>
              </a:rPr>
              <a:t>	</a:t>
            </a:r>
            <a:r>
              <a:rPr lang="en-US" dirty="0"/>
              <a:t>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t &lt; 0</a:t>
            </a:r>
            <a:r>
              <a:rPr lang="en-US" dirty="0"/>
              <a:t> (as signed)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 OF set	</a:t>
            </a:r>
            <a:r>
              <a:rPr lang="en-US" dirty="0"/>
              <a:t>if two’s-complement (signed) overflow</a:t>
            </a:r>
            <a:br>
              <a:rPr lang="en-US" dirty="0"/>
            </a:br>
            <a:r>
              <a:rPr lang="en-US" dirty="0"/>
              <a:t>    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(a&gt;0 &amp;&amp; b&gt;0 &amp;&amp; t&lt;0) || (a&lt;0 &amp;&amp; b&lt;0 &amp;&amp; t&gt;=0)</a:t>
            </a: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FF0000"/>
                </a:solidFill>
              </a:rPr>
              <a:t>Not set by </a:t>
            </a:r>
            <a:r>
              <a:rPr lang="en-US" dirty="0" err="1">
                <a:solidFill>
                  <a:srgbClr val="FF0000"/>
                </a:solidFill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565" y="2964487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CDA50-41BB-446A-86E0-40363CE16F06}"/>
              </a:ext>
            </a:extLst>
          </p:cNvPr>
          <p:cNvSpPr txBox="1"/>
          <p:nvPr/>
        </p:nvSpPr>
        <p:spPr>
          <a:xfrm>
            <a:off x="2063528" y="6078215"/>
            <a:ext cx="4966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unsigned arithmetic, this reports overflow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0D5466-50A8-4989-9386-DC017859BEE4}"/>
              </a:ext>
            </a:extLst>
          </p:cNvPr>
          <p:cNvSpPr/>
          <p:nvPr/>
        </p:nvSpPr>
        <p:spPr bwMode="auto">
          <a:xfrm>
            <a:off x="2707340" y="406862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DC4EE-8735-4997-94FD-D35E79343EAE}"/>
              </a:ext>
            </a:extLst>
          </p:cNvPr>
          <p:cNvSpPr/>
          <p:nvPr/>
        </p:nvSpPr>
        <p:spPr bwMode="auto">
          <a:xfrm>
            <a:off x="2707340" y="4570650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B6EC14-41AB-4CE4-8B87-A455B036572C}"/>
              </a:ext>
            </a:extLst>
          </p:cNvPr>
          <p:cNvCxnSpPr/>
          <p:nvPr/>
        </p:nvCxnSpPr>
        <p:spPr bwMode="auto">
          <a:xfrm>
            <a:off x="1990164" y="5234038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4F29907-ABF2-47FC-9B0D-CA56A7C80696}"/>
              </a:ext>
            </a:extLst>
          </p:cNvPr>
          <p:cNvSpPr txBox="1"/>
          <p:nvPr/>
        </p:nvSpPr>
        <p:spPr>
          <a:xfrm>
            <a:off x="2142564" y="445233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7245C-E525-4050-A737-48F4CC9C89FD}"/>
              </a:ext>
            </a:extLst>
          </p:cNvPr>
          <p:cNvSpPr/>
          <p:nvPr/>
        </p:nvSpPr>
        <p:spPr bwMode="auto">
          <a:xfrm>
            <a:off x="2707340" y="5368509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8844C9-CD86-4390-BFD5-A309109CB972}"/>
              </a:ext>
            </a:extLst>
          </p:cNvPr>
          <p:cNvSpPr txBox="1"/>
          <p:nvPr/>
        </p:nvSpPr>
        <p:spPr>
          <a:xfrm>
            <a:off x="2252112" y="4149018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1DFDBA-AEDF-40CB-A1F7-39AF2A046538}"/>
              </a:ext>
            </a:extLst>
          </p:cNvPr>
          <p:cNvSpPr txBox="1"/>
          <p:nvPr/>
        </p:nvSpPr>
        <p:spPr>
          <a:xfrm>
            <a:off x="7686103" y="2003208"/>
            <a:ext cx="960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Carry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010D2E-2ED6-42F5-8C4C-3336046C4B12}"/>
              </a:ext>
            </a:extLst>
          </p:cNvPr>
          <p:cNvSpPr txBox="1"/>
          <p:nvPr/>
        </p:nvSpPr>
        <p:spPr>
          <a:xfrm>
            <a:off x="7537472" y="4437955"/>
            <a:ext cx="1257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Borrow</a:t>
            </a:r>
          </a:p>
        </p:txBody>
      </p:sp>
    </p:spTree>
    <p:extLst>
      <p:ext uri="{BB962C8B-B14F-4D97-AF65-F5344CB8AC3E}">
        <p14:creationId xmlns:p14="http://schemas.microsoft.com/office/powerpoint/2010/main" val="3956624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DD63C-C39C-4F1C-9C27-013FB1273AD6}"/>
              </a:ext>
            </a:extLst>
          </p:cNvPr>
          <p:cNvSpPr txBox="1"/>
          <p:nvPr/>
        </p:nvSpPr>
        <p:spPr>
          <a:xfrm>
            <a:off x="1154721" y="4413184"/>
            <a:ext cx="718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signed arithmetic, this reports when result is a negative number</a:t>
            </a:r>
          </a:p>
        </p:txBody>
      </p:sp>
    </p:spTree>
    <p:extLst>
      <p:ext uri="{BB962C8B-B14F-4D97-AF65-F5344CB8AC3E}">
        <p14:creationId xmlns:p14="http://schemas.microsoft.com/office/powerpoint/2010/main" val="176192524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OF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5604" y="3788954"/>
            <a:ext cx="17091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 = ~y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C8604-892E-419B-8066-C67DDC2BAC57}"/>
              </a:ext>
            </a:extLst>
          </p:cNvPr>
          <p:cNvSpPr txBox="1"/>
          <p:nvPr/>
        </p:nvSpPr>
        <p:spPr>
          <a:xfrm>
            <a:off x="2378574" y="4909983"/>
            <a:ext cx="469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signed arithmetic, this reports overflow</a:t>
            </a:r>
          </a:p>
        </p:txBody>
      </p:sp>
    </p:spTree>
    <p:extLst>
      <p:ext uri="{BB962C8B-B14F-4D97-AF65-F5344CB8AC3E}">
        <p14:creationId xmlns:p14="http://schemas.microsoft.com/office/powerpoint/2010/main" val="216989655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ZF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000000000000…00000000000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67525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Condition Codes (Explicit Setting: Compare)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0999" y="1397000"/>
            <a:ext cx="8604183" cy="3575050"/>
          </a:xfrm>
          <a:ln/>
        </p:spPr>
        <p:txBody>
          <a:bodyPr/>
          <a:lstStyle/>
          <a:p>
            <a:r>
              <a:rPr lang="en-US" dirty="0"/>
              <a:t>Explicit Setting by Compare Instruction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Src2</a:t>
            </a:r>
            <a:r>
              <a:rPr lang="en-US" dirty="0"/>
              <a:t>,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Src1</a:t>
            </a:r>
            <a:endParaRPr lang="en-US" dirty="0"/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dirty="0"/>
              <a:t> like computing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a-b</a:t>
            </a:r>
            <a:r>
              <a:rPr lang="en-US" dirty="0"/>
              <a:t> without setting destination</a:t>
            </a:r>
          </a:p>
          <a:p>
            <a:pPr marL="317500" lvl="1" indent="0"/>
            <a:endParaRPr lang="en-US" dirty="0"/>
          </a:p>
          <a:p>
            <a:pPr marL="660400" lvl="1" indent="-34290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 set</a:t>
            </a:r>
            <a:r>
              <a:rPr lang="en-US" dirty="0"/>
              <a:t>   if carry/borrow out from most significant bit</a:t>
            </a:r>
            <a:br>
              <a:rPr lang="en-US" dirty="0"/>
            </a:br>
            <a:r>
              <a:rPr lang="en-US" dirty="0"/>
              <a:t>                 (used for unsigned comparisons)</a:t>
            </a:r>
          </a:p>
          <a:p>
            <a:pPr marL="660400" lvl="1" indent="-34290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 set</a:t>
            </a:r>
            <a:r>
              <a:rPr lang="en-US" dirty="0"/>
              <a:t>   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dirty="0"/>
          </a:p>
          <a:p>
            <a:pPr marL="660400" lvl="1" indent="-34290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 set</a:t>
            </a:r>
            <a:r>
              <a:rPr lang="en-US" dirty="0"/>
              <a:t>   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(a-b) &lt; 0</a:t>
            </a:r>
            <a:r>
              <a:rPr lang="en-US" dirty="0"/>
              <a:t> (as signed)</a:t>
            </a:r>
          </a:p>
          <a:p>
            <a:pPr marL="660400" lvl="1" indent="-34290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 set</a:t>
            </a:r>
            <a:r>
              <a:rPr lang="en-US" dirty="0"/>
              <a:t>  if two’s-complement (signed) overflow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(a&gt;0 &amp;&amp; b&lt;0 &amp;&amp; (a-b)&lt;0) || (a&lt;0 &amp;&amp; b&gt;0 &amp;&amp; (a-b)&gt;0)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Condition Codes (Explicit Setting: Test)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Explicit Setting by Test instruction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testq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Src2</a:t>
            </a:r>
            <a:r>
              <a:rPr lang="en-US" dirty="0"/>
              <a:t>,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Src1</a:t>
            </a:r>
            <a:endParaRPr lang="en-US" dirty="0"/>
          </a:p>
          <a:p>
            <a:pPr marL="603250" lvl="2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testq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dirty="0"/>
              <a:t> like computing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/>
              <a:t> without setting destination </a:t>
            </a:r>
          </a:p>
          <a:p>
            <a:pPr marL="317500" lvl="1" indent="0"/>
            <a:endParaRPr lang="en-US" dirty="0"/>
          </a:p>
          <a:p>
            <a:pPr marL="317500" lvl="1" indent="0"/>
            <a:r>
              <a:rPr lang="en-US" dirty="0"/>
              <a:t> Sets condition codes based on value of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Src1</a:t>
            </a:r>
            <a:r>
              <a:rPr lang="en-US" dirty="0"/>
              <a:t> &amp;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Src2</a:t>
            </a:r>
            <a:endParaRPr lang="en-US" dirty="0"/>
          </a:p>
          <a:p>
            <a:pPr marL="317500" lvl="1" indent="0"/>
            <a:r>
              <a:rPr lang="en-US" dirty="0"/>
              <a:t> Useful to have one of the operands be a mask</a:t>
            </a:r>
          </a:p>
          <a:p>
            <a:pPr marL="317500" lvl="1" indent="0"/>
            <a:endParaRPr lang="en-US" dirty="0"/>
          </a:p>
          <a:p>
            <a:pPr marL="317500" lvl="1" indent="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ZF set</a:t>
            </a:r>
            <a:r>
              <a:rPr lang="en-US" dirty="0"/>
              <a:t> when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== 0</a:t>
            </a:r>
            <a:endParaRPr lang="en-US" dirty="0"/>
          </a:p>
          <a:p>
            <a:pPr marL="317500" lvl="1" indent="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SF set</a:t>
            </a:r>
            <a:r>
              <a:rPr lang="en-US" dirty="0"/>
              <a:t> when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&lt; 0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5635" y="5174415"/>
            <a:ext cx="3481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Very often:</a:t>
            </a:r>
          </a:p>
          <a:p>
            <a:pPr algn="l"/>
            <a:r>
              <a:rPr lang="en-US" sz="2400" dirty="0"/>
              <a:t>   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testq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Reading Condition Codes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</a:t>
            </a:r>
          </a:p>
          <a:p>
            <a:pPr marL="552450" lvl="1"/>
            <a:r>
              <a:rPr lang="en-US" dirty="0"/>
              <a:t>Set low-order byte of destination to 0 or 1 based on combinations of condition codes</a:t>
            </a:r>
          </a:p>
          <a:p>
            <a:pPr marL="552450" lvl="1"/>
            <a:r>
              <a:rPr lang="en-US" dirty="0"/>
              <a:t>Does not alter remaining 7 bytes</a:t>
            </a:r>
          </a:p>
          <a:p>
            <a:pPr marL="552450" lvl="1"/>
            <a:endParaRPr lang="en-US" dirty="0"/>
          </a:p>
        </p:txBody>
      </p:sp>
      <p:graphicFrame>
        <p:nvGraphicFramePr>
          <p:cNvPr id="37893" name="Group 5"/>
          <p:cNvGraphicFramePr>
            <a:graphicFrameLocks noGrp="1"/>
          </p:cNvGraphicFramePr>
          <p:nvPr/>
        </p:nvGraphicFramePr>
        <p:xfrm>
          <a:off x="1295400" y="2976880"/>
          <a:ext cx="6096000" cy="3576320"/>
        </p:xfrm>
        <a:graphic>
          <a:graphicData uri="http://schemas.openxmlformats.org/drawingml/2006/table">
            <a:tbl>
              <a:tblPr/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SetX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sets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setns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seta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setb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/>
          </p:cNvSpPr>
          <p:nvPr/>
        </p:nvSpPr>
        <p:spPr bwMode="auto">
          <a:xfrm>
            <a:off x="762000" y="4800600"/>
            <a:ext cx="3556000" cy="533400"/>
          </a:xfrm>
          <a:prstGeom prst="rect">
            <a:avLst/>
          </a:prstGeom>
          <a:solidFill>
            <a:srgbClr val="EFBFB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x86-64 Integer Registers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18682" y="6019800"/>
            <a:ext cx="7329487" cy="838200"/>
          </a:xfrm>
          <a:ln/>
        </p:spPr>
        <p:txBody>
          <a:bodyPr/>
          <a:lstStyle/>
          <a:p>
            <a:pPr lvl="1"/>
            <a:r>
              <a:rPr lang="en-US" dirty="0"/>
              <a:t>Can reference low-order byte</a:t>
            </a:r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>
            <a:off x="3657600" y="11811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%al</a:t>
            </a:r>
          </a:p>
        </p:txBody>
      </p:sp>
      <p:sp>
        <p:nvSpPr>
          <p:cNvPr id="27655" name="Rectangle 7"/>
          <p:cNvSpPr>
            <a:spLocks/>
          </p:cNvSpPr>
          <p:nvPr/>
        </p:nvSpPr>
        <p:spPr bwMode="auto">
          <a:xfrm>
            <a:off x="3657600" y="17907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56" name="Rectangle 8"/>
          <p:cNvSpPr>
            <a:spLocks/>
          </p:cNvSpPr>
          <p:nvPr/>
        </p:nvSpPr>
        <p:spPr bwMode="auto">
          <a:xfrm>
            <a:off x="3657600" y="24003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%cl</a:t>
            </a:r>
          </a:p>
        </p:txBody>
      </p:sp>
      <p:sp>
        <p:nvSpPr>
          <p:cNvPr id="27657" name="Rectangle 9"/>
          <p:cNvSpPr>
            <a:spLocks/>
          </p:cNvSpPr>
          <p:nvPr/>
        </p:nvSpPr>
        <p:spPr bwMode="auto">
          <a:xfrm>
            <a:off x="3657600" y="30099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%dl</a:t>
            </a:r>
          </a:p>
        </p:txBody>
      </p:sp>
      <p:sp>
        <p:nvSpPr>
          <p:cNvPr id="27658" name="Rectangle 10"/>
          <p:cNvSpPr>
            <a:spLocks/>
          </p:cNvSpPr>
          <p:nvPr/>
        </p:nvSpPr>
        <p:spPr bwMode="auto">
          <a:xfrm>
            <a:off x="3657600" y="36195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59" name="Rectangle 11"/>
          <p:cNvSpPr>
            <a:spLocks/>
          </p:cNvSpPr>
          <p:nvPr/>
        </p:nvSpPr>
        <p:spPr bwMode="auto">
          <a:xfrm>
            <a:off x="3657600" y="42291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dil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60" name="Rectangle 12"/>
          <p:cNvSpPr>
            <a:spLocks/>
          </p:cNvSpPr>
          <p:nvPr/>
        </p:nvSpPr>
        <p:spPr bwMode="auto">
          <a:xfrm>
            <a:off x="3649650" y="4838700"/>
            <a:ext cx="655649" cy="444500"/>
          </a:xfrm>
          <a:prstGeom prst="rect">
            <a:avLst/>
          </a:prstGeom>
          <a:solidFill>
            <a:srgbClr val="FF99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spl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61" name="Rectangle 13"/>
          <p:cNvSpPr>
            <a:spLocks/>
          </p:cNvSpPr>
          <p:nvPr/>
        </p:nvSpPr>
        <p:spPr bwMode="auto">
          <a:xfrm>
            <a:off x="3657600" y="54356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bpl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62" name="Rectangle 14"/>
          <p:cNvSpPr>
            <a:spLocks/>
          </p:cNvSpPr>
          <p:nvPr/>
        </p:nvSpPr>
        <p:spPr bwMode="auto">
          <a:xfrm>
            <a:off x="7620000" y="11811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%r8b</a:t>
            </a:r>
          </a:p>
        </p:txBody>
      </p:sp>
      <p:sp>
        <p:nvSpPr>
          <p:cNvPr id="27663" name="Rectangle 15"/>
          <p:cNvSpPr>
            <a:spLocks/>
          </p:cNvSpPr>
          <p:nvPr/>
        </p:nvSpPr>
        <p:spPr bwMode="auto">
          <a:xfrm>
            <a:off x="7620000" y="17907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%r9b</a:t>
            </a:r>
          </a:p>
        </p:txBody>
      </p:sp>
      <p:sp>
        <p:nvSpPr>
          <p:cNvPr id="27664" name="Rectangle 16"/>
          <p:cNvSpPr>
            <a:spLocks/>
          </p:cNvSpPr>
          <p:nvPr/>
        </p:nvSpPr>
        <p:spPr bwMode="auto">
          <a:xfrm>
            <a:off x="7620000" y="24003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%r10b</a:t>
            </a:r>
          </a:p>
        </p:txBody>
      </p:sp>
      <p:sp>
        <p:nvSpPr>
          <p:cNvPr id="27665" name="Rectangle 17"/>
          <p:cNvSpPr>
            <a:spLocks/>
          </p:cNvSpPr>
          <p:nvPr/>
        </p:nvSpPr>
        <p:spPr bwMode="auto">
          <a:xfrm>
            <a:off x="7620000" y="30099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%r11b</a:t>
            </a:r>
          </a:p>
        </p:txBody>
      </p:sp>
      <p:sp>
        <p:nvSpPr>
          <p:cNvPr id="27666" name="Rectangle 18"/>
          <p:cNvSpPr>
            <a:spLocks/>
          </p:cNvSpPr>
          <p:nvPr/>
        </p:nvSpPr>
        <p:spPr bwMode="auto">
          <a:xfrm>
            <a:off x="7620000" y="36195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%r12b</a:t>
            </a:r>
          </a:p>
        </p:txBody>
      </p:sp>
      <p:sp>
        <p:nvSpPr>
          <p:cNvPr id="27667" name="Rectangle 19"/>
          <p:cNvSpPr>
            <a:spLocks/>
          </p:cNvSpPr>
          <p:nvPr/>
        </p:nvSpPr>
        <p:spPr bwMode="auto">
          <a:xfrm>
            <a:off x="7620000" y="42291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%r13b</a:t>
            </a:r>
          </a:p>
        </p:txBody>
      </p:sp>
      <p:sp>
        <p:nvSpPr>
          <p:cNvPr id="27668" name="Rectangle 20"/>
          <p:cNvSpPr>
            <a:spLocks/>
          </p:cNvSpPr>
          <p:nvPr/>
        </p:nvSpPr>
        <p:spPr bwMode="auto">
          <a:xfrm>
            <a:off x="7620000" y="48387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%r14b</a:t>
            </a:r>
          </a:p>
        </p:txBody>
      </p:sp>
      <p:sp>
        <p:nvSpPr>
          <p:cNvPr id="27669" name="Rectangle 21"/>
          <p:cNvSpPr>
            <a:spLocks/>
          </p:cNvSpPr>
          <p:nvPr/>
        </p:nvSpPr>
        <p:spPr bwMode="auto">
          <a:xfrm>
            <a:off x="7620000" y="5448300"/>
            <a:ext cx="6604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%r15b</a:t>
            </a:r>
          </a:p>
        </p:txBody>
      </p:sp>
      <p:sp>
        <p:nvSpPr>
          <p:cNvPr id="27670" name="Rectangle 22"/>
          <p:cNvSpPr>
            <a:spLocks/>
          </p:cNvSpPr>
          <p:nvPr/>
        </p:nvSpPr>
        <p:spPr bwMode="auto">
          <a:xfrm>
            <a:off x="47244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671" name="Rectangle 23"/>
          <p:cNvSpPr>
            <a:spLocks/>
          </p:cNvSpPr>
          <p:nvPr/>
        </p:nvSpPr>
        <p:spPr bwMode="auto">
          <a:xfrm>
            <a:off x="47244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7672" name="Rectangle 24"/>
          <p:cNvSpPr>
            <a:spLocks/>
          </p:cNvSpPr>
          <p:nvPr/>
        </p:nvSpPr>
        <p:spPr bwMode="auto">
          <a:xfrm>
            <a:off x="47244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7673" name="Rectangle 25"/>
          <p:cNvSpPr>
            <a:spLocks/>
          </p:cNvSpPr>
          <p:nvPr/>
        </p:nvSpPr>
        <p:spPr bwMode="auto">
          <a:xfrm>
            <a:off x="47244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7674" name="Rectangle 26"/>
          <p:cNvSpPr>
            <a:spLocks/>
          </p:cNvSpPr>
          <p:nvPr/>
        </p:nvSpPr>
        <p:spPr bwMode="auto">
          <a:xfrm>
            <a:off x="47244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7675" name="Rectangle 27"/>
          <p:cNvSpPr>
            <a:spLocks/>
          </p:cNvSpPr>
          <p:nvPr/>
        </p:nvSpPr>
        <p:spPr bwMode="auto">
          <a:xfrm>
            <a:off x="47244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676" name="Rectangle 28"/>
          <p:cNvSpPr>
            <a:spLocks/>
          </p:cNvSpPr>
          <p:nvPr/>
        </p:nvSpPr>
        <p:spPr bwMode="auto">
          <a:xfrm>
            <a:off x="4724400" y="4800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27677" name="Rectangle 29"/>
          <p:cNvSpPr>
            <a:spLocks/>
          </p:cNvSpPr>
          <p:nvPr/>
        </p:nvSpPr>
        <p:spPr bwMode="auto">
          <a:xfrm>
            <a:off x="47244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27678" name="Rectangle 30"/>
          <p:cNvSpPr>
            <a:spLocks/>
          </p:cNvSpPr>
          <p:nvPr/>
        </p:nvSpPr>
        <p:spPr bwMode="auto">
          <a:xfrm>
            <a:off x="7620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79" name="Rectangle 31"/>
          <p:cNvSpPr>
            <a:spLocks/>
          </p:cNvSpPr>
          <p:nvPr/>
        </p:nvSpPr>
        <p:spPr bwMode="auto">
          <a:xfrm>
            <a:off x="7620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80" name="Rectangle 32"/>
          <p:cNvSpPr>
            <a:spLocks/>
          </p:cNvSpPr>
          <p:nvPr/>
        </p:nvSpPr>
        <p:spPr bwMode="auto">
          <a:xfrm>
            <a:off x="7620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%rcx</a:t>
            </a:r>
          </a:p>
        </p:txBody>
      </p:sp>
      <p:sp>
        <p:nvSpPr>
          <p:cNvPr id="27681" name="Rectangle 33"/>
          <p:cNvSpPr>
            <a:spLocks/>
          </p:cNvSpPr>
          <p:nvPr/>
        </p:nvSpPr>
        <p:spPr bwMode="auto">
          <a:xfrm>
            <a:off x="7620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27682" name="Rectangle 34"/>
          <p:cNvSpPr>
            <a:spLocks/>
          </p:cNvSpPr>
          <p:nvPr/>
        </p:nvSpPr>
        <p:spPr bwMode="auto">
          <a:xfrm>
            <a:off x="7620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27683" name="Rectangle 35"/>
          <p:cNvSpPr>
            <a:spLocks/>
          </p:cNvSpPr>
          <p:nvPr/>
        </p:nvSpPr>
        <p:spPr bwMode="auto">
          <a:xfrm>
            <a:off x="7620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27684" name="Rectangle 36"/>
          <p:cNvSpPr>
            <a:spLocks/>
          </p:cNvSpPr>
          <p:nvPr/>
        </p:nvSpPr>
        <p:spPr bwMode="auto">
          <a:xfrm>
            <a:off x="7620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</p:spTree>
    <p:extLst>
      <p:ext uri="{BB962C8B-B14F-4D97-AF65-F5344CB8AC3E}">
        <p14:creationId xmlns:p14="http://schemas.microsoft.com/office/powerpoint/2010/main" val="33439525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/>
          </p:cNvSpPr>
          <p:nvPr/>
        </p:nvSpPr>
        <p:spPr bwMode="auto">
          <a:xfrm>
            <a:off x="304800" y="5410200"/>
            <a:ext cx="6629400" cy="11176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%rdi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Compare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x:y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setg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%al          # Set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when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&gt;</a:t>
            </a: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%al,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Zero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rest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of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Reading Condition Codes (Cont.)</a:t>
            </a:r>
          </a:p>
        </p:txBody>
      </p:sp>
      <p:sp>
        <p:nvSpPr>
          <p:cNvPr id="3892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155700"/>
            <a:ext cx="6602128" cy="3327400"/>
          </a:xfrm>
          <a:ln/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Instructions: </a:t>
            </a:r>
          </a:p>
          <a:p>
            <a:pPr marL="552450" lvl="1"/>
            <a:r>
              <a:rPr lang="en-US" dirty="0"/>
              <a:t>Set single byte based on combination of condition codes</a:t>
            </a:r>
          </a:p>
          <a:p>
            <a:r>
              <a:rPr lang="en-US" dirty="0"/>
              <a:t>One of addressable byte registers</a:t>
            </a:r>
          </a:p>
          <a:p>
            <a:pPr marL="552450" lvl="1"/>
            <a:r>
              <a:rPr lang="en-US" dirty="0"/>
              <a:t>Does not alter remaining bytes</a:t>
            </a:r>
          </a:p>
          <a:p>
            <a:pPr marL="552450" lvl="1"/>
            <a:r>
              <a:rPr lang="en-US" dirty="0"/>
              <a:t>Typically use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movzbl</a:t>
            </a:r>
            <a:r>
              <a:rPr lang="en-US" dirty="0"/>
              <a:t> to finish job</a:t>
            </a:r>
          </a:p>
          <a:p>
            <a:pPr marL="838200" lvl="2"/>
            <a:r>
              <a:rPr lang="en-US" dirty="0"/>
              <a:t>32-bit instructions also set upper 32 bits to 0</a:t>
            </a:r>
          </a:p>
        </p:txBody>
      </p:sp>
      <p:sp>
        <p:nvSpPr>
          <p:cNvPr id="38922" name="Rectangle 10"/>
          <p:cNvSpPr>
            <a:spLocks/>
          </p:cNvSpPr>
          <p:nvPr/>
        </p:nvSpPr>
        <p:spPr bwMode="auto">
          <a:xfrm>
            <a:off x="1143000" y="3886200"/>
            <a:ext cx="3429000" cy="1295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x &gt; 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5258"/>
              </p:ext>
            </p:extLst>
          </p:nvPr>
        </p:nvGraphicFramePr>
        <p:xfrm>
          <a:off x="5638800" y="373380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124635" y="4204447"/>
            <a:ext cx="2008094" cy="1308847"/>
            <a:chOff x="2124635" y="4204447"/>
            <a:chExt cx="2008094" cy="1308847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>
              <a:off x="2994212" y="4204447"/>
              <a:ext cx="53788" cy="1308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" name="Straight Arrow Connector 4"/>
            <p:cNvCxnSpPr/>
            <p:nvPr/>
          </p:nvCxnSpPr>
          <p:spPr bwMode="auto">
            <a:xfrm flipH="1">
              <a:off x="2124635" y="4204447"/>
              <a:ext cx="2008094" cy="1308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/>
          </p:cNvSpPr>
          <p:nvPr/>
        </p:nvSpPr>
        <p:spPr bwMode="auto">
          <a:xfrm>
            <a:off x="304800" y="5410200"/>
            <a:ext cx="6629400" cy="11176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%rdi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Compare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x:y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setg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%al          # Set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when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&gt;</a:t>
            </a: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%al,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Zero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rest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of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Reading Condition Codes (Cont.)</a:t>
            </a:r>
          </a:p>
        </p:txBody>
      </p:sp>
      <p:sp>
        <p:nvSpPr>
          <p:cNvPr id="3892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0999" y="1155700"/>
            <a:ext cx="6683944" cy="3327400"/>
          </a:xfrm>
          <a:ln/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Instructions: </a:t>
            </a:r>
          </a:p>
          <a:p>
            <a:pPr marL="552450" lvl="1"/>
            <a:r>
              <a:rPr lang="en-US" dirty="0"/>
              <a:t>Set single byte based on combination of condition codes</a:t>
            </a:r>
          </a:p>
          <a:p>
            <a:r>
              <a:rPr lang="en-US" dirty="0"/>
              <a:t>One of addressable byte registers</a:t>
            </a:r>
          </a:p>
          <a:p>
            <a:pPr marL="552450" lvl="1"/>
            <a:r>
              <a:rPr lang="en-US" dirty="0"/>
              <a:t>Does not alter remaining bytes</a:t>
            </a:r>
          </a:p>
          <a:p>
            <a:pPr marL="552450" lvl="1"/>
            <a:r>
              <a:rPr lang="en-US" dirty="0"/>
              <a:t>Typically use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movzbl</a:t>
            </a:r>
            <a:r>
              <a:rPr lang="en-US" dirty="0"/>
              <a:t> to finish job</a:t>
            </a:r>
          </a:p>
          <a:p>
            <a:pPr marL="838200" lvl="2"/>
            <a:r>
              <a:rPr lang="en-US" dirty="0"/>
              <a:t>32-bit instructions also set upper 32 bits to 0</a:t>
            </a:r>
          </a:p>
        </p:txBody>
      </p:sp>
      <p:sp>
        <p:nvSpPr>
          <p:cNvPr id="38922" name="Rectangle 10"/>
          <p:cNvSpPr>
            <a:spLocks/>
          </p:cNvSpPr>
          <p:nvPr/>
        </p:nvSpPr>
        <p:spPr bwMode="auto">
          <a:xfrm>
            <a:off x="1143000" y="3886200"/>
            <a:ext cx="3429000" cy="1295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x &gt; 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719673"/>
              </p:ext>
            </p:extLst>
          </p:nvPr>
        </p:nvGraphicFramePr>
        <p:xfrm>
          <a:off x="5638800" y="373380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85299" y="1302127"/>
            <a:ext cx="7160468" cy="4031873"/>
            <a:chOff x="187989" y="1311996"/>
            <a:chExt cx="7160468" cy="4031873"/>
          </a:xfrm>
        </p:grpSpPr>
        <p:sp>
          <p:nvSpPr>
            <p:cNvPr id="2" name="TextBox 1"/>
            <p:cNvSpPr txBox="1"/>
            <p:nvPr/>
          </p:nvSpPr>
          <p:spPr>
            <a:xfrm>
              <a:off x="187989" y="1311996"/>
              <a:ext cx="7160468" cy="403187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Beware weirdness </a:t>
              </a:r>
              <a:r>
                <a:rPr lang="en-US" sz="32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movzbl</a:t>
              </a:r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 (and others)</a:t>
              </a: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cs-CZ" sz="32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movzbl %al, %eax</a:t>
              </a:r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582768" y="3207960"/>
              <a:ext cx="3556000" cy="533400"/>
              <a:chOff x="1582768" y="3207960"/>
              <a:chExt cx="3556000" cy="533400"/>
            </a:xfrm>
          </p:grpSpPr>
          <p:sp>
            <p:nvSpPr>
              <p:cNvPr id="3" name="Rectangle 2"/>
              <p:cNvSpPr/>
              <p:nvPr/>
            </p:nvSpPr>
            <p:spPr bwMode="auto">
              <a:xfrm>
                <a:off x="3418302" y="3253049"/>
                <a:ext cx="1709270" cy="4445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cs typeface="Courier New" panose="02070309020205020404" pitchFamily="49" charset="0"/>
                    <a:sym typeface="Gill Sans" charset="0"/>
                  </a:rPr>
                  <a:t>%</a:t>
                </a:r>
                <a:r>
                  <a:rPr kumimoji="0" lang="en-US" sz="18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cs typeface="Courier New" panose="02070309020205020404" pitchFamily="49" charset="0"/>
                    <a:sym typeface="Gill Sans" charset="0"/>
                  </a:rPr>
                  <a:t>eax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  <a:sym typeface="Gill Sans" charset="0"/>
                </a:endParaRPr>
              </a:p>
            </p:txBody>
          </p:sp>
          <p:sp>
            <p:nvSpPr>
              <p:cNvPr id="20" name="Rectangle 6"/>
              <p:cNvSpPr>
                <a:spLocks/>
              </p:cNvSpPr>
              <p:nvPr/>
            </p:nvSpPr>
            <p:spPr bwMode="auto">
              <a:xfrm>
                <a:off x="4478368" y="3246060"/>
                <a:ext cx="660400" cy="444500"/>
              </a:xfrm>
              <a:prstGeom prst="rect">
                <a:avLst/>
              </a:prstGeom>
              <a:solidFill>
                <a:srgbClr val="D8D8D8"/>
              </a:solidFill>
              <a:ln w="9525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38100" tIns="38100" rIns="38100" bIns="3810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Courier New Bold" charset="0"/>
                    <a:cs typeface="Courier New Bold" charset="0"/>
                    <a:sym typeface="Courier New Bold" charset="0"/>
                  </a:rPr>
                  <a:t>%al</a:t>
                </a:r>
              </a:p>
            </p:txBody>
          </p:sp>
          <p:sp>
            <p:nvSpPr>
              <p:cNvPr id="21" name="Rectangle 30"/>
              <p:cNvSpPr>
                <a:spLocks/>
              </p:cNvSpPr>
              <p:nvPr/>
            </p:nvSpPr>
            <p:spPr bwMode="auto">
              <a:xfrm>
                <a:off x="1582768" y="3207960"/>
                <a:ext cx="3556000" cy="533400"/>
              </a:xfrm>
              <a:prstGeom prst="rect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38100" tIns="38100" rIns="38100" bIns="38100" anchor="ctr"/>
              <a:lstStyle/>
              <a:p>
                <a:pPr algn="l"/>
                <a:r>
                  <a:rPr lang="en-US" sz="2400" dirty="0">
                    <a:solidFill>
                      <a:schemeClr val="tx1"/>
                    </a:solidFill>
                    <a:latin typeface="Courier New Bold" charset="0"/>
                    <a:cs typeface="Courier New Bold" charset="0"/>
                    <a:sym typeface="Courier New Bold" charset="0"/>
                  </a:rPr>
                  <a:t>%</a:t>
                </a:r>
                <a:r>
                  <a:rPr lang="en-US" sz="2400" dirty="0" err="1">
                    <a:solidFill>
                      <a:schemeClr val="tx1"/>
                    </a:solidFill>
                    <a:latin typeface="Courier New Bold" charset="0"/>
                    <a:cs typeface="Courier New Bold" charset="0"/>
                    <a:sym typeface="Courier New Bold" charset="0"/>
                  </a:rPr>
                  <a:t>rax</a:t>
                </a:r>
                <a:endPara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580078" y="3191102"/>
            <a:ext cx="3556000" cy="533400"/>
            <a:chOff x="5510699" y="5684520"/>
            <a:chExt cx="3556000" cy="5334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7346233" y="5729609"/>
              <a:ext cx="1709270" cy="4445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  <a:sym typeface="Gill Sans" charset="0"/>
                </a:rPr>
                <a:t>0x000000</a:t>
              </a:r>
            </a:p>
          </p:txBody>
        </p:sp>
        <p:sp>
          <p:nvSpPr>
            <p:cNvPr id="25" name="Rectangle 6"/>
            <p:cNvSpPr>
              <a:spLocks/>
            </p:cNvSpPr>
            <p:nvPr/>
          </p:nvSpPr>
          <p:spPr bwMode="auto">
            <a:xfrm>
              <a:off x="8406299" y="5722620"/>
              <a:ext cx="660400" cy="444500"/>
            </a:xfrm>
            <a:prstGeom prst="rect">
              <a:avLst/>
            </a:prstGeom>
            <a:solidFill>
              <a:srgbClr val="D8D8D8"/>
            </a:solidFill>
            <a:ln w="9525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%al</a:t>
              </a:r>
            </a:p>
          </p:txBody>
        </p:sp>
        <p:sp>
          <p:nvSpPr>
            <p:cNvPr id="26" name="Rectangle 30"/>
            <p:cNvSpPr>
              <a:spLocks/>
            </p:cNvSpPr>
            <p:nvPr/>
          </p:nvSpPr>
          <p:spPr bwMode="auto">
            <a:xfrm>
              <a:off x="5510699" y="568452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2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24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rax</a:t>
              </a:r>
              <a:endPara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68E13AC-288D-415E-940E-A767CC1E04B8}"/>
              </a:ext>
            </a:extLst>
          </p:cNvPr>
          <p:cNvGrpSpPr/>
          <p:nvPr/>
        </p:nvGrpSpPr>
        <p:grpSpPr>
          <a:xfrm>
            <a:off x="1568882" y="3184752"/>
            <a:ext cx="3556000" cy="533400"/>
            <a:chOff x="1585180" y="3201720"/>
            <a:chExt cx="3556000" cy="533400"/>
          </a:xfrm>
        </p:grpSpPr>
        <p:sp>
          <p:nvSpPr>
            <p:cNvPr id="32" name="Rectangle 30"/>
            <p:cNvSpPr>
              <a:spLocks/>
            </p:cNvSpPr>
            <p:nvPr/>
          </p:nvSpPr>
          <p:spPr bwMode="auto">
            <a:xfrm>
              <a:off x="1585180" y="3201720"/>
              <a:ext cx="3556000" cy="533400"/>
            </a:xfrm>
            <a:prstGeom prst="rect">
              <a:avLst/>
            </a:prstGeom>
            <a:solidFill>
              <a:schemeClr val="bg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0x00000000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403436" y="3229529"/>
              <a:ext cx="1709270" cy="4445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  <a:sym typeface="Gill Sans" charset="0"/>
                </a:rPr>
                <a:t>0x000000</a:t>
              </a:r>
            </a:p>
          </p:txBody>
        </p:sp>
        <p:sp>
          <p:nvSpPr>
            <p:cNvPr id="31" name="Rectangle 6"/>
            <p:cNvSpPr>
              <a:spLocks/>
            </p:cNvSpPr>
            <p:nvPr/>
          </p:nvSpPr>
          <p:spPr bwMode="auto">
            <a:xfrm>
              <a:off x="4463502" y="3222540"/>
              <a:ext cx="660400" cy="444500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%al</a:t>
              </a:r>
            </a:p>
          </p:txBody>
        </p:sp>
      </p:grpSp>
      <p:cxnSp>
        <p:nvCxnSpPr>
          <p:cNvPr id="7" name="Straight Arrow Connector 6"/>
          <p:cNvCxnSpPr>
            <a:cxnSpLocks/>
            <a:stCxn id="5" idx="3"/>
          </p:cNvCxnSpPr>
          <p:nvPr/>
        </p:nvCxnSpPr>
        <p:spPr bwMode="auto">
          <a:xfrm flipV="1">
            <a:off x="2439081" y="3731957"/>
            <a:ext cx="349412" cy="8105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72EA0F5-0CCB-42DA-9999-BCD0022B449A}"/>
              </a:ext>
            </a:extLst>
          </p:cNvPr>
          <p:cNvGrpSpPr/>
          <p:nvPr/>
        </p:nvGrpSpPr>
        <p:grpSpPr>
          <a:xfrm>
            <a:off x="228598" y="3784600"/>
            <a:ext cx="3568702" cy="988729"/>
            <a:chOff x="228598" y="3784600"/>
            <a:chExt cx="3568702" cy="988729"/>
          </a:xfrm>
        </p:grpSpPr>
        <p:sp>
          <p:nvSpPr>
            <p:cNvPr id="5" name="TextBox 4"/>
            <p:cNvSpPr txBox="1"/>
            <p:nvPr/>
          </p:nvSpPr>
          <p:spPr>
            <a:xfrm>
              <a:off x="228598" y="4311664"/>
              <a:ext cx="22104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Zapped to all 0’s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82A80EB-05F2-4CFA-8E03-9966EC00CDF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39082" y="3784600"/>
              <a:ext cx="1358218" cy="76442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04756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Control: Condition codes</a:t>
            </a:r>
          </a:p>
          <a:p>
            <a:r>
              <a:rPr lang="en-US" dirty="0">
                <a:solidFill>
                  <a:srgbClr val="000000"/>
                </a:solidFill>
              </a:rPr>
              <a:t>Conditional branches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Loops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2321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Jumping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8382000" cy="863600"/>
          </a:xfrm>
          <a:ln/>
        </p:spPr>
        <p:txBody>
          <a:bodyPr/>
          <a:lstStyle/>
          <a:p>
            <a:r>
              <a:rPr lang="en-US"/>
              <a:t>jX Instructions</a:t>
            </a:r>
          </a:p>
          <a:p>
            <a:pPr marL="552450" lvl="1"/>
            <a:r>
              <a:rPr lang="en-US"/>
              <a:t>Jump to different part of code depending on condition codes</a:t>
            </a:r>
          </a:p>
        </p:txBody>
      </p:sp>
      <p:graphicFrame>
        <p:nvGraphicFramePr>
          <p:cNvPr id="40965" name="Group 5"/>
          <p:cNvGraphicFramePr>
            <a:graphicFrameLocks noGrp="1"/>
          </p:cNvGraphicFramePr>
          <p:nvPr/>
        </p:nvGraphicFramePr>
        <p:xfrm>
          <a:off x="1511300" y="2433638"/>
          <a:ext cx="6096000" cy="3901440"/>
        </p:xfrm>
        <a:graphic>
          <a:graphicData uri="http://schemas.openxmlformats.org/drawingml/2006/table">
            <a:tbl>
              <a:tblPr/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jX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jmp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1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Unconditional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jne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js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jns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jge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jl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jle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ja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jb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Conditional Branch Example (Old Style)</a:t>
            </a:r>
          </a:p>
        </p:txBody>
      </p:sp>
      <p:sp>
        <p:nvSpPr>
          <p:cNvPr id="43012" name="Rectangle 4"/>
          <p:cNvSpPr>
            <a:spLocks/>
          </p:cNvSpPr>
          <p:nvPr/>
        </p:nvSpPr>
        <p:spPr bwMode="auto">
          <a:xfrm>
            <a:off x="508000" y="2324100"/>
            <a:ext cx="3670300" cy="2946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&gt;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43013" name="Rectangle 5"/>
          <p:cNvSpPr>
            <a:spLocks/>
          </p:cNvSpPr>
          <p:nvPr/>
        </p:nvSpPr>
        <p:spPr bwMode="auto">
          <a:xfrm>
            <a:off x="4481150" y="2129865"/>
            <a:ext cx="4394200" cy="4813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x:y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jle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.L4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.L4:       # x &lt;= y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idx="1"/>
          </p:nvPr>
        </p:nvSpPr>
        <p:spPr>
          <a:xfrm>
            <a:off x="457200" y="1155700"/>
            <a:ext cx="8153400" cy="1041400"/>
          </a:xfrm>
        </p:spPr>
        <p:txBody>
          <a:bodyPr/>
          <a:lstStyle/>
          <a:p>
            <a:r>
              <a:rPr lang="en-US" dirty="0"/>
              <a:t>Generation</a:t>
            </a:r>
          </a:p>
          <a:p>
            <a:pPr marL="279400" lvl="1" indent="0">
              <a:buNone/>
            </a:pPr>
            <a:r>
              <a:rPr lang="en-US" b="1" dirty="0">
                <a:solidFill>
                  <a:srgbClr val="800000"/>
                </a:solidFill>
                <a:latin typeface="Courier New"/>
                <a:cs typeface="Courier New"/>
              </a:rPr>
              <a:t>shark&gt; </a:t>
            </a:r>
            <a:r>
              <a:rPr lang="en-US" b="1" dirty="0" err="1">
                <a:solidFill>
                  <a:srgbClr val="800000"/>
                </a:solidFill>
                <a:latin typeface="Courier New"/>
                <a:cs typeface="Courier New"/>
              </a:rPr>
              <a:t>gcc</a:t>
            </a:r>
            <a:r>
              <a:rPr lang="en-US" b="1" dirty="0">
                <a:solidFill>
                  <a:srgbClr val="800000"/>
                </a:solidFill>
                <a:latin typeface="Courier New"/>
                <a:cs typeface="Courier New"/>
              </a:rPr>
              <a:t> –</a:t>
            </a:r>
            <a:r>
              <a:rPr lang="en-US" b="1" dirty="0" err="1">
                <a:solidFill>
                  <a:srgbClr val="800000"/>
                </a:solidFill>
                <a:latin typeface="Courier New"/>
                <a:cs typeface="Courier New"/>
              </a:rPr>
              <a:t>Og</a:t>
            </a:r>
            <a:r>
              <a:rPr lang="en-US" b="1" dirty="0">
                <a:solidFill>
                  <a:srgbClr val="800000"/>
                </a:solidFill>
                <a:latin typeface="Courier New"/>
                <a:cs typeface="Courier New"/>
              </a:rPr>
              <a:t> -S –</a:t>
            </a:r>
            <a:r>
              <a:rPr lang="en-US" b="1" dirty="0" err="1">
                <a:solidFill>
                  <a:srgbClr val="800000"/>
                </a:solidFill>
                <a:latin typeface="Courier New"/>
                <a:cs typeface="Courier New"/>
              </a:rPr>
              <a:t>fno</a:t>
            </a:r>
            <a:r>
              <a:rPr lang="en-US" b="1" dirty="0">
                <a:solidFill>
                  <a:srgbClr val="800000"/>
                </a:solidFill>
                <a:latin typeface="Courier New"/>
                <a:cs typeface="Courier New"/>
              </a:rPr>
              <a:t>-if-conversion </a:t>
            </a:r>
            <a:r>
              <a:rPr lang="en-US" b="1" dirty="0" err="1">
                <a:solidFill>
                  <a:srgbClr val="800000"/>
                </a:solidFill>
                <a:latin typeface="Courier New"/>
                <a:cs typeface="Courier New"/>
              </a:rPr>
              <a:t>control.c</a:t>
            </a:r>
            <a:endParaRPr lang="en-US" b="1" dirty="0">
              <a:solidFill>
                <a:srgbClr val="800000"/>
              </a:solidFill>
              <a:latin typeface="Courier New"/>
              <a:cs typeface="Courier New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254207"/>
              </p:ext>
            </p:extLst>
          </p:nvPr>
        </p:nvGraphicFramePr>
        <p:xfrm>
          <a:off x="4800600" y="502920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451412" y="1112490"/>
            <a:ext cx="5688687" cy="944910"/>
            <a:chOff x="3451412" y="1023590"/>
            <a:chExt cx="5688687" cy="944910"/>
          </a:xfrm>
        </p:grpSpPr>
        <p:sp>
          <p:nvSpPr>
            <p:cNvPr id="2" name="Oval 1"/>
            <p:cNvSpPr/>
            <p:nvPr/>
          </p:nvSpPr>
          <p:spPr bwMode="auto">
            <a:xfrm>
              <a:off x="3451412" y="1380565"/>
              <a:ext cx="2949388" cy="587935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197600" y="1023590"/>
              <a:ext cx="2942499" cy="523220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Get to this shortly</a:t>
              </a:r>
            </a:p>
          </p:txBody>
        </p:sp>
        <p:sp>
          <p:nvSpPr>
            <p:cNvPr id="4" name="Freeform 3"/>
            <p:cNvSpPr/>
            <p:nvPr/>
          </p:nvSpPr>
          <p:spPr bwMode="auto">
            <a:xfrm>
              <a:off x="5138928" y="1101793"/>
              <a:ext cx="1058672" cy="206307"/>
            </a:xfrm>
            <a:custGeom>
              <a:avLst/>
              <a:gdLst>
                <a:gd name="connsiteX0" fmla="*/ 1307592 w 1307592"/>
                <a:gd name="connsiteY0" fmla="*/ 132647 h 278951"/>
                <a:gd name="connsiteX1" fmla="*/ 521208 w 1307592"/>
                <a:gd name="connsiteY1" fmla="*/ 4631 h 278951"/>
                <a:gd name="connsiteX2" fmla="*/ 0 w 1307592"/>
                <a:gd name="connsiteY2" fmla="*/ 278951 h 27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7592" h="278951">
                  <a:moveTo>
                    <a:pt x="1307592" y="132647"/>
                  </a:moveTo>
                  <a:cubicBezTo>
                    <a:pt x="1023366" y="56447"/>
                    <a:pt x="739140" y="-19753"/>
                    <a:pt x="521208" y="4631"/>
                  </a:cubicBezTo>
                  <a:cubicBezTo>
                    <a:pt x="303276" y="29015"/>
                    <a:pt x="0" y="278951"/>
                    <a:pt x="0" y="278951"/>
                  </a:cubicBezTo>
                </a:path>
              </a:pathLst>
            </a:cu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Expressing with </a:t>
            </a:r>
            <a:r>
              <a:rPr lang="en-US" dirty="0" err="1"/>
              <a:t>Goto</a:t>
            </a:r>
            <a:r>
              <a:rPr lang="en-US" dirty="0"/>
              <a:t> Code</a:t>
            </a:r>
          </a:p>
        </p:txBody>
      </p:sp>
      <p:sp>
        <p:nvSpPr>
          <p:cNvPr id="43012" name="Rectangle 4"/>
          <p:cNvSpPr>
            <a:spLocks/>
          </p:cNvSpPr>
          <p:nvPr/>
        </p:nvSpPr>
        <p:spPr bwMode="auto">
          <a:xfrm>
            <a:off x="508000" y="2235200"/>
            <a:ext cx="3670300" cy="2946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if (x &gt;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153400" cy="1041400"/>
          </a:xfrm>
        </p:spPr>
        <p:txBody>
          <a:bodyPr/>
          <a:lstStyle/>
          <a:p>
            <a:r>
              <a:rPr lang="en-US" dirty="0"/>
              <a:t>C allows </a:t>
            </a:r>
            <a:r>
              <a:rPr lang="en-US" b="1" dirty="0" err="1">
                <a:latin typeface="Courier New"/>
                <a:cs typeface="Courier New"/>
              </a:rPr>
              <a:t>goto</a:t>
            </a:r>
            <a:r>
              <a:rPr lang="en-US" dirty="0"/>
              <a:t> statement</a:t>
            </a:r>
          </a:p>
          <a:p>
            <a:r>
              <a:rPr lang="en-US" dirty="0"/>
              <a:t>Jump to position designated by label</a:t>
            </a:r>
          </a:p>
          <a:p>
            <a:endParaRPr lang="en-US" dirty="0"/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495800" y="2209800"/>
            <a:ext cx="3657600" cy="3733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absdiff_j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ntest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x &lt;= 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if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ntest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Else;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Else: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6214523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/>
          </p:cNvSpPr>
          <p:nvPr/>
        </p:nvSpPr>
        <p:spPr bwMode="auto">
          <a:xfrm>
            <a:off x="366713" y="1416050"/>
            <a:ext cx="2933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49156" name="Rectangle 4"/>
          <p:cNvSpPr>
            <a:spLocks/>
          </p:cNvSpPr>
          <p:nvPr/>
        </p:nvSpPr>
        <p:spPr bwMode="auto">
          <a:xfrm>
            <a:off x="457200" y="1887538"/>
            <a:ext cx="5715000" cy="4191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2000" b="1" i="1" dirty="0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Test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?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Then_Expr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: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Else_Expr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sp>
        <p:nvSpPr>
          <p:cNvPr id="49157" name="Rectangle 5"/>
          <p:cNvSpPr>
            <a:spLocks/>
          </p:cNvSpPr>
          <p:nvPr/>
        </p:nvSpPr>
        <p:spPr bwMode="auto">
          <a:xfrm>
            <a:off x="381000" y="339725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49158" name="Rectangle 6"/>
          <p:cNvSpPr>
            <a:spLocks/>
          </p:cNvSpPr>
          <p:nvPr/>
        </p:nvSpPr>
        <p:spPr bwMode="auto">
          <a:xfrm>
            <a:off x="457200" y="3816350"/>
            <a:ext cx="3746500" cy="235585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ntest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!</a:t>
            </a:r>
            <a:r>
              <a:rPr lang="en-US" sz="1800" b="1" i="1" dirty="0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if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ntest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Else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Then_Expr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Done;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Else: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Else_Expr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General Conditional Expression Translation (Using Branches)</a:t>
            </a:r>
          </a:p>
        </p:txBody>
      </p:sp>
      <p:sp>
        <p:nvSpPr>
          <p:cNvPr id="491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330700" y="3886200"/>
            <a:ext cx="4432300" cy="2946400"/>
          </a:xfrm>
          <a:ln/>
        </p:spPr>
        <p:txBody>
          <a:bodyPr/>
          <a:lstStyle/>
          <a:p>
            <a:pPr marL="552450" lvl="1"/>
            <a:r>
              <a:rPr lang="en-US" dirty="0"/>
              <a:t>Create separate code regions for then &amp; else expressions</a:t>
            </a:r>
          </a:p>
          <a:p>
            <a:pPr marL="552450" lvl="1"/>
            <a:r>
              <a:rPr lang="en-US" dirty="0"/>
              <a:t>Execute appropriate one</a:t>
            </a:r>
          </a:p>
        </p:txBody>
      </p:sp>
      <p:sp>
        <p:nvSpPr>
          <p:cNvPr id="49161" name="Rectangle 9"/>
          <p:cNvSpPr>
            <a:spLocks/>
          </p:cNvSpPr>
          <p:nvPr/>
        </p:nvSpPr>
        <p:spPr bwMode="auto">
          <a:xfrm>
            <a:off x="1193800" y="2540000"/>
            <a:ext cx="3149600" cy="355600"/>
          </a:xfrm>
          <a:prstGeom prst="rect">
            <a:avLst/>
          </a:prstGeom>
          <a:solidFill>
            <a:srgbClr val="99CCF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794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x&gt;y ? x-y : y-x;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/>
          </p:cNvSpPr>
          <p:nvPr/>
        </p:nvSpPr>
        <p:spPr bwMode="auto">
          <a:xfrm>
            <a:off x="5181600" y="2362200"/>
            <a:ext cx="2933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49156" name="Rectangle 4"/>
          <p:cNvSpPr>
            <a:spLocks/>
          </p:cNvSpPr>
          <p:nvPr/>
        </p:nvSpPr>
        <p:spPr bwMode="auto">
          <a:xfrm>
            <a:off x="5181600" y="2819400"/>
            <a:ext cx="2514600" cy="1160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2000" b="1" i="1" dirty="0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Test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?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Then_Expr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: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Else_Expr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sp>
        <p:nvSpPr>
          <p:cNvPr id="49157" name="Rectangle 5"/>
          <p:cNvSpPr>
            <a:spLocks/>
          </p:cNvSpPr>
          <p:nvPr/>
        </p:nvSpPr>
        <p:spPr bwMode="auto">
          <a:xfrm>
            <a:off x="5105400" y="40386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Version</a:t>
            </a:r>
          </a:p>
        </p:txBody>
      </p:sp>
      <p:sp>
        <p:nvSpPr>
          <p:cNvPr id="49158" name="Rectangle 6"/>
          <p:cNvSpPr>
            <a:spLocks/>
          </p:cNvSpPr>
          <p:nvPr/>
        </p:nvSpPr>
        <p:spPr bwMode="auto">
          <a:xfrm>
            <a:off x="5105400" y="4495800"/>
            <a:ext cx="3746500" cy="159385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result = </a:t>
            </a:r>
            <a:r>
              <a:rPr lang="en-US" sz="1800" b="1" i="1" dirty="0" err="1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Courier New Bold" charset="0"/>
              </a:rPr>
              <a:t>Then_Expr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Arial Narrow Bold" charset="0"/>
              </a:rPr>
              <a:t>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eval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i="1" dirty="0" err="1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Courier New Bold" charset="0"/>
              </a:rPr>
              <a:t>Else_Expr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= !</a:t>
            </a:r>
            <a:r>
              <a:rPr lang="en-US" sz="1800" b="1" i="1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Courier New Bold" charset="0"/>
              </a:rPr>
              <a:t>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if (</a:t>
            </a:r>
            <a:r>
              <a:rPr lang="en-US" sz="1800" b="1" dirty="0" err="1">
                <a:solidFill>
                  <a:srgbClr val="C0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nt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) result = </a:t>
            </a:r>
            <a:r>
              <a:rPr lang="en-US" sz="1800" b="1" dirty="0" err="1">
                <a:solidFill>
                  <a:srgbClr val="C0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eval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>
              <a:tabLst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 return result;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Using Conditional Moves</a:t>
            </a:r>
          </a:p>
        </p:txBody>
      </p:sp>
      <p:sp>
        <p:nvSpPr>
          <p:cNvPr id="491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9850" y="1625600"/>
            <a:ext cx="4889500" cy="4038600"/>
          </a:xfrm>
          <a:ln/>
        </p:spPr>
        <p:txBody>
          <a:bodyPr/>
          <a:lstStyle/>
          <a:p>
            <a:pPr marL="292100"/>
            <a:r>
              <a:rPr lang="en-US" dirty="0"/>
              <a:t>Conditional Move Instructions</a:t>
            </a:r>
          </a:p>
          <a:p>
            <a:pPr marL="552450" lvl="1"/>
            <a:r>
              <a:rPr lang="en-US" dirty="0"/>
              <a:t>Instruction supports:</a:t>
            </a:r>
          </a:p>
          <a:p>
            <a:pPr marL="838200" lvl="2">
              <a:buNone/>
            </a:pPr>
            <a:r>
              <a:rPr lang="en-US" dirty="0"/>
              <a:t>if (Test) </a:t>
            </a:r>
            <a:r>
              <a:rPr lang="en-US" dirty="0" err="1"/>
              <a:t>Dest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 </a:t>
            </a:r>
            <a:r>
              <a:rPr lang="en-US" dirty="0" err="1">
                <a:sym typeface="Wingdings" pitchFamily="2" charset="2"/>
              </a:rPr>
              <a:t>Src</a:t>
            </a:r>
            <a:endParaRPr lang="en-US" dirty="0"/>
          </a:p>
          <a:p>
            <a:pPr marL="552450" lvl="1"/>
            <a:r>
              <a:rPr lang="en-US" dirty="0"/>
              <a:t>Supported in post-1995 x86 processors</a:t>
            </a:r>
          </a:p>
          <a:p>
            <a:pPr marL="552450" lvl="1"/>
            <a:r>
              <a:rPr lang="en-US" dirty="0"/>
              <a:t>GCC tries to use them</a:t>
            </a:r>
          </a:p>
          <a:p>
            <a:pPr marL="838200" lvl="2"/>
            <a:r>
              <a:rPr lang="en-US" dirty="0"/>
              <a:t>But, only when known to be safe</a:t>
            </a:r>
          </a:p>
          <a:p>
            <a:pPr marL="292100"/>
            <a:r>
              <a:rPr lang="en-US" dirty="0"/>
              <a:t>Why?</a:t>
            </a:r>
          </a:p>
          <a:p>
            <a:pPr marL="552450" lvl="1"/>
            <a:r>
              <a:rPr lang="en-US" dirty="0"/>
              <a:t>Branches are very disruptive to instruction flow through pipelines</a:t>
            </a:r>
          </a:p>
          <a:p>
            <a:pPr marL="552450" lvl="1"/>
            <a:r>
              <a:rPr lang="en-US" dirty="0"/>
              <a:t>Conditional moves do not require control transfer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Conditional Move Example</a:t>
            </a:r>
          </a:p>
        </p:txBody>
      </p:sp>
      <p:sp>
        <p:nvSpPr>
          <p:cNvPr id="50186" name="Rectangle 10"/>
          <p:cNvSpPr>
            <a:spLocks/>
          </p:cNvSpPr>
          <p:nvPr/>
        </p:nvSpPr>
        <p:spPr bwMode="auto">
          <a:xfrm>
            <a:off x="6616700" y="1752600"/>
            <a:ext cx="2286000" cy="19812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2286000" y="4267200"/>
            <a:ext cx="6642100" cy="2590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x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x-y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tr-TR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tr-TR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eval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y-x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cmpq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x:y</a:t>
            </a:r>
            <a:endParaRPr lang="tr-TR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cmovle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if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&lt;=,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eval</a:t>
            </a:r>
            <a:endParaRPr lang="tr-TR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57200" y="1295400"/>
            <a:ext cx="3670300" cy="2946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if (x &gt;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982559"/>
              </p:ext>
            </p:extLst>
          </p:nvPr>
        </p:nvGraphicFramePr>
        <p:xfrm>
          <a:off x="4724400" y="190500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D7D3603-0456-4B30-8AAB-CAF8CDCEFE30}"/>
              </a:ext>
            </a:extLst>
          </p:cNvPr>
          <p:cNvSpPr txBox="1"/>
          <p:nvPr/>
        </p:nvSpPr>
        <p:spPr>
          <a:xfrm>
            <a:off x="381000" y="5147101"/>
            <a:ext cx="13227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is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bad?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/>
          </p:cNvSpPr>
          <p:nvPr/>
        </p:nvSpPr>
        <p:spPr bwMode="auto">
          <a:xfrm>
            <a:off x="457200" y="1206500"/>
            <a:ext cx="4724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Expensive Computations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Bad Cases for Conditional Move</a:t>
            </a:r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2"/>
            <a:ext cx="6108700" cy="609600"/>
          </a:xfrm>
          <a:ln/>
        </p:spPr>
        <p:txBody>
          <a:bodyPr/>
          <a:lstStyle/>
          <a:p>
            <a:r>
              <a:rPr lang="en-US" sz="2000" dirty="0"/>
              <a:t>Both values get computed</a:t>
            </a:r>
          </a:p>
          <a:p>
            <a:r>
              <a:rPr lang="en-US" sz="2000" dirty="0"/>
              <a:t>Only makes sense when computations are very simple</a:t>
            </a:r>
          </a:p>
        </p:txBody>
      </p:sp>
      <p:sp>
        <p:nvSpPr>
          <p:cNvPr id="52232" name="Rectangle 8"/>
          <p:cNvSpPr>
            <a:spLocks/>
          </p:cNvSpPr>
          <p:nvPr/>
        </p:nvSpPr>
        <p:spPr bwMode="auto">
          <a:xfrm>
            <a:off x="533400" y="1681162"/>
            <a:ext cx="5410200" cy="398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Test(x)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?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Hard1(x)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: Hard2(x);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C6B92B-037F-4402-ADDF-2D08D7B87816}"/>
              </a:ext>
            </a:extLst>
          </p:cNvPr>
          <p:cNvGrpSpPr/>
          <p:nvPr/>
        </p:nvGrpSpPr>
        <p:grpSpPr>
          <a:xfrm>
            <a:off x="457200" y="3117850"/>
            <a:ext cx="5486400" cy="1617662"/>
            <a:chOff x="457200" y="3117850"/>
            <a:chExt cx="5486400" cy="1617662"/>
          </a:xfrm>
        </p:grpSpPr>
        <p:sp>
          <p:nvSpPr>
            <p:cNvPr id="10" name="Rectangle 3"/>
            <p:cNvSpPr>
              <a:spLocks/>
            </p:cNvSpPr>
            <p:nvPr/>
          </p:nvSpPr>
          <p:spPr bwMode="auto">
            <a:xfrm>
              <a:off x="457200" y="3117850"/>
              <a:ext cx="4724400" cy="4445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 algn="l">
                <a:spcBef>
                  <a:spcPts val="863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Risky Computations</a:t>
              </a:r>
            </a:p>
          </p:txBody>
        </p:sp>
        <p:sp>
          <p:nvSpPr>
            <p:cNvPr id="11" name="Rectangle 7"/>
            <p:cNvSpPr txBox="1">
              <a:spLocks noChangeArrowheads="1"/>
            </p:cNvSpPr>
            <p:nvPr/>
          </p:nvSpPr>
          <p:spPr bwMode="auto">
            <a:xfrm>
              <a:off x="685800" y="4125912"/>
              <a:ext cx="47244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8100" tIns="38100" rIns="38100" bIns="38100" numCol="1" anchor="t" anchorCtr="0" compatLnSpc="1">
              <a:prstTxWarp prst="textNoShape">
                <a:avLst/>
              </a:prstTxWarp>
            </a:bodyPr>
            <a:lstStyle/>
            <a:p>
              <a:pPr marL="254000" marR="0" lvl="0" indent="-25400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Font typeface="Wingdings 2" charset="2"/>
                <a:buChar char="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Calibri Bold" charset="0"/>
                </a:rPr>
                <a:t>Both values get computed</a:t>
              </a:r>
            </a:p>
            <a:p>
              <a:pPr marL="254000" marR="0" lvl="0" indent="-25400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Font typeface="Wingdings 2" charset="2"/>
                <a:buChar char="¢"/>
                <a:tabLst/>
                <a:defRPr/>
              </a:pPr>
              <a:r>
                <a:rPr lang="en-US" sz="2000" kern="0"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Calibri Bold" charset="0"/>
                </a:rPr>
                <a:t>May have undesirable effects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Calibri Bold" charset="0"/>
              </a:endParaRPr>
            </a:p>
          </p:txBody>
        </p:sp>
        <p:sp>
          <p:nvSpPr>
            <p:cNvPr id="12" name="Rectangle 8"/>
            <p:cNvSpPr>
              <a:spLocks/>
            </p:cNvSpPr>
            <p:nvPr/>
          </p:nvSpPr>
          <p:spPr bwMode="auto">
            <a:xfrm>
              <a:off x="533400" y="3592512"/>
              <a:ext cx="5410200" cy="398462"/>
            </a:xfrm>
            <a:prstGeom prst="rect">
              <a:avLst/>
            </a:prstGeom>
            <a:solidFill>
              <a:srgbClr val="F6F5BD"/>
            </a:solidFill>
            <a:ln w="127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dist="50799" dir="5400000" algn="ctr" rotWithShape="0">
                <a:schemeClr val="bg2">
                  <a:alpha val="50000"/>
                </a:schemeClr>
              </a:outerShdw>
            </a:effectLst>
          </p:spPr>
          <p:txBody>
            <a:bodyPr lIns="38100" tIns="38100" rIns="38100" bIns="38100"/>
            <a:lstStyle/>
            <a:p>
              <a:pPr algn="l"/>
              <a:r>
                <a:rPr lang="en-US" sz="1800" b="1" dirty="0" err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val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= 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ea typeface="Calibri Bold Italic" charset="0"/>
                  <a:cs typeface="Courier New" pitchFamily="49" charset="0"/>
                  <a:sym typeface="Calibri Bold Italic" charset="0"/>
                </a:rPr>
                <a:t>p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? 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ea typeface="Calibri Bold Italic" charset="0"/>
                  <a:cs typeface="Courier New" pitchFamily="49" charset="0"/>
                  <a:sym typeface="Calibri Bold Italic" charset="0"/>
                </a:rPr>
                <a:t>*p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: 0;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F4C416-640D-404C-9772-F2F4A1C247C7}"/>
              </a:ext>
            </a:extLst>
          </p:cNvPr>
          <p:cNvGrpSpPr/>
          <p:nvPr/>
        </p:nvGrpSpPr>
        <p:grpSpPr>
          <a:xfrm>
            <a:off x="457200" y="4978400"/>
            <a:ext cx="5486400" cy="1617662"/>
            <a:chOff x="457200" y="4978400"/>
            <a:chExt cx="5486400" cy="1617662"/>
          </a:xfrm>
        </p:grpSpPr>
        <p:sp>
          <p:nvSpPr>
            <p:cNvPr id="13" name="Rectangle 3"/>
            <p:cNvSpPr>
              <a:spLocks/>
            </p:cNvSpPr>
            <p:nvPr/>
          </p:nvSpPr>
          <p:spPr bwMode="auto">
            <a:xfrm>
              <a:off x="457200" y="4978400"/>
              <a:ext cx="4724400" cy="4445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 algn="l">
                <a:spcBef>
                  <a:spcPts val="863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Computations with side effects</a:t>
              </a:r>
            </a:p>
          </p:txBody>
        </p:sp>
        <p:sp>
          <p:nvSpPr>
            <p:cNvPr id="14" name="Rectangle 7"/>
            <p:cNvSpPr txBox="1">
              <a:spLocks noChangeArrowheads="1"/>
            </p:cNvSpPr>
            <p:nvPr/>
          </p:nvSpPr>
          <p:spPr bwMode="auto">
            <a:xfrm>
              <a:off x="685800" y="5986462"/>
              <a:ext cx="47244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8100" tIns="38100" rIns="38100" bIns="38100" numCol="1" anchor="t" anchorCtr="0" compatLnSpc="1">
              <a:prstTxWarp prst="textNoShape">
                <a:avLst/>
              </a:prstTxWarp>
            </a:bodyPr>
            <a:lstStyle/>
            <a:p>
              <a:pPr marL="254000" marR="0" lvl="0" indent="-25400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Font typeface="Wingdings 2" charset="2"/>
                <a:buChar char="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Calibri Bold" charset="0"/>
                </a:rPr>
                <a:t>Both values get computed</a:t>
              </a:r>
            </a:p>
            <a:p>
              <a:pPr marL="254000" marR="0" lvl="0" indent="-25400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Font typeface="Wingdings 2" charset="2"/>
                <a:buChar char="¢"/>
                <a:tabLst/>
                <a:defRPr/>
              </a:pPr>
              <a:r>
                <a:rPr lang="en-US" sz="2000" kern="0"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Calibri Bold" charset="0"/>
                </a:rPr>
                <a:t>Must be side-effect free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Calibri Bold" charset="0"/>
              </a:endParaRPr>
            </a:p>
          </p:txBody>
        </p:sp>
        <p:sp>
          <p:nvSpPr>
            <p:cNvPr id="15" name="Rectangle 8"/>
            <p:cNvSpPr>
              <a:spLocks/>
            </p:cNvSpPr>
            <p:nvPr/>
          </p:nvSpPr>
          <p:spPr bwMode="auto">
            <a:xfrm>
              <a:off x="533400" y="5453062"/>
              <a:ext cx="5410200" cy="398462"/>
            </a:xfrm>
            <a:prstGeom prst="rect">
              <a:avLst/>
            </a:prstGeom>
            <a:solidFill>
              <a:srgbClr val="F6F5BD"/>
            </a:solidFill>
            <a:ln w="127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dist="50799" dir="5400000" algn="ctr" rotWithShape="0">
                <a:schemeClr val="bg2">
                  <a:alpha val="50000"/>
                </a:schemeClr>
              </a:outerShdw>
            </a:effectLst>
          </p:spPr>
          <p:txBody>
            <a:bodyPr lIns="38100" tIns="38100" rIns="38100" bIns="38100"/>
            <a:lstStyle/>
            <a:p>
              <a:pPr algn="l"/>
              <a:r>
                <a:rPr lang="en-US" sz="1800" b="1" dirty="0" err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val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= 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ea typeface="Calibri Bold Italic" charset="0"/>
                  <a:cs typeface="Courier New" pitchFamily="49" charset="0"/>
                  <a:sym typeface="Calibri Bold Italic" charset="0"/>
                </a:rPr>
                <a:t>x &gt; 0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? 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ea typeface="Calibri Bold Italic" charset="0"/>
                  <a:cs typeface="Courier New" pitchFamily="49" charset="0"/>
                  <a:sym typeface="Calibri Bold Italic" charset="0"/>
                </a:rPr>
                <a:t>x*=7</a:t>
              </a:r>
              <a:r>
                <a:rPr lang="en-US" sz="1800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 : x+=3;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310038" y="1952952"/>
            <a:ext cx="2697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Bad Performance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62493" y="4153274"/>
            <a:ext cx="1193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Unsafe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5074" y="5857398"/>
            <a:ext cx="1030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Illegal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/>
          </p:cNvSpPr>
          <p:nvPr/>
        </p:nvSpPr>
        <p:spPr bwMode="auto">
          <a:xfrm>
            <a:off x="381000" y="4668509"/>
            <a:ext cx="2922723" cy="17212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$2,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%al, %eax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469344"/>
              </p:ext>
            </p:extLst>
          </p:nvPr>
        </p:nvGraphicFramePr>
        <p:xfrm>
          <a:off x="3416353" y="4428848"/>
          <a:ext cx="5079134" cy="1678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77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rax</a:t>
                      </a:r>
                      <a:endParaRPr lang="en-US" sz="14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FF01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74" y="1576696"/>
            <a:ext cx="3872840" cy="211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Exercise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437264" y="4735912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37264" y="5011335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437264" y="5286752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437264" y="5571979"/>
            <a:ext cx="5045723" cy="24479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437264" y="5844312"/>
            <a:ext cx="5045723" cy="24479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707654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7130186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7557570" y="4307518"/>
            <a:ext cx="0" cy="20148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8047821" y="4249152"/>
            <a:ext cx="0" cy="207318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BD99AC71-04ED-48BA-8FA4-CADD6F5DC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59" y="1492164"/>
            <a:ext cx="4707601" cy="248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57150" indent="0">
              <a:buNone/>
            </a:pP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sz="1600" b="0" kern="0" dirty="0"/>
              <a:t> like computing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a-b</a:t>
            </a:r>
            <a:r>
              <a:rPr lang="en-US" sz="1600" b="0" kern="0" dirty="0"/>
              <a:t> without setting </a:t>
            </a:r>
            <a:r>
              <a:rPr lang="en-US" sz="1600" b="0" kern="0" dirty="0" err="1"/>
              <a:t>dest</a:t>
            </a:r>
            <a:endParaRPr lang="en-US" sz="1600" b="0" kern="0" dirty="0"/>
          </a:p>
          <a:p>
            <a:pPr marL="57150" indent="0"/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CF set</a:t>
            </a:r>
            <a:r>
              <a:rPr lang="en-US" sz="1600" b="0" kern="0" dirty="0"/>
              <a:t>   if carry/borrow out from most significant bit (used for unsigned comparisons)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ZF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SF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(a-b) &lt; 0</a:t>
            </a:r>
            <a:r>
              <a:rPr lang="en-US" sz="1600" b="0" kern="0" dirty="0"/>
              <a:t> (as signed)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OF set</a:t>
            </a:r>
            <a:r>
              <a:rPr lang="en-US" sz="1600" b="0" kern="0" dirty="0"/>
              <a:t>  if two’s-complement (signed) overflow</a:t>
            </a:r>
            <a:endParaRPr lang="en-US" sz="2000" kern="0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008C2-57B2-42F3-AB0F-63ADDACF90E9}"/>
              </a:ext>
            </a:extLst>
          </p:cNvPr>
          <p:cNvSpPr txBox="1"/>
          <p:nvPr/>
        </p:nvSpPr>
        <p:spPr>
          <a:xfrm>
            <a:off x="637308" y="6243615"/>
            <a:ext cx="7464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movzblq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do not modify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2936282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/>
          </p:cNvSpPr>
          <p:nvPr/>
        </p:nvSpPr>
        <p:spPr bwMode="auto">
          <a:xfrm>
            <a:off x="381000" y="4674051"/>
            <a:ext cx="2922723" cy="17212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$2,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%al, %eax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482605"/>
              </p:ext>
            </p:extLst>
          </p:nvPr>
        </p:nvGraphicFramePr>
        <p:xfrm>
          <a:off x="3416353" y="4434390"/>
          <a:ext cx="5079134" cy="1678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77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rax</a:t>
                      </a:r>
                      <a:endParaRPr lang="en-US" sz="14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FF01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74" y="1576696"/>
            <a:ext cx="3872840" cy="211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Exercise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707654" y="4359753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7130186" y="4359753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7557570" y="4313060"/>
            <a:ext cx="0" cy="20148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8047821" y="4254694"/>
            <a:ext cx="0" cy="207318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BD99AC71-04ED-48BA-8FA4-CADD6F5DC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59" y="1492164"/>
            <a:ext cx="4707601" cy="248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57150" indent="0">
              <a:buNone/>
            </a:pP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sz="1600" b="0" kern="0" dirty="0"/>
              <a:t> like computing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a-b</a:t>
            </a:r>
            <a:r>
              <a:rPr lang="en-US" sz="1600" b="0" kern="0" dirty="0"/>
              <a:t> without setting </a:t>
            </a:r>
            <a:r>
              <a:rPr lang="en-US" sz="1600" b="0" kern="0" dirty="0" err="1"/>
              <a:t>dest</a:t>
            </a:r>
            <a:endParaRPr lang="en-US" sz="1600" b="0" kern="0" dirty="0"/>
          </a:p>
          <a:p>
            <a:pPr marL="57150" indent="0"/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CF set</a:t>
            </a:r>
            <a:r>
              <a:rPr lang="en-US" sz="1600" b="0" kern="0" dirty="0"/>
              <a:t>   if carry/borrow out from most significant bit (used for unsigned comparisons)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ZF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SF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(a-b) &lt; 0</a:t>
            </a:r>
            <a:r>
              <a:rPr lang="en-US" sz="1600" b="0" kern="0" dirty="0"/>
              <a:t> (as signed)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OF set</a:t>
            </a:r>
            <a:r>
              <a:rPr lang="en-US" sz="1600" b="0" kern="0" dirty="0"/>
              <a:t>  if two’s-complement (signed) overflow</a:t>
            </a:r>
            <a:endParaRPr lang="en-US" sz="2000" kern="0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AA058B-257D-48D9-A247-2598A226112F}"/>
              </a:ext>
            </a:extLst>
          </p:cNvPr>
          <p:cNvSpPr txBox="1"/>
          <p:nvPr/>
        </p:nvSpPr>
        <p:spPr>
          <a:xfrm>
            <a:off x="637308" y="6243615"/>
            <a:ext cx="7464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movzblq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do not modify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181931493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</a:rPr>
              <a:t>Control: Condition codes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Conditional branches</a:t>
            </a:r>
          </a:p>
          <a:p>
            <a:r>
              <a:rPr lang="en-US" dirty="0"/>
              <a:t>Loops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2321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pcount_do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 while (x);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2936875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“Do-While” Loop Example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0"/>
            <a:ext cx="6752771" cy="1282700"/>
          </a:xfrm>
          <a:ln/>
        </p:spPr>
        <p:txBody>
          <a:bodyPr/>
          <a:lstStyle/>
          <a:p>
            <a:r>
              <a:rPr lang="en-US" dirty="0"/>
              <a:t>Count number of 1’s in argument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(“</a:t>
            </a:r>
            <a:r>
              <a:rPr lang="en-US" dirty="0" err="1"/>
              <a:t>popcount</a:t>
            </a:r>
            <a:r>
              <a:rPr lang="en-US" dirty="0"/>
              <a:t>”)</a:t>
            </a:r>
          </a:p>
          <a:p>
            <a:r>
              <a:rPr lang="en-US" dirty="0"/>
              <a:t>Use conditional branch to either continue looping or to exit loop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5" name="Rectangle 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“Do-While” Loop Compilation</a:t>
            </a:r>
          </a:p>
        </p:txBody>
      </p:sp>
      <p:sp>
        <p:nvSpPr>
          <p:cNvPr id="55307" name="Rectangle 11"/>
          <p:cNvSpPr>
            <a:spLocks/>
          </p:cNvSpPr>
          <p:nvPr/>
        </p:nvSpPr>
        <p:spPr bwMode="auto">
          <a:xfrm>
            <a:off x="2133599" y="4343399"/>
            <a:ext cx="6328229" cy="238397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movl    $0, %eax		#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 = 0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.L2:			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# loop: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%rdi,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andl    $1, %edx		#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t = x &amp; 0x1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addq    %rdx, %rax	#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 += t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shrq    %rdi		#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 &gt;&gt;= 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jne     .L2		#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if(x) goto loop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381000" y="1524001"/>
            <a:ext cx="4041775" cy="25908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437412"/>
              </p:ext>
            </p:extLst>
          </p:nvPr>
        </p:nvGraphicFramePr>
        <p:xfrm>
          <a:off x="4724400" y="190500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/>
          </p:cNvSpPr>
          <p:nvPr/>
        </p:nvSpPr>
        <p:spPr bwMode="auto">
          <a:xfrm>
            <a:off x="444500" y="1562554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6324" name="Rectangle 4"/>
          <p:cNvSpPr>
            <a:spLocks/>
          </p:cNvSpPr>
          <p:nvPr/>
        </p:nvSpPr>
        <p:spPr bwMode="auto">
          <a:xfrm>
            <a:off x="533400" y="1975304"/>
            <a:ext cx="2895600" cy="1219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 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</p:txBody>
      </p:sp>
      <p:sp>
        <p:nvSpPr>
          <p:cNvPr id="56325" name="Rectangle 5"/>
          <p:cNvSpPr>
            <a:spLocks/>
          </p:cNvSpPr>
          <p:nvPr/>
        </p:nvSpPr>
        <p:spPr bwMode="auto">
          <a:xfrm>
            <a:off x="3810000" y="1553029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6326" name="Rectangle 6"/>
          <p:cNvSpPr>
            <a:spLocks/>
          </p:cNvSpPr>
          <p:nvPr/>
        </p:nvSpPr>
        <p:spPr bwMode="auto">
          <a:xfrm>
            <a:off x="3886200" y="1965778"/>
            <a:ext cx="2743200" cy="1685925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General “Do-While” Translation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3772808"/>
            <a:ext cx="8382000" cy="2487386"/>
          </a:xfrm>
          <a:ln/>
        </p:spPr>
        <p:txBody>
          <a:bodyPr/>
          <a:lstStyle/>
          <a:p>
            <a:r>
              <a:rPr lang="en-US" dirty="0"/>
              <a:t>Body:</a:t>
            </a:r>
          </a:p>
          <a:p>
            <a:pPr marL="234950" lvl="1"/>
            <a:endParaRPr lang="en-US" dirty="0"/>
          </a:p>
          <a:p>
            <a:pPr marL="234950" lvl="1"/>
            <a:endParaRPr lang="en-US" dirty="0"/>
          </a:p>
          <a:p>
            <a:pPr marL="234950" lvl="1"/>
            <a:endParaRPr lang="en-US" dirty="0"/>
          </a:p>
          <a:p>
            <a:pPr marL="234950" lvl="1"/>
            <a:endParaRPr lang="en-US" dirty="0"/>
          </a:p>
          <a:p>
            <a:endParaRPr lang="en-US" dirty="0"/>
          </a:p>
        </p:txBody>
      </p:sp>
      <p:sp>
        <p:nvSpPr>
          <p:cNvPr id="56329" name="Rectangle 9"/>
          <p:cNvSpPr>
            <a:spLocks/>
          </p:cNvSpPr>
          <p:nvPr/>
        </p:nvSpPr>
        <p:spPr bwMode="auto">
          <a:xfrm>
            <a:off x="1625600" y="3782333"/>
            <a:ext cx="2222500" cy="2260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{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Statement</a:t>
            </a:r>
            <a:r>
              <a:rPr lang="en-US" sz="2000" b="1" baseline="-25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Statement</a:t>
            </a:r>
            <a:r>
              <a:rPr lang="en-US" sz="2000" b="1" baseline="-25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…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2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Statement</a:t>
            </a:r>
            <a:r>
              <a:rPr lang="en-US" sz="2000" b="1" baseline="-25000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/>
          </p:cNvSpPr>
          <p:nvPr/>
        </p:nvSpPr>
        <p:spPr bwMode="auto">
          <a:xfrm>
            <a:off x="304800" y="30861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While version</a:t>
            </a:r>
          </a:p>
        </p:txBody>
      </p:sp>
      <p:sp>
        <p:nvSpPr>
          <p:cNvPr id="59396" name="Rectangle 4"/>
          <p:cNvSpPr>
            <a:spLocks/>
          </p:cNvSpPr>
          <p:nvPr/>
        </p:nvSpPr>
        <p:spPr bwMode="auto">
          <a:xfrm>
            <a:off x="381000" y="3505200"/>
            <a:ext cx="2514600" cy="8001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cs typeface="Courier New" pitchFamily="49" charset="0"/>
                <a:sym typeface="Courier New Bold" charset="0"/>
              </a:rPr>
              <a:t>Body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General “While” Translation #1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“Jump-to-middle” translation</a:t>
            </a:r>
          </a:p>
          <a:p>
            <a:r>
              <a:rPr lang="en-US" dirty="0"/>
              <a:t>Used with </a:t>
            </a:r>
            <a:r>
              <a:rPr lang="en-US" b="1" dirty="0">
                <a:latin typeface="Courier New"/>
                <a:cs typeface="Courier New"/>
              </a:rPr>
              <a:t>-</a:t>
            </a:r>
            <a:r>
              <a:rPr lang="en-US" b="1" dirty="0" err="1">
                <a:latin typeface="Courier New"/>
                <a:cs typeface="Courier New"/>
              </a:rPr>
              <a:t>Og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59400" name="Rectangle 8"/>
          <p:cNvSpPr>
            <a:spLocks/>
          </p:cNvSpPr>
          <p:nvPr/>
        </p:nvSpPr>
        <p:spPr bwMode="auto">
          <a:xfrm>
            <a:off x="5181600" y="2095501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Version</a:t>
            </a:r>
          </a:p>
        </p:txBody>
      </p:sp>
      <p:sp>
        <p:nvSpPr>
          <p:cNvPr id="59401" name="Rectangle 9"/>
          <p:cNvSpPr>
            <a:spLocks/>
          </p:cNvSpPr>
          <p:nvPr/>
        </p:nvSpPr>
        <p:spPr bwMode="auto">
          <a:xfrm>
            <a:off x="5257800" y="2514600"/>
            <a:ext cx="3429000" cy="2624138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done:</a:t>
            </a: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 rot="16200000">
            <a:off x="3657600" y="3048000"/>
            <a:ext cx="7620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  <a:moveTo>
                  <a:pt x="0" y="162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to Middle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3165476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pcount_goto_jtm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While Loop Example #1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5118100"/>
            <a:ext cx="8382000" cy="1282700"/>
          </a:xfrm>
          <a:ln/>
        </p:spPr>
        <p:txBody>
          <a:bodyPr/>
          <a:lstStyle/>
          <a:p>
            <a:r>
              <a:rPr lang="en-US" dirty="0"/>
              <a:t>Compare to do-while version of function</a:t>
            </a:r>
          </a:p>
          <a:p>
            <a:r>
              <a:rPr lang="en-US" dirty="0"/>
              <a:t>Initial </a:t>
            </a:r>
            <a:r>
              <a:rPr lang="en-US" dirty="0" err="1"/>
              <a:t>goto</a:t>
            </a:r>
            <a:r>
              <a:rPr lang="en-US" dirty="0"/>
              <a:t> starts loop at test</a:t>
            </a:r>
          </a:p>
        </p:txBody>
      </p:sp>
    </p:spTree>
    <p:extLst>
      <p:ext uri="{BB962C8B-B14F-4D97-AF65-F5344CB8AC3E}">
        <p14:creationId xmlns:p14="http://schemas.microsoft.com/office/powerpoint/2010/main" val="209401061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/>
          </p:cNvSpPr>
          <p:nvPr/>
        </p:nvSpPr>
        <p:spPr bwMode="auto">
          <a:xfrm>
            <a:off x="533400" y="1524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While version</a:t>
            </a:r>
          </a:p>
        </p:txBody>
      </p:sp>
      <p:sp>
        <p:nvSpPr>
          <p:cNvPr id="59396" name="Rectangle 4"/>
          <p:cNvSpPr>
            <a:spLocks/>
          </p:cNvSpPr>
          <p:nvPr/>
        </p:nvSpPr>
        <p:spPr bwMode="auto">
          <a:xfrm>
            <a:off x="609600" y="2006601"/>
            <a:ext cx="2514600" cy="8001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cs typeface="Courier New" pitchFamily="49" charset="0"/>
                <a:sym typeface="Courier New Bold" charset="0"/>
              </a:rPr>
              <a:t>Body</a:t>
            </a:r>
          </a:p>
        </p:txBody>
      </p:sp>
      <p:sp>
        <p:nvSpPr>
          <p:cNvPr id="59397" name="Rectangle 5"/>
          <p:cNvSpPr>
            <a:spLocks/>
          </p:cNvSpPr>
          <p:nvPr/>
        </p:nvSpPr>
        <p:spPr bwMode="auto">
          <a:xfrm>
            <a:off x="533400" y="3687764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Do-While Version</a:t>
            </a:r>
          </a:p>
        </p:txBody>
      </p:sp>
      <p:sp>
        <p:nvSpPr>
          <p:cNvPr id="59398" name="Rectangle 6"/>
          <p:cNvSpPr>
            <a:spLocks/>
          </p:cNvSpPr>
          <p:nvPr/>
        </p:nvSpPr>
        <p:spPr bwMode="auto">
          <a:xfrm>
            <a:off x="457200" y="4106863"/>
            <a:ext cx="3048000" cy="22050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while(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done: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General “While” Translation #2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67200" y="1752600"/>
            <a:ext cx="4419600" cy="3992563"/>
          </a:xfrm>
        </p:spPr>
        <p:txBody>
          <a:bodyPr/>
          <a:lstStyle/>
          <a:p>
            <a:r>
              <a:rPr lang="en-US" dirty="0"/>
              <a:t>“Do-while” conversion</a:t>
            </a:r>
          </a:p>
          <a:p>
            <a:r>
              <a:rPr lang="en-US" dirty="0"/>
              <a:t>Used with </a:t>
            </a:r>
            <a:r>
              <a:rPr lang="en-US" b="1" dirty="0">
                <a:latin typeface="Courier New"/>
                <a:cs typeface="Courier New"/>
              </a:rPr>
              <a:t>–O1</a:t>
            </a:r>
          </a:p>
        </p:txBody>
      </p:sp>
      <p:sp>
        <p:nvSpPr>
          <p:cNvPr id="59400" name="Rectangle 8"/>
          <p:cNvSpPr>
            <a:spLocks/>
          </p:cNvSpPr>
          <p:nvPr/>
        </p:nvSpPr>
        <p:spPr bwMode="auto">
          <a:xfrm>
            <a:off x="5257800" y="3352800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9401" name="Rectangle 9"/>
          <p:cNvSpPr>
            <a:spLocks/>
          </p:cNvSpPr>
          <p:nvPr/>
        </p:nvSpPr>
        <p:spPr bwMode="auto">
          <a:xfrm>
            <a:off x="5334000" y="3771899"/>
            <a:ext cx="3429000" cy="2624138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done:</a:t>
            </a: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1371600" y="2878138"/>
            <a:ext cx="762000" cy="84296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1842"/>
                </a:moveTo>
                <a:lnTo>
                  <a:pt x="5400" y="11842"/>
                </a:lnTo>
                <a:lnTo>
                  <a:pt x="5400" y="0"/>
                </a:lnTo>
                <a:lnTo>
                  <a:pt x="16200" y="0"/>
                </a:lnTo>
                <a:lnTo>
                  <a:pt x="16200" y="11842"/>
                </a:lnTo>
                <a:lnTo>
                  <a:pt x="21600" y="11842"/>
                </a:lnTo>
                <a:lnTo>
                  <a:pt x="10800" y="21600"/>
                </a:lnTo>
                <a:close/>
                <a:moveTo>
                  <a:pt x="0" y="11842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 rot="16200000">
            <a:off x="4038600" y="4178301"/>
            <a:ext cx="7620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  <a:moveTo>
                  <a:pt x="0" y="162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2030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Do-While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3165476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pcount_goto_dw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While Loop Example #2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5219700"/>
            <a:ext cx="8382000" cy="1282700"/>
          </a:xfrm>
          <a:ln/>
        </p:spPr>
        <p:txBody>
          <a:bodyPr/>
          <a:lstStyle/>
          <a:p>
            <a:r>
              <a:rPr lang="en-US" dirty="0"/>
              <a:t>Initial conditional guards entrance to loop</a:t>
            </a:r>
          </a:p>
          <a:p>
            <a:r>
              <a:rPr lang="en-US" dirty="0"/>
              <a:t>Compare to do-while version of function</a:t>
            </a:r>
          </a:p>
          <a:p>
            <a:pPr lvl="1"/>
            <a:r>
              <a:rPr lang="en-US" dirty="0"/>
              <a:t>Removes jump to middle.  </a:t>
            </a:r>
            <a:r>
              <a:rPr lang="en-US" dirty="0">
                <a:solidFill>
                  <a:srgbClr val="FF0000"/>
                </a:solidFill>
              </a:rPr>
              <a:t>When is this good or bad?</a:t>
            </a:r>
          </a:p>
        </p:txBody>
      </p:sp>
    </p:spTree>
    <p:extLst>
      <p:ext uri="{BB962C8B-B14F-4D97-AF65-F5344CB8AC3E}">
        <p14:creationId xmlns:p14="http://schemas.microsoft.com/office/powerpoint/2010/main" val="116919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 Form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1676400"/>
            <a:ext cx="4419600" cy="10130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>
                <a:latin typeface="Courier New" charset="0"/>
              </a:rPr>
              <a:t>for (</a:t>
            </a:r>
            <a:r>
              <a:rPr lang="en-US" sz="2400" i="1"/>
              <a:t>Init</a:t>
            </a:r>
            <a:r>
              <a:rPr lang="en-US" sz="2400">
                <a:latin typeface="Courier New" charset="0"/>
              </a:rPr>
              <a:t>; </a:t>
            </a:r>
            <a:r>
              <a:rPr lang="en-US" sz="2400" i="1"/>
              <a:t>Test</a:t>
            </a:r>
            <a:r>
              <a:rPr lang="en-US" sz="2400">
                <a:latin typeface="Courier New" charset="0"/>
              </a:rPr>
              <a:t>; </a:t>
            </a:r>
            <a:r>
              <a:rPr lang="en-US" sz="2400" i="1"/>
              <a:t>Update </a:t>
            </a:r>
            <a:r>
              <a:rPr lang="en-US" sz="2400">
                <a:latin typeface="Courier New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>
                <a:latin typeface="Courier New" charset="0"/>
              </a:rPr>
              <a:t>    </a:t>
            </a:r>
            <a:r>
              <a:rPr lang="en-US" sz="2400" i="1"/>
              <a:t>Body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81000" y="1143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General Form</a:t>
            </a:r>
          </a:p>
          <a:p>
            <a:pPr marL="223838" indent="-223838" algn="ctr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24" name="Rectangle 4"/>
          <p:cNvSpPr>
            <a:spLocks/>
          </p:cNvSpPr>
          <p:nvPr/>
        </p:nvSpPr>
        <p:spPr bwMode="auto">
          <a:xfrm>
            <a:off x="381000" y="2819400"/>
            <a:ext cx="4495800" cy="3962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#define WSIZE 8*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sizeof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5181600" y="12954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</a:t>
            </a:r>
          </a:p>
        </p:txBody>
      </p:sp>
      <p:sp>
        <p:nvSpPr>
          <p:cNvPr id="26" name="Rectangle 4"/>
          <p:cNvSpPr>
            <a:spLocks/>
          </p:cNvSpPr>
          <p:nvPr/>
        </p:nvSpPr>
        <p:spPr bwMode="auto">
          <a:xfrm>
            <a:off x="5181600" y="22098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5181600" y="32004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</a:t>
            </a:r>
          </a:p>
        </p:txBody>
      </p:sp>
      <p:sp>
        <p:nvSpPr>
          <p:cNvPr id="28" name="Rectangle 4"/>
          <p:cNvSpPr>
            <a:spLocks/>
          </p:cNvSpPr>
          <p:nvPr/>
        </p:nvSpPr>
        <p:spPr bwMode="auto">
          <a:xfrm>
            <a:off x="5029200" y="4191000"/>
            <a:ext cx="3323771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unsigned bit =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5238750" y="8382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Init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5238750" y="17970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Test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5257800" y="27876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Update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5276850" y="37782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Body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 </a:t>
            </a:r>
            <a:r>
              <a:rPr lang="en-US" dirty="0">
                <a:sym typeface="Wingdings" pitchFamily="2" charset="2"/>
              </a:rPr>
              <a:t> While Loop</a:t>
            </a:r>
            <a:endParaRPr lang="en-US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1676400"/>
            <a:ext cx="4419600" cy="10130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for (</a:t>
            </a:r>
            <a:r>
              <a:rPr lang="en-US" sz="2400" i="1" dirty="0">
                <a:latin typeface="+mj-lt"/>
              </a:rPr>
              <a:t>Init</a:t>
            </a:r>
            <a:r>
              <a:rPr lang="en-US" sz="2400" dirty="0">
                <a:latin typeface="Courier New" charset="0"/>
              </a:rPr>
              <a:t>; </a:t>
            </a:r>
            <a:r>
              <a:rPr lang="en-US" sz="2400" i="1" dirty="0">
                <a:latin typeface="+mj-lt"/>
              </a:rPr>
              <a:t>Test</a:t>
            </a:r>
            <a:r>
              <a:rPr lang="en-US" sz="2400" dirty="0">
                <a:latin typeface="Courier New" charset="0"/>
              </a:rPr>
              <a:t>; </a:t>
            </a:r>
            <a:r>
              <a:rPr lang="en-US" sz="2400" i="1" dirty="0">
                <a:latin typeface="+mj-lt"/>
              </a:rPr>
              <a:t>Update</a:t>
            </a:r>
            <a:r>
              <a:rPr lang="en-US" sz="2400" i="1" dirty="0"/>
              <a:t> </a:t>
            </a:r>
            <a:r>
              <a:rPr lang="en-US" sz="2400" dirty="0">
                <a:latin typeface="Courier New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    </a:t>
            </a:r>
            <a:r>
              <a:rPr lang="en-US" sz="2400" i="1" dirty="0">
                <a:latin typeface="+mj-lt"/>
              </a:rPr>
              <a:t>Body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14350" y="1143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For Version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447800" y="3962400"/>
            <a:ext cx="2819400" cy="26750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i="1" dirty="0">
                <a:latin typeface="+mj-lt"/>
              </a:rPr>
              <a:t>Init</a:t>
            </a:r>
            <a:r>
              <a:rPr lang="en-US" sz="2400" i="1" dirty="0">
                <a:latin typeface="Courier New" charset="0"/>
              </a:rPr>
              <a:t>;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while (</a:t>
            </a:r>
            <a:r>
              <a:rPr lang="en-US" sz="2400" i="1" dirty="0">
                <a:latin typeface="+mj-lt"/>
              </a:rPr>
              <a:t>Test </a:t>
            </a:r>
            <a:r>
              <a:rPr lang="en-US" sz="2400" dirty="0">
                <a:latin typeface="Courier New" charset="0"/>
              </a:rPr>
              <a:t>) {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    </a:t>
            </a:r>
            <a:r>
              <a:rPr lang="en-US" sz="2400" i="1" dirty="0">
                <a:latin typeface="+mj-lt"/>
              </a:rPr>
              <a:t>Body</a:t>
            </a:r>
            <a:endParaRPr lang="en-US" sz="2400" i="1" dirty="0"/>
          </a:p>
          <a:p>
            <a:pPr algn="l">
              <a:spcBef>
                <a:spcPct val="50000"/>
              </a:spcBef>
            </a:pPr>
            <a:r>
              <a:rPr lang="en-US" sz="2400" i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i="1" dirty="0">
                <a:latin typeface="+mj-lt"/>
              </a:rPr>
              <a:t>Update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ct val="50000"/>
              </a:spcBef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590550" y="3429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While Version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9" name="AutoShape 10"/>
          <p:cNvSpPr>
            <a:spLocks/>
          </p:cNvSpPr>
          <p:nvPr/>
        </p:nvSpPr>
        <p:spPr bwMode="auto">
          <a:xfrm>
            <a:off x="2438400" y="2895600"/>
            <a:ext cx="762000" cy="84296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1842"/>
                </a:moveTo>
                <a:lnTo>
                  <a:pt x="5400" y="11842"/>
                </a:lnTo>
                <a:lnTo>
                  <a:pt x="5400" y="0"/>
                </a:lnTo>
                <a:lnTo>
                  <a:pt x="16200" y="0"/>
                </a:lnTo>
                <a:lnTo>
                  <a:pt x="16200" y="11842"/>
                </a:lnTo>
                <a:lnTo>
                  <a:pt x="21600" y="11842"/>
                </a:lnTo>
                <a:lnTo>
                  <a:pt x="10800" y="21600"/>
                </a:lnTo>
                <a:close/>
                <a:moveTo>
                  <a:pt x="0" y="11842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For-While Conversion</a:t>
            </a:r>
          </a:p>
        </p:txBody>
      </p:sp>
      <p:sp>
        <p:nvSpPr>
          <p:cNvPr id="24" name="Rectangle 4"/>
          <p:cNvSpPr>
            <a:spLocks/>
          </p:cNvSpPr>
          <p:nvPr/>
        </p:nvSpPr>
        <p:spPr bwMode="auto">
          <a:xfrm>
            <a:off x="5138057" y="1498600"/>
            <a:ext cx="3360057" cy="4343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</a:t>
            </a:r>
            <a:r>
              <a:rPr lang="en-US" sz="1800" b="1" dirty="0" err="1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bit = 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381000" y="186055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</a:t>
            </a:r>
          </a:p>
        </p:txBody>
      </p:sp>
      <p:sp>
        <p:nvSpPr>
          <p:cNvPr id="26" name="Rectangle 4"/>
          <p:cNvSpPr>
            <a:spLocks/>
          </p:cNvSpPr>
          <p:nvPr/>
        </p:nvSpPr>
        <p:spPr bwMode="auto">
          <a:xfrm>
            <a:off x="381000" y="277495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381000" y="38100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</a:t>
            </a:r>
          </a:p>
        </p:txBody>
      </p:sp>
      <p:sp>
        <p:nvSpPr>
          <p:cNvPr id="28" name="Rectangle 4"/>
          <p:cNvSpPr>
            <a:spLocks/>
          </p:cNvSpPr>
          <p:nvPr/>
        </p:nvSpPr>
        <p:spPr bwMode="auto">
          <a:xfrm>
            <a:off x="228600" y="4756150"/>
            <a:ext cx="4114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bit =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(x &gt;&gt;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438150" y="14033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Init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438150" y="23622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Test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457200" y="33528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Update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476250" y="43434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Body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10021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/>
          </p:cNvSpPr>
          <p:nvPr/>
        </p:nvSpPr>
        <p:spPr bwMode="auto">
          <a:xfrm>
            <a:off x="381000" y="1354138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</a:t>
            </a:r>
            <a:r>
              <a:rPr lang="en-US" dirty="0">
                <a:sym typeface="Wingdings"/>
              </a:rPr>
              <a:t> Do-While Conversion</a:t>
            </a:r>
            <a:endParaRPr lang="en-US" dirty="0"/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81000" y="5676900"/>
            <a:ext cx="4191000" cy="876300"/>
          </a:xfrm>
          <a:ln/>
        </p:spPr>
        <p:txBody>
          <a:bodyPr/>
          <a:lstStyle/>
          <a:p>
            <a:r>
              <a:rPr lang="en-US" dirty="0"/>
              <a:t>Initial test can be optimized away</a:t>
            </a: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228600" y="1905000"/>
            <a:ext cx="4191000" cy="3733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0574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Version</a:t>
            </a: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724400" y="1371600"/>
            <a:ext cx="4343400" cy="541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pcount_for_goto_dw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WSIZE))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2514600"/>
            <a:ext cx="4924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Init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971800"/>
            <a:ext cx="75020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!</a:t>
            </a:r>
            <a:r>
              <a:rPr lang="en-US" sz="1800" i="1" dirty="0">
                <a:latin typeface="+mj-lt"/>
              </a:rPr>
              <a:t>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96200" y="4038600"/>
            <a:ext cx="71045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Body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4876800"/>
            <a:ext cx="9284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Update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0400" y="5334000"/>
            <a:ext cx="6123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Test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029200" y="2819400"/>
            <a:ext cx="2209800" cy="533400"/>
            <a:chOff x="5029200" y="2743200"/>
            <a:chExt cx="2209800" cy="533400"/>
          </a:xfrm>
        </p:grpSpPr>
        <p:cxnSp>
          <p:nvCxnSpPr>
            <p:cNvPr id="18" name="Straight Connector 17"/>
            <p:cNvCxnSpPr/>
            <p:nvPr/>
          </p:nvCxnSpPr>
          <p:spPr bwMode="auto">
            <a:xfrm>
              <a:off x="5029200" y="2743200"/>
              <a:ext cx="2209800" cy="5334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5029200" y="2743200"/>
              <a:ext cx="2209800" cy="5334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7F7F7F"/>
                </a:solidFill>
              </a:rPr>
              <a:t>Control: Condition codes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Conditional branches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Loops</a:t>
            </a:r>
          </a:p>
          <a:p>
            <a:r>
              <a:rPr lang="en-US" b="1" dirty="0"/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44495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4622800" y="254000"/>
            <a:ext cx="4140200" cy="1143000"/>
          </a:xfrm>
          <a:ln/>
        </p:spPr>
        <p:txBody>
          <a:bodyPr/>
          <a:lstStyle/>
          <a:p>
            <a:pPr marL="119063" indent="-119063"/>
            <a:r>
              <a:rPr lang="en-US"/>
              <a:t>Switch Statement Example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953000" y="1803400"/>
            <a:ext cx="3810000" cy="2746829"/>
          </a:xfrm>
          <a:ln/>
        </p:spPr>
        <p:txBody>
          <a:bodyPr/>
          <a:lstStyle/>
          <a:p>
            <a:r>
              <a:rPr lang="en-US" dirty="0"/>
              <a:t>Multiple case labels</a:t>
            </a:r>
          </a:p>
          <a:p>
            <a:pPr marL="552450" lvl="1"/>
            <a:r>
              <a:rPr lang="en-US" dirty="0"/>
              <a:t>Here: 5 &amp; 6</a:t>
            </a:r>
          </a:p>
          <a:p>
            <a:r>
              <a:rPr lang="en-US" dirty="0"/>
              <a:t>Fall through cases</a:t>
            </a:r>
          </a:p>
          <a:p>
            <a:pPr marL="552450" lvl="1"/>
            <a:r>
              <a:rPr lang="en-US" dirty="0"/>
              <a:t>Here: 2</a:t>
            </a:r>
          </a:p>
          <a:p>
            <a:r>
              <a:rPr lang="en-US" dirty="0"/>
              <a:t>Missing cases</a:t>
            </a:r>
          </a:p>
          <a:p>
            <a:pPr marL="552450" lvl="1"/>
            <a:r>
              <a:rPr lang="en-US" dirty="0"/>
              <a:t>Here: 4</a:t>
            </a:r>
          </a:p>
        </p:txBody>
      </p:sp>
      <p:sp>
        <p:nvSpPr>
          <p:cNvPr id="21509" name="Rectangle 5"/>
          <p:cNvSpPr>
            <a:spLocks/>
          </p:cNvSpPr>
          <p:nvPr/>
        </p:nvSpPr>
        <p:spPr bwMode="auto">
          <a:xfrm>
            <a:off x="254000" y="304800"/>
            <a:ext cx="4127500" cy="6400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my_switch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(long x, long y, long z)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1: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6: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13034918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 Table Structure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7235825" y="15875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0</a:t>
            </a: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6030913" y="15875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Targ0: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7235825" y="25781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1</a:t>
            </a: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6030913" y="25781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Targ1: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7235825" y="35687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2</a:t>
            </a: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6030913" y="35687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Targ2: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7204075" y="57023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</a:t>
            </a: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–1</a:t>
            </a: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5694363" y="5702300"/>
            <a:ext cx="13096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</a:t>
            </a:r>
            <a:r>
              <a:rPr lang="en-US" sz="200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-1: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7702550" y="4559300"/>
            <a:ext cx="227013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937000" y="1714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Targ0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937000" y="2095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Targ1</a:t>
            </a: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937000" y="2476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Targ2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3937000" y="37719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</a:t>
            </a:r>
            <a:r>
              <a:rPr lang="en-US" sz="180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</a:t>
            </a: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3937000" y="2857500"/>
            <a:ext cx="1270000" cy="9144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3111500" y="1701800"/>
            <a:ext cx="852488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jtab:</a:t>
            </a: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304800" y="5092700"/>
            <a:ext cx="2667000" cy="3937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goto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*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JTab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[x];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304800" y="1663700"/>
            <a:ext cx="2298700" cy="26035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switch(x) {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val_0: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0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val_1: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1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• • •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</a:t>
            </a:r>
            <a:r>
              <a:rPr lang="en-US" sz="1800" dirty="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–1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}</a:t>
            </a: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285750" y="1295400"/>
            <a:ext cx="1390650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Switch Form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271463" y="4724400"/>
            <a:ext cx="2633859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Translation (Extended C)</a:t>
            </a: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3725863" y="1282700"/>
            <a:ext cx="1268412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6923088" y="1219200"/>
            <a:ext cx="1462087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Targets</a:t>
            </a:r>
          </a:p>
        </p:txBody>
      </p:sp>
    </p:spTree>
    <p:extLst>
      <p:ext uri="{BB962C8B-B14F-4D97-AF65-F5344CB8AC3E}">
        <p14:creationId xmlns:p14="http://schemas.microsoft.com/office/powerpoint/2010/main" val="538493611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Switch Statement Example</a:t>
            </a:r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1924957" y="3937000"/>
            <a:ext cx="1108529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 u="sng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Setup</a:t>
            </a:r>
          </a:p>
        </p:txBody>
      </p:sp>
      <p:sp>
        <p:nvSpPr>
          <p:cNvPr id="23563" name="Rectangle 11"/>
          <p:cNvSpPr>
            <a:spLocks/>
          </p:cNvSpPr>
          <p:nvPr/>
        </p:nvSpPr>
        <p:spPr bwMode="auto">
          <a:xfrm>
            <a:off x="457200" y="1376362"/>
            <a:ext cx="5575300" cy="23066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my_switch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y, long z)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8" name="Rectangle 1"/>
          <p:cNvSpPr>
            <a:spLocks/>
          </p:cNvSpPr>
          <p:nvPr/>
        </p:nvSpPr>
        <p:spPr bwMode="auto">
          <a:xfrm>
            <a:off x="304800" y="4267200"/>
            <a:ext cx="7620000" cy="2159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311275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my_switch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$6, %rdi   # x:6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ja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.L8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*.L4(,%rdi,8)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 flipV="1">
            <a:off x="1295400" y="5334000"/>
            <a:ext cx="9906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4F81BD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38200" y="5943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What range of values takes default?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59436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>Note that </a:t>
            </a:r>
            <a:r>
              <a:rPr lang="en-US" sz="2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> not initialized here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888483"/>
              </p:ext>
            </p:extLst>
          </p:nvPr>
        </p:nvGraphicFramePr>
        <p:xfrm>
          <a:off x="5181600" y="4114800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46390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Switch Statement Example</a:t>
            </a:r>
          </a:p>
        </p:txBody>
      </p:sp>
      <p:sp>
        <p:nvSpPr>
          <p:cNvPr id="24580" name="Rectangle 4"/>
          <p:cNvSpPr>
            <a:spLocks/>
          </p:cNvSpPr>
          <p:nvPr/>
        </p:nvSpPr>
        <p:spPr bwMode="auto">
          <a:xfrm>
            <a:off x="457200" y="1350962"/>
            <a:ext cx="5575300" cy="23066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my_switch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y, long z)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2028598" y="5892799"/>
            <a:ext cx="1004888" cy="635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Indirect </a:t>
            </a:r>
            <a:b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</a:br>
            <a: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jump</a:t>
            </a:r>
          </a:p>
        </p:txBody>
      </p:sp>
      <p:sp>
        <p:nvSpPr>
          <p:cNvPr id="24583" name="Rectangle 7"/>
          <p:cNvSpPr>
            <a:spLocks/>
          </p:cNvSpPr>
          <p:nvPr/>
        </p:nvSpPr>
        <p:spPr bwMode="auto">
          <a:xfrm>
            <a:off x="6172200" y="2286000"/>
            <a:ext cx="1246188" cy="381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4584" name="Rectangle 8"/>
          <p:cNvSpPr>
            <a:spLocks/>
          </p:cNvSpPr>
          <p:nvPr/>
        </p:nvSpPr>
        <p:spPr bwMode="auto">
          <a:xfrm>
            <a:off x="6248400" y="26670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BF7C1A93-68E2-4DCC-9802-CDE4648F5C8C}"/>
              </a:ext>
            </a:extLst>
          </p:cNvPr>
          <p:cNvSpPr>
            <a:spLocks/>
          </p:cNvSpPr>
          <p:nvPr/>
        </p:nvSpPr>
        <p:spPr bwMode="auto">
          <a:xfrm>
            <a:off x="1924957" y="3937000"/>
            <a:ext cx="1108529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 u="sng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Setup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2FC3882-54A0-4DE7-8FD9-97783E8961DF}"/>
              </a:ext>
            </a:extLst>
          </p:cNvPr>
          <p:cNvSpPr>
            <a:spLocks/>
          </p:cNvSpPr>
          <p:nvPr/>
        </p:nvSpPr>
        <p:spPr bwMode="auto">
          <a:xfrm>
            <a:off x="1924957" y="3937000"/>
            <a:ext cx="1108529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 u="sng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Setup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DECF1AF7-4ACD-431B-923C-E5555572CE1E}"/>
              </a:ext>
            </a:extLst>
          </p:cNvPr>
          <p:cNvSpPr>
            <a:spLocks/>
          </p:cNvSpPr>
          <p:nvPr/>
        </p:nvSpPr>
        <p:spPr bwMode="auto">
          <a:xfrm>
            <a:off x="304800" y="4267200"/>
            <a:ext cx="7620000" cy="2159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311275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my_switch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$6, %rdi   # x:6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ja      .L8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   # use default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jmp     *.L4(,%rdi,8)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#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Jtab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[x]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5C40CC2-4F5D-455B-8884-F763535715B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458686" y="5704115"/>
            <a:ext cx="569912" cy="2830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4F81BD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8148364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Assembly Setup Explanation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5156200"/>
          </a:xfrm>
          <a:ln/>
        </p:spPr>
        <p:txBody>
          <a:bodyPr/>
          <a:lstStyle/>
          <a:p>
            <a:r>
              <a:rPr lang="en-US" dirty="0"/>
              <a:t>Table Structure</a:t>
            </a:r>
          </a:p>
          <a:p>
            <a:pPr marL="552450" lvl="1"/>
            <a:r>
              <a:rPr lang="en-US" dirty="0"/>
              <a:t>Each target requires 8 bytes</a:t>
            </a:r>
          </a:p>
          <a:p>
            <a:pPr marL="552450" lvl="1"/>
            <a:r>
              <a:rPr lang="en-US" dirty="0"/>
              <a:t>Base address at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</a:t>
            </a:r>
            <a:endParaRPr lang="en-US" dirty="0"/>
          </a:p>
          <a:p>
            <a:endParaRPr lang="en-US" dirty="0"/>
          </a:p>
          <a:p>
            <a:r>
              <a:rPr lang="en-US" dirty="0"/>
              <a:t>Jumping</a:t>
            </a:r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Direct:</a:t>
            </a:r>
            <a:r>
              <a:rPr lang="en-US" dirty="0"/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.L8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Jump target is denoted by label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.L8</a:t>
            </a:r>
            <a:endParaRPr lang="en-US" dirty="0"/>
          </a:p>
          <a:p>
            <a:pPr marL="552450" lvl="1"/>
            <a:endParaRPr lang="en-US" dirty="0"/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Indirect:</a:t>
            </a:r>
            <a:r>
              <a:rPr lang="en-US" dirty="0"/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*.L4(,%rdi,8)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Start of jump table: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</a:t>
            </a:r>
            <a:endParaRPr lang="en-US" dirty="0"/>
          </a:p>
          <a:p>
            <a:pPr marL="552450" lvl="1"/>
            <a:r>
              <a:rPr lang="en-US" dirty="0"/>
              <a:t>Must scale by factor of 8 (addresses are 8 bytes)</a:t>
            </a:r>
          </a:p>
          <a:p>
            <a:pPr marL="552450" lvl="1"/>
            <a:r>
              <a:rPr lang="en-US" dirty="0"/>
              <a:t>Fetch target from effective Address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 + x*8</a:t>
            </a:r>
            <a:endParaRPr lang="en-US" dirty="0"/>
          </a:p>
          <a:p>
            <a:pPr marL="838200" lvl="2"/>
            <a:r>
              <a:rPr lang="en-US" dirty="0"/>
              <a:t>Only for  0 ≤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x</a:t>
            </a:r>
            <a:r>
              <a:rPr lang="en-US" dirty="0"/>
              <a:t> ≤ 6</a:t>
            </a:r>
          </a:p>
        </p:txBody>
      </p:sp>
      <p:sp>
        <p:nvSpPr>
          <p:cNvPr id="25606" name="Rectangle 6"/>
          <p:cNvSpPr>
            <a:spLocks/>
          </p:cNvSpPr>
          <p:nvPr/>
        </p:nvSpPr>
        <p:spPr bwMode="auto">
          <a:xfrm>
            <a:off x="5257800" y="1646238"/>
            <a:ext cx="1246188" cy="381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5486400" y="21336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9732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>
            <a:spLocks/>
          </p:cNvSpPr>
          <p:nvPr/>
        </p:nvSpPr>
        <p:spPr bwMode="auto">
          <a:xfrm>
            <a:off x="990600" y="19812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 Table</a:t>
            </a:r>
          </a:p>
        </p:txBody>
      </p:sp>
      <p:sp>
        <p:nvSpPr>
          <p:cNvPr id="26629" name="Rectangle 5"/>
          <p:cNvSpPr>
            <a:spLocks/>
          </p:cNvSpPr>
          <p:nvPr/>
        </p:nvSpPr>
        <p:spPr bwMode="auto">
          <a:xfrm>
            <a:off x="292100" y="1371600"/>
            <a:ext cx="3454400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6630" name="Rectangle 6"/>
          <p:cNvSpPr>
            <a:spLocks/>
          </p:cNvSpPr>
          <p:nvPr/>
        </p:nvSpPr>
        <p:spPr bwMode="auto">
          <a:xfrm>
            <a:off x="4419600" y="1600200"/>
            <a:ext cx="4432300" cy="47704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1:      // .L3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      // .L5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      // .L9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6:      // .L7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     // .L8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rot="10800000" flipH="1">
            <a:off x="3575050" y="2146298"/>
            <a:ext cx="1384300" cy="814071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rot="10800000" flipH="1">
            <a:off x="3575050" y="2906710"/>
            <a:ext cx="1387475" cy="27083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3575050" y="3403600"/>
            <a:ext cx="1390650" cy="271463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3575050" y="2743200"/>
            <a:ext cx="1379538" cy="2724150"/>
            <a:chOff x="3575050" y="2743200"/>
            <a:chExt cx="1379538" cy="2724150"/>
          </a:xfrm>
        </p:grpSpPr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>
              <a:off x="3581400" y="2743200"/>
              <a:ext cx="1371600" cy="2724150"/>
            </a:xfrm>
            <a:prstGeom prst="line">
              <a:avLst/>
            </a:prstGeom>
            <a:noFill/>
            <a:ln w="25400" cap="flat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635" name="Line 11"/>
            <p:cNvSpPr>
              <a:spLocks noChangeShapeType="1"/>
            </p:cNvSpPr>
            <p:nvPr/>
          </p:nvSpPr>
          <p:spPr bwMode="auto">
            <a:xfrm>
              <a:off x="3575050" y="3611880"/>
              <a:ext cx="1379538" cy="1855470"/>
            </a:xfrm>
            <a:prstGeom prst="line">
              <a:avLst/>
            </a:prstGeom>
            <a:noFill/>
            <a:ln w="25400" cap="flat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3575050" y="3832860"/>
            <a:ext cx="1301750" cy="73914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3575050" y="4057650"/>
            <a:ext cx="1301750" cy="74295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175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1)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4267200" y="1295400"/>
            <a:ext cx="4737100" cy="13716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.L3: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*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z</a:t>
            </a:r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228600" y="1295400"/>
            <a:ext cx="3898900" cy="1981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case 1:	  // .L3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193612"/>
              </p:ext>
            </p:extLst>
          </p:nvPr>
        </p:nvGraphicFramePr>
        <p:xfrm>
          <a:off x="1752600" y="4114800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50519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Handling Fall-Through</a:t>
            </a:r>
          </a:p>
        </p:txBody>
      </p:sp>
      <p:sp>
        <p:nvSpPr>
          <p:cNvPr id="26630" name="Rectangle 6"/>
          <p:cNvSpPr>
            <a:spLocks/>
          </p:cNvSpPr>
          <p:nvPr/>
        </p:nvSpPr>
        <p:spPr bwMode="auto">
          <a:xfrm>
            <a:off x="139700" y="1524000"/>
            <a:ext cx="36703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 . .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	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sp>
        <p:nvSpPr>
          <p:cNvPr id="16" name="Rectangle 6"/>
          <p:cNvSpPr>
            <a:spLocks/>
          </p:cNvSpPr>
          <p:nvPr/>
        </p:nvSpPr>
        <p:spPr bwMode="auto">
          <a:xfrm>
            <a:off x="6172200" y="4419600"/>
            <a:ext cx="2743200" cy="762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case 3: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17" name="Rectangle 6"/>
          <p:cNvSpPr>
            <a:spLocks/>
          </p:cNvSpPr>
          <p:nvPr/>
        </p:nvSpPr>
        <p:spPr bwMode="auto">
          <a:xfrm>
            <a:off x="4191000" y="2133600"/>
            <a:ext cx="2743200" cy="990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merge;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6172200" y="5181600"/>
            <a:ext cx="2743200" cy="685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cxnSp>
        <p:nvCxnSpPr>
          <p:cNvPr id="20" name="Straight Arrow Connector 19"/>
          <p:cNvCxnSpPr>
            <a:endCxn id="17" idx="1"/>
          </p:cNvCxnSpPr>
          <p:nvPr/>
        </p:nvCxnSpPr>
        <p:spPr bwMode="auto">
          <a:xfrm flipV="1">
            <a:off x="1752600" y="2628900"/>
            <a:ext cx="2438400" cy="190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6" idx="1"/>
          </p:cNvCxnSpPr>
          <p:nvPr/>
        </p:nvCxnSpPr>
        <p:spPr bwMode="auto">
          <a:xfrm>
            <a:off x="1905000" y="3733800"/>
            <a:ext cx="4267200" cy="1066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17" idx="2"/>
          </p:cNvCxnSpPr>
          <p:nvPr/>
        </p:nvCxnSpPr>
        <p:spPr bwMode="auto">
          <a:xfrm>
            <a:off x="5562600" y="3124200"/>
            <a:ext cx="609600" cy="228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1501647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2, x == 3)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3962400" y="1295400"/>
            <a:ext cx="5041900" cy="3048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.L5:                  # Case 2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cqto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						  # sign extend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            #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to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rdx:rax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.L6     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.L9:                  # Case 3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1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               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+= 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ret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139700" y="1524000"/>
            <a:ext cx="36703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 . .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	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39872"/>
              </p:ext>
            </p:extLst>
          </p:nvPr>
        </p:nvGraphicFramePr>
        <p:xfrm>
          <a:off x="3810000" y="4572000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rcx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43322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5, x == 6, default)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4267200" y="1295400"/>
            <a:ext cx="4737100" cy="21336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.L7:               # Case 5,6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$1,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1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-= 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.L8:               # Default: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$2,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2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228600" y="1295400"/>
            <a:ext cx="3898900" cy="2819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  // .L7</a:t>
            </a:r>
          </a:p>
          <a:p>
            <a:pPr algn="l"/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case 6:  // .L7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 // .L8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038513"/>
              </p:ext>
            </p:extLst>
          </p:nvPr>
        </p:nvGraphicFramePr>
        <p:xfrm>
          <a:off x="3810000" y="4572000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266014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Summarizing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/>
              <a:t>C Control</a:t>
            </a:r>
          </a:p>
          <a:p>
            <a:pPr marL="546100" lvl="1"/>
            <a:r>
              <a:rPr lang="en-US" dirty="0"/>
              <a:t>if-then-else</a:t>
            </a:r>
          </a:p>
          <a:p>
            <a:pPr marL="546100" lvl="1"/>
            <a:r>
              <a:rPr lang="en-US" dirty="0"/>
              <a:t>do-while</a:t>
            </a:r>
          </a:p>
          <a:p>
            <a:pPr marL="546100" lvl="1"/>
            <a:r>
              <a:rPr lang="en-US" dirty="0"/>
              <a:t>while, for</a:t>
            </a:r>
          </a:p>
          <a:p>
            <a:pPr marL="546100" lvl="1"/>
            <a:r>
              <a:rPr lang="en-US" dirty="0"/>
              <a:t>switch</a:t>
            </a:r>
          </a:p>
          <a:p>
            <a:r>
              <a:rPr lang="en-US" dirty="0"/>
              <a:t>Assembler Control</a:t>
            </a:r>
          </a:p>
          <a:p>
            <a:pPr marL="546100" lvl="1"/>
            <a:r>
              <a:rPr lang="en-US" dirty="0"/>
              <a:t>Conditional jump</a:t>
            </a:r>
          </a:p>
          <a:p>
            <a:pPr marL="546100" lvl="1"/>
            <a:r>
              <a:rPr lang="en-US" dirty="0"/>
              <a:t>Conditional move</a:t>
            </a:r>
          </a:p>
          <a:p>
            <a:pPr marL="546100" lvl="1"/>
            <a:r>
              <a:rPr lang="en-US" dirty="0"/>
              <a:t>Indirect jump (via jump tables)</a:t>
            </a:r>
          </a:p>
          <a:p>
            <a:pPr marL="546100" lvl="1"/>
            <a:r>
              <a:rPr lang="en-US" dirty="0"/>
              <a:t>Compiler generates code sequence to implement more complex control</a:t>
            </a:r>
          </a:p>
          <a:p>
            <a:r>
              <a:rPr lang="en-US" dirty="0"/>
              <a:t>Standard Techniques</a:t>
            </a:r>
          </a:p>
          <a:p>
            <a:pPr marL="546100" lvl="1"/>
            <a:r>
              <a:rPr lang="en-US" dirty="0"/>
              <a:t>Loops converted to do-while or jump-to-middle form</a:t>
            </a:r>
          </a:p>
          <a:p>
            <a:pPr marL="546100" lvl="1"/>
            <a:r>
              <a:rPr lang="en-US" dirty="0"/>
              <a:t>Large switch statements use jump tables</a:t>
            </a:r>
          </a:p>
          <a:p>
            <a:pPr marL="546100" lvl="1"/>
            <a:r>
              <a:rPr lang="en-US" dirty="0"/>
              <a:t>Sparse switch statements may use decision trees (if-</a:t>
            </a:r>
            <a:r>
              <a:rPr lang="en-US" dirty="0" err="1"/>
              <a:t>elseif</a:t>
            </a:r>
            <a:r>
              <a:rPr lang="en-US" dirty="0"/>
              <a:t>-</a:t>
            </a:r>
            <a:r>
              <a:rPr lang="en-US" dirty="0" err="1"/>
              <a:t>elseif</a:t>
            </a:r>
            <a:r>
              <a:rPr lang="en-US" dirty="0"/>
              <a:t>-else)</a:t>
            </a:r>
          </a:p>
        </p:txBody>
      </p:sp>
    </p:spTree>
    <p:extLst>
      <p:ext uri="{BB962C8B-B14F-4D97-AF65-F5344CB8AC3E}">
        <p14:creationId xmlns:p14="http://schemas.microsoft.com/office/powerpoint/2010/main" val="113451755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Summary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Today</a:t>
            </a:r>
          </a:p>
          <a:p>
            <a:pPr marL="552450" lvl="1"/>
            <a:r>
              <a:rPr lang="en-US" dirty="0"/>
              <a:t>Control: Condition codes</a:t>
            </a:r>
          </a:p>
          <a:p>
            <a:pPr marL="552450" lvl="1"/>
            <a:r>
              <a:rPr lang="en-US" dirty="0"/>
              <a:t>Conditional branches &amp; conditional moves</a:t>
            </a:r>
          </a:p>
          <a:p>
            <a:pPr marL="552450" lvl="1"/>
            <a:r>
              <a:rPr lang="en-US" dirty="0"/>
              <a:t>Loops</a:t>
            </a:r>
          </a:p>
          <a:p>
            <a:pPr marL="552450" lvl="1"/>
            <a:r>
              <a:rPr lang="en-US" dirty="0"/>
              <a:t>Switch statements</a:t>
            </a:r>
          </a:p>
          <a:p>
            <a:r>
              <a:rPr lang="en-US" dirty="0"/>
              <a:t>Next Time</a:t>
            </a:r>
          </a:p>
          <a:p>
            <a:pPr marL="552450" lvl="1"/>
            <a:r>
              <a:rPr lang="en-US" dirty="0"/>
              <a:t>Stack</a:t>
            </a:r>
          </a:p>
          <a:p>
            <a:pPr marL="552450" lvl="1"/>
            <a:r>
              <a:rPr lang="en-US" dirty="0"/>
              <a:t>Call / return</a:t>
            </a:r>
          </a:p>
          <a:p>
            <a:pPr marL="552450" lvl="1"/>
            <a:r>
              <a:rPr lang="en-US" dirty="0"/>
              <a:t>Procedure call discipline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</a:t>
            </a:r>
          </a:p>
        </p:txBody>
      </p:sp>
      <p:sp>
        <p:nvSpPr>
          <p:cNvPr id="4" name="Rectangle 6"/>
          <p:cNvSpPr>
            <a:spLocks/>
          </p:cNvSpPr>
          <p:nvPr/>
        </p:nvSpPr>
        <p:spPr bwMode="auto">
          <a:xfrm>
            <a:off x="322385" y="1371600"/>
            <a:ext cx="8379069" cy="4431323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00000000004005e0 &lt;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&gt;: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4005e0:       48 89 d1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4005e3:       48 83 ff 06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$0x6,%rdi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4005e7:       77 2b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ja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400614 &lt;switch_eg+0x34&gt;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4005e9:       ff 24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f0 07 40 00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jmpq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*0x4007f0(,%rdi,8)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4005f0: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4005f3:       48 0f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af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c2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4005f7: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4005f8: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4005fb:       48 99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cqto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4005fd:       48 f7 f9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400600: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05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400607 &lt;switch_eg+0x27&gt;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400602: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400607:       48 01 c8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40060a: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40060b: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400610:       48 29 d0                sub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400613: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400614:       b8 02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$0x2,%eax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400619: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82479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 (cont.)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22385" y="1371600"/>
            <a:ext cx="8379069" cy="92416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00000000004005e0 &lt;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&gt;: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4005e9:       ff 24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f0 07 40 00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jmpq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*</a:t>
            </a:r>
            <a:r>
              <a:rPr lang="cs-CZ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(,%rdi,8)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328246" y="2588847"/>
            <a:ext cx="8379069" cy="1787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gdb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switch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x /8xg 0x4007f0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0x4007f0:       0x0000000000400614      0x00000000004005f0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0x400800:       0x00000000004005f8      0x0000000000400602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0x400810:       0x0000000000400614      0x000000000040060b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0x400820:       0x000000000040060b      0x2c646c25203d2078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</a:t>
            </a:r>
          </a:p>
        </p:txBody>
      </p:sp>
    </p:spTree>
    <p:extLst>
      <p:ext uri="{BB962C8B-B14F-4D97-AF65-F5344CB8AC3E}">
        <p14:creationId xmlns:p14="http://schemas.microsoft.com/office/powerpoint/2010/main" val="159096640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 (cont.)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298938" y="1172309"/>
            <a:ext cx="8379069" cy="14458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gdb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switch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x /8xg 0x4007f0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0x4007f0:       0x0000000000400614      0x00000000004005f0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0x400800:       0x00000000004005f8      0x0000000000400602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0x400810:       0x0000000000400614      0x000000000040060b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0x400820:       0x000000000040060b      0x2c646c25203d2078</a:t>
            </a:r>
          </a:p>
        </p:txBody>
      </p:sp>
      <p:sp>
        <p:nvSpPr>
          <p:cNvPr id="6" name="Rectangle 6"/>
          <p:cNvSpPr>
            <a:spLocks/>
          </p:cNvSpPr>
          <p:nvPr/>
        </p:nvSpPr>
        <p:spPr bwMode="auto">
          <a:xfrm>
            <a:off x="381001" y="2706078"/>
            <a:ext cx="8379069" cy="3565768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4005f0: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4005f3:       48 0f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af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c2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4005f7: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4005f8: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4005fb:       48 99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cqto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4005fd:       48 f7 f9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400600: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05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400607 &lt;switch_eg+0x27&gt;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400602: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400607:       48 01 c8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40060a: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40060b: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400610:       48 29 d0                sub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400613: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400614:       b8 02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$0x2,%eax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400619: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1182077" y="1983154"/>
            <a:ext cx="1406769" cy="169007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1182077" y="1768231"/>
            <a:ext cx="1680309" cy="405423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1240692" y="2188308"/>
            <a:ext cx="1592386" cy="36243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1221154" y="2403231"/>
            <a:ext cx="1651001" cy="2794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1221154" y="1738923"/>
            <a:ext cx="3810001" cy="13286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1270000" y="1963615"/>
            <a:ext cx="3761155" cy="25986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1230923" y="2178538"/>
            <a:ext cx="3800232" cy="29991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9247834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itle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Slide">
      <a:majorFont>
        <a:latin typeface="Calibri Bold"/>
        <a:ea typeface="ヒラギノ角ゴ ProN W6"/>
        <a:cs typeface="ヒラギノ角ゴ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and Content: Build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: Build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and Content: Bui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Only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Only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plate200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25400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 smtClean="0"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emplate200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25400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 smtClean="0"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23463</TotalTime>
  <Pages>0</Pages>
  <Words>5492</Words>
  <Characters>0</Characters>
  <Application>Microsoft Office PowerPoint</Application>
  <PresentationFormat>On-screen Show (4:3)</PresentationFormat>
  <Lines>0</Lines>
  <Paragraphs>1206</Paragraphs>
  <Slides>56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56</vt:i4>
      </vt:variant>
    </vt:vector>
  </HeadingPairs>
  <TitlesOfParts>
    <vt:vector size="77" baseType="lpstr">
      <vt:lpstr>Arial</vt:lpstr>
      <vt:lpstr>Arial Narrow</vt:lpstr>
      <vt:lpstr>Arial Narrow Bold</vt:lpstr>
      <vt:lpstr>Calibri</vt:lpstr>
      <vt:lpstr>Calibri Bold</vt:lpstr>
      <vt:lpstr>Calibri Bold Italic</vt:lpstr>
      <vt:lpstr>Calibri Italic</vt:lpstr>
      <vt:lpstr>Courier</vt:lpstr>
      <vt:lpstr>Courier New</vt:lpstr>
      <vt:lpstr>Courier New Bold</vt:lpstr>
      <vt:lpstr>Courier New Bold Italic</vt:lpstr>
      <vt:lpstr>Gill Sans</vt:lpstr>
      <vt:lpstr>Times New Roman</vt:lpstr>
      <vt:lpstr>Wingdings</vt:lpstr>
      <vt:lpstr>Wingdings 2</vt:lpstr>
      <vt:lpstr>Title Slide</vt:lpstr>
      <vt:lpstr>Title and Content: Build</vt:lpstr>
      <vt:lpstr>Title and Content</vt:lpstr>
      <vt:lpstr>Title Only</vt:lpstr>
      <vt:lpstr>template2007</vt:lpstr>
      <vt:lpstr>1_template2007</vt:lpstr>
      <vt:lpstr>Lecture 05: Control Operations  </vt:lpstr>
      <vt:lpstr>Today</vt:lpstr>
      <vt:lpstr>Recall: ISA = Assembly/Machine Code View</vt:lpstr>
      <vt:lpstr>Recall: Turning C into Object Code</vt:lpstr>
      <vt:lpstr>Recall: Move &amp; Arithmetic Operations</vt:lpstr>
      <vt:lpstr>Recall: Addressing Modes</vt:lpstr>
      <vt:lpstr>Processor State (x86-64, Partial)</vt:lpstr>
      <vt:lpstr>Condition Codes (Implicit Setting)</vt:lpstr>
      <vt:lpstr>CF set when</vt:lpstr>
      <vt:lpstr>SF set when</vt:lpstr>
      <vt:lpstr>OF set when</vt:lpstr>
      <vt:lpstr>ZF set when</vt:lpstr>
      <vt:lpstr>Condition Codes (Explicit Setting: Compare)</vt:lpstr>
      <vt:lpstr>Condition Codes (Explicit Setting: Test)</vt:lpstr>
      <vt:lpstr>Reading Condition Codes</vt:lpstr>
      <vt:lpstr>x86-64 Integer Registers</vt:lpstr>
      <vt:lpstr>Reading Condition Codes (Cont.)</vt:lpstr>
      <vt:lpstr>Reading Condition Codes (Cont.)</vt:lpstr>
      <vt:lpstr>Today</vt:lpstr>
      <vt:lpstr>Jumping</vt:lpstr>
      <vt:lpstr>Conditional Branch Example (Old Style)</vt:lpstr>
      <vt:lpstr>Expressing with Goto Code</vt:lpstr>
      <vt:lpstr>General Conditional Expression Translation (Using Branches)</vt:lpstr>
      <vt:lpstr>Using Conditional Moves</vt:lpstr>
      <vt:lpstr>Conditional Move Example</vt:lpstr>
      <vt:lpstr>Bad Cases for Conditional Move</vt:lpstr>
      <vt:lpstr>Exercise</vt:lpstr>
      <vt:lpstr>Exercise</vt:lpstr>
      <vt:lpstr>Today</vt:lpstr>
      <vt:lpstr>“Do-While” Loop Example</vt:lpstr>
      <vt:lpstr>“Do-While” Loop Compilation</vt:lpstr>
      <vt:lpstr>General “Do-While” Translation</vt:lpstr>
      <vt:lpstr>General “While” Translation #1</vt:lpstr>
      <vt:lpstr>While Loop Example #1</vt:lpstr>
      <vt:lpstr>General “While” Translation #2</vt:lpstr>
      <vt:lpstr>While Loop Example #2</vt:lpstr>
      <vt:lpstr>“For” Loop Form</vt:lpstr>
      <vt:lpstr>“For” Loop  While Loop</vt:lpstr>
      <vt:lpstr>For-While Conversion</vt:lpstr>
      <vt:lpstr>“For” Loop Do-While Conversion</vt:lpstr>
      <vt:lpstr>Today</vt:lpstr>
      <vt:lpstr>Switch Statement Example</vt:lpstr>
      <vt:lpstr>Jump Table Structure</vt:lpstr>
      <vt:lpstr>Switch Statement Example</vt:lpstr>
      <vt:lpstr>Switch Statement Example</vt:lpstr>
      <vt:lpstr>Assembly Setup Explanation</vt:lpstr>
      <vt:lpstr>Jump Table</vt:lpstr>
      <vt:lpstr>Code Blocks (x == 1)</vt:lpstr>
      <vt:lpstr>Handling Fall-Through</vt:lpstr>
      <vt:lpstr>Code Blocks (x == 2, x == 3)</vt:lpstr>
      <vt:lpstr>Code Blocks (x == 5, x == 6, default)</vt:lpstr>
      <vt:lpstr>Summarizing</vt:lpstr>
      <vt:lpstr>Summary</vt:lpstr>
      <vt:lpstr>Finding Jump Table in Binary</vt:lpstr>
      <vt:lpstr>Finding Jump Table in Binary (cont.)</vt:lpstr>
      <vt:lpstr>Finding Jump Table in Binary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</dc:title>
  <dc:creator>Markus Pueschel</dc:creator>
  <dc:description>Redesign of slides created by Randal E. Bryant and David R. O'Hallaron</dc:description>
  <cp:lastModifiedBy>Anandi Dutta</cp:lastModifiedBy>
  <cp:revision>1130</cp:revision>
  <cp:lastPrinted>2013-09-12T14:46:51Z</cp:lastPrinted>
  <dcterms:created xsi:type="dcterms:W3CDTF">2012-09-13T15:33:55Z</dcterms:created>
  <dcterms:modified xsi:type="dcterms:W3CDTF">2023-07-27T18:30:38Z</dcterms:modified>
</cp:coreProperties>
</file>