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3" r:id="rId4"/>
  </p:sldMasterIdLst>
  <p:notesMasterIdLst>
    <p:notesMasterId r:id="rId82"/>
  </p:notesMasterIdLst>
  <p:sldIdLst>
    <p:sldId id="335" r:id="rId5"/>
    <p:sldId id="425" r:id="rId6"/>
    <p:sldId id="370" r:id="rId7"/>
    <p:sldId id="399" r:id="rId8"/>
    <p:sldId id="398" r:id="rId9"/>
    <p:sldId id="400" r:id="rId10"/>
    <p:sldId id="401" r:id="rId11"/>
    <p:sldId id="397" r:id="rId12"/>
    <p:sldId id="289" r:id="rId13"/>
    <p:sldId id="403" r:id="rId14"/>
    <p:sldId id="402" r:id="rId15"/>
    <p:sldId id="290" r:id="rId16"/>
    <p:sldId id="404" r:id="rId17"/>
    <p:sldId id="405" r:id="rId18"/>
    <p:sldId id="256" r:id="rId19"/>
    <p:sldId id="407" r:id="rId20"/>
    <p:sldId id="260" r:id="rId21"/>
    <p:sldId id="371" r:id="rId22"/>
    <p:sldId id="292" r:id="rId23"/>
    <p:sldId id="372" r:id="rId24"/>
    <p:sldId id="373" r:id="rId25"/>
    <p:sldId id="374" r:id="rId26"/>
    <p:sldId id="375" r:id="rId27"/>
    <p:sldId id="387" r:id="rId28"/>
    <p:sldId id="376" r:id="rId29"/>
    <p:sldId id="377" r:id="rId30"/>
    <p:sldId id="388" r:id="rId31"/>
    <p:sldId id="295" r:id="rId32"/>
    <p:sldId id="296" r:id="rId33"/>
    <p:sldId id="297" r:id="rId34"/>
    <p:sldId id="298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09" r:id="rId46"/>
    <p:sldId id="310" r:id="rId47"/>
    <p:sldId id="408" r:id="rId48"/>
    <p:sldId id="409" r:id="rId49"/>
    <p:sldId id="411" r:id="rId50"/>
    <p:sldId id="412" r:id="rId51"/>
    <p:sldId id="413" r:id="rId52"/>
    <p:sldId id="385" r:id="rId53"/>
    <p:sldId id="381" r:id="rId54"/>
    <p:sldId id="410" r:id="rId55"/>
    <p:sldId id="382" r:id="rId56"/>
    <p:sldId id="325" r:id="rId57"/>
    <p:sldId id="326" r:id="rId58"/>
    <p:sldId id="327" r:id="rId59"/>
    <p:sldId id="383" r:id="rId60"/>
    <p:sldId id="423" r:id="rId61"/>
    <p:sldId id="424" r:id="rId62"/>
    <p:sldId id="384" r:id="rId63"/>
    <p:sldId id="414" r:id="rId64"/>
    <p:sldId id="415" r:id="rId65"/>
    <p:sldId id="416" r:id="rId66"/>
    <p:sldId id="417" r:id="rId67"/>
    <p:sldId id="418" r:id="rId68"/>
    <p:sldId id="419" r:id="rId69"/>
    <p:sldId id="420" r:id="rId70"/>
    <p:sldId id="386" r:id="rId71"/>
    <p:sldId id="389" r:id="rId72"/>
    <p:sldId id="328" r:id="rId73"/>
    <p:sldId id="390" r:id="rId74"/>
    <p:sldId id="391" r:id="rId75"/>
    <p:sldId id="393" r:id="rId76"/>
    <p:sldId id="394" r:id="rId77"/>
    <p:sldId id="395" r:id="rId78"/>
    <p:sldId id="396" r:id="rId79"/>
    <p:sldId id="366" r:id="rId80"/>
    <p:sldId id="334" r:id="rId8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C74677-CEC2-41D7-8F45-28BDACB08097}" v="1" dt="2023-07-27T01:04:34.8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35" autoAdjust="0"/>
    <p:restoredTop sz="97805" autoAdjust="0"/>
  </p:normalViewPr>
  <p:slideViewPr>
    <p:cSldViewPr snapToGrid="0">
      <p:cViewPr varScale="1">
        <p:scale>
          <a:sx n="86" d="100"/>
          <a:sy n="86" d="100"/>
        </p:scale>
        <p:origin x="909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viewProps" Target="view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microsoft.com/office/2016/11/relationships/changesInfo" Target="changesInfos/changesInfo1.xml"/><Relationship Id="rId61" Type="http://schemas.openxmlformats.org/officeDocument/2006/relationships/slide" Target="slides/slide57.xml"/><Relationship Id="rId8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ndi Dutta" userId="87eb70f522ca77d4" providerId="LiveId" clId="{AF2E0E61-8D98-409C-BEAD-C1A46EA2A411}"/>
    <pc:docChg chg="delSld modSld">
      <pc:chgData name="Anandi Dutta" userId="87eb70f522ca77d4" providerId="LiveId" clId="{AF2E0E61-8D98-409C-BEAD-C1A46EA2A411}" dt="2023-07-27T18:32:00.079" v="43" actId="2696"/>
      <pc:docMkLst>
        <pc:docMk/>
      </pc:docMkLst>
      <pc:sldChg chg="delSp modSp mod">
        <pc:chgData name="Anandi Dutta" userId="87eb70f522ca77d4" providerId="LiveId" clId="{AF2E0E61-8D98-409C-BEAD-C1A46EA2A411}" dt="2023-07-27T18:31:23.376" v="42"/>
        <pc:sldMkLst>
          <pc:docMk/>
          <pc:sldMk cId="0" sldId="335"/>
        </pc:sldMkLst>
        <pc:spChg chg="del mod">
          <ac:chgData name="Anandi Dutta" userId="87eb70f522ca77d4" providerId="LiveId" clId="{AF2E0E61-8D98-409C-BEAD-C1A46EA2A411}" dt="2023-07-27T18:31:23.376" v="42"/>
          <ac:spMkLst>
            <pc:docMk/>
            <pc:sldMk cId="0" sldId="335"/>
            <ac:spMk id="8196" creationId="{00000000-0000-0000-0000-000000000000}"/>
          </ac:spMkLst>
        </pc:spChg>
        <pc:spChg chg="mod">
          <ac:chgData name="Anandi Dutta" userId="87eb70f522ca77d4" providerId="LiveId" clId="{AF2E0E61-8D98-409C-BEAD-C1A46EA2A411}" dt="2023-07-27T18:31:16.218" v="39" actId="20577"/>
          <ac:spMkLst>
            <pc:docMk/>
            <pc:sldMk cId="0" sldId="335"/>
            <ac:spMk id="8199" creationId="{00000000-0000-0000-0000-000000000000}"/>
          </ac:spMkLst>
        </pc:spChg>
      </pc:sldChg>
      <pc:sldChg chg="del">
        <pc:chgData name="Anandi Dutta" userId="87eb70f522ca77d4" providerId="LiveId" clId="{AF2E0E61-8D98-409C-BEAD-C1A46EA2A411}" dt="2023-07-27T18:32:00.079" v="43" actId="2696"/>
        <pc:sldMkLst>
          <pc:docMk/>
          <pc:sldMk cId="1233805520" sldId="426"/>
        </pc:sldMkLst>
      </pc:sldChg>
    </pc:docChg>
  </pc:docChgLst>
  <pc:docChgLst>
    <pc:chgData name="Anandi Dutta" userId="87eb70f522ca77d4" providerId="LiveId" clId="{71C74677-CEC2-41D7-8F45-28BDACB08097}"/>
    <pc:docChg chg="modSld modMainMaster">
      <pc:chgData name="Anandi Dutta" userId="87eb70f522ca77d4" providerId="LiveId" clId="{71C74677-CEC2-41D7-8F45-28BDACB08097}" dt="2023-07-27T01:04:34.855" v="0"/>
      <pc:docMkLst>
        <pc:docMk/>
      </pc:docMkLst>
      <pc:sldChg chg="modSp">
        <pc:chgData name="Anandi Dutta" userId="87eb70f522ca77d4" providerId="LiveId" clId="{71C74677-CEC2-41D7-8F45-28BDACB08097}" dt="2023-07-27T01:04:34.855" v="0"/>
        <pc:sldMkLst>
          <pc:docMk/>
          <pc:sldMk cId="0" sldId="289"/>
        </pc:sldMkLst>
        <pc:spChg chg="mod">
          <ac:chgData name="Anandi Dutta" userId="87eb70f522ca77d4" providerId="LiveId" clId="{71C74677-CEC2-41D7-8F45-28BDACB08097}" dt="2023-07-27T01:04:34.855" v="0"/>
          <ac:spMkLst>
            <pc:docMk/>
            <pc:sldMk cId="0" sldId="289"/>
            <ac:spMk id="41986" creationId="{00000000-0000-0000-0000-000000000000}"/>
          </ac:spMkLst>
        </pc:spChg>
      </pc:sldChg>
      <pc:sldChg chg="modSp">
        <pc:chgData name="Anandi Dutta" userId="87eb70f522ca77d4" providerId="LiveId" clId="{71C74677-CEC2-41D7-8F45-28BDACB08097}" dt="2023-07-27T01:04:34.855" v="0"/>
        <pc:sldMkLst>
          <pc:docMk/>
          <pc:sldMk cId="1567741333" sldId="403"/>
        </pc:sldMkLst>
        <pc:spChg chg="mod">
          <ac:chgData name="Anandi Dutta" userId="87eb70f522ca77d4" providerId="LiveId" clId="{71C74677-CEC2-41D7-8F45-28BDACB08097}" dt="2023-07-27T01:04:34.855" v="0"/>
          <ac:spMkLst>
            <pc:docMk/>
            <pc:sldMk cId="1567741333" sldId="403"/>
            <ac:spMk id="41986" creationId="{00000000-0000-0000-0000-000000000000}"/>
          </ac:spMkLst>
        </pc:spChg>
      </pc:sldChg>
      <pc:sldChg chg="modSp">
        <pc:chgData name="Anandi Dutta" userId="87eb70f522ca77d4" providerId="LiveId" clId="{71C74677-CEC2-41D7-8F45-28BDACB08097}" dt="2023-07-27T01:04:34.855" v="0"/>
        <pc:sldMkLst>
          <pc:docMk/>
          <pc:sldMk cId="364143190" sldId="405"/>
        </pc:sldMkLst>
        <pc:spChg chg="mod">
          <ac:chgData name="Anandi Dutta" userId="87eb70f522ca77d4" providerId="LiveId" clId="{71C74677-CEC2-41D7-8F45-28BDACB08097}" dt="2023-07-27T01:04:34.855" v="0"/>
          <ac:spMkLst>
            <pc:docMk/>
            <pc:sldMk cId="364143190" sldId="405"/>
            <ac:spMk id="44046" creationId="{00000000-0000-0000-0000-000000000000}"/>
          </ac:spMkLst>
        </pc:spChg>
      </pc:sldChg>
      <pc:sldMasterChg chg="modSp">
        <pc:chgData name="Anandi Dutta" userId="87eb70f522ca77d4" providerId="LiveId" clId="{71C74677-CEC2-41D7-8F45-28BDACB08097}" dt="2023-07-27T01:04:34.855" v="0"/>
        <pc:sldMasterMkLst>
          <pc:docMk/>
          <pc:sldMasterMk cId="0" sldId="2147483648"/>
        </pc:sldMasterMkLst>
        <pc:spChg chg="mod">
          <ac:chgData name="Anandi Dutta" userId="87eb70f522ca77d4" providerId="LiveId" clId="{71C74677-CEC2-41D7-8F45-28BDACB08097}" dt="2023-07-27T01:04:34.855" v="0"/>
          <ac:spMkLst>
            <pc:docMk/>
            <pc:sldMasterMk cId="0" sldId="2147483648"/>
            <ac:spMk id="5" creationId="{00000000-0000-0000-0000-000000000000}"/>
          </ac:spMkLst>
        </pc:spChg>
      </pc:sldMasterChg>
      <pc:sldMasterChg chg="modSp">
        <pc:chgData name="Anandi Dutta" userId="87eb70f522ca77d4" providerId="LiveId" clId="{71C74677-CEC2-41D7-8F45-28BDACB08097}" dt="2023-07-27T01:04:34.855" v="0"/>
        <pc:sldMasterMkLst>
          <pc:docMk/>
          <pc:sldMasterMk cId="0" sldId="2147483649"/>
        </pc:sldMasterMkLst>
        <pc:spChg chg="mod">
          <ac:chgData name="Anandi Dutta" userId="87eb70f522ca77d4" providerId="LiveId" clId="{71C74677-CEC2-41D7-8F45-28BDACB08097}" dt="2023-07-27T01:04:34.855" v="0"/>
          <ac:spMkLst>
            <pc:docMk/>
            <pc:sldMasterMk cId="0" sldId="2147483649"/>
            <ac:spMk id="7" creationId="{00000000-0000-0000-0000-000000000000}"/>
          </ac:spMkLst>
        </pc:spChg>
      </pc:sldMasterChg>
      <pc:sldMasterChg chg="modSp">
        <pc:chgData name="Anandi Dutta" userId="87eb70f522ca77d4" providerId="LiveId" clId="{71C74677-CEC2-41D7-8F45-28BDACB08097}" dt="2023-07-27T01:04:34.855" v="0"/>
        <pc:sldMasterMkLst>
          <pc:docMk/>
          <pc:sldMasterMk cId="0" sldId="2147483650"/>
        </pc:sldMasterMkLst>
        <pc:spChg chg="mod">
          <ac:chgData name="Anandi Dutta" userId="87eb70f522ca77d4" providerId="LiveId" clId="{71C74677-CEC2-41D7-8F45-28BDACB08097}" dt="2023-07-27T01:04:34.855" v="0"/>
          <ac:spMkLst>
            <pc:docMk/>
            <pc:sldMasterMk cId="0" sldId="2147483650"/>
            <ac:spMk id="6" creationId="{00000000-0000-0000-0000-000000000000}"/>
          </ac:spMkLst>
        </pc:spChg>
      </pc:sldMasterChg>
      <pc:sldMasterChg chg="modSp">
        <pc:chgData name="Anandi Dutta" userId="87eb70f522ca77d4" providerId="LiveId" clId="{71C74677-CEC2-41D7-8F45-28BDACB08097}" dt="2023-07-27T01:04:34.855" v="0"/>
        <pc:sldMasterMkLst>
          <pc:docMk/>
          <pc:sldMasterMk cId="0" sldId="2147483653"/>
        </pc:sldMasterMkLst>
        <pc:spChg chg="mod">
          <ac:chgData name="Anandi Dutta" userId="87eb70f522ca77d4" providerId="LiveId" clId="{71C74677-CEC2-41D7-8F45-28BDACB08097}" dt="2023-07-27T01:04:34.855" v="0"/>
          <ac:spMkLst>
            <pc:docMk/>
            <pc:sldMasterMk cId="0" sldId="2147483653"/>
            <ac:spMk id="7" creationId="{00000000-0000-0000-0000-000000000000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84245-4571-4C90-8BD5-DFDBDCB8E868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485A2-FA6A-46DD-B3E5-15C95E45F6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23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485A2-FA6A-46DD-B3E5-15C95E45F6C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75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525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97000"/>
            <a:ext cx="411480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97000"/>
            <a:ext cx="411480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54000"/>
            <a:ext cx="2095500" cy="6578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54000"/>
            <a:ext cx="6134100" cy="6578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54000"/>
            <a:ext cx="2095500" cy="5872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54000"/>
            <a:ext cx="6134100" cy="5872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97000"/>
            <a:ext cx="411480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97000"/>
            <a:ext cx="411480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54000"/>
            <a:ext cx="2095500" cy="6578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54000"/>
            <a:ext cx="6134100" cy="6578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2032000"/>
            <a:ext cx="77724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 Bold" charset="0"/>
              </a:rPr>
              <a:t>Click to edit Master title style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7897813" y="-26988"/>
            <a:ext cx="1320800" cy="25241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200" b="1" dirty="0">
                <a:solidFill>
                  <a:srgbClr val="FFFFFF"/>
                </a:solidFill>
                <a:latin typeface="Times New Roman" charset="0"/>
                <a:cs typeface="Times New Roman" charset="0"/>
                <a:sym typeface="Times New Roman" charset="0"/>
              </a:rPr>
              <a:t>CS 3843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9pPr>
    </p:titleStyle>
    <p:bodyStyle>
      <a:lvl1pPr algn="l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1pPr>
      <a:lvl2pPr marL="4572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2pPr>
      <a:lvl3pPr marL="9144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3pPr>
      <a:lvl4pPr marL="13716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4pPr>
      <a:lvl5pPr marL="18288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5pPr>
      <a:lvl6pPr marL="22860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6pPr>
      <a:lvl7pPr marL="27432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7pPr>
      <a:lvl8pPr marL="32004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8pPr>
      <a:lvl9pPr marL="36576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540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Calibri Bold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97000"/>
            <a:ext cx="8382000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Calibri Bold" charset="0"/>
              </a:rPr>
              <a:t>Click to edit Master text styles</a:t>
            </a:r>
          </a:p>
          <a:p>
            <a:pPr lvl="1"/>
            <a:r>
              <a:rPr lang="en-US" dirty="0">
                <a:sym typeface="Calibri" charset="0"/>
              </a:rPr>
              <a:t>Second level</a:t>
            </a:r>
          </a:p>
          <a:p>
            <a:pPr lvl="2"/>
            <a:r>
              <a:rPr lang="en-US" dirty="0">
                <a:sym typeface="Calibri" charset="0"/>
              </a:rPr>
              <a:t>Third level</a:t>
            </a:r>
          </a:p>
          <a:p>
            <a:pPr lvl="3"/>
            <a:r>
              <a:rPr lang="en-US" dirty="0">
                <a:sym typeface="Calibri" charset="0"/>
              </a:rPr>
              <a:t>Fourth level</a:t>
            </a:r>
          </a:p>
          <a:p>
            <a:pPr lvl="4"/>
            <a:r>
              <a:rPr lang="en-US" dirty="0">
                <a:sym typeface="Calibri" charset="0"/>
              </a:rPr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0843" y="6611779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2"/>
          <p:cNvSpPr>
            <a:spLocks/>
          </p:cNvSpPr>
          <p:nvPr userDrawn="1"/>
        </p:nvSpPr>
        <p:spPr bwMode="auto">
          <a:xfrm>
            <a:off x="7897813" y="-26988"/>
            <a:ext cx="1320800" cy="25241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200" b="1" dirty="0">
                <a:solidFill>
                  <a:srgbClr val="FFFFFF"/>
                </a:solidFill>
                <a:latin typeface="Times New Roman" charset="0"/>
                <a:cs typeface="Times New Roman" charset="0"/>
                <a:sym typeface="Times New Roman" charset="0"/>
              </a:rPr>
              <a:t>CS 3843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9pPr>
    </p:titleStyle>
    <p:bodyStyle>
      <a:lvl1pPr marL="254000" indent="-254000" algn="l" rtl="0" fontAlgn="base">
        <a:spcBef>
          <a:spcPts val="600"/>
        </a:spcBef>
        <a:spcAft>
          <a:spcPct val="0"/>
        </a:spcAft>
        <a:buClr>
          <a:srgbClr val="990000"/>
        </a:buClr>
        <a:buSzPct val="60000"/>
        <a:buFont typeface="Wingdings 2" charset="2"/>
        <a:buChar char="¢"/>
        <a:defRPr sz="2400" b="1">
          <a:solidFill>
            <a:schemeClr val="tx1"/>
          </a:solidFill>
          <a:latin typeface="+mn-lt"/>
          <a:ea typeface="+mn-ea"/>
          <a:cs typeface="+mn-cs"/>
          <a:sym typeface="Calibri Bold" charset="0"/>
        </a:defRPr>
      </a:lvl1pPr>
      <a:lvl2pPr marL="514350" indent="-234950" algn="l" rtl="0" fontAlgn="base">
        <a:spcBef>
          <a:spcPts val="500"/>
        </a:spcBef>
        <a:spcAft>
          <a:spcPct val="0"/>
        </a:spcAft>
        <a:buClr>
          <a:srgbClr val="990000"/>
        </a:buClr>
        <a:buSzPct val="11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2pPr>
      <a:lvl3pPr marL="800100" indent="-203200" algn="l" rtl="0" fontAlgn="base">
        <a:spcBef>
          <a:spcPts val="500"/>
        </a:spcBef>
        <a:spcAft>
          <a:spcPct val="0"/>
        </a:spcAft>
        <a:buClr>
          <a:srgbClr val="000000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3pPr>
      <a:lvl4pPr marL="1143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–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4pPr>
      <a:lvl5pPr marL="14605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5pPr>
      <a:lvl6pPr marL="19177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23749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28321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32893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540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Calibri Bold" charset="0"/>
              </a:rPr>
              <a:t>Click to edit Master title style</a:t>
            </a:r>
          </a:p>
        </p:txBody>
      </p:sp>
      <p:sp>
        <p:nvSpPr>
          <p:cNvPr id="3" name="Rectangle 2"/>
          <p:cNvSpPr/>
          <p:nvPr/>
        </p:nvSpPr>
        <p:spPr>
          <a:xfrm>
            <a:off x="8830843" y="6611779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2"/>
          <p:cNvSpPr>
            <a:spLocks/>
          </p:cNvSpPr>
          <p:nvPr userDrawn="1"/>
        </p:nvSpPr>
        <p:spPr bwMode="auto">
          <a:xfrm>
            <a:off x="7897813" y="-26988"/>
            <a:ext cx="1320800" cy="25241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200" b="1" dirty="0">
                <a:solidFill>
                  <a:srgbClr val="FFFFFF"/>
                </a:solidFill>
                <a:latin typeface="Times New Roman" charset="0"/>
                <a:cs typeface="Times New Roman" charset="0"/>
                <a:sym typeface="Times New Roman" charset="0"/>
              </a:rPr>
              <a:t>CS 3843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9pPr>
    </p:titleStyle>
    <p:bodyStyle>
      <a:lvl1pPr marL="342900" indent="-342900" algn="l" rtl="0" fontAlgn="base">
        <a:spcBef>
          <a:spcPts val="600"/>
        </a:spcBef>
        <a:spcAft>
          <a:spcPct val="0"/>
        </a:spcAft>
        <a:buClr>
          <a:srgbClr val="990000"/>
        </a:buClr>
        <a:buSzPct val="60000"/>
        <a:buFont typeface="Wingdings 2" charset="2"/>
        <a:buChar char="¢"/>
        <a:defRPr sz="2400">
          <a:solidFill>
            <a:schemeClr val="tx1"/>
          </a:solidFill>
          <a:latin typeface="+mn-lt"/>
          <a:ea typeface="+mn-ea"/>
          <a:cs typeface="+mn-cs"/>
          <a:sym typeface="Calibri Bold" charset="0"/>
        </a:defRPr>
      </a:lvl1pPr>
      <a:lvl2pPr marL="742950" indent="-285750" algn="l" rtl="0" fontAlgn="base">
        <a:spcBef>
          <a:spcPts val="500"/>
        </a:spcBef>
        <a:spcAft>
          <a:spcPct val="0"/>
        </a:spcAft>
        <a:buClr>
          <a:srgbClr val="990000"/>
        </a:buClr>
        <a:buSzPct val="11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2pPr>
      <a:lvl3pPr marL="1143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3pPr>
      <a:lvl4pPr marL="16002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–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4pPr>
      <a:lvl5pPr marL="20574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5pPr>
      <a:lvl6pPr marL="25146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29718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3429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38862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540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Calibri Bold" charset="0"/>
              </a:rPr>
              <a:t>Click to edit Master title style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97000"/>
            <a:ext cx="8382000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Calibri Bold" charset="0"/>
              </a:rPr>
              <a:t>Click to edit Master text styles</a:t>
            </a:r>
          </a:p>
          <a:p>
            <a:pPr lvl="1"/>
            <a:r>
              <a:rPr lang="en-US" dirty="0">
                <a:sym typeface="Calibri" charset="0"/>
              </a:rPr>
              <a:t>Second level</a:t>
            </a:r>
          </a:p>
          <a:p>
            <a:pPr lvl="2"/>
            <a:r>
              <a:rPr lang="en-US" dirty="0">
                <a:sym typeface="Calibri" charset="0"/>
              </a:rPr>
              <a:t>Third level</a:t>
            </a:r>
          </a:p>
          <a:p>
            <a:pPr lvl="3"/>
            <a:r>
              <a:rPr lang="en-US" dirty="0">
                <a:sym typeface="Calibri" charset="0"/>
              </a:rPr>
              <a:t>Fourth level</a:t>
            </a:r>
          </a:p>
          <a:p>
            <a:pPr lvl="4"/>
            <a:r>
              <a:rPr lang="en-US" dirty="0">
                <a:sym typeface="Calibri" charset="0"/>
              </a:rPr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0843" y="6611779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2"/>
          <p:cNvSpPr>
            <a:spLocks/>
          </p:cNvSpPr>
          <p:nvPr userDrawn="1"/>
        </p:nvSpPr>
        <p:spPr bwMode="auto">
          <a:xfrm>
            <a:off x="7897813" y="-26988"/>
            <a:ext cx="1320800" cy="25241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200" b="1" dirty="0">
                <a:solidFill>
                  <a:srgbClr val="FFFFFF"/>
                </a:solidFill>
                <a:latin typeface="Times New Roman" charset="0"/>
                <a:cs typeface="Times New Roman" charset="0"/>
                <a:sym typeface="Times New Roman" charset="0"/>
              </a:rPr>
              <a:t>CS 3843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9pPr>
    </p:titleStyle>
    <p:bodyStyle>
      <a:lvl1pPr marL="254000" indent="-254000" algn="l" rtl="0" fontAlgn="base">
        <a:spcBef>
          <a:spcPts val="600"/>
        </a:spcBef>
        <a:spcAft>
          <a:spcPct val="0"/>
        </a:spcAft>
        <a:buClr>
          <a:srgbClr val="990000"/>
        </a:buClr>
        <a:buSzPct val="60000"/>
        <a:buFont typeface="Wingdings 2" charset="2"/>
        <a:buChar char="¢"/>
        <a:defRPr sz="2400" b="1">
          <a:solidFill>
            <a:schemeClr val="tx1"/>
          </a:solidFill>
          <a:latin typeface="+mn-lt"/>
          <a:ea typeface="+mn-ea"/>
          <a:cs typeface="+mn-cs"/>
          <a:sym typeface="Calibri Bold" charset="0"/>
        </a:defRPr>
      </a:lvl1pPr>
      <a:lvl2pPr marL="514350" indent="-234950" algn="l" rtl="0" fontAlgn="base">
        <a:spcBef>
          <a:spcPts val="500"/>
        </a:spcBef>
        <a:spcAft>
          <a:spcPct val="0"/>
        </a:spcAft>
        <a:buClr>
          <a:srgbClr val="990000"/>
        </a:buClr>
        <a:buSzPct val="11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2pPr>
      <a:lvl3pPr marL="800100" indent="-203200" algn="l" rtl="0" fontAlgn="base">
        <a:spcBef>
          <a:spcPts val="500"/>
        </a:spcBef>
        <a:spcAft>
          <a:spcPct val="0"/>
        </a:spcAft>
        <a:buClr>
          <a:srgbClr val="000000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3pPr>
      <a:lvl4pPr marL="1143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–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4pPr>
      <a:lvl5pPr marL="14605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5pPr>
      <a:lvl6pPr marL="19177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23749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28321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32893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Grp="1" noChangeArrowheads="1"/>
          </p:cNvSpPr>
          <p:nvPr>
            <p:ph type="title"/>
          </p:nvPr>
        </p:nvSpPr>
        <p:spPr>
          <a:xfrm>
            <a:off x="531118" y="1769026"/>
            <a:ext cx="8760719" cy="2590800"/>
          </a:xfrm>
          <a:ln/>
        </p:spPr>
        <p:txBody>
          <a:bodyPr/>
          <a:lstStyle/>
          <a:p>
            <a:pPr marL="119063" indent="-119063"/>
            <a:r>
              <a:rPr lang="en-US" b="1" dirty="0"/>
              <a:t>Lecture 06: Procedures</a:t>
            </a:r>
            <a:br>
              <a:rPr lang="en-US" b="1" dirty="0"/>
            </a:br>
            <a:br>
              <a:rPr lang="en-US" b="1" dirty="0"/>
            </a:br>
            <a:endParaRPr lang="en-US" sz="20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Procedures</a:t>
            </a:r>
          </a:p>
          <a:p>
            <a:pPr lvl="1"/>
            <a:r>
              <a:rPr lang="en-US" b="1" dirty="0"/>
              <a:t>Mechanisms</a:t>
            </a:r>
          </a:p>
          <a:p>
            <a:pPr lvl="1"/>
            <a:r>
              <a:rPr lang="en-US" b="1" dirty="0"/>
              <a:t>Stack Structure</a:t>
            </a:r>
          </a:p>
          <a:p>
            <a:pPr lvl="1"/>
            <a:r>
              <a:rPr lang="en-US" b="1" dirty="0"/>
              <a:t>Calling Conventions</a:t>
            </a:r>
          </a:p>
          <a:p>
            <a:pPr lvl="2"/>
            <a:r>
              <a:rPr lang="en-US" b="1" dirty="0"/>
              <a:t>Passing control</a:t>
            </a:r>
          </a:p>
          <a:p>
            <a:pPr lvl="2"/>
            <a:r>
              <a:rPr lang="en-US" b="1" dirty="0"/>
              <a:t>Passing data</a:t>
            </a:r>
          </a:p>
          <a:p>
            <a:pPr lvl="2"/>
            <a:r>
              <a:rPr lang="en-US" b="1" dirty="0"/>
              <a:t>Managing local data</a:t>
            </a:r>
          </a:p>
          <a:p>
            <a:pPr lvl="1"/>
            <a:r>
              <a:rPr lang="en-US" b="1" dirty="0"/>
              <a:t>Illustration of Recursion</a:t>
            </a:r>
          </a:p>
        </p:txBody>
      </p:sp>
    </p:spTree>
    <p:extLst>
      <p:ext uri="{BB962C8B-B14F-4D97-AF65-F5344CB8AC3E}">
        <p14:creationId xmlns:p14="http://schemas.microsoft.com/office/powerpoint/2010/main" val="148283529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Mechanisms in Procedures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1219200"/>
            <a:ext cx="5257800" cy="5435600"/>
          </a:xfrm>
        </p:spPr>
        <p:txBody>
          <a:bodyPr/>
          <a:lstStyle/>
          <a:p>
            <a:r>
              <a:rPr lang="en-US" dirty="0"/>
              <a:t>Passing control</a:t>
            </a:r>
          </a:p>
          <a:p>
            <a:pPr lvl="1"/>
            <a:r>
              <a:rPr lang="en-US" dirty="0"/>
              <a:t>To beginning of procedure code</a:t>
            </a:r>
          </a:p>
          <a:p>
            <a:pPr lvl="1"/>
            <a:r>
              <a:rPr lang="en-US" dirty="0"/>
              <a:t>Back to return point</a:t>
            </a:r>
          </a:p>
          <a:p>
            <a:r>
              <a:rPr lang="en-US" dirty="0"/>
              <a:t>Passing data</a:t>
            </a:r>
          </a:p>
          <a:p>
            <a:pPr lvl="1"/>
            <a:r>
              <a:rPr lang="en-US" dirty="0"/>
              <a:t>Procedure arguments</a:t>
            </a:r>
          </a:p>
          <a:p>
            <a:pPr lvl="1"/>
            <a:r>
              <a:rPr lang="en-US" dirty="0"/>
              <a:t>Return value</a:t>
            </a:r>
          </a:p>
          <a:p>
            <a:r>
              <a:rPr lang="en-US" dirty="0"/>
              <a:t>Memory management</a:t>
            </a:r>
          </a:p>
          <a:p>
            <a:pPr lvl="1"/>
            <a:r>
              <a:rPr lang="en-US" dirty="0"/>
              <a:t>Allocate during procedure execution</a:t>
            </a:r>
          </a:p>
          <a:p>
            <a:pPr lvl="1"/>
            <a:r>
              <a:rPr lang="en-US" dirty="0" err="1"/>
              <a:t>Deallocate</a:t>
            </a:r>
            <a:r>
              <a:rPr lang="en-US" dirty="0"/>
              <a:t> upon return</a:t>
            </a:r>
          </a:p>
          <a:p>
            <a:r>
              <a:rPr lang="en-US" dirty="0"/>
              <a:t>Mechanisms all implemented with machine instructions</a:t>
            </a:r>
          </a:p>
          <a:p>
            <a:r>
              <a:rPr lang="en-US" dirty="0"/>
              <a:t>x86-64 implementation of a procedure uses only those mechanisms required</a:t>
            </a: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5791200" y="990600"/>
            <a:ext cx="18415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P(…) 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y = Q(x);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print(y)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5791200" y="3581400"/>
            <a:ext cx="2133600" cy="23622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Q(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t = 3*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  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v[10];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v[t];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0693315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Mechanisms in Procedures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1219200"/>
            <a:ext cx="5257800" cy="5435600"/>
          </a:xfrm>
        </p:spPr>
        <p:txBody>
          <a:bodyPr/>
          <a:lstStyle/>
          <a:p>
            <a:r>
              <a:rPr lang="en-US" dirty="0"/>
              <a:t>Passing control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To beginning of procedure code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Back to return point</a:t>
            </a:r>
          </a:p>
          <a:p>
            <a:r>
              <a:rPr lang="en-US" dirty="0"/>
              <a:t>Passing data</a:t>
            </a:r>
          </a:p>
          <a:p>
            <a:pPr lvl="1"/>
            <a:r>
              <a:rPr lang="en-US" dirty="0"/>
              <a:t>Procedure arguments</a:t>
            </a:r>
          </a:p>
          <a:p>
            <a:pPr lvl="1"/>
            <a:r>
              <a:rPr lang="en-US" dirty="0"/>
              <a:t>Return value</a:t>
            </a:r>
          </a:p>
          <a:p>
            <a:r>
              <a:rPr lang="en-US" dirty="0"/>
              <a:t>Memory management</a:t>
            </a:r>
          </a:p>
          <a:p>
            <a:pPr lvl="1"/>
            <a:r>
              <a:rPr lang="en-US" dirty="0"/>
              <a:t>Allocate during procedure execution</a:t>
            </a:r>
          </a:p>
          <a:p>
            <a:pPr lvl="1"/>
            <a:r>
              <a:rPr lang="en-US" dirty="0" err="1"/>
              <a:t>Deallocate</a:t>
            </a:r>
            <a:r>
              <a:rPr lang="en-US" dirty="0"/>
              <a:t> upon return</a:t>
            </a:r>
          </a:p>
          <a:p>
            <a:r>
              <a:rPr lang="en-US" dirty="0"/>
              <a:t>Mechanisms all implemented with machine instructions</a:t>
            </a:r>
          </a:p>
          <a:p>
            <a:r>
              <a:rPr lang="en-US" dirty="0"/>
              <a:t>x86-64 implementation of a procedure uses only those mechanisms required</a:t>
            </a: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5791200" y="990600"/>
            <a:ext cx="18415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P(…) 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y = Q(x);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print(y)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5791200" y="3581400"/>
            <a:ext cx="2133600" cy="23622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Q(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t = 3*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  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v[10];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v[t];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11" name="Arc 10"/>
          <p:cNvSpPr/>
          <p:nvPr/>
        </p:nvSpPr>
        <p:spPr bwMode="auto">
          <a:xfrm rot="10800000">
            <a:off x="5333999" y="2171700"/>
            <a:ext cx="1371600" cy="3314700"/>
          </a:xfrm>
          <a:prstGeom prst="arc">
            <a:avLst>
              <a:gd name="adj1" fmla="val 16200000"/>
              <a:gd name="adj2" fmla="val 5567493"/>
            </a:avLst>
          </a:prstGeom>
          <a:noFill/>
          <a:ln w="254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Freeform 1"/>
          <p:cNvSpPr/>
          <p:nvPr/>
        </p:nvSpPr>
        <p:spPr bwMode="auto">
          <a:xfrm>
            <a:off x="6043960" y="1996068"/>
            <a:ext cx="2086671" cy="2085278"/>
          </a:xfrm>
          <a:custGeom>
            <a:avLst/>
            <a:gdLst>
              <a:gd name="connsiteX0" fmla="*/ 1616926 w 2665494"/>
              <a:gd name="connsiteY0" fmla="*/ 0 h 2230244"/>
              <a:gd name="connsiteX1" fmla="*/ 2631687 w 2665494"/>
              <a:gd name="connsiteY1" fmla="*/ 1248937 h 2230244"/>
              <a:gd name="connsiteX2" fmla="*/ 512956 w 2665494"/>
              <a:gd name="connsiteY2" fmla="*/ 1873405 h 2230244"/>
              <a:gd name="connsiteX3" fmla="*/ 0 w 2665494"/>
              <a:gd name="connsiteY3" fmla="*/ 2230244 h 2230244"/>
              <a:gd name="connsiteX0" fmla="*/ 1616926 w 2445343"/>
              <a:gd name="connsiteY0" fmla="*/ 0 h 2230244"/>
              <a:gd name="connsiteX1" fmla="*/ 2397512 w 2445343"/>
              <a:gd name="connsiteY1" fmla="*/ 970156 h 2230244"/>
              <a:gd name="connsiteX2" fmla="*/ 512956 w 2445343"/>
              <a:gd name="connsiteY2" fmla="*/ 1873405 h 2230244"/>
              <a:gd name="connsiteX3" fmla="*/ 0 w 2445343"/>
              <a:gd name="connsiteY3" fmla="*/ 2230244 h 2230244"/>
              <a:gd name="connsiteX0" fmla="*/ 1616926 w 2415785"/>
              <a:gd name="connsiteY0" fmla="*/ 0 h 2230244"/>
              <a:gd name="connsiteX1" fmla="*/ 2397512 w 2415785"/>
              <a:gd name="connsiteY1" fmla="*/ 970156 h 2230244"/>
              <a:gd name="connsiteX2" fmla="*/ 512956 w 2415785"/>
              <a:gd name="connsiteY2" fmla="*/ 1873405 h 2230244"/>
              <a:gd name="connsiteX3" fmla="*/ 0 w 2415785"/>
              <a:gd name="connsiteY3" fmla="*/ 2230244 h 2230244"/>
              <a:gd name="connsiteX0" fmla="*/ 1616926 w 2410056"/>
              <a:gd name="connsiteY0" fmla="*/ 0 h 2230244"/>
              <a:gd name="connsiteX1" fmla="*/ 2397512 w 2410056"/>
              <a:gd name="connsiteY1" fmla="*/ 970156 h 2230244"/>
              <a:gd name="connsiteX2" fmla="*/ 1170878 w 2410056"/>
              <a:gd name="connsiteY2" fmla="*/ 970156 h 2230244"/>
              <a:gd name="connsiteX3" fmla="*/ 0 w 2410056"/>
              <a:gd name="connsiteY3" fmla="*/ 2230244 h 2230244"/>
              <a:gd name="connsiteX0" fmla="*/ 1293541 w 2086671"/>
              <a:gd name="connsiteY0" fmla="*/ 0 h 2085278"/>
              <a:gd name="connsiteX1" fmla="*/ 2074127 w 2086671"/>
              <a:gd name="connsiteY1" fmla="*/ 970156 h 2085278"/>
              <a:gd name="connsiteX2" fmla="*/ 847493 w 2086671"/>
              <a:gd name="connsiteY2" fmla="*/ 970156 h 2085278"/>
              <a:gd name="connsiteX3" fmla="*/ 0 w 2086671"/>
              <a:gd name="connsiteY3" fmla="*/ 2085278 h 208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6671" h="2085278">
                <a:moveTo>
                  <a:pt x="1293541" y="0"/>
                </a:moveTo>
                <a:cubicBezTo>
                  <a:pt x="1892919" y="468351"/>
                  <a:pt x="2148468" y="808463"/>
                  <a:pt x="2074127" y="970156"/>
                </a:cubicBezTo>
                <a:cubicBezTo>
                  <a:pt x="1999786" y="1131849"/>
                  <a:pt x="1193181" y="784302"/>
                  <a:pt x="847493" y="970156"/>
                </a:cubicBezTo>
                <a:cubicBezTo>
                  <a:pt x="501805" y="1156010"/>
                  <a:pt x="0" y="2085278"/>
                  <a:pt x="0" y="2085278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01226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Mechanisms in Procedures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1219200"/>
            <a:ext cx="5257800" cy="5435600"/>
          </a:xfrm>
        </p:spPr>
        <p:txBody>
          <a:bodyPr/>
          <a:lstStyle/>
          <a:p>
            <a:r>
              <a:rPr lang="en-US" dirty="0"/>
              <a:t>Passing control</a:t>
            </a:r>
          </a:p>
          <a:p>
            <a:pPr lvl="1"/>
            <a:r>
              <a:rPr lang="en-US" dirty="0"/>
              <a:t>To beginning of procedure code</a:t>
            </a:r>
          </a:p>
          <a:p>
            <a:pPr lvl="1"/>
            <a:r>
              <a:rPr lang="en-US" dirty="0"/>
              <a:t>Back to return point</a:t>
            </a:r>
          </a:p>
          <a:p>
            <a:r>
              <a:rPr lang="en-US" dirty="0"/>
              <a:t>Passing data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Procedure arguments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Return value</a:t>
            </a:r>
          </a:p>
          <a:p>
            <a:r>
              <a:rPr lang="en-US" dirty="0"/>
              <a:t>Memory management</a:t>
            </a:r>
          </a:p>
          <a:p>
            <a:pPr lvl="1"/>
            <a:r>
              <a:rPr lang="en-US" dirty="0"/>
              <a:t>Allocate during procedure execution</a:t>
            </a:r>
          </a:p>
          <a:p>
            <a:pPr lvl="1"/>
            <a:r>
              <a:rPr lang="en-US" dirty="0" err="1"/>
              <a:t>Deallocate</a:t>
            </a:r>
            <a:r>
              <a:rPr lang="en-US" dirty="0"/>
              <a:t> upon return</a:t>
            </a:r>
          </a:p>
          <a:p>
            <a:r>
              <a:rPr lang="en-US" dirty="0"/>
              <a:t>Mechanisms all implemented with machine instructions</a:t>
            </a:r>
          </a:p>
          <a:p>
            <a:r>
              <a:rPr lang="en-US" dirty="0"/>
              <a:t>x86-64 implementation of a procedure uses only those mechanisms required</a:t>
            </a: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5791200" y="990600"/>
            <a:ext cx="18415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P(…) 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y = Q(x);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print(y)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5791200" y="3581400"/>
            <a:ext cx="2133600" cy="23622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Q(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t = 3*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  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v[10];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v[t];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7010400" y="2133600"/>
            <a:ext cx="228600" cy="1524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H="1" flipV="1">
            <a:off x="6248400" y="2133600"/>
            <a:ext cx="914400" cy="32004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804025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Mechanisms in Procedures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1219200"/>
            <a:ext cx="5257800" cy="5435600"/>
          </a:xfrm>
        </p:spPr>
        <p:txBody>
          <a:bodyPr/>
          <a:lstStyle/>
          <a:p>
            <a:r>
              <a:rPr lang="en-US" dirty="0"/>
              <a:t>Passing control</a:t>
            </a:r>
          </a:p>
          <a:p>
            <a:pPr lvl="1"/>
            <a:r>
              <a:rPr lang="en-US" dirty="0"/>
              <a:t>To beginning of procedure code</a:t>
            </a:r>
          </a:p>
          <a:p>
            <a:pPr lvl="1"/>
            <a:r>
              <a:rPr lang="en-US" dirty="0"/>
              <a:t>Back to return point</a:t>
            </a:r>
          </a:p>
          <a:p>
            <a:r>
              <a:rPr lang="en-US" dirty="0"/>
              <a:t>Passing data</a:t>
            </a:r>
          </a:p>
          <a:p>
            <a:pPr lvl="1"/>
            <a:r>
              <a:rPr lang="en-US" dirty="0"/>
              <a:t>Procedure arguments</a:t>
            </a:r>
          </a:p>
          <a:p>
            <a:pPr lvl="1"/>
            <a:r>
              <a:rPr lang="en-US" dirty="0"/>
              <a:t>Return value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Memory management</a:t>
            </a:r>
          </a:p>
          <a:p>
            <a:pPr lvl="1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Allocate during procedure execution</a:t>
            </a:r>
          </a:p>
          <a:p>
            <a:pPr lvl="1"/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Deallocate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upon return</a:t>
            </a:r>
          </a:p>
          <a:p>
            <a:r>
              <a:rPr lang="en-US" dirty="0"/>
              <a:t>Mechanisms all implemented with machine instructions</a:t>
            </a:r>
          </a:p>
          <a:p>
            <a:r>
              <a:rPr lang="en-US" dirty="0"/>
              <a:t>x86-64 implementation of a procedure uses only those mechanisms required</a:t>
            </a: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5791200" y="990600"/>
            <a:ext cx="18415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P(…) 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y = Q(x);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print(y)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5791200" y="3581400"/>
            <a:ext cx="2133600" cy="23622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Q(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t = 3*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  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v[10];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v[t];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6019800" y="4419600"/>
            <a:ext cx="1447800" cy="381000"/>
          </a:xfrm>
          <a:prstGeom prst="rect">
            <a:avLst/>
          </a:prstGeom>
          <a:solidFill>
            <a:schemeClr val="accent1">
              <a:alpha val="23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49229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Mechanisms in Procedures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1219200"/>
            <a:ext cx="5257800" cy="5435600"/>
          </a:xfrm>
        </p:spPr>
        <p:txBody>
          <a:bodyPr/>
          <a:lstStyle/>
          <a:p>
            <a:r>
              <a:rPr lang="en-US" dirty="0"/>
              <a:t>Passing control</a:t>
            </a:r>
          </a:p>
          <a:p>
            <a:pPr lvl="1"/>
            <a:r>
              <a:rPr lang="en-US" dirty="0"/>
              <a:t>To beginning of procedure code</a:t>
            </a:r>
          </a:p>
          <a:p>
            <a:pPr lvl="1"/>
            <a:r>
              <a:rPr lang="en-US" dirty="0"/>
              <a:t>Back to return point</a:t>
            </a:r>
          </a:p>
          <a:p>
            <a:r>
              <a:rPr lang="en-US" dirty="0"/>
              <a:t>Passing data</a:t>
            </a:r>
          </a:p>
          <a:p>
            <a:pPr lvl="1"/>
            <a:r>
              <a:rPr lang="en-US" dirty="0"/>
              <a:t>Procedure arguments</a:t>
            </a:r>
          </a:p>
          <a:p>
            <a:pPr lvl="1"/>
            <a:r>
              <a:rPr lang="en-US" dirty="0"/>
              <a:t>Return value</a:t>
            </a:r>
          </a:p>
          <a:p>
            <a:r>
              <a:rPr lang="en-US" dirty="0"/>
              <a:t>Memory management</a:t>
            </a:r>
          </a:p>
          <a:p>
            <a:pPr lvl="1"/>
            <a:r>
              <a:rPr lang="en-US" dirty="0"/>
              <a:t>Allocate during procedure execution</a:t>
            </a:r>
          </a:p>
          <a:p>
            <a:pPr lvl="1"/>
            <a:r>
              <a:rPr lang="en-US" dirty="0" err="1"/>
              <a:t>Deallocate</a:t>
            </a:r>
            <a:r>
              <a:rPr lang="en-US" dirty="0"/>
              <a:t> upon return</a:t>
            </a:r>
          </a:p>
          <a:p>
            <a:r>
              <a:rPr lang="en-US" dirty="0"/>
              <a:t>Mechanisms all implemented with machine instructions</a:t>
            </a:r>
          </a:p>
          <a:p>
            <a:r>
              <a:rPr lang="en-US" dirty="0"/>
              <a:t>x86-64 implementation of a procedure uses only those mechanisms required</a:t>
            </a: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5791200" y="990600"/>
            <a:ext cx="18415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P(…) 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y = Q(x);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print(y)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5791200" y="3581400"/>
            <a:ext cx="2133600" cy="23622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Q(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t = 3*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  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v[10];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v[t];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1219200"/>
            <a:ext cx="8686800" cy="3139321"/>
          </a:xfrm>
          <a:prstGeom prst="rect">
            <a:avLst/>
          </a:prstGeom>
          <a:solidFill>
            <a:srgbClr val="FFC000"/>
          </a:solidFill>
        </p:spPr>
        <p:txBody>
          <a:bodyPr wrap="square" lIns="182880" tIns="182880" rIns="182880" bIns="182880" rtlCol="0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Machine instructions implement the mechanisms, but the choices are determined by designers.  These choices make up the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Application Binary Interface (ABI)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435053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Procedures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Mechanisms</a:t>
            </a:r>
          </a:p>
          <a:p>
            <a:pPr lvl="1"/>
            <a:r>
              <a:rPr lang="en-US" b="1" dirty="0"/>
              <a:t>Stack Structure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Calling Conventions</a:t>
            </a:r>
          </a:p>
          <a:p>
            <a:pPr lvl="2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Passing control</a:t>
            </a:r>
          </a:p>
          <a:p>
            <a:pPr lvl="2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Passing data</a:t>
            </a:r>
          </a:p>
          <a:p>
            <a:pPr lvl="2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Managing local data</a:t>
            </a:r>
          </a:p>
          <a:p>
            <a:pPr lvl="1"/>
            <a:r>
              <a:rPr lang="en-US" b="1" dirty="0">
                <a:solidFill>
                  <a:srgbClr val="7F7F7F"/>
                </a:solidFill>
              </a:rPr>
              <a:t>Illustration of Recursion</a:t>
            </a:r>
          </a:p>
        </p:txBody>
      </p:sp>
    </p:spTree>
    <p:extLst>
      <p:ext uri="{BB962C8B-B14F-4D97-AF65-F5344CB8AC3E}">
        <p14:creationId xmlns:p14="http://schemas.microsoft.com/office/powerpoint/2010/main" val="28889082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/>
          </p:cNvSpPr>
          <p:nvPr/>
        </p:nvSpPr>
        <p:spPr bwMode="auto">
          <a:xfrm>
            <a:off x="7494561" y="235863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1200" dirty="0">
                <a:solidFill>
                  <a:srgbClr val="FFFFFF"/>
                </a:solidFill>
                <a:ea typeface="Gill Sans" charset="0"/>
                <a:cs typeface="Gill Sans" charset="0"/>
              </a:rPr>
              <a:t>CS 3843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x86-64 Stack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4457700" cy="5435600"/>
          </a:xfrm>
          <a:ln/>
        </p:spPr>
        <p:txBody>
          <a:bodyPr/>
          <a:lstStyle/>
          <a:p>
            <a:r>
              <a:rPr lang="en-US" dirty="0"/>
              <a:t>Region of memory managed with stack discipline</a:t>
            </a:r>
          </a:p>
          <a:p>
            <a:pPr marL="569913" indent="-225425">
              <a:buFont typeface="Wingdings" panose="05000000000000000000" pitchFamily="2" charset="2"/>
              <a:buChar char="§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Memory viewed as array of bytes.</a:t>
            </a:r>
          </a:p>
          <a:p>
            <a:pPr marL="569913" indent="-225425">
              <a:buFont typeface="Wingdings" panose="05000000000000000000" pitchFamily="2" charset="2"/>
              <a:buChar char="§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Different regions have different purposes.</a:t>
            </a:r>
          </a:p>
          <a:p>
            <a:pPr marL="569913" indent="-225425">
              <a:buFont typeface="Wingdings" panose="05000000000000000000" pitchFamily="2" charset="2"/>
              <a:buChar char="§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(Like ABI, a policy decision)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7075460" y="975638"/>
            <a:ext cx="1142349" cy="5410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75461" y="654389"/>
            <a:ext cx="1142349" cy="559420"/>
            <a:chOff x="1154801" y="3021980"/>
            <a:chExt cx="1142349" cy="559420"/>
          </a:xfrm>
        </p:grpSpPr>
        <p:sp>
          <p:nvSpPr>
            <p:cNvPr id="4" name="Freeform 3"/>
            <p:cNvSpPr/>
            <p:nvPr/>
          </p:nvSpPr>
          <p:spPr bwMode="auto">
            <a:xfrm>
              <a:off x="1154801" y="3021980"/>
              <a:ext cx="1142349" cy="468909"/>
            </a:xfrm>
            <a:custGeom>
              <a:avLst/>
              <a:gdLst>
                <a:gd name="connsiteX0" fmla="*/ 0 w 1137424"/>
                <a:gd name="connsiteY0" fmla="*/ 468352 h 557561"/>
                <a:gd name="connsiteX1" fmla="*/ 1137424 w 1137424"/>
                <a:gd name="connsiteY1" fmla="*/ 468352 h 557561"/>
                <a:gd name="connsiteX2" fmla="*/ 1137424 w 1137424"/>
                <a:gd name="connsiteY2" fmla="*/ 11152 h 557561"/>
                <a:gd name="connsiteX3" fmla="*/ 1003610 w 1137424"/>
                <a:gd name="connsiteY3" fmla="*/ 144966 h 557561"/>
                <a:gd name="connsiteX4" fmla="*/ 892098 w 1137424"/>
                <a:gd name="connsiteY4" fmla="*/ 33454 h 557561"/>
                <a:gd name="connsiteX5" fmla="*/ 780586 w 1137424"/>
                <a:gd name="connsiteY5" fmla="*/ 144966 h 557561"/>
                <a:gd name="connsiteX6" fmla="*/ 646772 w 1137424"/>
                <a:gd name="connsiteY6" fmla="*/ 11152 h 557561"/>
                <a:gd name="connsiteX7" fmla="*/ 535258 w 1137424"/>
                <a:gd name="connsiteY7" fmla="*/ 122666 h 557561"/>
                <a:gd name="connsiteX8" fmla="*/ 446046 w 1137424"/>
                <a:gd name="connsiteY8" fmla="*/ 33454 h 557561"/>
                <a:gd name="connsiteX9" fmla="*/ 345688 w 1137424"/>
                <a:gd name="connsiteY9" fmla="*/ 133812 h 557561"/>
                <a:gd name="connsiteX10" fmla="*/ 211876 w 1137424"/>
                <a:gd name="connsiteY10" fmla="*/ 0 h 557561"/>
                <a:gd name="connsiteX11" fmla="*/ 122663 w 1137424"/>
                <a:gd name="connsiteY11" fmla="*/ 167269 h 557561"/>
                <a:gd name="connsiteX12" fmla="*/ 122663 w 1137424"/>
                <a:gd name="connsiteY12" fmla="*/ 167269 h 557561"/>
                <a:gd name="connsiteX13" fmla="*/ 44605 w 1137424"/>
                <a:gd name="connsiteY13" fmla="*/ 89211 h 557561"/>
                <a:gd name="connsiteX14" fmla="*/ 44605 w 1137424"/>
                <a:gd name="connsiteY14" fmla="*/ 446049 h 557561"/>
                <a:gd name="connsiteX15" fmla="*/ 100361 w 1137424"/>
                <a:gd name="connsiteY15" fmla="*/ 557561 h 557561"/>
                <a:gd name="connsiteX0" fmla="*/ 0 w 1137424"/>
                <a:gd name="connsiteY0" fmla="*/ 468352 h 468352"/>
                <a:gd name="connsiteX1" fmla="*/ 1137424 w 1137424"/>
                <a:gd name="connsiteY1" fmla="*/ 468352 h 468352"/>
                <a:gd name="connsiteX2" fmla="*/ 1137424 w 1137424"/>
                <a:gd name="connsiteY2" fmla="*/ 11152 h 468352"/>
                <a:gd name="connsiteX3" fmla="*/ 1003610 w 1137424"/>
                <a:gd name="connsiteY3" fmla="*/ 144966 h 468352"/>
                <a:gd name="connsiteX4" fmla="*/ 892098 w 1137424"/>
                <a:gd name="connsiteY4" fmla="*/ 33454 h 468352"/>
                <a:gd name="connsiteX5" fmla="*/ 780586 w 1137424"/>
                <a:gd name="connsiteY5" fmla="*/ 144966 h 468352"/>
                <a:gd name="connsiteX6" fmla="*/ 646772 w 1137424"/>
                <a:gd name="connsiteY6" fmla="*/ 11152 h 468352"/>
                <a:gd name="connsiteX7" fmla="*/ 535258 w 1137424"/>
                <a:gd name="connsiteY7" fmla="*/ 122666 h 468352"/>
                <a:gd name="connsiteX8" fmla="*/ 446046 w 1137424"/>
                <a:gd name="connsiteY8" fmla="*/ 33454 h 468352"/>
                <a:gd name="connsiteX9" fmla="*/ 345688 w 1137424"/>
                <a:gd name="connsiteY9" fmla="*/ 133812 h 468352"/>
                <a:gd name="connsiteX10" fmla="*/ 211876 w 1137424"/>
                <a:gd name="connsiteY10" fmla="*/ 0 h 468352"/>
                <a:gd name="connsiteX11" fmla="*/ 122663 w 1137424"/>
                <a:gd name="connsiteY11" fmla="*/ 167269 h 468352"/>
                <a:gd name="connsiteX12" fmla="*/ 122663 w 1137424"/>
                <a:gd name="connsiteY12" fmla="*/ 167269 h 468352"/>
                <a:gd name="connsiteX13" fmla="*/ 44605 w 1137424"/>
                <a:gd name="connsiteY13" fmla="*/ 89211 h 468352"/>
                <a:gd name="connsiteX14" fmla="*/ 44605 w 1137424"/>
                <a:gd name="connsiteY14" fmla="*/ 446049 h 468352"/>
                <a:gd name="connsiteX0" fmla="*/ 0 w 1137424"/>
                <a:gd name="connsiteY0" fmla="*/ 468352 h 468909"/>
                <a:gd name="connsiteX1" fmla="*/ 1137424 w 1137424"/>
                <a:gd name="connsiteY1" fmla="*/ 468352 h 468909"/>
                <a:gd name="connsiteX2" fmla="*/ 1137424 w 1137424"/>
                <a:gd name="connsiteY2" fmla="*/ 11152 h 468909"/>
                <a:gd name="connsiteX3" fmla="*/ 1003610 w 1137424"/>
                <a:gd name="connsiteY3" fmla="*/ 144966 h 468909"/>
                <a:gd name="connsiteX4" fmla="*/ 892098 w 1137424"/>
                <a:gd name="connsiteY4" fmla="*/ 33454 h 468909"/>
                <a:gd name="connsiteX5" fmla="*/ 780586 w 1137424"/>
                <a:gd name="connsiteY5" fmla="*/ 144966 h 468909"/>
                <a:gd name="connsiteX6" fmla="*/ 646772 w 1137424"/>
                <a:gd name="connsiteY6" fmla="*/ 11152 h 468909"/>
                <a:gd name="connsiteX7" fmla="*/ 535258 w 1137424"/>
                <a:gd name="connsiteY7" fmla="*/ 122666 h 468909"/>
                <a:gd name="connsiteX8" fmla="*/ 446046 w 1137424"/>
                <a:gd name="connsiteY8" fmla="*/ 33454 h 468909"/>
                <a:gd name="connsiteX9" fmla="*/ 345688 w 1137424"/>
                <a:gd name="connsiteY9" fmla="*/ 133812 h 468909"/>
                <a:gd name="connsiteX10" fmla="*/ 211876 w 1137424"/>
                <a:gd name="connsiteY10" fmla="*/ 0 h 468909"/>
                <a:gd name="connsiteX11" fmla="*/ 122663 w 1137424"/>
                <a:gd name="connsiteY11" fmla="*/ 167269 h 468909"/>
                <a:gd name="connsiteX12" fmla="*/ 122663 w 1137424"/>
                <a:gd name="connsiteY12" fmla="*/ 167269 h 468909"/>
                <a:gd name="connsiteX13" fmla="*/ 44605 w 1137424"/>
                <a:gd name="connsiteY13" fmla="*/ 89211 h 468909"/>
                <a:gd name="connsiteX14" fmla="*/ 2695 w 1137424"/>
                <a:gd name="connsiteY14" fmla="*/ 468909 h 468909"/>
                <a:gd name="connsiteX0" fmla="*/ 4925 w 1142349"/>
                <a:gd name="connsiteY0" fmla="*/ 468352 h 468909"/>
                <a:gd name="connsiteX1" fmla="*/ 1142349 w 1142349"/>
                <a:gd name="connsiteY1" fmla="*/ 468352 h 468909"/>
                <a:gd name="connsiteX2" fmla="*/ 1142349 w 1142349"/>
                <a:gd name="connsiteY2" fmla="*/ 11152 h 468909"/>
                <a:gd name="connsiteX3" fmla="*/ 1008535 w 1142349"/>
                <a:gd name="connsiteY3" fmla="*/ 144966 h 468909"/>
                <a:gd name="connsiteX4" fmla="*/ 897023 w 1142349"/>
                <a:gd name="connsiteY4" fmla="*/ 33454 h 468909"/>
                <a:gd name="connsiteX5" fmla="*/ 785511 w 1142349"/>
                <a:gd name="connsiteY5" fmla="*/ 144966 h 468909"/>
                <a:gd name="connsiteX6" fmla="*/ 651697 w 1142349"/>
                <a:gd name="connsiteY6" fmla="*/ 11152 h 468909"/>
                <a:gd name="connsiteX7" fmla="*/ 540183 w 1142349"/>
                <a:gd name="connsiteY7" fmla="*/ 122666 h 468909"/>
                <a:gd name="connsiteX8" fmla="*/ 450971 w 1142349"/>
                <a:gd name="connsiteY8" fmla="*/ 33454 h 468909"/>
                <a:gd name="connsiteX9" fmla="*/ 350613 w 1142349"/>
                <a:gd name="connsiteY9" fmla="*/ 133812 h 468909"/>
                <a:gd name="connsiteX10" fmla="*/ 216801 w 1142349"/>
                <a:gd name="connsiteY10" fmla="*/ 0 h 468909"/>
                <a:gd name="connsiteX11" fmla="*/ 127588 w 1142349"/>
                <a:gd name="connsiteY11" fmla="*/ 167269 h 468909"/>
                <a:gd name="connsiteX12" fmla="*/ 127588 w 1142349"/>
                <a:gd name="connsiteY12" fmla="*/ 167269 h 468909"/>
                <a:gd name="connsiteX13" fmla="*/ 0 w 1142349"/>
                <a:gd name="connsiteY13" fmla="*/ 28251 h 468909"/>
                <a:gd name="connsiteX14" fmla="*/ 7620 w 1142349"/>
                <a:gd name="connsiteY14" fmla="*/ 468909 h 46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2349" h="468909">
                  <a:moveTo>
                    <a:pt x="4925" y="468352"/>
                  </a:moveTo>
                  <a:lnTo>
                    <a:pt x="1142349" y="468352"/>
                  </a:lnTo>
                  <a:lnTo>
                    <a:pt x="1142349" y="11152"/>
                  </a:lnTo>
                  <a:lnTo>
                    <a:pt x="1008535" y="144966"/>
                  </a:lnTo>
                  <a:lnTo>
                    <a:pt x="897023" y="33454"/>
                  </a:lnTo>
                  <a:lnTo>
                    <a:pt x="785511" y="144966"/>
                  </a:lnTo>
                  <a:lnTo>
                    <a:pt x="651697" y="11152"/>
                  </a:lnTo>
                  <a:lnTo>
                    <a:pt x="540183" y="122666"/>
                  </a:lnTo>
                  <a:lnTo>
                    <a:pt x="450971" y="33454"/>
                  </a:lnTo>
                  <a:lnTo>
                    <a:pt x="350613" y="133812"/>
                  </a:lnTo>
                  <a:lnTo>
                    <a:pt x="216801" y="0"/>
                  </a:lnTo>
                  <a:lnTo>
                    <a:pt x="127588" y="167269"/>
                  </a:lnTo>
                  <a:lnTo>
                    <a:pt x="127588" y="167269"/>
                  </a:lnTo>
                  <a:lnTo>
                    <a:pt x="0" y="28251"/>
                  </a:lnTo>
                  <a:lnTo>
                    <a:pt x="7620" y="468909"/>
                  </a:ln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179195" y="3429000"/>
              <a:ext cx="1106805" cy="1524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 flipV="1">
            <a:off x="7064311" y="6014053"/>
            <a:ext cx="1142349" cy="559420"/>
            <a:chOff x="1154801" y="3021980"/>
            <a:chExt cx="1142349" cy="559420"/>
          </a:xfrm>
        </p:grpSpPr>
        <p:sp>
          <p:nvSpPr>
            <p:cNvPr id="25" name="Freeform 24"/>
            <p:cNvSpPr/>
            <p:nvPr/>
          </p:nvSpPr>
          <p:spPr bwMode="auto">
            <a:xfrm>
              <a:off x="1154801" y="3021980"/>
              <a:ext cx="1142349" cy="468909"/>
            </a:xfrm>
            <a:custGeom>
              <a:avLst/>
              <a:gdLst>
                <a:gd name="connsiteX0" fmla="*/ 0 w 1137424"/>
                <a:gd name="connsiteY0" fmla="*/ 468352 h 557561"/>
                <a:gd name="connsiteX1" fmla="*/ 1137424 w 1137424"/>
                <a:gd name="connsiteY1" fmla="*/ 468352 h 557561"/>
                <a:gd name="connsiteX2" fmla="*/ 1137424 w 1137424"/>
                <a:gd name="connsiteY2" fmla="*/ 11152 h 557561"/>
                <a:gd name="connsiteX3" fmla="*/ 1003610 w 1137424"/>
                <a:gd name="connsiteY3" fmla="*/ 144966 h 557561"/>
                <a:gd name="connsiteX4" fmla="*/ 892098 w 1137424"/>
                <a:gd name="connsiteY4" fmla="*/ 33454 h 557561"/>
                <a:gd name="connsiteX5" fmla="*/ 780586 w 1137424"/>
                <a:gd name="connsiteY5" fmla="*/ 144966 h 557561"/>
                <a:gd name="connsiteX6" fmla="*/ 646772 w 1137424"/>
                <a:gd name="connsiteY6" fmla="*/ 11152 h 557561"/>
                <a:gd name="connsiteX7" fmla="*/ 535258 w 1137424"/>
                <a:gd name="connsiteY7" fmla="*/ 122666 h 557561"/>
                <a:gd name="connsiteX8" fmla="*/ 446046 w 1137424"/>
                <a:gd name="connsiteY8" fmla="*/ 33454 h 557561"/>
                <a:gd name="connsiteX9" fmla="*/ 345688 w 1137424"/>
                <a:gd name="connsiteY9" fmla="*/ 133812 h 557561"/>
                <a:gd name="connsiteX10" fmla="*/ 211876 w 1137424"/>
                <a:gd name="connsiteY10" fmla="*/ 0 h 557561"/>
                <a:gd name="connsiteX11" fmla="*/ 122663 w 1137424"/>
                <a:gd name="connsiteY11" fmla="*/ 167269 h 557561"/>
                <a:gd name="connsiteX12" fmla="*/ 122663 w 1137424"/>
                <a:gd name="connsiteY12" fmla="*/ 167269 h 557561"/>
                <a:gd name="connsiteX13" fmla="*/ 44605 w 1137424"/>
                <a:gd name="connsiteY13" fmla="*/ 89211 h 557561"/>
                <a:gd name="connsiteX14" fmla="*/ 44605 w 1137424"/>
                <a:gd name="connsiteY14" fmla="*/ 446049 h 557561"/>
                <a:gd name="connsiteX15" fmla="*/ 100361 w 1137424"/>
                <a:gd name="connsiteY15" fmla="*/ 557561 h 557561"/>
                <a:gd name="connsiteX0" fmla="*/ 0 w 1137424"/>
                <a:gd name="connsiteY0" fmla="*/ 468352 h 468352"/>
                <a:gd name="connsiteX1" fmla="*/ 1137424 w 1137424"/>
                <a:gd name="connsiteY1" fmla="*/ 468352 h 468352"/>
                <a:gd name="connsiteX2" fmla="*/ 1137424 w 1137424"/>
                <a:gd name="connsiteY2" fmla="*/ 11152 h 468352"/>
                <a:gd name="connsiteX3" fmla="*/ 1003610 w 1137424"/>
                <a:gd name="connsiteY3" fmla="*/ 144966 h 468352"/>
                <a:gd name="connsiteX4" fmla="*/ 892098 w 1137424"/>
                <a:gd name="connsiteY4" fmla="*/ 33454 h 468352"/>
                <a:gd name="connsiteX5" fmla="*/ 780586 w 1137424"/>
                <a:gd name="connsiteY5" fmla="*/ 144966 h 468352"/>
                <a:gd name="connsiteX6" fmla="*/ 646772 w 1137424"/>
                <a:gd name="connsiteY6" fmla="*/ 11152 h 468352"/>
                <a:gd name="connsiteX7" fmla="*/ 535258 w 1137424"/>
                <a:gd name="connsiteY7" fmla="*/ 122666 h 468352"/>
                <a:gd name="connsiteX8" fmla="*/ 446046 w 1137424"/>
                <a:gd name="connsiteY8" fmla="*/ 33454 h 468352"/>
                <a:gd name="connsiteX9" fmla="*/ 345688 w 1137424"/>
                <a:gd name="connsiteY9" fmla="*/ 133812 h 468352"/>
                <a:gd name="connsiteX10" fmla="*/ 211876 w 1137424"/>
                <a:gd name="connsiteY10" fmla="*/ 0 h 468352"/>
                <a:gd name="connsiteX11" fmla="*/ 122663 w 1137424"/>
                <a:gd name="connsiteY11" fmla="*/ 167269 h 468352"/>
                <a:gd name="connsiteX12" fmla="*/ 122663 w 1137424"/>
                <a:gd name="connsiteY12" fmla="*/ 167269 h 468352"/>
                <a:gd name="connsiteX13" fmla="*/ 44605 w 1137424"/>
                <a:gd name="connsiteY13" fmla="*/ 89211 h 468352"/>
                <a:gd name="connsiteX14" fmla="*/ 44605 w 1137424"/>
                <a:gd name="connsiteY14" fmla="*/ 446049 h 468352"/>
                <a:gd name="connsiteX0" fmla="*/ 0 w 1137424"/>
                <a:gd name="connsiteY0" fmla="*/ 468352 h 468909"/>
                <a:gd name="connsiteX1" fmla="*/ 1137424 w 1137424"/>
                <a:gd name="connsiteY1" fmla="*/ 468352 h 468909"/>
                <a:gd name="connsiteX2" fmla="*/ 1137424 w 1137424"/>
                <a:gd name="connsiteY2" fmla="*/ 11152 h 468909"/>
                <a:gd name="connsiteX3" fmla="*/ 1003610 w 1137424"/>
                <a:gd name="connsiteY3" fmla="*/ 144966 h 468909"/>
                <a:gd name="connsiteX4" fmla="*/ 892098 w 1137424"/>
                <a:gd name="connsiteY4" fmla="*/ 33454 h 468909"/>
                <a:gd name="connsiteX5" fmla="*/ 780586 w 1137424"/>
                <a:gd name="connsiteY5" fmla="*/ 144966 h 468909"/>
                <a:gd name="connsiteX6" fmla="*/ 646772 w 1137424"/>
                <a:gd name="connsiteY6" fmla="*/ 11152 h 468909"/>
                <a:gd name="connsiteX7" fmla="*/ 535258 w 1137424"/>
                <a:gd name="connsiteY7" fmla="*/ 122666 h 468909"/>
                <a:gd name="connsiteX8" fmla="*/ 446046 w 1137424"/>
                <a:gd name="connsiteY8" fmla="*/ 33454 h 468909"/>
                <a:gd name="connsiteX9" fmla="*/ 345688 w 1137424"/>
                <a:gd name="connsiteY9" fmla="*/ 133812 h 468909"/>
                <a:gd name="connsiteX10" fmla="*/ 211876 w 1137424"/>
                <a:gd name="connsiteY10" fmla="*/ 0 h 468909"/>
                <a:gd name="connsiteX11" fmla="*/ 122663 w 1137424"/>
                <a:gd name="connsiteY11" fmla="*/ 167269 h 468909"/>
                <a:gd name="connsiteX12" fmla="*/ 122663 w 1137424"/>
                <a:gd name="connsiteY12" fmla="*/ 167269 h 468909"/>
                <a:gd name="connsiteX13" fmla="*/ 44605 w 1137424"/>
                <a:gd name="connsiteY13" fmla="*/ 89211 h 468909"/>
                <a:gd name="connsiteX14" fmla="*/ 2695 w 1137424"/>
                <a:gd name="connsiteY14" fmla="*/ 468909 h 468909"/>
                <a:gd name="connsiteX0" fmla="*/ 4925 w 1142349"/>
                <a:gd name="connsiteY0" fmla="*/ 468352 h 468909"/>
                <a:gd name="connsiteX1" fmla="*/ 1142349 w 1142349"/>
                <a:gd name="connsiteY1" fmla="*/ 468352 h 468909"/>
                <a:gd name="connsiteX2" fmla="*/ 1142349 w 1142349"/>
                <a:gd name="connsiteY2" fmla="*/ 11152 h 468909"/>
                <a:gd name="connsiteX3" fmla="*/ 1008535 w 1142349"/>
                <a:gd name="connsiteY3" fmla="*/ 144966 h 468909"/>
                <a:gd name="connsiteX4" fmla="*/ 897023 w 1142349"/>
                <a:gd name="connsiteY4" fmla="*/ 33454 h 468909"/>
                <a:gd name="connsiteX5" fmla="*/ 785511 w 1142349"/>
                <a:gd name="connsiteY5" fmla="*/ 144966 h 468909"/>
                <a:gd name="connsiteX6" fmla="*/ 651697 w 1142349"/>
                <a:gd name="connsiteY6" fmla="*/ 11152 h 468909"/>
                <a:gd name="connsiteX7" fmla="*/ 540183 w 1142349"/>
                <a:gd name="connsiteY7" fmla="*/ 122666 h 468909"/>
                <a:gd name="connsiteX8" fmla="*/ 450971 w 1142349"/>
                <a:gd name="connsiteY8" fmla="*/ 33454 h 468909"/>
                <a:gd name="connsiteX9" fmla="*/ 350613 w 1142349"/>
                <a:gd name="connsiteY9" fmla="*/ 133812 h 468909"/>
                <a:gd name="connsiteX10" fmla="*/ 216801 w 1142349"/>
                <a:gd name="connsiteY10" fmla="*/ 0 h 468909"/>
                <a:gd name="connsiteX11" fmla="*/ 127588 w 1142349"/>
                <a:gd name="connsiteY11" fmla="*/ 167269 h 468909"/>
                <a:gd name="connsiteX12" fmla="*/ 127588 w 1142349"/>
                <a:gd name="connsiteY12" fmla="*/ 167269 h 468909"/>
                <a:gd name="connsiteX13" fmla="*/ 0 w 1142349"/>
                <a:gd name="connsiteY13" fmla="*/ 28251 h 468909"/>
                <a:gd name="connsiteX14" fmla="*/ 7620 w 1142349"/>
                <a:gd name="connsiteY14" fmla="*/ 468909 h 46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2349" h="468909">
                  <a:moveTo>
                    <a:pt x="4925" y="468352"/>
                  </a:moveTo>
                  <a:lnTo>
                    <a:pt x="1142349" y="468352"/>
                  </a:lnTo>
                  <a:lnTo>
                    <a:pt x="1142349" y="11152"/>
                  </a:lnTo>
                  <a:lnTo>
                    <a:pt x="1008535" y="144966"/>
                  </a:lnTo>
                  <a:lnTo>
                    <a:pt x="897023" y="33454"/>
                  </a:lnTo>
                  <a:lnTo>
                    <a:pt x="785511" y="144966"/>
                  </a:lnTo>
                  <a:lnTo>
                    <a:pt x="651697" y="11152"/>
                  </a:lnTo>
                  <a:lnTo>
                    <a:pt x="540183" y="122666"/>
                  </a:lnTo>
                  <a:lnTo>
                    <a:pt x="450971" y="33454"/>
                  </a:lnTo>
                  <a:lnTo>
                    <a:pt x="350613" y="133812"/>
                  </a:lnTo>
                  <a:lnTo>
                    <a:pt x="216801" y="0"/>
                  </a:lnTo>
                  <a:lnTo>
                    <a:pt x="127588" y="167269"/>
                  </a:lnTo>
                  <a:lnTo>
                    <a:pt x="127588" y="167269"/>
                  </a:lnTo>
                  <a:lnTo>
                    <a:pt x="0" y="28251"/>
                  </a:lnTo>
                  <a:lnTo>
                    <a:pt x="7620" y="468909"/>
                  </a:ln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1179195" y="3429000"/>
              <a:ext cx="1106805" cy="1524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7075460" y="1507179"/>
            <a:ext cx="11312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7075460" y="2733814"/>
            <a:ext cx="11312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7075460" y="4071961"/>
            <a:ext cx="11312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7075460" y="5581928"/>
            <a:ext cx="11312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7126486" y="4364003"/>
            <a:ext cx="1091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code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78283" y="1780510"/>
            <a:ext cx="11356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stack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5A5C50-C591-41F4-B02C-D32C016D56E4}"/>
              </a:ext>
            </a:extLst>
          </p:cNvPr>
          <p:cNvSpPr txBox="1"/>
          <p:nvPr/>
        </p:nvSpPr>
        <p:spPr>
          <a:xfrm>
            <a:off x="8281506" y="1908358"/>
            <a:ext cx="696024" cy="3162212"/>
          </a:xfrm>
          <a:prstGeom prst="rect">
            <a:avLst/>
          </a:prstGeom>
          <a:noFill/>
        </p:spPr>
        <p:txBody>
          <a:bodyPr vert="wordArtVert" wrap="none" rtlCol="0" anchor="ctr">
            <a:spAutoFit/>
          </a:bodyPr>
          <a:lstStyle/>
          <a:p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memory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 bwMode="auto">
          <a:xfrm flipV="1">
            <a:off x="4083442" y="1507180"/>
            <a:ext cx="2980869" cy="38285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4081854" y="2733814"/>
            <a:ext cx="3006851" cy="235662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1986" name="Rectangle 2"/>
          <p:cNvSpPr>
            <a:spLocks/>
          </p:cNvSpPr>
          <p:nvPr/>
        </p:nvSpPr>
        <p:spPr bwMode="auto">
          <a:xfrm>
            <a:off x="7494561" y="235863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1200" dirty="0">
                <a:solidFill>
                  <a:srgbClr val="FFFFFF"/>
                </a:solidFill>
                <a:ea typeface="Gill Sans" charset="0"/>
                <a:cs typeface="Gill Sans" charset="0"/>
              </a:rPr>
              <a:t>CS 3843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x86-64 Stack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4457700" cy="5435600"/>
          </a:xfrm>
          <a:ln/>
        </p:spPr>
        <p:txBody>
          <a:bodyPr/>
          <a:lstStyle/>
          <a:p>
            <a:r>
              <a:rPr lang="en-US" dirty="0"/>
              <a:t>Region of memory</a:t>
            </a:r>
            <a:br>
              <a:rPr lang="en-US" dirty="0"/>
            </a:br>
            <a:r>
              <a:rPr lang="en-US" dirty="0"/>
              <a:t>managed with</a:t>
            </a:r>
            <a:br>
              <a:rPr lang="en-US" dirty="0"/>
            </a:br>
            <a:r>
              <a:rPr lang="en-US" dirty="0"/>
              <a:t>stack discipline</a:t>
            </a:r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>
            <a:off x="3457816" y="4938038"/>
            <a:ext cx="508123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991" name="Rectangle 7"/>
          <p:cNvSpPr>
            <a:spLocks/>
          </p:cNvSpPr>
          <p:nvPr/>
        </p:nvSpPr>
        <p:spPr bwMode="auto">
          <a:xfrm>
            <a:off x="791758" y="4706263"/>
            <a:ext cx="2634300" cy="457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Pointer: </a:t>
            </a:r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41992" name="Rectangle 8"/>
          <p:cNvSpPr>
            <a:spLocks/>
          </p:cNvSpPr>
          <p:nvPr/>
        </p:nvSpPr>
        <p:spPr bwMode="auto">
          <a:xfrm>
            <a:off x="4083442" y="1890038"/>
            <a:ext cx="1305241" cy="3200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997" name="Rectangle 13"/>
          <p:cNvSpPr>
            <a:spLocks/>
          </p:cNvSpPr>
          <p:nvPr/>
        </p:nvSpPr>
        <p:spPr bwMode="auto">
          <a:xfrm>
            <a:off x="4027565" y="5176516"/>
            <a:ext cx="1557714" cy="444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“Top”</a:t>
            </a:r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>
            <a:off x="4081854" y="4785638"/>
            <a:ext cx="1295714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999" name="Rectangle 15"/>
          <p:cNvSpPr>
            <a:spLocks/>
          </p:cNvSpPr>
          <p:nvPr/>
        </p:nvSpPr>
        <p:spPr bwMode="auto">
          <a:xfrm>
            <a:off x="3711877" y="1335358"/>
            <a:ext cx="2040431" cy="444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“Bottom”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7075460" y="975638"/>
            <a:ext cx="1142349" cy="5410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75461" y="654389"/>
            <a:ext cx="1142349" cy="559420"/>
            <a:chOff x="1154801" y="3021980"/>
            <a:chExt cx="1142349" cy="559420"/>
          </a:xfrm>
        </p:grpSpPr>
        <p:sp>
          <p:nvSpPr>
            <p:cNvPr id="4" name="Freeform 3"/>
            <p:cNvSpPr/>
            <p:nvPr/>
          </p:nvSpPr>
          <p:spPr bwMode="auto">
            <a:xfrm>
              <a:off x="1154801" y="3021980"/>
              <a:ext cx="1142349" cy="468909"/>
            </a:xfrm>
            <a:custGeom>
              <a:avLst/>
              <a:gdLst>
                <a:gd name="connsiteX0" fmla="*/ 0 w 1137424"/>
                <a:gd name="connsiteY0" fmla="*/ 468352 h 557561"/>
                <a:gd name="connsiteX1" fmla="*/ 1137424 w 1137424"/>
                <a:gd name="connsiteY1" fmla="*/ 468352 h 557561"/>
                <a:gd name="connsiteX2" fmla="*/ 1137424 w 1137424"/>
                <a:gd name="connsiteY2" fmla="*/ 11152 h 557561"/>
                <a:gd name="connsiteX3" fmla="*/ 1003610 w 1137424"/>
                <a:gd name="connsiteY3" fmla="*/ 144966 h 557561"/>
                <a:gd name="connsiteX4" fmla="*/ 892098 w 1137424"/>
                <a:gd name="connsiteY4" fmla="*/ 33454 h 557561"/>
                <a:gd name="connsiteX5" fmla="*/ 780586 w 1137424"/>
                <a:gd name="connsiteY5" fmla="*/ 144966 h 557561"/>
                <a:gd name="connsiteX6" fmla="*/ 646772 w 1137424"/>
                <a:gd name="connsiteY6" fmla="*/ 11152 h 557561"/>
                <a:gd name="connsiteX7" fmla="*/ 535258 w 1137424"/>
                <a:gd name="connsiteY7" fmla="*/ 122666 h 557561"/>
                <a:gd name="connsiteX8" fmla="*/ 446046 w 1137424"/>
                <a:gd name="connsiteY8" fmla="*/ 33454 h 557561"/>
                <a:gd name="connsiteX9" fmla="*/ 345688 w 1137424"/>
                <a:gd name="connsiteY9" fmla="*/ 133812 h 557561"/>
                <a:gd name="connsiteX10" fmla="*/ 211876 w 1137424"/>
                <a:gd name="connsiteY10" fmla="*/ 0 h 557561"/>
                <a:gd name="connsiteX11" fmla="*/ 122663 w 1137424"/>
                <a:gd name="connsiteY11" fmla="*/ 167269 h 557561"/>
                <a:gd name="connsiteX12" fmla="*/ 122663 w 1137424"/>
                <a:gd name="connsiteY12" fmla="*/ 167269 h 557561"/>
                <a:gd name="connsiteX13" fmla="*/ 44605 w 1137424"/>
                <a:gd name="connsiteY13" fmla="*/ 89211 h 557561"/>
                <a:gd name="connsiteX14" fmla="*/ 44605 w 1137424"/>
                <a:gd name="connsiteY14" fmla="*/ 446049 h 557561"/>
                <a:gd name="connsiteX15" fmla="*/ 100361 w 1137424"/>
                <a:gd name="connsiteY15" fmla="*/ 557561 h 557561"/>
                <a:gd name="connsiteX0" fmla="*/ 0 w 1137424"/>
                <a:gd name="connsiteY0" fmla="*/ 468352 h 468352"/>
                <a:gd name="connsiteX1" fmla="*/ 1137424 w 1137424"/>
                <a:gd name="connsiteY1" fmla="*/ 468352 h 468352"/>
                <a:gd name="connsiteX2" fmla="*/ 1137424 w 1137424"/>
                <a:gd name="connsiteY2" fmla="*/ 11152 h 468352"/>
                <a:gd name="connsiteX3" fmla="*/ 1003610 w 1137424"/>
                <a:gd name="connsiteY3" fmla="*/ 144966 h 468352"/>
                <a:gd name="connsiteX4" fmla="*/ 892098 w 1137424"/>
                <a:gd name="connsiteY4" fmla="*/ 33454 h 468352"/>
                <a:gd name="connsiteX5" fmla="*/ 780586 w 1137424"/>
                <a:gd name="connsiteY5" fmla="*/ 144966 h 468352"/>
                <a:gd name="connsiteX6" fmla="*/ 646772 w 1137424"/>
                <a:gd name="connsiteY6" fmla="*/ 11152 h 468352"/>
                <a:gd name="connsiteX7" fmla="*/ 535258 w 1137424"/>
                <a:gd name="connsiteY7" fmla="*/ 122666 h 468352"/>
                <a:gd name="connsiteX8" fmla="*/ 446046 w 1137424"/>
                <a:gd name="connsiteY8" fmla="*/ 33454 h 468352"/>
                <a:gd name="connsiteX9" fmla="*/ 345688 w 1137424"/>
                <a:gd name="connsiteY9" fmla="*/ 133812 h 468352"/>
                <a:gd name="connsiteX10" fmla="*/ 211876 w 1137424"/>
                <a:gd name="connsiteY10" fmla="*/ 0 h 468352"/>
                <a:gd name="connsiteX11" fmla="*/ 122663 w 1137424"/>
                <a:gd name="connsiteY11" fmla="*/ 167269 h 468352"/>
                <a:gd name="connsiteX12" fmla="*/ 122663 w 1137424"/>
                <a:gd name="connsiteY12" fmla="*/ 167269 h 468352"/>
                <a:gd name="connsiteX13" fmla="*/ 44605 w 1137424"/>
                <a:gd name="connsiteY13" fmla="*/ 89211 h 468352"/>
                <a:gd name="connsiteX14" fmla="*/ 44605 w 1137424"/>
                <a:gd name="connsiteY14" fmla="*/ 446049 h 468352"/>
                <a:gd name="connsiteX0" fmla="*/ 0 w 1137424"/>
                <a:gd name="connsiteY0" fmla="*/ 468352 h 468909"/>
                <a:gd name="connsiteX1" fmla="*/ 1137424 w 1137424"/>
                <a:gd name="connsiteY1" fmla="*/ 468352 h 468909"/>
                <a:gd name="connsiteX2" fmla="*/ 1137424 w 1137424"/>
                <a:gd name="connsiteY2" fmla="*/ 11152 h 468909"/>
                <a:gd name="connsiteX3" fmla="*/ 1003610 w 1137424"/>
                <a:gd name="connsiteY3" fmla="*/ 144966 h 468909"/>
                <a:gd name="connsiteX4" fmla="*/ 892098 w 1137424"/>
                <a:gd name="connsiteY4" fmla="*/ 33454 h 468909"/>
                <a:gd name="connsiteX5" fmla="*/ 780586 w 1137424"/>
                <a:gd name="connsiteY5" fmla="*/ 144966 h 468909"/>
                <a:gd name="connsiteX6" fmla="*/ 646772 w 1137424"/>
                <a:gd name="connsiteY6" fmla="*/ 11152 h 468909"/>
                <a:gd name="connsiteX7" fmla="*/ 535258 w 1137424"/>
                <a:gd name="connsiteY7" fmla="*/ 122666 h 468909"/>
                <a:gd name="connsiteX8" fmla="*/ 446046 w 1137424"/>
                <a:gd name="connsiteY8" fmla="*/ 33454 h 468909"/>
                <a:gd name="connsiteX9" fmla="*/ 345688 w 1137424"/>
                <a:gd name="connsiteY9" fmla="*/ 133812 h 468909"/>
                <a:gd name="connsiteX10" fmla="*/ 211876 w 1137424"/>
                <a:gd name="connsiteY10" fmla="*/ 0 h 468909"/>
                <a:gd name="connsiteX11" fmla="*/ 122663 w 1137424"/>
                <a:gd name="connsiteY11" fmla="*/ 167269 h 468909"/>
                <a:gd name="connsiteX12" fmla="*/ 122663 w 1137424"/>
                <a:gd name="connsiteY12" fmla="*/ 167269 h 468909"/>
                <a:gd name="connsiteX13" fmla="*/ 44605 w 1137424"/>
                <a:gd name="connsiteY13" fmla="*/ 89211 h 468909"/>
                <a:gd name="connsiteX14" fmla="*/ 2695 w 1137424"/>
                <a:gd name="connsiteY14" fmla="*/ 468909 h 468909"/>
                <a:gd name="connsiteX0" fmla="*/ 4925 w 1142349"/>
                <a:gd name="connsiteY0" fmla="*/ 468352 h 468909"/>
                <a:gd name="connsiteX1" fmla="*/ 1142349 w 1142349"/>
                <a:gd name="connsiteY1" fmla="*/ 468352 h 468909"/>
                <a:gd name="connsiteX2" fmla="*/ 1142349 w 1142349"/>
                <a:gd name="connsiteY2" fmla="*/ 11152 h 468909"/>
                <a:gd name="connsiteX3" fmla="*/ 1008535 w 1142349"/>
                <a:gd name="connsiteY3" fmla="*/ 144966 h 468909"/>
                <a:gd name="connsiteX4" fmla="*/ 897023 w 1142349"/>
                <a:gd name="connsiteY4" fmla="*/ 33454 h 468909"/>
                <a:gd name="connsiteX5" fmla="*/ 785511 w 1142349"/>
                <a:gd name="connsiteY5" fmla="*/ 144966 h 468909"/>
                <a:gd name="connsiteX6" fmla="*/ 651697 w 1142349"/>
                <a:gd name="connsiteY6" fmla="*/ 11152 h 468909"/>
                <a:gd name="connsiteX7" fmla="*/ 540183 w 1142349"/>
                <a:gd name="connsiteY7" fmla="*/ 122666 h 468909"/>
                <a:gd name="connsiteX8" fmla="*/ 450971 w 1142349"/>
                <a:gd name="connsiteY8" fmla="*/ 33454 h 468909"/>
                <a:gd name="connsiteX9" fmla="*/ 350613 w 1142349"/>
                <a:gd name="connsiteY9" fmla="*/ 133812 h 468909"/>
                <a:gd name="connsiteX10" fmla="*/ 216801 w 1142349"/>
                <a:gd name="connsiteY10" fmla="*/ 0 h 468909"/>
                <a:gd name="connsiteX11" fmla="*/ 127588 w 1142349"/>
                <a:gd name="connsiteY11" fmla="*/ 167269 h 468909"/>
                <a:gd name="connsiteX12" fmla="*/ 127588 w 1142349"/>
                <a:gd name="connsiteY12" fmla="*/ 167269 h 468909"/>
                <a:gd name="connsiteX13" fmla="*/ 0 w 1142349"/>
                <a:gd name="connsiteY13" fmla="*/ 28251 h 468909"/>
                <a:gd name="connsiteX14" fmla="*/ 7620 w 1142349"/>
                <a:gd name="connsiteY14" fmla="*/ 468909 h 46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2349" h="468909">
                  <a:moveTo>
                    <a:pt x="4925" y="468352"/>
                  </a:moveTo>
                  <a:lnTo>
                    <a:pt x="1142349" y="468352"/>
                  </a:lnTo>
                  <a:lnTo>
                    <a:pt x="1142349" y="11152"/>
                  </a:lnTo>
                  <a:lnTo>
                    <a:pt x="1008535" y="144966"/>
                  </a:lnTo>
                  <a:lnTo>
                    <a:pt x="897023" y="33454"/>
                  </a:lnTo>
                  <a:lnTo>
                    <a:pt x="785511" y="144966"/>
                  </a:lnTo>
                  <a:lnTo>
                    <a:pt x="651697" y="11152"/>
                  </a:lnTo>
                  <a:lnTo>
                    <a:pt x="540183" y="122666"/>
                  </a:lnTo>
                  <a:lnTo>
                    <a:pt x="450971" y="33454"/>
                  </a:lnTo>
                  <a:lnTo>
                    <a:pt x="350613" y="133812"/>
                  </a:lnTo>
                  <a:lnTo>
                    <a:pt x="216801" y="0"/>
                  </a:lnTo>
                  <a:lnTo>
                    <a:pt x="127588" y="167269"/>
                  </a:lnTo>
                  <a:lnTo>
                    <a:pt x="127588" y="167269"/>
                  </a:lnTo>
                  <a:lnTo>
                    <a:pt x="0" y="28251"/>
                  </a:lnTo>
                  <a:lnTo>
                    <a:pt x="7620" y="468909"/>
                  </a:ln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179195" y="3429000"/>
              <a:ext cx="1106805" cy="1524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 flipV="1">
            <a:off x="7064311" y="6014053"/>
            <a:ext cx="1142349" cy="559420"/>
            <a:chOff x="1154801" y="3021980"/>
            <a:chExt cx="1142349" cy="559420"/>
          </a:xfrm>
        </p:grpSpPr>
        <p:sp>
          <p:nvSpPr>
            <p:cNvPr id="25" name="Freeform 24"/>
            <p:cNvSpPr/>
            <p:nvPr/>
          </p:nvSpPr>
          <p:spPr bwMode="auto">
            <a:xfrm>
              <a:off x="1154801" y="3021980"/>
              <a:ext cx="1142349" cy="468909"/>
            </a:xfrm>
            <a:custGeom>
              <a:avLst/>
              <a:gdLst>
                <a:gd name="connsiteX0" fmla="*/ 0 w 1137424"/>
                <a:gd name="connsiteY0" fmla="*/ 468352 h 557561"/>
                <a:gd name="connsiteX1" fmla="*/ 1137424 w 1137424"/>
                <a:gd name="connsiteY1" fmla="*/ 468352 h 557561"/>
                <a:gd name="connsiteX2" fmla="*/ 1137424 w 1137424"/>
                <a:gd name="connsiteY2" fmla="*/ 11152 h 557561"/>
                <a:gd name="connsiteX3" fmla="*/ 1003610 w 1137424"/>
                <a:gd name="connsiteY3" fmla="*/ 144966 h 557561"/>
                <a:gd name="connsiteX4" fmla="*/ 892098 w 1137424"/>
                <a:gd name="connsiteY4" fmla="*/ 33454 h 557561"/>
                <a:gd name="connsiteX5" fmla="*/ 780586 w 1137424"/>
                <a:gd name="connsiteY5" fmla="*/ 144966 h 557561"/>
                <a:gd name="connsiteX6" fmla="*/ 646772 w 1137424"/>
                <a:gd name="connsiteY6" fmla="*/ 11152 h 557561"/>
                <a:gd name="connsiteX7" fmla="*/ 535258 w 1137424"/>
                <a:gd name="connsiteY7" fmla="*/ 122666 h 557561"/>
                <a:gd name="connsiteX8" fmla="*/ 446046 w 1137424"/>
                <a:gd name="connsiteY8" fmla="*/ 33454 h 557561"/>
                <a:gd name="connsiteX9" fmla="*/ 345688 w 1137424"/>
                <a:gd name="connsiteY9" fmla="*/ 133812 h 557561"/>
                <a:gd name="connsiteX10" fmla="*/ 211876 w 1137424"/>
                <a:gd name="connsiteY10" fmla="*/ 0 h 557561"/>
                <a:gd name="connsiteX11" fmla="*/ 122663 w 1137424"/>
                <a:gd name="connsiteY11" fmla="*/ 167269 h 557561"/>
                <a:gd name="connsiteX12" fmla="*/ 122663 w 1137424"/>
                <a:gd name="connsiteY12" fmla="*/ 167269 h 557561"/>
                <a:gd name="connsiteX13" fmla="*/ 44605 w 1137424"/>
                <a:gd name="connsiteY13" fmla="*/ 89211 h 557561"/>
                <a:gd name="connsiteX14" fmla="*/ 44605 w 1137424"/>
                <a:gd name="connsiteY14" fmla="*/ 446049 h 557561"/>
                <a:gd name="connsiteX15" fmla="*/ 100361 w 1137424"/>
                <a:gd name="connsiteY15" fmla="*/ 557561 h 557561"/>
                <a:gd name="connsiteX0" fmla="*/ 0 w 1137424"/>
                <a:gd name="connsiteY0" fmla="*/ 468352 h 468352"/>
                <a:gd name="connsiteX1" fmla="*/ 1137424 w 1137424"/>
                <a:gd name="connsiteY1" fmla="*/ 468352 h 468352"/>
                <a:gd name="connsiteX2" fmla="*/ 1137424 w 1137424"/>
                <a:gd name="connsiteY2" fmla="*/ 11152 h 468352"/>
                <a:gd name="connsiteX3" fmla="*/ 1003610 w 1137424"/>
                <a:gd name="connsiteY3" fmla="*/ 144966 h 468352"/>
                <a:gd name="connsiteX4" fmla="*/ 892098 w 1137424"/>
                <a:gd name="connsiteY4" fmla="*/ 33454 h 468352"/>
                <a:gd name="connsiteX5" fmla="*/ 780586 w 1137424"/>
                <a:gd name="connsiteY5" fmla="*/ 144966 h 468352"/>
                <a:gd name="connsiteX6" fmla="*/ 646772 w 1137424"/>
                <a:gd name="connsiteY6" fmla="*/ 11152 h 468352"/>
                <a:gd name="connsiteX7" fmla="*/ 535258 w 1137424"/>
                <a:gd name="connsiteY7" fmla="*/ 122666 h 468352"/>
                <a:gd name="connsiteX8" fmla="*/ 446046 w 1137424"/>
                <a:gd name="connsiteY8" fmla="*/ 33454 h 468352"/>
                <a:gd name="connsiteX9" fmla="*/ 345688 w 1137424"/>
                <a:gd name="connsiteY9" fmla="*/ 133812 h 468352"/>
                <a:gd name="connsiteX10" fmla="*/ 211876 w 1137424"/>
                <a:gd name="connsiteY10" fmla="*/ 0 h 468352"/>
                <a:gd name="connsiteX11" fmla="*/ 122663 w 1137424"/>
                <a:gd name="connsiteY11" fmla="*/ 167269 h 468352"/>
                <a:gd name="connsiteX12" fmla="*/ 122663 w 1137424"/>
                <a:gd name="connsiteY12" fmla="*/ 167269 h 468352"/>
                <a:gd name="connsiteX13" fmla="*/ 44605 w 1137424"/>
                <a:gd name="connsiteY13" fmla="*/ 89211 h 468352"/>
                <a:gd name="connsiteX14" fmla="*/ 44605 w 1137424"/>
                <a:gd name="connsiteY14" fmla="*/ 446049 h 468352"/>
                <a:gd name="connsiteX0" fmla="*/ 0 w 1137424"/>
                <a:gd name="connsiteY0" fmla="*/ 468352 h 468909"/>
                <a:gd name="connsiteX1" fmla="*/ 1137424 w 1137424"/>
                <a:gd name="connsiteY1" fmla="*/ 468352 h 468909"/>
                <a:gd name="connsiteX2" fmla="*/ 1137424 w 1137424"/>
                <a:gd name="connsiteY2" fmla="*/ 11152 h 468909"/>
                <a:gd name="connsiteX3" fmla="*/ 1003610 w 1137424"/>
                <a:gd name="connsiteY3" fmla="*/ 144966 h 468909"/>
                <a:gd name="connsiteX4" fmla="*/ 892098 w 1137424"/>
                <a:gd name="connsiteY4" fmla="*/ 33454 h 468909"/>
                <a:gd name="connsiteX5" fmla="*/ 780586 w 1137424"/>
                <a:gd name="connsiteY5" fmla="*/ 144966 h 468909"/>
                <a:gd name="connsiteX6" fmla="*/ 646772 w 1137424"/>
                <a:gd name="connsiteY6" fmla="*/ 11152 h 468909"/>
                <a:gd name="connsiteX7" fmla="*/ 535258 w 1137424"/>
                <a:gd name="connsiteY7" fmla="*/ 122666 h 468909"/>
                <a:gd name="connsiteX8" fmla="*/ 446046 w 1137424"/>
                <a:gd name="connsiteY8" fmla="*/ 33454 h 468909"/>
                <a:gd name="connsiteX9" fmla="*/ 345688 w 1137424"/>
                <a:gd name="connsiteY9" fmla="*/ 133812 h 468909"/>
                <a:gd name="connsiteX10" fmla="*/ 211876 w 1137424"/>
                <a:gd name="connsiteY10" fmla="*/ 0 h 468909"/>
                <a:gd name="connsiteX11" fmla="*/ 122663 w 1137424"/>
                <a:gd name="connsiteY11" fmla="*/ 167269 h 468909"/>
                <a:gd name="connsiteX12" fmla="*/ 122663 w 1137424"/>
                <a:gd name="connsiteY12" fmla="*/ 167269 h 468909"/>
                <a:gd name="connsiteX13" fmla="*/ 44605 w 1137424"/>
                <a:gd name="connsiteY13" fmla="*/ 89211 h 468909"/>
                <a:gd name="connsiteX14" fmla="*/ 2695 w 1137424"/>
                <a:gd name="connsiteY14" fmla="*/ 468909 h 468909"/>
                <a:gd name="connsiteX0" fmla="*/ 4925 w 1142349"/>
                <a:gd name="connsiteY0" fmla="*/ 468352 h 468909"/>
                <a:gd name="connsiteX1" fmla="*/ 1142349 w 1142349"/>
                <a:gd name="connsiteY1" fmla="*/ 468352 h 468909"/>
                <a:gd name="connsiteX2" fmla="*/ 1142349 w 1142349"/>
                <a:gd name="connsiteY2" fmla="*/ 11152 h 468909"/>
                <a:gd name="connsiteX3" fmla="*/ 1008535 w 1142349"/>
                <a:gd name="connsiteY3" fmla="*/ 144966 h 468909"/>
                <a:gd name="connsiteX4" fmla="*/ 897023 w 1142349"/>
                <a:gd name="connsiteY4" fmla="*/ 33454 h 468909"/>
                <a:gd name="connsiteX5" fmla="*/ 785511 w 1142349"/>
                <a:gd name="connsiteY5" fmla="*/ 144966 h 468909"/>
                <a:gd name="connsiteX6" fmla="*/ 651697 w 1142349"/>
                <a:gd name="connsiteY6" fmla="*/ 11152 h 468909"/>
                <a:gd name="connsiteX7" fmla="*/ 540183 w 1142349"/>
                <a:gd name="connsiteY7" fmla="*/ 122666 h 468909"/>
                <a:gd name="connsiteX8" fmla="*/ 450971 w 1142349"/>
                <a:gd name="connsiteY8" fmla="*/ 33454 h 468909"/>
                <a:gd name="connsiteX9" fmla="*/ 350613 w 1142349"/>
                <a:gd name="connsiteY9" fmla="*/ 133812 h 468909"/>
                <a:gd name="connsiteX10" fmla="*/ 216801 w 1142349"/>
                <a:gd name="connsiteY10" fmla="*/ 0 h 468909"/>
                <a:gd name="connsiteX11" fmla="*/ 127588 w 1142349"/>
                <a:gd name="connsiteY11" fmla="*/ 167269 h 468909"/>
                <a:gd name="connsiteX12" fmla="*/ 127588 w 1142349"/>
                <a:gd name="connsiteY12" fmla="*/ 167269 h 468909"/>
                <a:gd name="connsiteX13" fmla="*/ 0 w 1142349"/>
                <a:gd name="connsiteY13" fmla="*/ 28251 h 468909"/>
                <a:gd name="connsiteX14" fmla="*/ 7620 w 1142349"/>
                <a:gd name="connsiteY14" fmla="*/ 468909 h 46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2349" h="468909">
                  <a:moveTo>
                    <a:pt x="4925" y="468352"/>
                  </a:moveTo>
                  <a:lnTo>
                    <a:pt x="1142349" y="468352"/>
                  </a:lnTo>
                  <a:lnTo>
                    <a:pt x="1142349" y="11152"/>
                  </a:lnTo>
                  <a:lnTo>
                    <a:pt x="1008535" y="144966"/>
                  </a:lnTo>
                  <a:lnTo>
                    <a:pt x="897023" y="33454"/>
                  </a:lnTo>
                  <a:lnTo>
                    <a:pt x="785511" y="144966"/>
                  </a:lnTo>
                  <a:lnTo>
                    <a:pt x="651697" y="11152"/>
                  </a:lnTo>
                  <a:lnTo>
                    <a:pt x="540183" y="122666"/>
                  </a:lnTo>
                  <a:lnTo>
                    <a:pt x="450971" y="33454"/>
                  </a:lnTo>
                  <a:lnTo>
                    <a:pt x="350613" y="133812"/>
                  </a:lnTo>
                  <a:lnTo>
                    <a:pt x="216801" y="0"/>
                  </a:lnTo>
                  <a:lnTo>
                    <a:pt x="127588" y="167269"/>
                  </a:lnTo>
                  <a:lnTo>
                    <a:pt x="127588" y="167269"/>
                  </a:lnTo>
                  <a:lnTo>
                    <a:pt x="0" y="28251"/>
                  </a:lnTo>
                  <a:lnTo>
                    <a:pt x="7620" y="468909"/>
                  </a:ln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1179195" y="3429000"/>
              <a:ext cx="1106805" cy="1524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7075460" y="1507179"/>
            <a:ext cx="11312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7075460" y="2733814"/>
            <a:ext cx="11312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7075460" y="4071961"/>
            <a:ext cx="11312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7075460" y="5581928"/>
            <a:ext cx="11312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7126486" y="4364003"/>
            <a:ext cx="1091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code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78283" y="1780510"/>
            <a:ext cx="11356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stack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 flipV="1">
            <a:off x="5377568" y="1507180"/>
            <a:ext cx="2840242" cy="38285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flipV="1">
            <a:off x="5388683" y="2733814"/>
            <a:ext cx="2766278" cy="235662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AutoShape 16">
            <a:extLst>
              <a:ext uri="{FF2B5EF4-FFF2-40B4-BE49-F238E27FC236}">
                <a16:creationId xmlns:a16="http://schemas.microsoft.com/office/drawing/2014/main" id="{17A15FED-2143-445C-B158-AB8DED884911}"/>
              </a:ext>
            </a:extLst>
          </p:cNvPr>
          <p:cNvSpPr>
            <a:spLocks/>
          </p:cNvSpPr>
          <p:nvPr/>
        </p:nvSpPr>
        <p:spPr bwMode="auto">
          <a:xfrm>
            <a:off x="4380882" y="4251152"/>
            <a:ext cx="609748" cy="381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  <a:moveTo>
                  <a:pt x="0" y="10800"/>
                </a:moveTo>
              </a:path>
            </a:pathLst>
          </a:custGeom>
          <a:solidFill>
            <a:srgbClr val="980002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74133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x86-64 Stack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4457700" cy="5435600"/>
          </a:xfrm>
          <a:ln/>
        </p:spPr>
        <p:txBody>
          <a:bodyPr/>
          <a:lstStyle/>
          <a:p>
            <a:r>
              <a:rPr lang="en-US" dirty="0"/>
              <a:t>Region of memory managed with stack discipline</a:t>
            </a:r>
          </a:p>
          <a:p>
            <a:r>
              <a:rPr lang="en-US" dirty="0"/>
              <a:t>Grows toward lower addresses</a:t>
            </a:r>
          </a:p>
          <a:p>
            <a:endParaRPr lang="en-US" dirty="0"/>
          </a:p>
          <a:p>
            <a:r>
              <a:rPr lang="en-US" dirty="0"/>
              <a:t>Register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r>
              <a:rPr lang="en-US" dirty="0"/>
              <a:t> contains </a:t>
            </a:r>
            <a:br>
              <a:rPr lang="en-US" dirty="0"/>
            </a:br>
            <a:r>
              <a:rPr lang="en-US" dirty="0"/>
              <a:t>lowest  stack address</a:t>
            </a:r>
          </a:p>
          <a:p>
            <a:pPr marL="552450" lvl="1"/>
            <a:r>
              <a:rPr lang="en-US" dirty="0"/>
              <a:t>address of “top” element</a:t>
            </a:r>
          </a:p>
        </p:txBody>
      </p:sp>
      <p:grpSp>
        <p:nvGrpSpPr>
          <p:cNvPr id="41989" name="Group 5"/>
          <p:cNvGrpSpPr>
            <a:grpSpLocks/>
          </p:cNvGrpSpPr>
          <p:nvPr/>
        </p:nvGrpSpPr>
        <p:grpSpPr bwMode="auto">
          <a:xfrm>
            <a:off x="2359766" y="1655413"/>
            <a:ext cx="6559550" cy="4254500"/>
            <a:chOff x="0" y="288"/>
            <a:chExt cx="4131" cy="2680"/>
          </a:xfrm>
        </p:grpSpPr>
        <p:sp>
          <p:nvSpPr>
            <p:cNvPr id="41990" name="Line 6"/>
            <p:cNvSpPr>
              <a:spLocks noChangeShapeType="1"/>
            </p:cNvSpPr>
            <p:nvPr/>
          </p:nvSpPr>
          <p:spPr bwMode="auto">
            <a:xfrm>
              <a:off x="1679" y="2496"/>
              <a:ext cx="320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1" name="Rectangle 7"/>
            <p:cNvSpPr>
              <a:spLocks/>
            </p:cNvSpPr>
            <p:nvPr/>
          </p:nvSpPr>
          <p:spPr bwMode="auto">
            <a:xfrm>
              <a:off x="0" y="2350"/>
              <a:ext cx="1659" cy="28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pPr algn="r"/>
              <a:r>
                <a:rPr lang="en-US" sz="2400" dirty="0">
                  <a:solidFill>
                    <a:srgbClr val="262699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Stack Pointer: </a:t>
              </a:r>
              <a:r>
                <a:rPr lang="en-US" sz="24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24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41992" name="Rectangle 8"/>
            <p:cNvSpPr>
              <a:spLocks/>
            </p:cNvSpPr>
            <p:nvPr/>
          </p:nvSpPr>
          <p:spPr bwMode="auto">
            <a:xfrm>
              <a:off x="2073" y="576"/>
              <a:ext cx="822" cy="2016"/>
            </a:xfrm>
            <a:prstGeom prst="rect">
              <a:avLst/>
            </a:prstGeom>
            <a:solidFill>
              <a:srgbClr val="D6D6F4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3" name="Line 9"/>
            <p:cNvSpPr>
              <a:spLocks noChangeShapeType="1"/>
            </p:cNvSpPr>
            <p:nvPr/>
          </p:nvSpPr>
          <p:spPr bwMode="auto">
            <a:xfrm>
              <a:off x="3418" y="1824"/>
              <a:ext cx="0" cy="864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4" name="Rectangle 10"/>
            <p:cNvSpPr>
              <a:spLocks/>
            </p:cNvSpPr>
            <p:nvPr/>
          </p:nvSpPr>
          <p:spPr bwMode="auto">
            <a:xfrm>
              <a:off x="3477" y="1918"/>
              <a:ext cx="512" cy="576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r>
                <a:rPr lang="en-US" sz="180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rPr>
                <a:t>Stack Grows</a:t>
              </a:r>
              <a:endParaRPr lang="en-US">
                <a:solidFill>
                  <a:schemeClr val="tx1"/>
                </a:solidFill>
                <a:latin typeface="Arial Narrow" charset="0"/>
                <a:ea typeface="Lucida Grande" charset="0"/>
                <a:cs typeface="Lucida Grande" charset="0"/>
                <a:sym typeface="Arial Narrow" charset="0"/>
              </a:endParaRPr>
            </a:p>
            <a:p>
              <a:r>
                <a:rPr lang="en-US" sz="180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rPr>
                <a:t>Down</a:t>
              </a:r>
            </a:p>
          </p:txBody>
        </p:sp>
        <p:sp>
          <p:nvSpPr>
            <p:cNvPr id="41995" name="Line 11"/>
            <p:cNvSpPr>
              <a:spLocks noChangeShapeType="1"/>
            </p:cNvSpPr>
            <p:nvPr/>
          </p:nvSpPr>
          <p:spPr bwMode="auto">
            <a:xfrm rot="10800000" flipH="1">
              <a:off x="3418" y="432"/>
              <a:ext cx="0" cy="912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6" name="Rectangle 12"/>
            <p:cNvSpPr>
              <a:spLocks/>
            </p:cNvSpPr>
            <p:nvPr/>
          </p:nvSpPr>
          <p:spPr bwMode="auto">
            <a:xfrm>
              <a:off x="3480" y="690"/>
              <a:ext cx="651" cy="4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rPr>
                <a:t>Increasing</a:t>
              </a:r>
              <a:endParaRPr lang="en-US">
                <a:solidFill>
                  <a:schemeClr val="tx1"/>
                </a:solidFill>
                <a:latin typeface="Arial Narrow" charset="0"/>
                <a:ea typeface="Lucida Grande" charset="0"/>
                <a:cs typeface="Lucida Grande" charset="0"/>
                <a:sym typeface="Arial Narrow" charset="0"/>
              </a:endParaRPr>
            </a:p>
            <a:p>
              <a:r>
                <a:rPr lang="en-US" sz="180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rPr>
                <a:t>Addresses</a:t>
              </a:r>
            </a:p>
          </p:txBody>
        </p:sp>
        <p:sp>
          <p:nvSpPr>
            <p:cNvPr id="41997" name="Rectangle 13"/>
            <p:cNvSpPr>
              <a:spLocks/>
            </p:cNvSpPr>
            <p:nvPr/>
          </p:nvSpPr>
          <p:spPr bwMode="auto">
            <a:xfrm>
              <a:off x="2048" y="2688"/>
              <a:ext cx="981" cy="280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r>
                <a:rPr lang="en-US" sz="2400" dirty="0">
                  <a:solidFill>
                    <a:srgbClr val="262699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Stack “Top”</a:t>
              </a:r>
            </a:p>
          </p:txBody>
        </p:sp>
        <p:sp>
          <p:nvSpPr>
            <p:cNvPr id="41998" name="Line 14"/>
            <p:cNvSpPr>
              <a:spLocks noChangeShapeType="1"/>
            </p:cNvSpPr>
            <p:nvPr/>
          </p:nvSpPr>
          <p:spPr bwMode="auto">
            <a:xfrm>
              <a:off x="2072" y="2400"/>
              <a:ext cx="816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9" name="Rectangle 15"/>
            <p:cNvSpPr>
              <a:spLocks/>
            </p:cNvSpPr>
            <p:nvPr/>
          </p:nvSpPr>
          <p:spPr bwMode="auto">
            <a:xfrm>
              <a:off x="1872" y="288"/>
              <a:ext cx="1285" cy="280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r>
                <a:rPr lang="en-US" sz="2400" dirty="0">
                  <a:solidFill>
                    <a:srgbClr val="262699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Stack “Bottom”</a:t>
              </a:r>
            </a:p>
          </p:txBody>
        </p:sp>
        <p:sp>
          <p:nvSpPr>
            <p:cNvPr id="42000" name="AutoShape 16"/>
            <p:cNvSpPr>
              <a:spLocks/>
            </p:cNvSpPr>
            <p:nvPr/>
          </p:nvSpPr>
          <p:spPr bwMode="auto">
            <a:xfrm>
              <a:off x="2288" y="1992"/>
              <a:ext cx="384" cy="240"/>
            </a:xfrm>
            <a:custGeom>
              <a:avLst/>
              <a:gdLst>
                <a:gd name="T0" fmla="*/ 10800 w 21600"/>
                <a:gd name="T1" fmla="*/ 10800 h 21600"/>
              </a:gdLst>
              <a:ahLst/>
              <a:cxnLst>
                <a:cxn ang="0">
                  <a:pos x="T0" y="T1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lnTo>
                    <a:pt x="5400" y="10800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080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  <a:moveTo>
                    <a:pt x="0" y="10800"/>
                  </a:moveTo>
                </a:path>
              </a:pathLst>
            </a:custGeom>
            <a:solidFill>
              <a:srgbClr val="980002"/>
            </a:solidFill>
            <a:ln w="25400" cap="flat">
              <a:noFill/>
              <a:round/>
              <a:headEnd type="none" w="med" len="med"/>
              <a:tailEnd type="triangle" w="med" len="med"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816037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5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x86-64 Stack: Push</a:t>
            </a:r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pushq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Src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pPr marL="552450" lvl="1"/>
            <a:r>
              <a:rPr lang="en-US" dirty="0"/>
              <a:t>Fetch operand at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</a:t>
            </a:r>
            <a:endParaRPr lang="en-US" dirty="0"/>
          </a:p>
          <a:p>
            <a:pPr marL="552450" lvl="1"/>
            <a:r>
              <a:rPr lang="en-US" dirty="0"/>
              <a:t>Decrement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r>
              <a:rPr lang="en-US" dirty="0"/>
              <a:t> by 8</a:t>
            </a:r>
          </a:p>
          <a:p>
            <a:pPr marL="552450" lvl="1"/>
            <a:r>
              <a:rPr lang="en-US" dirty="0"/>
              <a:t>Write operand at address given by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5130800" y="5029200"/>
            <a:ext cx="508000" cy="0"/>
          </a:xfrm>
          <a:prstGeom prst="line">
            <a:avLst/>
          </a:pr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5754688" y="4876800"/>
            <a:ext cx="1295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>
            <a:off x="5130800" y="5029200"/>
            <a:ext cx="5080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25" name="Rectangle 17"/>
          <p:cNvSpPr>
            <a:spLocks/>
          </p:cNvSpPr>
          <p:nvPr/>
        </p:nvSpPr>
        <p:spPr bwMode="auto">
          <a:xfrm>
            <a:off x="5756275" y="1981200"/>
            <a:ext cx="1304925" cy="3200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>
            <a:off x="7891463" y="3962400"/>
            <a:ext cx="0" cy="13716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27" name="Rectangle 19"/>
          <p:cNvSpPr>
            <a:spLocks/>
          </p:cNvSpPr>
          <p:nvPr/>
        </p:nvSpPr>
        <p:spPr bwMode="auto">
          <a:xfrm>
            <a:off x="7985125" y="4111625"/>
            <a:ext cx="812800" cy="914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Stack Grows</a:t>
            </a:r>
            <a:endParaRPr lang="en-US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Down</a:t>
            </a:r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 rot="10800000" flipH="1">
            <a:off x="7891463" y="1752600"/>
            <a:ext cx="0" cy="14478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29" name="Rectangle 21"/>
          <p:cNvSpPr>
            <a:spLocks/>
          </p:cNvSpPr>
          <p:nvPr/>
        </p:nvSpPr>
        <p:spPr bwMode="auto">
          <a:xfrm>
            <a:off x="7989888" y="2162175"/>
            <a:ext cx="1033462" cy="635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Increasing</a:t>
            </a:r>
            <a:endParaRPr lang="en-US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Addresses</a:t>
            </a:r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>
            <a:off x="5754688" y="4876800"/>
            <a:ext cx="1295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31" name="Rectangle 23"/>
          <p:cNvSpPr>
            <a:spLocks/>
          </p:cNvSpPr>
          <p:nvPr/>
        </p:nvSpPr>
        <p:spPr bwMode="auto">
          <a:xfrm>
            <a:off x="5524926" y="1555751"/>
            <a:ext cx="2041525" cy="444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“Bottom”</a:t>
            </a:r>
          </a:p>
        </p:txBody>
      </p:sp>
      <p:grpSp>
        <p:nvGrpSpPr>
          <p:cNvPr id="43033" name="Group 25"/>
          <p:cNvGrpSpPr>
            <a:grpSpLocks/>
          </p:cNvGrpSpPr>
          <p:nvPr/>
        </p:nvGrpSpPr>
        <p:grpSpPr bwMode="auto">
          <a:xfrm>
            <a:off x="2544763" y="4759325"/>
            <a:ext cx="4730751" cy="968375"/>
            <a:chOff x="59" y="0"/>
            <a:chExt cx="2980" cy="610"/>
          </a:xfrm>
        </p:grpSpPr>
        <p:sp>
          <p:nvSpPr>
            <p:cNvPr id="43034" name="Rectangle 26"/>
            <p:cNvSpPr>
              <a:spLocks/>
            </p:cNvSpPr>
            <p:nvPr/>
          </p:nvSpPr>
          <p:spPr bwMode="auto">
            <a:xfrm>
              <a:off x="59" y="0"/>
              <a:ext cx="1600" cy="233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2400" dirty="0">
                  <a:solidFill>
                    <a:srgbClr val="262699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Stack Pointer: </a:t>
              </a:r>
              <a:r>
                <a:rPr lang="en-US" sz="24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24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43035" name="Rectangle 27"/>
            <p:cNvSpPr>
              <a:spLocks/>
            </p:cNvSpPr>
            <p:nvPr/>
          </p:nvSpPr>
          <p:spPr bwMode="auto">
            <a:xfrm>
              <a:off x="2058" y="330"/>
              <a:ext cx="981" cy="280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400" dirty="0">
                  <a:solidFill>
                    <a:srgbClr val="262699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Stack “Top”</a:t>
              </a:r>
            </a:p>
          </p:txBody>
        </p:sp>
      </p:grpSp>
      <p:sp>
        <p:nvSpPr>
          <p:cNvPr id="2" name="Oval 1"/>
          <p:cNvSpPr/>
          <p:nvPr/>
        </p:nvSpPr>
        <p:spPr bwMode="auto">
          <a:xfrm>
            <a:off x="3590693" y="1870385"/>
            <a:ext cx="1103970" cy="369849"/>
          </a:xfrm>
          <a:prstGeom prst="ellipse">
            <a:avLst/>
          </a:prstGeom>
          <a:solidFill>
            <a:srgbClr val="FF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val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5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x86-64 Stack: Push</a:t>
            </a:r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pushq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Src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pPr marL="552450" lvl="1"/>
            <a:r>
              <a:rPr lang="en-US" dirty="0"/>
              <a:t>Fetch operand at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</a:t>
            </a:r>
            <a:endParaRPr lang="en-US" dirty="0"/>
          </a:p>
          <a:p>
            <a:pPr marL="552450" lvl="1"/>
            <a:r>
              <a:rPr lang="en-US" dirty="0"/>
              <a:t>Decrement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r>
              <a:rPr lang="en-US" dirty="0"/>
              <a:t> by 8</a:t>
            </a:r>
          </a:p>
          <a:p>
            <a:pPr marL="552450" lvl="1"/>
            <a:r>
              <a:rPr lang="en-US" dirty="0"/>
              <a:t>Write operand at address given by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5130800" y="5029200"/>
            <a:ext cx="508000" cy="0"/>
          </a:xfrm>
          <a:prstGeom prst="line">
            <a:avLst/>
          </a:pr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5754688" y="4876800"/>
            <a:ext cx="1295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43019" name="Group 11"/>
          <p:cNvGrpSpPr>
            <a:grpSpLocks/>
          </p:cNvGrpSpPr>
          <p:nvPr/>
        </p:nvGrpSpPr>
        <p:grpSpPr bwMode="auto">
          <a:xfrm>
            <a:off x="5040313" y="5011738"/>
            <a:ext cx="2016125" cy="474662"/>
            <a:chOff x="0" y="0"/>
            <a:chExt cx="1270" cy="298"/>
          </a:xfrm>
        </p:grpSpPr>
        <p:sp>
          <p:nvSpPr>
            <p:cNvPr id="43020" name="Rectangle 12"/>
            <p:cNvSpPr>
              <a:spLocks/>
            </p:cNvSpPr>
            <p:nvPr/>
          </p:nvSpPr>
          <p:spPr bwMode="auto">
            <a:xfrm>
              <a:off x="450" y="106"/>
              <a:ext cx="820" cy="192"/>
            </a:xfrm>
            <a:prstGeom prst="rect">
              <a:avLst/>
            </a:prstGeom>
            <a:solidFill>
              <a:srgbClr val="8484E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1" name="Line 13"/>
            <p:cNvSpPr>
              <a:spLocks noChangeShapeType="1"/>
            </p:cNvSpPr>
            <p:nvPr/>
          </p:nvSpPr>
          <p:spPr bwMode="auto">
            <a:xfrm>
              <a:off x="56" y="203"/>
              <a:ext cx="320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2" name="Rectangle 14"/>
            <p:cNvSpPr>
              <a:spLocks/>
            </p:cNvSpPr>
            <p:nvPr/>
          </p:nvSpPr>
          <p:spPr bwMode="auto">
            <a:xfrm>
              <a:off x="222" y="0"/>
              <a:ext cx="154" cy="203"/>
            </a:xfrm>
            <a:prstGeom prst="rect">
              <a:avLst/>
            </a:prstGeom>
            <a:noFill/>
            <a:ln w="1905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rPr>
                <a:t>-8</a:t>
              </a:r>
            </a:p>
          </p:txBody>
        </p:sp>
        <p:sp>
          <p:nvSpPr>
            <p:cNvPr id="43023" name="AutoShape 15"/>
            <p:cNvSpPr>
              <a:spLocks/>
            </p:cNvSpPr>
            <p:nvPr/>
          </p:nvSpPr>
          <p:spPr bwMode="auto">
            <a:xfrm>
              <a:off x="0" y="53"/>
              <a:ext cx="232" cy="120"/>
            </a:xfrm>
            <a:custGeom>
              <a:avLst/>
              <a:gdLst>
                <a:gd name="T0" fmla="*/ 10800 w 21600"/>
                <a:gd name="T1" fmla="*/ 10800 h 21600"/>
              </a:gdLst>
              <a:ahLst/>
              <a:cxnLst>
                <a:cxn ang="0">
                  <a:pos x="T0" y="T1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lnTo>
                    <a:pt x="5400" y="10800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080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  <a:moveTo>
                    <a:pt x="0" y="10800"/>
                  </a:moveTo>
                </a:path>
              </a:pathLst>
            </a:custGeom>
            <a:solidFill>
              <a:srgbClr val="980002"/>
            </a:solidFill>
            <a:ln w="25400" cap="flat">
              <a:noFill/>
              <a:round/>
              <a:headEnd type="none" w="med" len="med"/>
              <a:tailEnd type="triangle" w="med" len="med"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43024" name="Line 16"/>
          <p:cNvSpPr>
            <a:spLocks noChangeShapeType="1"/>
          </p:cNvSpPr>
          <p:nvPr/>
        </p:nvSpPr>
        <p:spPr bwMode="auto">
          <a:xfrm>
            <a:off x="5130800" y="5029200"/>
            <a:ext cx="5080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25" name="Rectangle 17"/>
          <p:cNvSpPr>
            <a:spLocks/>
          </p:cNvSpPr>
          <p:nvPr/>
        </p:nvSpPr>
        <p:spPr bwMode="auto">
          <a:xfrm>
            <a:off x="5756275" y="1981200"/>
            <a:ext cx="1304925" cy="3200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>
            <a:off x="7891463" y="3962400"/>
            <a:ext cx="0" cy="13716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27" name="Rectangle 19"/>
          <p:cNvSpPr>
            <a:spLocks/>
          </p:cNvSpPr>
          <p:nvPr/>
        </p:nvSpPr>
        <p:spPr bwMode="auto">
          <a:xfrm>
            <a:off x="7985125" y="4111625"/>
            <a:ext cx="812800" cy="914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Stack Grows</a:t>
            </a:r>
            <a:endParaRPr lang="en-US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Down</a:t>
            </a:r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 rot="10800000" flipH="1">
            <a:off x="7891463" y="1752600"/>
            <a:ext cx="0" cy="14478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29" name="Rectangle 21"/>
          <p:cNvSpPr>
            <a:spLocks/>
          </p:cNvSpPr>
          <p:nvPr/>
        </p:nvSpPr>
        <p:spPr bwMode="auto">
          <a:xfrm>
            <a:off x="7989888" y="2162175"/>
            <a:ext cx="1033462" cy="635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Increasing</a:t>
            </a:r>
            <a:endParaRPr lang="en-US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Addresses</a:t>
            </a:r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>
            <a:off x="5754688" y="4876800"/>
            <a:ext cx="1295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31" name="Rectangle 23"/>
          <p:cNvSpPr>
            <a:spLocks/>
          </p:cNvSpPr>
          <p:nvPr/>
        </p:nvSpPr>
        <p:spPr bwMode="auto">
          <a:xfrm>
            <a:off x="5434806" y="1557337"/>
            <a:ext cx="2041525" cy="444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“Bottom”</a:t>
            </a:r>
          </a:p>
        </p:txBody>
      </p:sp>
      <p:grpSp>
        <p:nvGrpSpPr>
          <p:cNvPr id="43033" name="Group 25"/>
          <p:cNvGrpSpPr>
            <a:grpSpLocks/>
          </p:cNvGrpSpPr>
          <p:nvPr/>
        </p:nvGrpSpPr>
        <p:grpSpPr bwMode="auto">
          <a:xfrm>
            <a:off x="2544763" y="4759325"/>
            <a:ext cx="4691063" cy="1287463"/>
            <a:chOff x="59" y="0"/>
            <a:chExt cx="2955" cy="811"/>
          </a:xfrm>
        </p:grpSpPr>
        <p:sp>
          <p:nvSpPr>
            <p:cNvPr id="43034" name="Rectangle 26"/>
            <p:cNvSpPr>
              <a:spLocks/>
            </p:cNvSpPr>
            <p:nvPr/>
          </p:nvSpPr>
          <p:spPr bwMode="auto">
            <a:xfrm>
              <a:off x="59" y="0"/>
              <a:ext cx="1600" cy="233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2400" dirty="0">
                  <a:solidFill>
                    <a:srgbClr val="262699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Stack Pointer: </a:t>
              </a:r>
              <a:r>
                <a:rPr lang="en-US" sz="24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24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43035" name="Rectangle 27"/>
            <p:cNvSpPr>
              <a:spLocks/>
            </p:cNvSpPr>
            <p:nvPr/>
          </p:nvSpPr>
          <p:spPr bwMode="auto">
            <a:xfrm>
              <a:off x="2033" y="531"/>
              <a:ext cx="981" cy="280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400" dirty="0">
                  <a:solidFill>
                    <a:srgbClr val="262699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Stack “Top”</a:t>
              </a:r>
            </a:p>
          </p:txBody>
        </p:sp>
      </p:grpSp>
      <p:sp>
        <p:nvSpPr>
          <p:cNvPr id="2" name="Oval 1"/>
          <p:cNvSpPr/>
          <p:nvPr/>
        </p:nvSpPr>
        <p:spPr bwMode="auto">
          <a:xfrm>
            <a:off x="3590693" y="1870385"/>
            <a:ext cx="1103970" cy="369849"/>
          </a:xfrm>
          <a:prstGeom prst="ellipse">
            <a:avLst/>
          </a:prstGeom>
          <a:solidFill>
            <a:srgbClr val="FF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val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1463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3.7037E-7 L 0.05122 0.25185 L 0.09636 0.35764 L 0.09514 0.52338 L 0.24271 0.47639 " pathEditMode="relative" ptsTypes="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8"/>
          <p:cNvSpPr txBox="1">
            <a:spLocks noChangeArrowheads="1"/>
          </p:cNvSpPr>
          <p:nvPr/>
        </p:nvSpPr>
        <p:spPr bwMode="auto">
          <a:xfrm>
            <a:off x="381000" y="1397000"/>
            <a:ext cx="8382000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popq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Dest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pPr marL="552450" lvl="1"/>
            <a:r>
              <a:rPr lang="en-US" dirty="0"/>
              <a:t>Read value at address given by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dirty="0">
              <a:latin typeface="Courier New Bold" charset="0"/>
              <a:cs typeface="Courier New Bold" charset="0"/>
              <a:sym typeface="Courier New Bold" charset="0"/>
            </a:endParaRPr>
          </a:p>
          <a:p>
            <a:pPr marL="552450" lvl="1"/>
            <a:r>
              <a:rPr lang="en-US" dirty="0"/>
              <a:t>Increment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r>
              <a:rPr lang="en-US" dirty="0"/>
              <a:t> by 8</a:t>
            </a:r>
          </a:p>
          <a:p>
            <a:pPr marL="552450" lvl="1"/>
            <a:r>
              <a:rPr lang="en-US" dirty="0"/>
              <a:t>Store value at </a:t>
            </a:r>
            <a:r>
              <a:rPr lang="en-US" dirty="0" err="1"/>
              <a:t>Dest</a:t>
            </a:r>
            <a:r>
              <a:rPr lang="en-US" dirty="0"/>
              <a:t> (usually a register)</a:t>
            </a:r>
            <a:endParaRPr lang="en-US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  <p:sp>
        <p:nvSpPr>
          <p:cNvPr id="44034" name="Line 2"/>
          <p:cNvSpPr>
            <a:spLocks noChangeShapeType="1"/>
          </p:cNvSpPr>
          <p:nvPr/>
        </p:nvSpPr>
        <p:spPr bwMode="auto">
          <a:xfrm>
            <a:off x="5130800" y="5029200"/>
            <a:ext cx="5080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5" name="Rectangle 3"/>
          <p:cNvSpPr>
            <a:spLocks/>
          </p:cNvSpPr>
          <p:nvPr/>
        </p:nvSpPr>
        <p:spPr bwMode="auto">
          <a:xfrm>
            <a:off x="2559593" y="4797425"/>
            <a:ext cx="2539457" cy="369332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Pointer: </a:t>
            </a:r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44036" name="Rectangle 4"/>
          <p:cNvSpPr>
            <a:spLocks/>
          </p:cNvSpPr>
          <p:nvPr/>
        </p:nvSpPr>
        <p:spPr bwMode="auto">
          <a:xfrm>
            <a:off x="5756275" y="1981200"/>
            <a:ext cx="1304925" cy="3200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>
            <a:off x="7891463" y="3962400"/>
            <a:ext cx="0" cy="13716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8" name="Rectangle 6"/>
          <p:cNvSpPr>
            <a:spLocks/>
          </p:cNvSpPr>
          <p:nvPr/>
        </p:nvSpPr>
        <p:spPr bwMode="auto">
          <a:xfrm>
            <a:off x="7985125" y="4111625"/>
            <a:ext cx="812800" cy="914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Stack Grows</a:t>
            </a:r>
            <a:endParaRPr lang="en-US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Down</a:t>
            </a:r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 rot="10800000" flipH="1">
            <a:off x="7891463" y="1752600"/>
            <a:ext cx="0" cy="14478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40" name="Rectangle 8"/>
          <p:cNvSpPr>
            <a:spLocks/>
          </p:cNvSpPr>
          <p:nvPr/>
        </p:nvSpPr>
        <p:spPr bwMode="auto">
          <a:xfrm>
            <a:off x="7989888" y="2162175"/>
            <a:ext cx="1033462" cy="635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Increasing</a:t>
            </a:r>
            <a:endParaRPr lang="en-US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Addresses</a:t>
            </a:r>
          </a:p>
        </p:txBody>
      </p:sp>
      <p:sp>
        <p:nvSpPr>
          <p:cNvPr id="44041" name="Rectangle 9"/>
          <p:cNvSpPr>
            <a:spLocks/>
          </p:cNvSpPr>
          <p:nvPr/>
        </p:nvSpPr>
        <p:spPr bwMode="auto">
          <a:xfrm>
            <a:off x="5677693" y="5367198"/>
            <a:ext cx="1555750" cy="444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“Top”</a:t>
            </a: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>
            <a:off x="5754688" y="4876800"/>
            <a:ext cx="1295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45" name="Rectangle 13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44046" name="Rectangle 14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1200" dirty="0">
                <a:solidFill>
                  <a:srgbClr val="FFFFFF"/>
                </a:solidFill>
                <a:ea typeface="Gill Sans" charset="0"/>
                <a:cs typeface="Gill Sans" charset="0"/>
              </a:rPr>
              <a:t>CS 3843</a:t>
            </a:r>
          </a:p>
        </p:txBody>
      </p:sp>
      <p:sp>
        <p:nvSpPr>
          <p:cNvPr id="44051" name="Rectangle 19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x86-64 Stack: Pop</a:t>
            </a:r>
          </a:p>
        </p:txBody>
      </p:sp>
      <p:sp>
        <p:nvSpPr>
          <p:cNvPr id="44052" name="Rectangle 20"/>
          <p:cNvSpPr>
            <a:spLocks/>
          </p:cNvSpPr>
          <p:nvPr/>
        </p:nvSpPr>
        <p:spPr bwMode="auto">
          <a:xfrm>
            <a:off x="5756275" y="1981200"/>
            <a:ext cx="1304925" cy="3200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53" name="Line 21"/>
          <p:cNvSpPr>
            <a:spLocks noChangeShapeType="1"/>
          </p:cNvSpPr>
          <p:nvPr/>
        </p:nvSpPr>
        <p:spPr bwMode="auto">
          <a:xfrm>
            <a:off x="5754688" y="4876800"/>
            <a:ext cx="1295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58" name="Rectangle 26"/>
          <p:cNvSpPr>
            <a:spLocks/>
          </p:cNvSpPr>
          <p:nvPr/>
        </p:nvSpPr>
        <p:spPr bwMode="auto">
          <a:xfrm>
            <a:off x="5754688" y="4876800"/>
            <a:ext cx="1301750" cy="3048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59" name="Rectangle 27"/>
          <p:cNvSpPr>
            <a:spLocks/>
          </p:cNvSpPr>
          <p:nvPr/>
        </p:nvSpPr>
        <p:spPr bwMode="auto">
          <a:xfrm>
            <a:off x="5753100" y="4876800"/>
            <a:ext cx="1301750" cy="3048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Oval 26"/>
          <p:cNvSpPr/>
          <p:nvPr/>
        </p:nvSpPr>
        <p:spPr bwMode="auto">
          <a:xfrm>
            <a:off x="5946118" y="4876800"/>
            <a:ext cx="1103970" cy="369849"/>
          </a:xfrm>
          <a:prstGeom prst="ellipse">
            <a:avLst/>
          </a:prstGeom>
          <a:solidFill>
            <a:srgbClr val="FF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val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3" name="Rectangle 23">
            <a:extLst>
              <a:ext uri="{FF2B5EF4-FFF2-40B4-BE49-F238E27FC236}">
                <a16:creationId xmlns:a16="http://schemas.microsoft.com/office/drawing/2014/main" id="{E5255E48-EB03-4816-A817-1DBFC5F35A12}"/>
              </a:ext>
            </a:extLst>
          </p:cNvPr>
          <p:cNvSpPr>
            <a:spLocks/>
          </p:cNvSpPr>
          <p:nvPr/>
        </p:nvSpPr>
        <p:spPr bwMode="auto">
          <a:xfrm>
            <a:off x="5434806" y="1557337"/>
            <a:ext cx="2041525" cy="444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“Bottom”</a:t>
            </a:r>
          </a:p>
        </p:txBody>
      </p:sp>
    </p:spTree>
    <p:extLst>
      <p:ext uri="{BB962C8B-B14F-4D97-AF65-F5344CB8AC3E}">
        <p14:creationId xmlns:p14="http://schemas.microsoft.com/office/powerpoint/2010/main" val="36414319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8"/>
          <p:cNvSpPr txBox="1">
            <a:spLocks noChangeArrowheads="1"/>
          </p:cNvSpPr>
          <p:nvPr/>
        </p:nvSpPr>
        <p:spPr bwMode="auto">
          <a:xfrm>
            <a:off x="381000" y="1397000"/>
            <a:ext cx="8382000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popq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Dest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pPr marL="552450" lvl="1"/>
            <a:r>
              <a:rPr lang="en-US" dirty="0"/>
              <a:t>Read value at address given by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dirty="0">
              <a:latin typeface="Courier New Bold" charset="0"/>
              <a:cs typeface="Courier New Bold" charset="0"/>
              <a:sym typeface="Courier New Bold" charset="0"/>
            </a:endParaRPr>
          </a:p>
          <a:p>
            <a:pPr marL="552450" lvl="1"/>
            <a:r>
              <a:rPr lang="en-US" dirty="0"/>
              <a:t>Increment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r>
              <a:rPr lang="en-US" dirty="0"/>
              <a:t> by 8</a:t>
            </a:r>
          </a:p>
          <a:p>
            <a:pPr marL="552450" lvl="1"/>
            <a:r>
              <a:rPr lang="en-US" dirty="0"/>
              <a:t>Store value at </a:t>
            </a:r>
            <a:r>
              <a:rPr lang="en-US" dirty="0" err="1"/>
              <a:t>Dest</a:t>
            </a:r>
            <a:r>
              <a:rPr lang="en-US" dirty="0"/>
              <a:t> (usually a register)</a:t>
            </a:r>
            <a:endParaRPr lang="en-US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559593" y="4797425"/>
            <a:ext cx="3079207" cy="369332"/>
            <a:chOff x="2559593" y="4797425"/>
            <a:chExt cx="3079207" cy="369332"/>
          </a:xfrm>
        </p:grpSpPr>
        <p:sp>
          <p:nvSpPr>
            <p:cNvPr id="44034" name="Line 2"/>
            <p:cNvSpPr>
              <a:spLocks noChangeShapeType="1"/>
            </p:cNvSpPr>
            <p:nvPr/>
          </p:nvSpPr>
          <p:spPr bwMode="auto">
            <a:xfrm>
              <a:off x="5130800" y="5029200"/>
              <a:ext cx="508000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35" name="Rectangle 3"/>
            <p:cNvSpPr>
              <a:spLocks/>
            </p:cNvSpPr>
            <p:nvPr/>
          </p:nvSpPr>
          <p:spPr bwMode="auto">
            <a:xfrm>
              <a:off x="2559593" y="4797425"/>
              <a:ext cx="2539457" cy="369332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2400" dirty="0">
                  <a:solidFill>
                    <a:srgbClr val="262699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Stack Pointer: </a:t>
              </a:r>
              <a:r>
                <a:rPr lang="en-US" sz="24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24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sp>
        <p:nvSpPr>
          <p:cNvPr id="44036" name="Rectangle 4"/>
          <p:cNvSpPr>
            <a:spLocks/>
          </p:cNvSpPr>
          <p:nvPr/>
        </p:nvSpPr>
        <p:spPr bwMode="auto">
          <a:xfrm>
            <a:off x="5756275" y="1981200"/>
            <a:ext cx="1304925" cy="3200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>
            <a:off x="7891463" y="3962400"/>
            <a:ext cx="0" cy="13716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8" name="Rectangle 6"/>
          <p:cNvSpPr>
            <a:spLocks/>
          </p:cNvSpPr>
          <p:nvPr/>
        </p:nvSpPr>
        <p:spPr bwMode="auto">
          <a:xfrm>
            <a:off x="7985125" y="4111625"/>
            <a:ext cx="812800" cy="914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Stack Grows</a:t>
            </a:r>
            <a:endParaRPr lang="en-US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Down</a:t>
            </a:r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 rot="10800000" flipH="1">
            <a:off x="7891463" y="1752600"/>
            <a:ext cx="0" cy="14478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40" name="Rectangle 8"/>
          <p:cNvSpPr>
            <a:spLocks/>
          </p:cNvSpPr>
          <p:nvPr/>
        </p:nvSpPr>
        <p:spPr bwMode="auto">
          <a:xfrm>
            <a:off x="7989888" y="2162175"/>
            <a:ext cx="1033462" cy="635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Increasing</a:t>
            </a:r>
            <a:endParaRPr lang="en-US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Addresses</a:t>
            </a:r>
          </a:p>
        </p:txBody>
      </p:sp>
      <p:sp>
        <p:nvSpPr>
          <p:cNvPr id="44041" name="Rectangle 9"/>
          <p:cNvSpPr>
            <a:spLocks/>
          </p:cNvSpPr>
          <p:nvPr/>
        </p:nvSpPr>
        <p:spPr bwMode="auto">
          <a:xfrm>
            <a:off x="5691426" y="5340151"/>
            <a:ext cx="1555750" cy="444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“Top”</a:t>
            </a: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>
            <a:off x="5754688" y="4876800"/>
            <a:ext cx="1295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51" name="Rectangle 19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x86-64 Stack: Pop</a:t>
            </a:r>
          </a:p>
        </p:txBody>
      </p:sp>
      <p:sp>
        <p:nvSpPr>
          <p:cNvPr id="44052" name="Rectangle 20"/>
          <p:cNvSpPr>
            <a:spLocks/>
          </p:cNvSpPr>
          <p:nvPr/>
        </p:nvSpPr>
        <p:spPr bwMode="auto">
          <a:xfrm>
            <a:off x="5756275" y="1981200"/>
            <a:ext cx="1304925" cy="3200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53" name="Line 21"/>
          <p:cNvSpPr>
            <a:spLocks noChangeShapeType="1"/>
          </p:cNvSpPr>
          <p:nvPr/>
        </p:nvSpPr>
        <p:spPr bwMode="auto">
          <a:xfrm>
            <a:off x="5754688" y="4876800"/>
            <a:ext cx="1295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56" name="Rectangle 24"/>
          <p:cNvSpPr>
            <a:spLocks/>
          </p:cNvSpPr>
          <p:nvPr/>
        </p:nvSpPr>
        <p:spPr bwMode="auto">
          <a:xfrm>
            <a:off x="5392738" y="4706938"/>
            <a:ext cx="282575" cy="32385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+8</a:t>
            </a:r>
          </a:p>
        </p:txBody>
      </p:sp>
      <p:sp>
        <p:nvSpPr>
          <p:cNvPr id="44057" name="AutoShape 25"/>
          <p:cNvSpPr>
            <a:spLocks/>
          </p:cNvSpPr>
          <p:nvPr/>
        </p:nvSpPr>
        <p:spPr bwMode="auto">
          <a:xfrm rot="10800000" flipH="1">
            <a:off x="5040313" y="4791076"/>
            <a:ext cx="368300" cy="1905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  <a:moveTo>
                  <a:pt x="0" y="10800"/>
                </a:moveTo>
              </a:path>
            </a:pathLst>
          </a:custGeom>
          <a:solidFill>
            <a:srgbClr val="980002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58" name="Rectangle 26"/>
          <p:cNvSpPr>
            <a:spLocks/>
          </p:cNvSpPr>
          <p:nvPr/>
        </p:nvSpPr>
        <p:spPr bwMode="auto">
          <a:xfrm>
            <a:off x="5754688" y="4876800"/>
            <a:ext cx="1301750" cy="3048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59" name="Rectangle 27"/>
          <p:cNvSpPr>
            <a:spLocks/>
          </p:cNvSpPr>
          <p:nvPr/>
        </p:nvSpPr>
        <p:spPr bwMode="auto">
          <a:xfrm>
            <a:off x="5753100" y="4876800"/>
            <a:ext cx="1301750" cy="3048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Oval 26"/>
          <p:cNvSpPr/>
          <p:nvPr/>
        </p:nvSpPr>
        <p:spPr bwMode="auto">
          <a:xfrm>
            <a:off x="2116827" y="3396475"/>
            <a:ext cx="1103970" cy="369849"/>
          </a:xfrm>
          <a:prstGeom prst="ellipse">
            <a:avLst/>
          </a:prstGeom>
          <a:solidFill>
            <a:srgbClr val="FF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val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9" name="Rectangle 23">
            <a:extLst>
              <a:ext uri="{FF2B5EF4-FFF2-40B4-BE49-F238E27FC236}">
                <a16:creationId xmlns:a16="http://schemas.microsoft.com/office/drawing/2014/main" id="{21E6DD8B-A023-484A-9CB8-6D8B774C14F6}"/>
              </a:ext>
            </a:extLst>
          </p:cNvPr>
          <p:cNvSpPr>
            <a:spLocks/>
          </p:cNvSpPr>
          <p:nvPr/>
        </p:nvSpPr>
        <p:spPr bwMode="auto">
          <a:xfrm>
            <a:off x="5434806" y="1557337"/>
            <a:ext cx="2041525" cy="444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“Bottom”</a:t>
            </a:r>
          </a:p>
        </p:txBody>
      </p:sp>
      <p:sp>
        <p:nvSpPr>
          <p:cNvPr id="44033" name="AutoShape 1"/>
          <p:cNvSpPr>
            <a:spLocks/>
          </p:cNvSpPr>
          <p:nvPr/>
        </p:nvSpPr>
        <p:spPr bwMode="auto">
          <a:xfrm rot="10800000" flipH="1">
            <a:off x="6097588" y="4949826"/>
            <a:ext cx="609600" cy="381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  <a:moveTo>
                  <a:pt x="0" y="10800"/>
                </a:moveTo>
              </a:path>
            </a:pathLst>
          </a:custGeom>
          <a:solidFill>
            <a:srgbClr val="980002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48751E-6 L 5E-6 -0.05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8"/>
          <p:cNvSpPr txBox="1">
            <a:spLocks noChangeArrowheads="1"/>
          </p:cNvSpPr>
          <p:nvPr/>
        </p:nvSpPr>
        <p:spPr bwMode="auto">
          <a:xfrm>
            <a:off x="381000" y="1397000"/>
            <a:ext cx="8382000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popq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Dest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pPr marL="552450" lvl="1"/>
            <a:r>
              <a:rPr lang="en-US" dirty="0"/>
              <a:t>Read value at address given by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dirty="0">
              <a:latin typeface="Courier New Bold" charset="0"/>
              <a:cs typeface="Courier New Bold" charset="0"/>
              <a:sym typeface="Courier New Bold" charset="0"/>
            </a:endParaRPr>
          </a:p>
          <a:p>
            <a:pPr marL="552450" lvl="1"/>
            <a:r>
              <a:rPr lang="en-US" dirty="0"/>
              <a:t>Increment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r>
              <a:rPr lang="en-US" dirty="0"/>
              <a:t> by 8</a:t>
            </a:r>
          </a:p>
          <a:p>
            <a:pPr marL="552450" lvl="1"/>
            <a:r>
              <a:rPr lang="en-US" dirty="0"/>
              <a:t>Store value at </a:t>
            </a:r>
            <a:r>
              <a:rPr lang="en-US" dirty="0" err="1"/>
              <a:t>Dest</a:t>
            </a:r>
            <a:r>
              <a:rPr lang="en-US" dirty="0"/>
              <a:t> </a:t>
            </a:r>
            <a:r>
              <a:rPr lang="en-US"/>
              <a:t>(usually a </a:t>
            </a:r>
            <a:r>
              <a:rPr lang="en-US" dirty="0"/>
              <a:t>register)</a:t>
            </a:r>
            <a:endParaRPr lang="en-US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  <p:sp>
        <p:nvSpPr>
          <p:cNvPr id="44034" name="Line 2"/>
          <p:cNvSpPr>
            <a:spLocks noChangeShapeType="1"/>
          </p:cNvSpPr>
          <p:nvPr/>
        </p:nvSpPr>
        <p:spPr bwMode="auto">
          <a:xfrm>
            <a:off x="5130800" y="4693525"/>
            <a:ext cx="5080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5" name="Rectangle 3"/>
          <p:cNvSpPr>
            <a:spLocks/>
          </p:cNvSpPr>
          <p:nvPr/>
        </p:nvSpPr>
        <p:spPr bwMode="auto">
          <a:xfrm>
            <a:off x="2559593" y="4461750"/>
            <a:ext cx="2539457" cy="369332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Pointer: </a:t>
            </a:r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44036" name="Rectangle 4"/>
          <p:cNvSpPr>
            <a:spLocks/>
          </p:cNvSpPr>
          <p:nvPr/>
        </p:nvSpPr>
        <p:spPr bwMode="auto">
          <a:xfrm>
            <a:off x="5756275" y="1981200"/>
            <a:ext cx="1304925" cy="3200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>
            <a:off x="7891463" y="3962400"/>
            <a:ext cx="0" cy="13716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8" name="Rectangle 6"/>
          <p:cNvSpPr>
            <a:spLocks/>
          </p:cNvSpPr>
          <p:nvPr/>
        </p:nvSpPr>
        <p:spPr bwMode="auto">
          <a:xfrm>
            <a:off x="7985125" y="4111625"/>
            <a:ext cx="812800" cy="914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Stack Grows</a:t>
            </a:r>
            <a:endParaRPr lang="en-US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Down</a:t>
            </a:r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 rot="10800000" flipH="1">
            <a:off x="7891463" y="1752600"/>
            <a:ext cx="0" cy="14478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40" name="Rectangle 8"/>
          <p:cNvSpPr>
            <a:spLocks/>
          </p:cNvSpPr>
          <p:nvPr/>
        </p:nvSpPr>
        <p:spPr bwMode="auto">
          <a:xfrm>
            <a:off x="7989888" y="2162175"/>
            <a:ext cx="1033462" cy="635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Increasing</a:t>
            </a:r>
            <a:endParaRPr lang="en-US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Addresses</a:t>
            </a: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>
            <a:off x="5754688" y="4876800"/>
            <a:ext cx="1295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51" name="Rectangle 19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x86-64 Stack: Pop</a:t>
            </a:r>
          </a:p>
        </p:txBody>
      </p:sp>
      <p:sp>
        <p:nvSpPr>
          <p:cNvPr id="44052" name="Rectangle 20"/>
          <p:cNvSpPr>
            <a:spLocks/>
          </p:cNvSpPr>
          <p:nvPr/>
        </p:nvSpPr>
        <p:spPr bwMode="auto">
          <a:xfrm>
            <a:off x="5756275" y="1981200"/>
            <a:ext cx="1304925" cy="3200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53" name="Line 21"/>
          <p:cNvSpPr>
            <a:spLocks noChangeShapeType="1"/>
          </p:cNvSpPr>
          <p:nvPr/>
        </p:nvSpPr>
        <p:spPr bwMode="auto">
          <a:xfrm>
            <a:off x="5754688" y="4876800"/>
            <a:ext cx="1295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58" name="Rectangle 26"/>
          <p:cNvSpPr>
            <a:spLocks/>
          </p:cNvSpPr>
          <p:nvPr/>
        </p:nvSpPr>
        <p:spPr bwMode="auto">
          <a:xfrm>
            <a:off x="5754688" y="4876800"/>
            <a:ext cx="1301750" cy="3048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59" name="Rectangle 27"/>
          <p:cNvSpPr>
            <a:spLocks/>
          </p:cNvSpPr>
          <p:nvPr/>
        </p:nvSpPr>
        <p:spPr bwMode="auto">
          <a:xfrm>
            <a:off x="5753100" y="4876800"/>
            <a:ext cx="1301750" cy="3048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Oval 26"/>
          <p:cNvSpPr/>
          <p:nvPr/>
        </p:nvSpPr>
        <p:spPr bwMode="auto">
          <a:xfrm>
            <a:off x="5946118" y="4876800"/>
            <a:ext cx="1103970" cy="369849"/>
          </a:xfrm>
          <a:prstGeom prst="ellipse">
            <a:avLst/>
          </a:prstGeom>
          <a:solidFill>
            <a:srgbClr val="FF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val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0650" y="5293232"/>
            <a:ext cx="5335841" cy="10772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(The memory doesn’t change,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only the value of 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2" name="Rectangle 23">
            <a:extLst>
              <a:ext uri="{FF2B5EF4-FFF2-40B4-BE49-F238E27FC236}">
                <a16:creationId xmlns:a16="http://schemas.microsoft.com/office/drawing/2014/main" id="{56EFD4F1-5698-40E8-86FC-42E752902BE8}"/>
              </a:ext>
            </a:extLst>
          </p:cNvPr>
          <p:cNvSpPr>
            <a:spLocks/>
          </p:cNvSpPr>
          <p:nvPr/>
        </p:nvSpPr>
        <p:spPr bwMode="auto">
          <a:xfrm>
            <a:off x="5434806" y="1557337"/>
            <a:ext cx="2041525" cy="444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“Bottom”</a:t>
            </a:r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E6A13F9B-2838-4E0A-9CE8-0F8BFF2F98F1}"/>
              </a:ext>
            </a:extLst>
          </p:cNvPr>
          <p:cNvSpPr>
            <a:spLocks/>
          </p:cNvSpPr>
          <p:nvPr/>
        </p:nvSpPr>
        <p:spPr bwMode="auto">
          <a:xfrm>
            <a:off x="5691426" y="5340151"/>
            <a:ext cx="1555750" cy="444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“Top”</a:t>
            </a:r>
          </a:p>
        </p:txBody>
      </p:sp>
      <p:sp>
        <p:nvSpPr>
          <p:cNvPr id="24" name="AutoShape 1">
            <a:extLst>
              <a:ext uri="{FF2B5EF4-FFF2-40B4-BE49-F238E27FC236}">
                <a16:creationId xmlns:a16="http://schemas.microsoft.com/office/drawing/2014/main" id="{39CC9290-FA29-4445-9E40-1D97850D8A93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6097588" y="4949826"/>
            <a:ext cx="609600" cy="381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  <a:moveTo>
                  <a:pt x="0" y="10800"/>
                </a:moveTo>
              </a:path>
            </a:pathLst>
          </a:custGeom>
          <a:solidFill>
            <a:srgbClr val="980002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6952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Procedures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Mechanisms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Stack Structure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Calling Conventions</a:t>
            </a:r>
          </a:p>
          <a:p>
            <a:pPr lvl="2"/>
            <a:r>
              <a:rPr lang="en-US" b="1" dirty="0"/>
              <a:t>Passing control</a:t>
            </a:r>
          </a:p>
          <a:p>
            <a:pPr lvl="2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Passing data</a:t>
            </a:r>
          </a:p>
          <a:p>
            <a:pPr lvl="2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Managing local data</a:t>
            </a:r>
          </a:p>
          <a:p>
            <a:pPr lvl="1"/>
            <a:r>
              <a:rPr lang="en-US" b="1" dirty="0">
                <a:solidFill>
                  <a:srgbClr val="7F7F7F"/>
                </a:solidFill>
              </a:rPr>
              <a:t>Illustration of Recursion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3816" y="0"/>
            <a:ext cx="3070184" cy="1143000"/>
          </a:xfrm>
        </p:spPr>
        <p:txBody>
          <a:bodyPr/>
          <a:lstStyle/>
          <a:p>
            <a:r>
              <a:rPr lang="en-US" dirty="0"/>
              <a:t>Code Examples</a:t>
            </a:r>
          </a:p>
        </p:txBody>
      </p:sp>
      <p:sp>
        <p:nvSpPr>
          <p:cNvPr id="4" name="Rectangle 4"/>
          <p:cNvSpPr>
            <a:spLocks/>
          </p:cNvSpPr>
          <p:nvPr/>
        </p:nvSpPr>
        <p:spPr bwMode="auto">
          <a:xfrm>
            <a:off x="76199" y="4395486"/>
            <a:ext cx="3963365" cy="1507603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mult2(long a, long b)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s = a * b;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s;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" name="Rectangle 4"/>
          <p:cNvSpPr>
            <a:spLocks/>
          </p:cNvSpPr>
          <p:nvPr/>
        </p:nvSpPr>
        <p:spPr bwMode="auto">
          <a:xfrm>
            <a:off x="76199" y="624069"/>
            <a:ext cx="5835569" cy="1540397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void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multstore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(long x, long y, long *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dest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t = mult2(x, y);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*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dest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t;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" name="Rectangle 4"/>
          <p:cNvSpPr>
            <a:spLocks/>
          </p:cNvSpPr>
          <p:nvPr/>
        </p:nvSpPr>
        <p:spPr bwMode="auto">
          <a:xfrm>
            <a:off x="2971800" y="4800600"/>
            <a:ext cx="5867400" cy="18288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0000000000400550 &lt;mult2&gt;:</a:t>
            </a: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400550:  mov    %rdi,%rax	# a </a:t>
            </a: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400553:  imul   %rsi,%rax	# a * b</a:t>
            </a: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400557:  retq			# Return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2200154" y="1828800"/>
            <a:ext cx="6781800" cy="2057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0000000000400540 &lt;multstore&gt;: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400540: push   %rbx		# Save %rbx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400541: mov    %rdx,%rbx		# Save dest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400544: callq  400550 &lt;mult2&gt;	# mult2(x,y)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400549: mov    %rax,(%rbx)	# Save at dest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40054c: pop    %rbx		# Restore %rbx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40054d: retq			# Return</a:t>
            </a:r>
          </a:p>
        </p:txBody>
      </p:sp>
    </p:spTree>
    <p:extLst>
      <p:ext uri="{BB962C8B-B14F-4D97-AF65-F5344CB8AC3E}">
        <p14:creationId xmlns:p14="http://schemas.microsoft.com/office/powerpoint/2010/main" val="373388473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Procedure Control Flow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Use stack to support procedure call and return</a:t>
            </a:r>
          </a:p>
          <a:p>
            <a:r>
              <a:rPr lang="en-US" dirty="0">
                <a:solidFill>
                  <a:srgbClr val="980002"/>
                </a:solidFill>
              </a:rPr>
              <a:t>Procedure call: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call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ea typeface="Calibri Bold Italic" charset="0"/>
                <a:cs typeface="Courier New" pitchFamily="49" charset="0"/>
                <a:sym typeface="Calibri Bold Italic" charset="0"/>
              </a:rPr>
              <a:t>label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 marL="552450" lvl="1"/>
            <a:r>
              <a:rPr lang="en-US" dirty="0"/>
              <a:t>Push return address on stack</a:t>
            </a:r>
          </a:p>
          <a:p>
            <a:pPr marL="552450" lvl="1"/>
            <a:r>
              <a:rPr lang="en-US" dirty="0"/>
              <a:t>Jump to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label</a:t>
            </a:r>
            <a:endParaRPr lang="en-US" dirty="0"/>
          </a:p>
          <a:p>
            <a:r>
              <a:rPr lang="en-US" dirty="0"/>
              <a:t>Return address:</a:t>
            </a:r>
          </a:p>
          <a:p>
            <a:pPr marL="552450" lvl="1"/>
            <a:r>
              <a:rPr lang="en-US" dirty="0"/>
              <a:t>Address of the next instruction right after call</a:t>
            </a:r>
          </a:p>
          <a:p>
            <a:pPr marL="552450" lvl="1"/>
            <a:r>
              <a:rPr lang="en-US" dirty="0"/>
              <a:t>Example from disassembly</a:t>
            </a:r>
          </a:p>
          <a:p>
            <a:r>
              <a:rPr lang="en-US" dirty="0">
                <a:solidFill>
                  <a:srgbClr val="980002"/>
                </a:solidFill>
              </a:rPr>
              <a:t>Procedure return: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ret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 marL="552450" lvl="1"/>
            <a:r>
              <a:rPr lang="en-US" dirty="0"/>
              <a:t>Pop address from stack</a:t>
            </a:r>
          </a:p>
          <a:p>
            <a:pPr marL="552450" lvl="1"/>
            <a:r>
              <a:rPr lang="en-US" dirty="0"/>
              <a:t>Jump to address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Flow Example #1</a:t>
            </a:r>
          </a:p>
        </p:txBody>
      </p:sp>
      <p:sp>
        <p:nvSpPr>
          <p:cNvPr id="6" name="Rectangle 4"/>
          <p:cNvSpPr>
            <a:spLocks/>
          </p:cNvSpPr>
          <p:nvPr/>
        </p:nvSpPr>
        <p:spPr bwMode="auto">
          <a:xfrm>
            <a:off x="228600" y="3962400"/>
            <a:ext cx="4495800" cy="1524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0000000000400550 &lt;mult2&gt;:</a:t>
            </a: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400550:  mov    %rdi,%rax</a:t>
            </a: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  <a:endParaRPr lang="ro-RO" sz="1800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400557:  retq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228600" y="1295400"/>
            <a:ext cx="4495800" cy="2057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0000000000400540 &lt;multstore&gt;: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400544: callq  400550 &lt;mult2&gt;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400549: mov    %rax,(%rbx)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</p:txBody>
      </p:sp>
      <p:sp>
        <p:nvSpPr>
          <p:cNvPr id="11" name="Rectangle 8"/>
          <p:cNvSpPr>
            <a:spLocks/>
          </p:cNvSpPr>
          <p:nvPr/>
        </p:nvSpPr>
        <p:spPr bwMode="auto">
          <a:xfrm>
            <a:off x="6248400" y="3505200"/>
            <a:ext cx="1346200" cy="381000"/>
          </a:xfrm>
          <a:prstGeom prst="rect">
            <a:avLst/>
          </a:prstGeom>
          <a:solidFill>
            <a:srgbClr val="FFCCCC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0x400544</a:t>
            </a:r>
          </a:p>
        </p:txBody>
      </p:sp>
      <p:sp>
        <p:nvSpPr>
          <p:cNvPr id="12" name="Rectangle 9"/>
          <p:cNvSpPr>
            <a:spLocks/>
          </p:cNvSpPr>
          <p:nvPr/>
        </p:nvSpPr>
        <p:spPr bwMode="auto">
          <a:xfrm>
            <a:off x="6248400" y="2895600"/>
            <a:ext cx="13462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0x120</a:t>
            </a:r>
          </a:p>
        </p:txBody>
      </p:sp>
      <p:sp>
        <p:nvSpPr>
          <p:cNvPr id="18" name="Rectangle 15"/>
          <p:cNvSpPr>
            <a:spLocks/>
          </p:cNvSpPr>
          <p:nvPr/>
        </p:nvSpPr>
        <p:spPr bwMode="auto">
          <a:xfrm>
            <a:off x="6248400" y="381000"/>
            <a:ext cx="1346200" cy="1905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/>
              <a:t>•</a:t>
            </a:r>
          </a:p>
          <a:p>
            <a:r>
              <a:rPr lang="en-US" sz="2400" dirty="0"/>
              <a:t>•</a:t>
            </a:r>
          </a:p>
          <a:p>
            <a:r>
              <a:rPr lang="en-US" sz="2400" dirty="0"/>
              <a:t>•</a:t>
            </a:r>
          </a:p>
        </p:txBody>
      </p:sp>
      <p:sp>
        <p:nvSpPr>
          <p:cNvPr id="20" name="Arc 19"/>
          <p:cNvSpPr/>
          <p:nvPr/>
        </p:nvSpPr>
        <p:spPr bwMode="auto">
          <a:xfrm flipV="1">
            <a:off x="6629400" y="2133600"/>
            <a:ext cx="1676400" cy="990600"/>
          </a:xfrm>
          <a:prstGeom prst="arc">
            <a:avLst>
              <a:gd name="adj1" fmla="val 17108922"/>
              <a:gd name="adj2" fmla="val 4768750"/>
            </a:avLst>
          </a:prstGeom>
          <a:noFill/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22" name="Straight Arrow Connector 21"/>
          <p:cNvCxnSpPr>
            <a:stCxn id="11" idx="1"/>
          </p:cNvCxnSpPr>
          <p:nvPr/>
        </p:nvCxnSpPr>
        <p:spPr bwMode="auto">
          <a:xfrm flipH="1" flipV="1">
            <a:off x="4572000" y="2362200"/>
            <a:ext cx="1676400" cy="13335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Rectangle 3"/>
          <p:cNvSpPr>
            <a:spLocks/>
          </p:cNvSpPr>
          <p:nvPr/>
        </p:nvSpPr>
        <p:spPr bwMode="auto">
          <a:xfrm>
            <a:off x="5472112" y="2895600"/>
            <a:ext cx="638175" cy="381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5" name="Rectangle 10"/>
          <p:cNvSpPr>
            <a:spLocks/>
          </p:cNvSpPr>
          <p:nvPr/>
        </p:nvSpPr>
        <p:spPr bwMode="auto">
          <a:xfrm>
            <a:off x="5334000" y="1905000"/>
            <a:ext cx="776287" cy="381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0x120</a:t>
            </a:r>
          </a:p>
        </p:txBody>
      </p:sp>
      <p:sp>
        <p:nvSpPr>
          <p:cNvPr id="26" name="Rectangle 11"/>
          <p:cNvSpPr>
            <a:spLocks/>
          </p:cNvSpPr>
          <p:nvPr/>
        </p:nvSpPr>
        <p:spPr bwMode="auto">
          <a:xfrm>
            <a:off x="5334000" y="1524000"/>
            <a:ext cx="776287" cy="381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0x128</a:t>
            </a:r>
          </a:p>
        </p:txBody>
      </p:sp>
      <p:sp>
        <p:nvSpPr>
          <p:cNvPr id="27" name="Rectangle 12"/>
          <p:cNvSpPr>
            <a:spLocks/>
          </p:cNvSpPr>
          <p:nvPr/>
        </p:nvSpPr>
        <p:spPr bwMode="auto">
          <a:xfrm>
            <a:off x="5334000" y="1143000"/>
            <a:ext cx="776287" cy="381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0x130</a:t>
            </a:r>
          </a:p>
        </p:txBody>
      </p:sp>
      <p:sp>
        <p:nvSpPr>
          <p:cNvPr id="29" name="Rectangle 4"/>
          <p:cNvSpPr>
            <a:spLocks/>
          </p:cNvSpPr>
          <p:nvPr/>
        </p:nvSpPr>
        <p:spPr bwMode="auto">
          <a:xfrm>
            <a:off x="5472112" y="3505200"/>
            <a:ext cx="638175" cy="381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%rip</a:t>
            </a:r>
          </a:p>
        </p:txBody>
      </p:sp>
    </p:spTree>
    <p:extLst>
      <p:ext uri="{BB962C8B-B14F-4D97-AF65-F5344CB8AC3E}">
        <p14:creationId xmlns:p14="http://schemas.microsoft.com/office/powerpoint/2010/main" val="347516962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Flow Example #2</a:t>
            </a:r>
          </a:p>
        </p:txBody>
      </p:sp>
      <p:sp>
        <p:nvSpPr>
          <p:cNvPr id="6" name="Rectangle 4"/>
          <p:cNvSpPr>
            <a:spLocks/>
          </p:cNvSpPr>
          <p:nvPr/>
        </p:nvSpPr>
        <p:spPr bwMode="auto">
          <a:xfrm>
            <a:off x="228600" y="3962400"/>
            <a:ext cx="4495800" cy="1524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0000000000400550 &lt;mult2&gt;:</a:t>
            </a: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400550:  mov    %rdi,%rax</a:t>
            </a: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  <a:endParaRPr lang="ro-RO" sz="1800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400557:  retq		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228600" y="1295400"/>
            <a:ext cx="4495800" cy="2057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0000000000400540 &lt;multstore&gt;: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400544: callq  400550 &lt;mult2&gt;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400549: mov    %rax,(%rbx)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</p:txBody>
      </p:sp>
      <p:sp>
        <p:nvSpPr>
          <p:cNvPr id="11" name="Rectangle 8"/>
          <p:cNvSpPr>
            <a:spLocks/>
          </p:cNvSpPr>
          <p:nvPr/>
        </p:nvSpPr>
        <p:spPr bwMode="auto">
          <a:xfrm>
            <a:off x="6248400" y="3505200"/>
            <a:ext cx="1346200" cy="381000"/>
          </a:xfrm>
          <a:prstGeom prst="rect">
            <a:avLst/>
          </a:prstGeom>
          <a:solidFill>
            <a:srgbClr val="FFCCCC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0x400550</a:t>
            </a:r>
          </a:p>
        </p:txBody>
      </p:sp>
      <p:sp>
        <p:nvSpPr>
          <p:cNvPr id="12" name="Rectangle 9"/>
          <p:cNvSpPr>
            <a:spLocks/>
          </p:cNvSpPr>
          <p:nvPr/>
        </p:nvSpPr>
        <p:spPr bwMode="auto">
          <a:xfrm>
            <a:off x="6248400" y="2895600"/>
            <a:ext cx="13462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0x118</a:t>
            </a:r>
          </a:p>
        </p:txBody>
      </p:sp>
      <p:sp>
        <p:nvSpPr>
          <p:cNvPr id="17" name="Rectangle 14"/>
          <p:cNvSpPr>
            <a:spLocks/>
          </p:cNvSpPr>
          <p:nvPr/>
        </p:nvSpPr>
        <p:spPr bwMode="auto">
          <a:xfrm>
            <a:off x="6248400" y="2286000"/>
            <a:ext cx="13462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0x400549</a:t>
            </a:r>
          </a:p>
        </p:txBody>
      </p:sp>
      <p:sp>
        <p:nvSpPr>
          <p:cNvPr id="18" name="Rectangle 15"/>
          <p:cNvSpPr>
            <a:spLocks/>
          </p:cNvSpPr>
          <p:nvPr/>
        </p:nvSpPr>
        <p:spPr bwMode="auto">
          <a:xfrm>
            <a:off x="6248400" y="381000"/>
            <a:ext cx="1346200" cy="1905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/>
              <a:t>•</a:t>
            </a:r>
          </a:p>
          <a:p>
            <a:r>
              <a:rPr lang="en-US" sz="2400" dirty="0"/>
              <a:t>•</a:t>
            </a:r>
          </a:p>
          <a:p>
            <a:r>
              <a:rPr lang="en-US" sz="2400" dirty="0"/>
              <a:t>•</a:t>
            </a:r>
          </a:p>
        </p:txBody>
      </p:sp>
      <p:sp>
        <p:nvSpPr>
          <p:cNvPr id="20" name="Arc 19"/>
          <p:cNvSpPr/>
          <p:nvPr/>
        </p:nvSpPr>
        <p:spPr bwMode="auto">
          <a:xfrm flipV="1">
            <a:off x="6629400" y="2438400"/>
            <a:ext cx="1676400" cy="685800"/>
          </a:xfrm>
          <a:prstGeom prst="arc">
            <a:avLst>
              <a:gd name="adj1" fmla="val 17108922"/>
              <a:gd name="adj2" fmla="val 4394693"/>
            </a:avLst>
          </a:prstGeom>
          <a:noFill/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22" name="Straight Arrow Connector 21"/>
          <p:cNvCxnSpPr>
            <a:stCxn id="11" idx="1"/>
          </p:cNvCxnSpPr>
          <p:nvPr/>
        </p:nvCxnSpPr>
        <p:spPr bwMode="auto">
          <a:xfrm flipH="1">
            <a:off x="4038600" y="3695700"/>
            <a:ext cx="2209800" cy="7239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4114800" y="2514600"/>
            <a:ext cx="2133600" cy="76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5" name="Group 4"/>
          <p:cNvGrpSpPr/>
          <p:nvPr/>
        </p:nvGrpSpPr>
        <p:grpSpPr>
          <a:xfrm>
            <a:off x="5334000" y="1143000"/>
            <a:ext cx="776287" cy="2743200"/>
            <a:chOff x="5334000" y="1143000"/>
            <a:chExt cx="776287" cy="2743200"/>
          </a:xfrm>
        </p:grpSpPr>
        <p:sp>
          <p:nvSpPr>
            <p:cNvPr id="7" name="Rectangle 3"/>
            <p:cNvSpPr>
              <a:spLocks/>
            </p:cNvSpPr>
            <p:nvPr/>
          </p:nvSpPr>
          <p:spPr bwMode="auto">
            <a:xfrm>
              <a:off x="5472112" y="2895600"/>
              <a:ext cx="638175" cy="3810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 anchor="ctr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13" name="Rectangle 10"/>
            <p:cNvSpPr>
              <a:spLocks/>
            </p:cNvSpPr>
            <p:nvPr/>
          </p:nvSpPr>
          <p:spPr bwMode="auto">
            <a:xfrm>
              <a:off x="5334000" y="1905000"/>
              <a:ext cx="776287" cy="3810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 anchor="ctr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0x120</a:t>
              </a:r>
            </a:p>
          </p:txBody>
        </p:sp>
        <p:sp>
          <p:nvSpPr>
            <p:cNvPr id="14" name="Rectangle 11"/>
            <p:cNvSpPr>
              <a:spLocks/>
            </p:cNvSpPr>
            <p:nvPr/>
          </p:nvSpPr>
          <p:spPr bwMode="auto">
            <a:xfrm>
              <a:off x="5334000" y="1524000"/>
              <a:ext cx="776287" cy="3810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 anchor="ctr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0x128</a:t>
              </a:r>
            </a:p>
          </p:txBody>
        </p:sp>
        <p:sp>
          <p:nvSpPr>
            <p:cNvPr id="15" name="Rectangle 12"/>
            <p:cNvSpPr>
              <a:spLocks/>
            </p:cNvSpPr>
            <p:nvPr/>
          </p:nvSpPr>
          <p:spPr bwMode="auto">
            <a:xfrm>
              <a:off x="5334000" y="1143000"/>
              <a:ext cx="776287" cy="3810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 anchor="ctr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0x130</a:t>
              </a:r>
            </a:p>
          </p:txBody>
        </p:sp>
        <p:sp>
          <p:nvSpPr>
            <p:cNvPr id="21" name="Rectangle 11"/>
            <p:cNvSpPr>
              <a:spLocks/>
            </p:cNvSpPr>
            <p:nvPr/>
          </p:nvSpPr>
          <p:spPr bwMode="auto">
            <a:xfrm>
              <a:off x="5334000" y="2286000"/>
              <a:ext cx="776287" cy="3810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 anchor="ctr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0x118</a:t>
              </a:r>
            </a:p>
          </p:txBody>
        </p:sp>
        <p:sp>
          <p:nvSpPr>
            <p:cNvPr id="9" name="Rectangle 4"/>
            <p:cNvSpPr>
              <a:spLocks/>
            </p:cNvSpPr>
            <p:nvPr/>
          </p:nvSpPr>
          <p:spPr bwMode="auto">
            <a:xfrm>
              <a:off x="5472112" y="3505200"/>
              <a:ext cx="638175" cy="3810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 anchor="ctr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%rip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430417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Flow Example #3</a:t>
            </a:r>
          </a:p>
        </p:txBody>
      </p:sp>
      <p:sp>
        <p:nvSpPr>
          <p:cNvPr id="6" name="Rectangle 4"/>
          <p:cNvSpPr>
            <a:spLocks/>
          </p:cNvSpPr>
          <p:nvPr/>
        </p:nvSpPr>
        <p:spPr bwMode="auto">
          <a:xfrm>
            <a:off x="228600" y="3962400"/>
            <a:ext cx="4495800" cy="1524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0000000000400550 &lt;mult2&gt;:</a:t>
            </a: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400550:  mov    %rdi,%rax</a:t>
            </a: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  <a:endParaRPr lang="ro-RO" sz="1800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400557:  retq		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228600" y="1295400"/>
            <a:ext cx="4495800" cy="2057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0000000000400540 &lt;multstore&gt;: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400544: callq  400550 &lt;mult2&gt;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400549: mov    %rax,(%rbx)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</p:txBody>
      </p:sp>
      <p:sp>
        <p:nvSpPr>
          <p:cNvPr id="11" name="Rectangle 8"/>
          <p:cNvSpPr>
            <a:spLocks/>
          </p:cNvSpPr>
          <p:nvPr/>
        </p:nvSpPr>
        <p:spPr bwMode="auto">
          <a:xfrm>
            <a:off x="6248400" y="3505200"/>
            <a:ext cx="1346200" cy="381000"/>
          </a:xfrm>
          <a:prstGeom prst="rect">
            <a:avLst/>
          </a:prstGeom>
          <a:solidFill>
            <a:srgbClr val="FFCCCC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0x400557</a:t>
            </a:r>
          </a:p>
        </p:txBody>
      </p:sp>
      <p:sp>
        <p:nvSpPr>
          <p:cNvPr id="12" name="Rectangle 9"/>
          <p:cNvSpPr>
            <a:spLocks/>
          </p:cNvSpPr>
          <p:nvPr/>
        </p:nvSpPr>
        <p:spPr bwMode="auto">
          <a:xfrm>
            <a:off x="6248400" y="2895600"/>
            <a:ext cx="13462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0x118</a:t>
            </a:r>
          </a:p>
        </p:txBody>
      </p:sp>
      <p:sp>
        <p:nvSpPr>
          <p:cNvPr id="17" name="Rectangle 14"/>
          <p:cNvSpPr>
            <a:spLocks/>
          </p:cNvSpPr>
          <p:nvPr/>
        </p:nvSpPr>
        <p:spPr bwMode="auto">
          <a:xfrm>
            <a:off x="6248400" y="2286000"/>
            <a:ext cx="13462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0x400549</a:t>
            </a:r>
          </a:p>
        </p:txBody>
      </p:sp>
      <p:sp>
        <p:nvSpPr>
          <p:cNvPr id="18" name="Rectangle 15"/>
          <p:cNvSpPr>
            <a:spLocks/>
          </p:cNvSpPr>
          <p:nvPr/>
        </p:nvSpPr>
        <p:spPr bwMode="auto">
          <a:xfrm>
            <a:off x="6248400" y="381000"/>
            <a:ext cx="1346200" cy="1905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/>
              <a:t>•</a:t>
            </a:r>
          </a:p>
          <a:p>
            <a:r>
              <a:rPr lang="en-US" sz="2400" dirty="0"/>
              <a:t>•</a:t>
            </a:r>
          </a:p>
          <a:p>
            <a:r>
              <a:rPr lang="en-US" sz="2400" dirty="0"/>
              <a:t>•</a:t>
            </a:r>
          </a:p>
        </p:txBody>
      </p:sp>
      <p:sp>
        <p:nvSpPr>
          <p:cNvPr id="20" name="Arc 19"/>
          <p:cNvSpPr/>
          <p:nvPr/>
        </p:nvSpPr>
        <p:spPr bwMode="auto">
          <a:xfrm flipV="1">
            <a:off x="6629400" y="2438400"/>
            <a:ext cx="1676400" cy="685800"/>
          </a:xfrm>
          <a:prstGeom prst="arc">
            <a:avLst>
              <a:gd name="adj1" fmla="val 17108922"/>
              <a:gd name="adj2" fmla="val 4394693"/>
            </a:avLst>
          </a:prstGeom>
          <a:noFill/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22" name="Straight Arrow Connector 21"/>
          <p:cNvCxnSpPr>
            <a:stCxn id="11" idx="1"/>
          </p:cNvCxnSpPr>
          <p:nvPr/>
        </p:nvCxnSpPr>
        <p:spPr bwMode="auto">
          <a:xfrm flipH="1">
            <a:off x="2362200" y="3695700"/>
            <a:ext cx="3886200" cy="15621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4114800" y="2514600"/>
            <a:ext cx="2133600" cy="76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21" name="Group 20"/>
          <p:cNvGrpSpPr/>
          <p:nvPr/>
        </p:nvGrpSpPr>
        <p:grpSpPr>
          <a:xfrm>
            <a:off x="5334000" y="1143000"/>
            <a:ext cx="776287" cy="2743200"/>
            <a:chOff x="5334000" y="1143000"/>
            <a:chExt cx="776287" cy="2743200"/>
          </a:xfrm>
        </p:grpSpPr>
        <p:sp>
          <p:nvSpPr>
            <p:cNvPr id="23" name="Rectangle 3"/>
            <p:cNvSpPr>
              <a:spLocks/>
            </p:cNvSpPr>
            <p:nvPr/>
          </p:nvSpPr>
          <p:spPr bwMode="auto">
            <a:xfrm>
              <a:off x="5472112" y="2895600"/>
              <a:ext cx="638175" cy="3810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 anchor="ctr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24" name="Rectangle 10"/>
            <p:cNvSpPr>
              <a:spLocks/>
            </p:cNvSpPr>
            <p:nvPr/>
          </p:nvSpPr>
          <p:spPr bwMode="auto">
            <a:xfrm>
              <a:off x="5334000" y="1905000"/>
              <a:ext cx="776287" cy="3810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 anchor="ctr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0x120</a:t>
              </a:r>
            </a:p>
          </p:txBody>
        </p:sp>
        <p:sp>
          <p:nvSpPr>
            <p:cNvPr id="25" name="Rectangle 11"/>
            <p:cNvSpPr>
              <a:spLocks/>
            </p:cNvSpPr>
            <p:nvPr/>
          </p:nvSpPr>
          <p:spPr bwMode="auto">
            <a:xfrm>
              <a:off x="5334000" y="1524000"/>
              <a:ext cx="776287" cy="3810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 anchor="ctr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0x128</a:t>
              </a:r>
            </a:p>
          </p:txBody>
        </p:sp>
        <p:sp>
          <p:nvSpPr>
            <p:cNvPr id="26" name="Rectangle 12"/>
            <p:cNvSpPr>
              <a:spLocks/>
            </p:cNvSpPr>
            <p:nvPr/>
          </p:nvSpPr>
          <p:spPr bwMode="auto">
            <a:xfrm>
              <a:off x="5334000" y="1143000"/>
              <a:ext cx="776287" cy="3810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 anchor="ctr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0x130</a:t>
              </a:r>
            </a:p>
          </p:txBody>
        </p:sp>
        <p:sp>
          <p:nvSpPr>
            <p:cNvPr id="27" name="Rectangle 11"/>
            <p:cNvSpPr>
              <a:spLocks/>
            </p:cNvSpPr>
            <p:nvPr/>
          </p:nvSpPr>
          <p:spPr bwMode="auto">
            <a:xfrm>
              <a:off x="5334000" y="2286000"/>
              <a:ext cx="776287" cy="3810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 anchor="ctr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0x118</a:t>
              </a:r>
            </a:p>
          </p:txBody>
        </p:sp>
        <p:sp>
          <p:nvSpPr>
            <p:cNvPr id="28" name="Rectangle 4"/>
            <p:cNvSpPr>
              <a:spLocks/>
            </p:cNvSpPr>
            <p:nvPr/>
          </p:nvSpPr>
          <p:spPr bwMode="auto">
            <a:xfrm>
              <a:off x="5472112" y="3505200"/>
              <a:ext cx="638175" cy="3810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 anchor="ctr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%rip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313769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Flow Example #4</a:t>
            </a:r>
          </a:p>
        </p:txBody>
      </p:sp>
      <p:sp>
        <p:nvSpPr>
          <p:cNvPr id="6" name="Rectangle 4"/>
          <p:cNvSpPr>
            <a:spLocks/>
          </p:cNvSpPr>
          <p:nvPr/>
        </p:nvSpPr>
        <p:spPr bwMode="auto">
          <a:xfrm>
            <a:off x="228600" y="3962400"/>
            <a:ext cx="4495800" cy="1524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0000000000400550 &lt;mult2&gt;:</a:t>
            </a: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400550:  mov    %rdi,%rax</a:t>
            </a: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  <a:endParaRPr lang="ro-RO" sz="1800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ro-RO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400557:  retq		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228600" y="1295400"/>
            <a:ext cx="4495800" cy="2057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0000000000400540 &lt;multstore&gt;: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400544: callq  400550 &lt;mult2&gt;</a:t>
            </a:r>
          </a:p>
          <a:p>
            <a:pPr algn="l"/>
            <a:r>
              <a:rPr lang="sk-SK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400549: mov    %rax,(%rbx)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</p:txBody>
      </p:sp>
      <p:sp>
        <p:nvSpPr>
          <p:cNvPr id="11" name="Rectangle 8"/>
          <p:cNvSpPr>
            <a:spLocks/>
          </p:cNvSpPr>
          <p:nvPr/>
        </p:nvSpPr>
        <p:spPr bwMode="auto">
          <a:xfrm>
            <a:off x="6248400" y="3505200"/>
            <a:ext cx="1346200" cy="381000"/>
          </a:xfrm>
          <a:prstGeom prst="rect">
            <a:avLst/>
          </a:prstGeom>
          <a:solidFill>
            <a:srgbClr val="FFCCCC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0x400549</a:t>
            </a:r>
          </a:p>
        </p:txBody>
      </p:sp>
      <p:sp>
        <p:nvSpPr>
          <p:cNvPr id="12" name="Rectangle 9"/>
          <p:cNvSpPr>
            <a:spLocks/>
          </p:cNvSpPr>
          <p:nvPr/>
        </p:nvSpPr>
        <p:spPr bwMode="auto">
          <a:xfrm>
            <a:off x="6248400" y="2895600"/>
            <a:ext cx="13462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0x120</a:t>
            </a:r>
          </a:p>
        </p:txBody>
      </p:sp>
      <p:sp>
        <p:nvSpPr>
          <p:cNvPr id="18" name="Rectangle 15"/>
          <p:cNvSpPr>
            <a:spLocks/>
          </p:cNvSpPr>
          <p:nvPr/>
        </p:nvSpPr>
        <p:spPr bwMode="auto">
          <a:xfrm>
            <a:off x="6248400" y="381000"/>
            <a:ext cx="1346200" cy="1905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/>
              <a:t>•</a:t>
            </a:r>
          </a:p>
          <a:p>
            <a:r>
              <a:rPr lang="en-US" sz="2400" dirty="0"/>
              <a:t>•</a:t>
            </a:r>
          </a:p>
          <a:p>
            <a:r>
              <a:rPr lang="en-US" sz="2400" dirty="0"/>
              <a:t>•</a:t>
            </a:r>
          </a:p>
        </p:txBody>
      </p:sp>
      <p:sp>
        <p:nvSpPr>
          <p:cNvPr id="20" name="Arc 19"/>
          <p:cNvSpPr/>
          <p:nvPr/>
        </p:nvSpPr>
        <p:spPr bwMode="auto">
          <a:xfrm flipV="1">
            <a:off x="6629400" y="2133600"/>
            <a:ext cx="1676400" cy="990600"/>
          </a:xfrm>
          <a:prstGeom prst="arc">
            <a:avLst>
              <a:gd name="adj1" fmla="val 17108922"/>
              <a:gd name="adj2" fmla="val 4768750"/>
            </a:avLst>
          </a:prstGeom>
          <a:noFill/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22" name="Straight Arrow Connector 21"/>
          <p:cNvCxnSpPr>
            <a:stCxn id="11" idx="1"/>
          </p:cNvCxnSpPr>
          <p:nvPr/>
        </p:nvCxnSpPr>
        <p:spPr bwMode="auto">
          <a:xfrm flipH="1" flipV="1">
            <a:off x="4114800" y="2590800"/>
            <a:ext cx="2133600" cy="11049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Rectangle 3"/>
          <p:cNvSpPr>
            <a:spLocks/>
          </p:cNvSpPr>
          <p:nvPr/>
        </p:nvSpPr>
        <p:spPr bwMode="auto">
          <a:xfrm>
            <a:off x="5472112" y="2895600"/>
            <a:ext cx="638175" cy="381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3" name="Rectangle 10"/>
          <p:cNvSpPr>
            <a:spLocks/>
          </p:cNvSpPr>
          <p:nvPr/>
        </p:nvSpPr>
        <p:spPr bwMode="auto">
          <a:xfrm>
            <a:off x="5334000" y="1905000"/>
            <a:ext cx="776287" cy="381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0x120</a:t>
            </a:r>
          </a:p>
        </p:txBody>
      </p:sp>
      <p:sp>
        <p:nvSpPr>
          <p:cNvPr id="24" name="Rectangle 11"/>
          <p:cNvSpPr>
            <a:spLocks/>
          </p:cNvSpPr>
          <p:nvPr/>
        </p:nvSpPr>
        <p:spPr bwMode="auto">
          <a:xfrm>
            <a:off x="5334000" y="1524000"/>
            <a:ext cx="776287" cy="381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0x128</a:t>
            </a:r>
          </a:p>
        </p:txBody>
      </p:sp>
      <p:sp>
        <p:nvSpPr>
          <p:cNvPr id="25" name="Rectangle 12"/>
          <p:cNvSpPr>
            <a:spLocks/>
          </p:cNvSpPr>
          <p:nvPr/>
        </p:nvSpPr>
        <p:spPr bwMode="auto">
          <a:xfrm>
            <a:off x="5334000" y="1143000"/>
            <a:ext cx="776287" cy="381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0x130</a:t>
            </a:r>
          </a:p>
        </p:txBody>
      </p:sp>
      <p:sp>
        <p:nvSpPr>
          <p:cNvPr id="27" name="Rectangle 4"/>
          <p:cNvSpPr>
            <a:spLocks/>
          </p:cNvSpPr>
          <p:nvPr/>
        </p:nvSpPr>
        <p:spPr bwMode="auto">
          <a:xfrm>
            <a:off x="5472112" y="3505200"/>
            <a:ext cx="638175" cy="3810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%rip</a:t>
            </a:r>
          </a:p>
        </p:txBody>
      </p:sp>
    </p:spTree>
    <p:extLst>
      <p:ext uri="{BB962C8B-B14F-4D97-AF65-F5344CB8AC3E}">
        <p14:creationId xmlns:p14="http://schemas.microsoft.com/office/powerpoint/2010/main" val="366256581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Procedures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Mechanisms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tack Structure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Calling Conventions</a:t>
            </a:r>
          </a:p>
          <a:p>
            <a:pPr lvl="2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Passing control</a:t>
            </a:r>
          </a:p>
          <a:p>
            <a:pPr lvl="2"/>
            <a:r>
              <a:rPr lang="en-US" b="1" dirty="0"/>
              <a:t>Passing data</a:t>
            </a:r>
          </a:p>
          <a:p>
            <a:pPr lvl="2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Managing local data</a:t>
            </a:r>
          </a:p>
          <a:p>
            <a:pPr lvl="1"/>
            <a:r>
              <a:rPr lang="en-US" b="1" dirty="0">
                <a:solidFill>
                  <a:srgbClr val="7F7F7F"/>
                </a:solidFill>
              </a:rPr>
              <a:t>Illustrations of Recursion &amp; Pointers</a:t>
            </a:r>
          </a:p>
        </p:txBody>
      </p:sp>
    </p:spTree>
    <p:extLst>
      <p:ext uri="{BB962C8B-B14F-4D97-AF65-F5344CB8AC3E}">
        <p14:creationId xmlns:p14="http://schemas.microsoft.com/office/powerpoint/2010/main" val="110315449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Procedure Data Flow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First 6 arguments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Return value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Stack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645025" y="5791199"/>
            <a:ext cx="4041775" cy="334963"/>
          </a:xfrm>
        </p:spPr>
        <p:txBody>
          <a:bodyPr/>
          <a:lstStyle/>
          <a:p>
            <a:r>
              <a:rPr lang="en-US" dirty="0"/>
              <a:t>Only allocate stack space when needed</a:t>
            </a:r>
          </a:p>
        </p:txBody>
      </p:sp>
      <p:sp>
        <p:nvSpPr>
          <p:cNvPr id="9" name="Rectangle 9"/>
          <p:cNvSpPr>
            <a:spLocks/>
          </p:cNvSpPr>
          <p:nvPr/>
        </p:nvSpPr>
        <p:spPr bwMode="auto">
          <a:xfrm>
            <a:off x="762000" y="2819400"/>
            <a:ext cx="13462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rdi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 bwMode="auto">
          <a:xfrm>
            <a:off x="762000" y="3200400"/>
            <a:ext cx="13462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rsi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11" name="Rectangle 10"/>
          <p:cNvSpPr>
            <a:spLocks/>
          </p:cNvSpPr>
          <p:nvPr/>
        </p:nvSpPr>
        <p:spPr bwMode="auto">
          <a:xfrm>
            <a:off x="762000" y="3581400"/>
            <a:ext cx="13462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rdx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12" name="Rectangle 11"/>
          <p:cNvSpPr>
            <a:spLocks/>
          </p:cNvSpPr>
          <p:nvPr/>
        </p:nvSpPr>
        <p:spPr bwMode="auto">
          <a:xfrm>
            <a:off x="762000" y="3962400"/>
            <a:ext cx="13462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rcx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13" name="Rectangle 12"/>
          <p:cNvSpPr>
            <a:spLocks/>
          </p:cNvSpPr>
          <p:nvPr/>
        </p:nvSpPr>
        <p:spPr bwMode="auto">
          <a:xfrm>
            <a:off x="762000" y="4343400"/>
            <a:ext cx="13462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14" name="Rectangle 13"/>
          <p:cNvSpPr>
            <a:spLocks/>
          </p:cNvSpPr>
          <p:nvPr/>
        </p:nvSpPr>
        <p:spPr bwMode="auto">
          <a:xfrm>
            <a:off x="762000" y="4724400"/>
            <a:ext cx="13462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15" name="Rectangle 14"/>
          <p:cNvSpPr>
            <a:spLocks/>
          </p:cNvSpPr>
          <p:nvPr/>
        </p:nvSpPr>
        <p:spPr bwMode="auto">
          <a:xfrm>
            <a:off x="762000" y="5791200"/>
            <a:ext cx="13462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638800" y="2438400"/>
            <a:ext cx="1346200" cy="2667000"/>
            <a:chOff x="5943600" y="2057400"/>
            <a:chExt cx="1346200" cy="2667000"/>
          </a:xfrm>
        </p:grpSpPr>
        <p:sp>
          <p:nvSpPr>
            <p:cNvPr id="16" name="Rectangle 14"/>
            <p:cNvSpPr>
              <a:spLocks/>
            </p:cNvSpPr>
            <p:nvPr/>
          </p:nvSpPr>
          <p:spPr bwMode="auto">
            <a:xfrm>
              <a:off x="5943600" y="4343400"/>
              <a:ext cx="1346200" cy="381000"/>
            </a:xfrm>
            <a:prstGeom prst="rect">
              <a:avLst/>
            </a:prstGeom>
            <a:solidFill>
              <a:srgbClr val="D6D6F4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r>
                <a:rPr lang="en-US" sz="1800" dirty="0" err="1">
                  <a:solidFill>
                    <a:schemeClr val="tx1"/>
                  </a:solidFill>
                  <a:latin typeface="+mn-lt"/>
                  <a:cs typeface="Courier New Bold" charset="0"/>
                  <a:sym typeface="Courier New Bold" charset="0"/>
                </a:rPr>
                <a:t>Arg</a:t>
              </a:r>
              <a:r>
                <a:rPr lang="en-US" sz="1800" dirty="0">
                  <a:solidFill>
                    <a:schemeClr val="tx1"/>
                  </a:solidFill>
                  <a:latin typeface="+mn-lt"/>
                  <a:cs typeface="Courier New Bold" charset="0"/>
                  <a:sym typeface="Courier New Bold" charset="0"/>
                </a:rPr>
                <a:t> </a:t>
              </a:r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7</a:t>
              </a:r>
            </a:p>
          </p:txBody>
        </p:sp>
        <p:sp>
          <p:nvSpPr>
            <p:cNvPr id="17" name="Rectangle 15"/>
            <p:cNvSpPr>
              <a:spLocks/>
            </p:cNvSpPr>
            <p:nvPr/>
          </p:nvSpPr>
          <p:spPr bwMode="auto">
            <a:xfrm>
              <a:off x="5943600" y="3200400"/>
              <a:ext cx="1346200" cy="762000"/>
            </a:xfrm>
            <a:prstGeom prst="rect">
              <a:avLst/>
            </a:prstGeom>
            <a:solidFill>
              <a:srgbClr val="D6D6F4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2400" dirty="0"/>
                <a:t>• • •</a:t>
              </a:r>
            </a:p>
          </p:txBody>
        </p:sp>
        <p:sp>
          <p:nvSpPr>
            <p:cNvPr id="18" name="Rectangle 14"/>
            <p:cNvSpPr>
              <a:spLocks/>
            </p:cNvSpPr>
            <p:nvPr/>
          </p:nvSpPr>
          <p:spPr bwMode="auto">
            <a:xfrm>
              <a:off x="5943600" y="3962400"/>
              <a:ext cx="1346200" cy="381000"/>
            </a:xfrm>
            <a:prstGeom prst="rect">
              <a:avLst/>
            </a:prstGeom>
            <a:solidFill>
              <a:srgbClr val="D6D6F4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r>
                <a:rPr lang="en-US" sz="1800" dirty="0" err="1">
                  <a:solidFill>
                    <a:schemeClr val="tx1"/>
                  </a:solidFill>
                  <a:latin typeface="+mn-lt"/>
                  <a:cs typeface="Courier New Bold" charset="0"/>
                  <a:sym typeface="Courier New Bold" charset="0"/>
                </a:rPr>
                <a:t>Arg</a:t>
              </a:r>
              <a:r>
                <a:rPr lang="en-US" sz="1800" dirty="0">
                  <a:solidFill>
                    <a:schemeClr val="tx1"/>
                  </a:solidFill>
                  <a:latin typeface="+mn-lt"/>
                  <a:cs typeface="Courier New Bold" charset="0"/>
                  <a:sym typeface="Courier New Bold" charset="0"/>
                </a:rPr>
                <a:t> </a:t>
              </a:r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8</a:t>
              </a:r>
            </a:p>
          </p:txBody>
        </p:sp>
        <p:sp>
          <p:nvSpPr>
            <p:cNvPr id="19" name="Rectangle 14"/>
            <p:cNvSpPr>
              <a:spLocks/>
            </p:cNvSpPr>
            <p:nvPr/>
          </p:nvSpPr>
          <p:spPr bwMode="auto">
            <a:xfrm>
              <a:off x="5943600" y="2819400"/>
              <a:ext cx="1346200" cy="381000"/>
            </a:xfrm>
            <a:prstGeom prst="rect">
              <a:avLst/>
            </a:prstGeom>
            <a:solidFill>
              <a:srgbClr val="D6D6F4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r>
                <a:rPr lang="en-US" sz="1800" dirty="0" err="1">
                  <a:solidFill>
                    <a:schemeClr val="tx1"/>
                  </a:solidFill>
                  <a:latin typeface="+mn-lt"/>
                  <a:cs typeface="Courier New Bold" charset="0"/>
                  <a:sym typeface="Courier New Bold" charset="0"/>
                </a:rPr>
                <a:t>Arg</a:t>
              </a:r>
              <a:r>
                <a:rPr lang="en-US" sz="1800" dirty="0">
                  <a:solidFill>
                    <a:schemeClr val="tx1"/>
                  </a:solidFill>
                  <a:latin typeface="+mn-lt"/>
                  <a:cs typeface="Courier New Bold" charset="0"/>
                  <a:sym typeface="Courier New Bold" charset="0"/>
                </a:rPr>
                <a:t> </a:t>
              </a:r>
              <a:r>
                <a:rPr lang="en-US" sz="1800" i="1" dirty="0">
                  <a:solidFill>
                    <a:schemeClr val="tx1"/>
                  </a:solidFill>
                  <a:latin typeface="+mn-lt"/>
                  <a:cs typeface="Courier New Bold" charset="0"/>
                  <a:sym typeface="Courier New Bold" charset="0"/>
                </a:rPr>
                <a:t>n</a:t>
              </a:r>
            </a:p>
          </p:txBody>
        </p:sp>
        <p:sp>
          <p:nvSpPr>
            <p:cNvPr id="20" name="Rectangle 15"/>
            <p:cNvSpPr>
              <a:spLocks/>
            </p:cNvSpPr>
            <p:nvPr/>
          </p:nvSpPr>
          <p:spPr bwMode="auto">
            <a:xfrm>
              <a:off x="5943600" y="2057400"/>
              <a:ext cx="1346200" cy="762000"/>
            </a:xfrm>
            <a:prstGeom prst="rect">
              <a:avLst/>
            </a:prstGeom>
            <a:solidFill>
              <a:srgbClr val="D6D6F4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2400" dirty="0"/>
                <a:t>• • •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855045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Flow</a:t>
            </a:r>
            <a:br>
              <a:rPr lang="en-US" dirty="0"/>
            </a:br>
            <a:r>
              <a:rPr lang="en-US" dirty="0"/>
              <a:t>Examples</a:t>
            </a:r>
          </a:p>
        </p:txBody>
      </p:sp>
      <p:sp>
        <p:nvSpPr>
          <p:cNvPr id="4" name="Rectangle 4"/>
          <p:cNvSpPr>
            <a:spLocks/>
          </p:cNvSpPr>
          <p:nvPr/>
        </p:nvSpPr>
        <p:spPr bwMode="auto">
          <a:xfrm>
            <a:off x="76200" y="4800600"/>
            <a:ext cx="2667000" cy="18288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mult2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(long a, long b)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s = a * b;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s;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" name="Rectangle 4"/>
          <p:cNvSpPr>
            <a:spLocks/>
          </p:cNvSpPr>
          <p:nvPr/>
        </p:nvSpPr>
        <p:spPr bwMode="auto">
          <a:xfrm>
            <a:off x="3505200" y="152400"/>
            <a:ext cx="4267200" cy="1828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void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multstore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(long x, long y, long 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t = mult2(x, y);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" name="Rectangle 4"/>
          <p:cNvSpPr>
            <a:spLocks/>
          </p:cNvSpPr>
          <p:nvPr/>
        </p:nvSpPr>
        <p:spPr bwMode="auto">
          <a:xfrm>
            <a:off x="2971800" y="4800600"/>
            <a:ext cx="5867400" cy="18288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ro-RO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0000000000400550 &lt;mult2&gt;:</a:t>
            </a:r>
          </a:p>
          <a:p>
            <a:pPr algn="l"/>
            <a:r>
              <a:rPr lang="sk-SK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# a in %rdi, b in %rsi</a:t>
            </a:r>
          </a:p>
          <a:p>
            <a:pPr algn="l"/>
            <a:r>
              <a:rPr lang="ro-RO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400550:  mov    %rdi,%rax	# a </a:t>
            </a:r>
          </a:p>
          <a:p>
            <a:pPr algn="l"/>
            <a:r>
              <a:rPr lang="ro-RO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400553:  imul   %rsi,%rax	# a * b</a:t>
            </a:r>
          </a:p>
          <a:p>
            <a:pPr algn="l"/>
            <a:r>
              <a:rPr lang="sk-SK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# s in %rax</a:t>
            </a:r>
            <a:endParaRPr lang="ro-RO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ro-RO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400557:  retq			# Return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1066800" y="2362200"/>
            <a:ext cx="6781800" cy="22860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sk-SK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0000000000400540 &lt;multstore&gt;:</a:t>
            </a:r>
          </a:p>
          <a:p>
            <a:pPr algn="l"/>
            <a:r>
              <a:rPr lang="sk-SK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# x in %rdi, y in %rsi, dest in %rdx</a:t>
            </a:r>
          </a:p>
          <a:p>
            <a:pPr algn="l"/>
            <a:r>
              <a:rPr lang="sk-SK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/>
              <a:t>• • •</a:t>
            </a:r>
            <a:endParaRPr lang="sk-SK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sk-SK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400541: mov    %rdx,%rbx		# Save dest</a:t>
            </a:r>
          </a:p>
          <a:p>
            <a:pPr algn="l"/>
            <a:r>
              <a:rPr lang="sk-SK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400544: callq  400550 &lt;mult2&gt;	# mult2(x,y)</a:t>
            </a:r>
          </a:p>
          <a:p>
            <a:pPr algn="l"/>
            <a:r>
              <a:rPr lang="sk-SK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sk-SK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# t in %rax</a:t>
            </a:r>
            <a:endParaRPr lang="sk-SK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sk-SK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400549: mov    %rax,(%rbx)	# Save at dest</a:t>
            </a:r>
          </a:p>
          <a:p>
            <a:pPr algn="l"/>
            <a:r>
              <a:rPr lang="sk-SK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/>
              <a:t>• • •</a:t>
            </a:r>
            <a:endParaRPr lang="sk-SK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89657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Procedures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Mechanisms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Stack Structure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Calling Conventions</a:t>
            </a:r>
          </a:p>
          <a:p>
            <a:pPr lvl="2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Passing control</a:t>
            </a:r>
          </a:p>
          <a:p>
            <a:pPr lvl="2"/>
            <a:r>
              <a:rPr lang="en-US" b="1" dirty="0">
                <a:solidFill>
                  <a:srgbClr val="7F7F7F"/>
                </a:solidFill>
              </a:rPr>
              <a:t>Passing data</a:t>
            </a:r>
          </a:p>
          <a:p>
            <a:pPr lvl="2"/>
            <a:r>
              <a:rPr lang="en-US" b="1" dirty="0"/>
              <a:t>Managing local data</a:t>
            </a:r>
          </a:p>
          <a:p>
            <a:pPr lvl="1"/>
            <a:r>
              <a:rPr lang="en-US" b="1" dirty="0">
                <a:solidFill>
                  <a:srgbClr val="7F7F7F"/>
                </a:solidFill>
              </a:rPr>
              <a:t>Illustration of Recursion</a:t>
            </a:r>
          </a:p>
        </p:txBody>
      </p:sp>
    </p:spTree>
    <p:extLst>
      <p:ext uri="{BB962C8B-B14F-4D97-AF65-F5344CB8AC3E}">
        <p14:creationId xmlns:p14="http://schemas.microsoft.com/office/powerpoint/2010/main" val="2383130095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Stack-Based Languages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5435600"/>
          </a:xfrm>
          <a:ln/>
        </p:spPr>
        <p:txBody>
          <a:bodyPr/>
          <a:lstStyle/>
          <a:p>
            <a:r>
              <a:rPr lang="en-US" dirty="0"/>
              <a:t>Languages that support recursion</a:t>
            </a:r>
          </a:p>
          <a:p>
            <a:pPr marL="552450" lvl="1"/>
            <a:r>
              <a:rPr lang="en-US" dirty="0"/>
              <a:t>e.g., C, Pascal, Java</a:t>
            </a:r>
          </a:p>
          <a:p>
            <a:pPr marL="552450" lvl="1"/>
            <a:r>
              <a:rPr lang="en-US" dirty="0"/>
              <a:t>Code must be “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Reentrant</a:t>
            </a:r>
            <a:r>
              <a:rPr lang="en-US" dirty="0"/>
              <a:t>”</a:t>
            </a:r>
          </a:p>
          <a:p>
            <a:pPr marL="838200" lvl="2"/>
            <a:r>
              <a:rPr lang="en-US" dirty="0"/>
              <a:t>Multiple simultaneous instantiations of single procedure</a:t>
            </a:r>
          </a:p>
          <a:p>
            <a:pPr marL="552450" lvl="1"/>
            <a:r>
              <a:rPr lang="en-US" dirty="0"/>
              <a:t>Need some place to store state of each instantiation</a:t>
            </a:r>
          </a:p>
          <a:p>
            <a:pPr marL="838200" lvl="2"/>
            <a:r>
              <a:rPr lang="en-US" dirty="0"/>
              <a:t>Arguments</a:t>
            </a:r>
          </a:p>
          <a:p>
            <a:pPr marL="838200" lvl="2"/>
            <a:r>
              <a:rPr lang="en-US" dirty="0"/>
              <a:t>Local variables</a:t>
            </a:r>
          </a:p>
          <a:p>
            <a:pPr marL="838200" lvl="2"/>
            <a:r>
              <a:rPr lang="en-US" dirty="0"/>
              <a:t>Return pointer</a:t>
            </a:r>
          </a:p>
          <a:p>
            <a:r>
              <a:rPr lang="en-US" dirty="0"/>
              <a:t>Stack discipline</a:t>
            </a:r>
          </a:p>
          <a:p>
            <a:pPr marL="552450" lvl="1"/>
            <a:r>
              <a:rPr lang="en-US" dirty="0"/>
              <a:t>State for given procedure needed for limited time</a:t>
            </a:r>
          </a:p>
          <a:p>
            <a:pPr marL="838200" lvl="2"/>
            <a:r>
              <a:rPr lang="en-US" dirty="0"/>
              <a:t>From when called to when return</a:t>
            </a:r>
          </a:p>
          <a:p>
            <a:pPr marL="552450" lvl="1"/>
            <a:r>
              <a:rPr lang="en-US" dirty="0" err="1"/>
              <a:t>Callee</a:t>
            </a:r>
            <a:r>
              <a:rPr lang="en-US" dirty="0"/>
              <a:t> returns before caller does</a:t>
            </a:r>
          </a:p>
          <a:p>
            <a:r>
              <a:rPr lang="en-US" dirty="0"/>
              <a:t>Stack allocated in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Frames</a:t>
            </a:r>
            <a:endParaRPr lang="en-US" dirty="0"/>
          </a:p>
          <a:p>
            <a:pPr marL="552450" lvl="1"/>
            <a:r>
              <a:rPr lang="en-US" dirty="0"/>
              <a:t>state for single procedure instantiation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Call Chain Example</a:t>
            </a:r>
          </a:p>
        </p:txBody>
      </p:sp>
      <p:sp>
        <p:nvSpPr>
          <p:cNvPr id="49156" name="Rectangle 4"/>
          <p:cNvSpPr>
            <a:spLocks/>
          </p:cNvSpPr>
          <p:nvPr/>
        </p:nvSpPr>
        <p:spPr bwMode="auto">
          <a:xfrm>
            <a:off x="457200" y="1447800"/>
            <a:ext cx="15367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who();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49157" name="Rectangle 5"/>
          <p:cNvSpPr>
            <a:spLocks/>
          </p:cNvSpPr>
          <p:nvPr/>
        </p:nvSpPr>
        <p:spPr bwMode="auto">
          <a:xfrm>
            <a:off x="2286000" y="2362200"/>
            <a:ext cx="1612900" cy="23622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who(…)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49158" name="Rectangle 6"/>
          <p:cNvSpPr>
            <a:spLocks/>
          </p:cNvSpPr>
          <p:nvPr/>
        </p:nvSpPr>
        <p:spPr bwMode="auto">
          <a:xfrm>
            <a:off x="4191000" y="3276600"/>
            <a:ext cx="1536700" cy="23622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49159" name="Rectangle 7"/>
          <p:cNvSpPr>
            <a:spLocks/>
          </p:cNvSpPr>
          <p:nvPr/>
        </p:nvSpPr>
        <p:spPr bwMode="auto">
          <a:xfrm>
            <a:off x="6883400" y="1676400"/>
            <a:ext cx="1549400" cy="3581400"/>
          </a:xfrm>
          <a:prstGeom prst="rect">
            <a:avLst/>
          </a:prstGeom>
          <a:solidFill>
            <a:srgbClr val="D8D8D8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60" name="Rectangle 8"/>
          <p:cNvSpPr>
            <a:spLocks/>
          </p:cNvSpPr>
          <p:nvPr/>
        </p:nvSpPr>
        <p:spPr bwMode="auto">
          <a:xfrm>
            <a:off x="7096125" y="19050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sp>
        <p:nvSpPr>
          <p:cNvPr id="49161" name="Rectangle 9"/>
          <p:cNvSpPr>
            <a:spLocks/>
          </p:cNvSpPr>
          <p:nvPr/>
        </p:nvSpPr>
        <p:spPr bwMode="auto">
          <a:xfrm>
            <a:off x="7096125" y="25908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who</a:t>
            </a:r>
          </a:p>
        </p:txBody>
      </p:sp>
      <p:sp>
        <p:nvSpPr>
          <p:cNvPr id="49162" name="Rectangle 10"/>
          <p:cNvSpPr>
            <a:spLocks/>
          </p:cNvSpPr>
          <p:nvPr/>
        </p:nvSpPr>
        <p:spPr bwMode="auto">
          <a:xfrm>
            <a:off x="7085013" y="32654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49163" name="Rectangle 11"/>
          <p:cNvSpPr>
            <a:spLocks/>
          </p:cNvSpPr>
          <p:nvPr/>
        </p:nvSpPr>
        <p:spPr bwMode="auto">
          <a:xfrm>
            <a:off x="7096125" y="39624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49164" name="Rectangle 12"/>
          <p:cNvSpPr>
            <a:spLocks/>
          </p:cNvSpPr>
          <p:nvPr/>
        </p:nvSpPr>
        <p:spPr bwMode="auto">
          <a:xfrm>
            <a:off x="7096125" y="47244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49165" name="Line 13"/>
          <p:cNvSpPr>
            <a:spLocks noChangeShapeType="1"/>
          </p:cNvSpPr>
          <p:nvPr/>
        </p:nvSpPr>
        <p:spPr bwMode="auto">
          <a:xfrm>
            <a:off x="7402513" y="22098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66" name="Line 14"/>
          <p:cNvSpPr>
            <a:spLocks noChangeShapeType="1"/>
          </p:cNvSpPr>
          <p:nvPr/>
        </p:nvSpPr>
        <p:spPr bwMode="auto">
          <a:xfrm>
            <a:off x="7402513" y="28956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67" name="Line 15"/>
          <p:cNvSpPr>
            <a:spLocks noChangeShapeType="1"/>
          </p:cNvSpPr>
          <p:nvPr/>
        </p:nvSpPr>
        <p:spPr bwMode="auto">
          <a:xfrm>
            <a:off x="7402513" y="35814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68" name="Line 16"/>
          <p:cNvSpPr>
            <a:spLocks noChangeShapeType="1"/>
          </p:cNvSpPr>
          <p:nvPr/>
        </p:nvSpPr>
        <p:spPr bwMode="auto">
          <a:xfrm>
            <a:off x="7402513" y="43434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69" name="Rectangle 17"/>
          <p:cNvSpPr>
            <a:spLocks/>
          </p:cNvSpPr>
          <p:nvPr/>
        </p:nvSpPr>
        <p:spPr bwMode="auto">
          <a:xfrm>
            <a:off x="6848475" y="1066800"/>
            <a:ext cx="1020763" cy="6350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Example</a:t>
            </a:r>
            <a:endParaRPr lang="en-US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Call Chain</a:t>
            </a:r>
          </a:p>
        </p:txBody>
      </p:sp>
      <p:sp>
        <p:nvSpPr>
          <p:cNvPr id="49170" name="Rectangle 18"/>
          <p:cNvSpPr>
            <a:spLocks/>
          </p:cNvSpPr>
          <p:nvPr/>
        </p:nvSpPr>
        <p:spPr bwMode="auto">
          <a:xfrm>
            <a:off x="7762875" y="32654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49171" name="Line 19"/>
          <p:cNvSpPr>
            <a:spLocks noChangeShapeType="1"/>
          </p:cNvSpPr>
          <p:nvPr/>
        </p:nvSpPr>
        <p:spPr bwMode="auto">
          <a:xfrm>
            <a:off x="7543800" y="2895600"/>
            <a:ext cx="536575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72" name="Rectangle 20"/>
          <p:cNvSpPr>
            <a:spLocks/>
          </p:cNvSpPr>
          <p:nvPr/>
        </p:nvSpPr>
        <p:spPr bwMode="auto">
          <a:xfrm>
            <a:off x="3505200" y="5715000"/>
            <a:ext cx="2908300" cy="3683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Procedure 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()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is recursive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Line 3"/>
          <p:cNvSpPr>
            <a:spLocks noChangeShapeType="1"/>
          </p:cNvSpPr>
          <p:nvPr/>
        </p:nvSpPr>
        <p:spPr bwMode="auto">
          <a:xfrm>
            <a:off x="6535737" y="2271713"/>
            <a:ext cx="717550" cy="0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80" name="Rectangle 4"/>
          <p:cNvSpPr>
            <a:spLocks/>
          </p:cNvSpPr>
          <p:nvPr/>
        </p:nvSpPr>
        <p:spPr bwMode="auto">
          <a:xfrm>
            <a:off x="4019550" y="2084388"/>
            <a:ext cx="2439987" cy="366712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Frame Pointer: </a:t>
            </a:r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Stack Frames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4648200" cy="5435600"/>
          </a:xfrm>
          <a:ln/>
        </p:spPr>
        <p:txBody>
          <a:bodyPr/>
          <a:lstStyle/>
          <a:p>
            <a:r>
              <a:rPr lang="en-US" dirty="0"/>
              <a:t>Contents</a:t>
            </a:r>
          </a:p>
          <a:p>
            <a:pPr marL="552450" lvl="1"/>
            <a:r>
              <a:rPr lang="en-US" dirty="0"/>
              <a:t>Return information</a:t>
            </a:r>
          </a:p>
          <a:p>
            <a:pPr marL="552450" lvl="1"/>
            <a:r>
              <a:rPr lang="en-US" dirty="0"/>
              <a:t>Local storage (if needed)</a:t>
            </a:r>
          </a:p>
          <a:p>
            <a:pPr marL="552450" lvl="1"/>
            <a:r>
              <a:rPr lang="en-US" dirty="0"/>
              <a:t>Temporary space (if needed)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Management</a:t>
            </a:r>
          </a:p>
          <a:p>
            <a:pPr marL="552450" lvl="1"/>
            <a:r>
              <a:rPr lang="en-US" dirty="0"/>
              <a:t>Space allocated when enter procedure</a:t>
            </a:r>
          </a:p>
          <a:p>
            <a:pPr marL="838200" lvl="2"/>
            <a:r>
              <a:rPr lang="en-US" dirty="0"/>
              <a:t>“Set-up” code</a:t>
            </a:r>
          </a:p>
          <a:p>
            <a:pPr marL="838200" lvl="2"/>
            <a:r>
              <a:rPr lang="en-US" dirty="0"/>
              <a:t>Includes push by </a:t>
            </a:r>
            <a:r>
              <a:rPr lang="en-US" b="1" dirty="0">
                <a:latin typeface="Courier New"/>
                <a:cs typeface="Courier New"/>
              </a:rPr>
              <a:t>call</a:t>
            </a:r>
            <a:r>
              <a:rPr lang="en-US" dirty="0"/>
              <a:t> instruction</a:t>
            </a:r>
          </a:p>
          <a:p>
            <a:pPr marL="552450" lvl="1"/>
            <a:r>
              <a:rPr lang="en-US" dirty="0" err="1"/>
              <a:t>Deallocated</a:t>
            </a:r>
            <a:r>
              <a:rPr lang="en-US" dirty="0"/>
              <a:t> when return</a:t>
            </a:r>
          </a:p>
          <a:p>
            <a:pPr marL="838200" lvl="2"/>
            <a:r>
              <a:rPr lang="en-US" dirty="0"/>
              <a:t>“Finish” code</a:t>
            </a:r>
          </a:p>
          <a:p>
            <a:pPr marL="838200" lvl="2"/>
            <a:r>
              <a:rPr lang="en-US" dirty="0"/>
              <a:t>Includes pop by </a:t>
            </a:r>
            <a:r>
              <a:rPr lang="en-US" b="1" dirty="0">
                <a:latin typeface="Courier New"/>
                <a:cs typeface="Courier New"/>
              </a:rPr>
              <a:t>ret</a:t>
            </a:r>
            <a:r>
              <a:rPr lang="en-US" dirty="0"/>
              <a:t> instruction</a:t>
            </a:r>
          </a:p>
        </p:txBody>
      </p:sp>
      <p:sp>
        <p:nvSpPr>
          <p:cNvPr id="50183" name="Line 7"/>
          <p:cNvSpPr>
            <a:spLocks noChangeShapeType="1"/>
          </p:cNvSpPr>
          <p:nvPr/>
        </p:nvSpPr>
        <p:spPr bwMode="auto">
          <a:xfrm>
            <a:off x="6545262" y="3641725"/>
            <a:ext cx="71755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84" name="Rectangle 8"/>
          <p:cNvSpPr>
            <a:spLocks/>
          </p:cNvSpPr>
          <p:nvPr/>
        </p:nvSpPr>
        <p:spPr bwMode="auto">
          <a:xfrm>
            <a:off x="4068762" y="3452813"/>
            <a:ext cx="2438400" cy="366712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Pointer: </a:t>
            </a:r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0185" name="Rectangle 9"/>
          <p:cNvSpPr>
            <a:spLocks/>
          </p:cNvSpPr>
          <p:nvPr/>
        </p:nvSpPr>
        <p:spPr bwMode="auto">
          <a:xfrm>
            <a:off x="7262812" y="3892550"/>
            <a:ext cx="1557338" cy="444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262699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“Top”</a:t>
            </a:r>
          </a:p>
        </p:txBody>
      </p:sp>
      <p:graphicFrame>
        <p:nvGraphicFramePr>
          <p:cNvPr id="50187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923245"/>
              </p:ext>
            </p:extLst>
          </p:nvPr>
        </p:nvGraphicFramePr>
        <p:xfrm>
          <a:off x="7310437" y="396875"/>
          <a:ext cx="1320800" cy="3403600"/>
        </p:xfrm>
        <a:graphic>
          <a:graphicData uri="http://schemas.openxmlformats.org/drawingml/2006/table">
            <a:tbl>
              <a:tblPr/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0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Previous Frame</a:t>
                      </a:r>
                    </a:p>
                  </a:txBody>
                  <a:tcPr marL="50800" marR="50800" marT="50800" marB="5080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Frame for</a:t>
                      </a:r>
                      <a:b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</a:b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proc</a:t>
                      </a:r>
                    </a:p>
                  </a:txBody>
                  <a:tcPr marL="50800" marR="50800" marT="50800" marB="5080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Rectangle 4"/>
          <p:cNvSpPr>
            <a:spLocks/>
          </p:cNvSpPr>
          <p:nvPr/>
        </p:nvSpPr>
        <p:spPr bwMode="auto">
          <a:xfrm>
            <a:off x="4021137" y="2365375"/>
            <a:ext cx="2439987" cy="366712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(Optional)	</a:t>
            </a:r>
            <a:r>
              <a:rPr lang="en-US" sz="1800" dirty="0">
                <a:solidFill>
                  <a:schemeClr val="bg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x</a:t>
            </a:r>
            <a:endParaRPr lang="en-US" sz="1800" dirty="0">
              <a:solidFill>
                <a:schemeClr val="bg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Example</a:t>
            </a:r>
          </a:p>
        </p:txBody>
      </p:sp>
      <p:sp>
        <p:nvSpPr>
          <p:cNvPr id="51204" name="Rectangle 4"/>
          <p:cNvSpPr>
            <a:spLocks/>
          </p:cNvSpPr>
          <p:nvPr/>
        </p:nvSpPr>
        <p:spPr bwMode="auto">
          <a:xfrm>
            <a:off x="3514725" y="1446213"/>
            <a:ext cx="622300" cy="3317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sp>
        <p:nvSpPr>
          <p:cNvPr id="51205" name="Rectangle 5"/>
          <p:cNvSpPr>
            <a:spLocks/>
          </p:cNvSpPr>
          <p:nvPr/>
        </p:nvSpPr>
        <p:spPr bwMode="auto">
          <a:xfrm>
            <a:off x="3514725" y="21336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who</a:t>
            </a:r>
          </a:p>
        </p:txBody>
      </p:sp>
      <p:sp>
        <p:nvSpPr>
          <p:cNvPr id="51206" name="Rectangle 6"/>
          <p:cNvSpPr>
            <a:spLocks/>
          </p:cNvSpPr>
          <p:nvPr/>
        </p:nvSpPr>
        <p:spPr bwMode="auto">
          <a:xfrm>
            <a:off x="3503613" y="28082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1207" name="Rectangle 7"/>
          <p:cNvSpPr>
            <a:spLocks/>
          </p:cNvSpPr>
          <p:nvPr/>
        </p:nvSpPr>
        <p:spPr bwMode="auto">
          <a:xfrm>
            <a:off x="3514725" y="3505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1208" name="Rectangle 8"/>
          <p:cNvSpPr>
            <a:spLocks/>
          </p:cNvSpPr>
          <p:nvPr/>
        </p:nvSpPr>
        <p:spPr bwMode="auto">
          <a:xfrm>
            <a:off x="3514725" y="4267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1209" name="Line 9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10" name="Line 10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11" name="Line 11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12" name="Line 12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13" name="Rectangle 13"/>
          <p:cNvSpPr>
            <a:spLocks/>
          </p:cNvSpPr>
          <p:nvPr/>
        </p:nvSpPr>
        <p:spPr bwMode="auto">
          <a:xfrm>
            <a:off x="4181475" y="27955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1214" name="Line 14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15" name="Rectangle 15"/>
          <p:cNvSpPr>
            <a:spLocks/>
          </p:cNvSpPr>
          <p:nvPr/>
        </p:nvSpPr>
        <p:spPr bwMode="auto">
          <a:xfrm>
            <a:off x="6932613" y="1641475"/>
            <a:ext cx="1308100" cy="609600"/>
          </a:xfrm>
          <a:prstGeom prst="rect">
            <a:avLst/>
          </a:prstGeom>
          <a:solidFill>
            <a:srgbClr val="F6F5BD"/>
          </a:solidFill>
          <a:ln w="190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endParaRPr lang="en-US" sz="1800">
              <a:solidFill>
                <a:schemeClr val="tx1"/>
              </a:solidFill>
              <a:latin typeface="Courier New Bold" charset="0"/>
              <a:ea typeface="Monaco" charset="0"/>
              <a:cs typeface="Monaco" charset="0"/>
              <a:sym typeface="Courier Ne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grpSp>
        <p:nvGrpSpPr>
          <p:cNvPr id="51216" name="Group 16"/>
          <p:cNvGrpSpPr>
            <a:grpSpLocks/>
          </p:cNvGrpSpPr>
          <p:nvPr/>
        </p:nvGrpSpPr>
        <p:grpSpPr bwMode="auto">
          <a:xfrm>
            <a:off x="5397500" y="1592263"/>
            <a:ext cx="1493838" cy="928687"/>
            <a:chOff x="0" y="0"/>
            <a:chExt cx="941" cy="585"/>
          </a:xfrm>
        </p:grpSpPr>
        <p:sp>
          <p:nvSpPr>
            <p:cNvPr id="51217" name="Line 17"/>
            <p:cNvSpPr>
              <a:spLocks noChangeShapeType="1"/>
            </p:cNvSpPr>
            <p:nvPr/>
          </p:nvSpPr>
          <p:spPr bwMode="auto">
            <a:xfrm>
              <a:off x="489" y="110"/>
              <a:ext cx="452" cy="0"/>
            </a:xfrm>
            <a:prstGeom prst="line">
              <a:avLst/>
            </a:prstGeom>
            <a:noFill/>
            <a:ln w="25400" cap="flat">
              <a:solidFill>
                <a:srgbClr val="7F7F7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1218" name="Rectangle 18"/>
            <p:cNvSpPr>
              <a:spLocks/>
            </p:cNvSpPr>
            <p:nvPr/>
          </p:nvSpPr>
          <p:spPr bwMode="auto">
            <a:xfrm>
              <a:off x="1" y="0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51219" name="Line 19"/>
            <p:cNvSpPr>
              <a:spLocks noChangeShapeType="1"/>
            </p:cNvSpPr>
            <p:nvPr/>
          </p:nvSpPr>
          <p:spPr bwMode="auto">
            <a:xfrm>
              <a:off x="488" y="499"/>
              <a:ext cx="452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1220" name="Rectangle 20"/>
            <p:cNvSpPr>
              <a:spLocks/>
            </p:cNvSpPr>
            <p:nvPr/>
          </p:nvSpPr>
          <p:spPr bwMode="auto">
            <a:xfrm>
              <a:off x="0" y="377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sp>
        <p:nvSpPr>
          <p:cNvPr id="51221" name="Rectangle 21"/>
          <p:cNvSpPr>
            <a:spLocks/>
          </p:cNvSpPr>
          <p:nvPr/>
        </p:nvSpPr>
        <p:spPr bwMode="auto">
          <a:xfrm>
            <a:off x="6932613" y="1022350"/>
            <a:ext cx="1308100" cy="4445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22" name="Rectangle 22"/>
          <p:cNvSpPr>
            <a:spLocks/>
          </p:cNvSpPr>
          <p:nvPr/>
        </p:nvSpPr>
        <p:spPr bwMode="auto">
          <a:xfrm>
            <a:off x="7194550" y="381000"/>
            <a:ext cx="7604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</a:t>
            </a:r>
          </a:p>
        </p:txBody>
      </p:sp>
      <p:graphicFrame>
        <p:nvGraphicFramePr>
          <p:cNvPr id="51223" name="Group 23"/>
          <p:cNvGraphicFramePr>
            <a:graphicFrameLocks noGrp="1"/>
          </p:cNvGraphicFramePr>
          <p:nvPr/>
        </p:nvGraphicFramePr>
        <p:xfrm>
          <a:off x="6934200" y="838200"/>
          <a:ext cx="1397000" cy="5778500"/>
        </p:xfrm>
        <a:graphic>
          <a:graphicData uri="http://schemas.openxmlformats.org/drawingml/2006/table">
            <a:tbl>
              <a:tblPr/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yoo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1254" name="AutoShape 54"/>
          <p:cNvSpPr>
            <a:spLocks/>
          </p:cNvSpPr>
          <p:nvPr/>
        </p:nvSpPr>
        <p:spPr bwMode="auto">
          <a:xfrm>
            <a:off x="203200" y="2032000"/>
            <a:ext cx="685800" cy="431800"/>
          </a:xfrm>
          <a:prstGeom prst="rightArrow">
            <a:avLst>
              <a:gd name="adj1" fmla="val 41185"/>
              <a:gd name="adj2" fmla="val 76471"/>
            </a:avLst>
          </a:prstGeom>
          <a:solidFill>
            <a:srgbClr val="C00000"/>
          </a:soli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" name="Rectangle 4"/>
          <p:cNvSpPr>
            <a:spLocks/>
          </p:cNvSpPr>
          <p:nvPr/>
        </p:nvSpPr>
        <p:spPr bwMode="auto">
          <a:xfrm>
            <a:off x="977900" y="1524000"/>
            <a:ext cx="15367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who();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4"/>
          <p:cNvSpPr>
            <a:spLocks/>
          </p:cNvSpPr>
          <p:nvPr/>
        </p:nvSpPr>
        <p:spPr bwMode="auto">
          <a:xfrm>
            <a:off x="977900" y="1447800"/>
            <a:ext cx="1536700" cy="21336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who();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Example</a:t>
            </a:r>
          </a:p>
        </p:txBody>
      </p:sp>
      <p:sp>
        <p:nvSpPr>
          <p:cNvPr id="52228" name="Rectangle 4"/>
          <p:cNvSpPr>
            <a:spLocks/>
          </p:cNvSpPr>
          <p:nvPr/>
        </p:nvSpPr>
        <p:spPr bwMode="auto">
          <a:xfrm>
            <a:off x="3514725" y="1446213"/>
            <a:ext cx="622300" cy="3317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sp>
        <p:nvSpPr>
          <p:cNvPr id="52229" name="Rectangle 5"/>
          <p:cNvSpPr>
            <a:spLocks/>
          </p:cNvSpPr>
          <p:nvPr/>
        </p:nvSpPr>
        <p:spPr bwMode="auto">
          <a:xfrm>
            <a:off x="3514725" y="21336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who</a:t>
            </a:r>
          </a:p>
        </p:txBody>
      </p:sp>
      <p:sp>
        <p:nvSpPr>
          <p:cNvPr id="52230" name="Rectangle 6"/>
          <p:cNvSpPr>
            <a:spLocks/>
          </p:cNvSpPr>
          <p:nvPr/>
        </p:nvSpPr>
        <p:spPr bwMode="auto">
          <a:xfrm>
            <a:off x="3503613" y="28082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2231" name="Rectangle 7"/>
          <p:cNvSpPr>
            <a:spLocks/>
          </p:cNvSpPr>
          <p:nvPr/>
        </p:nvSpPr>
        <p:spPr bwMode="auto">
          <a:xfrm>
            <a:off x="3514725" y="3505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2232" name="Rectangle 8"/>
          <p:cNvSpPr>
            <a:spLocks/>
          </p:cNvSpPr>
          <p:nvPr/>
        </p:nvSpPr>
        <p:spPr bwMode="auto">
          <a:xfrm>
            <a:off x="3514725" y="4267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2233" name="Line 9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234" name="Line 10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237" name="Rectangle 13"/>
          <p:cNvSpPr>
            <a:spLocks/>
          </p:cNvSpPr>
          <p:nvPr/>
        </p:nvSpPr>
        <p:spPr bwMode="auto">
          <a:xfrm>
            <a:off x="4181475" y="27955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239" name="Rectangle 15"/>
          <p:cNvSpPr>
            <a:spLocks/>
          </p:cNvSpPr>
          <p:nvPr/>
        </p:nvSpPr>
        <p:spPr bwMode="auto">
          <a:xfrm>
            <a:off x="6932613" y="1641475"/>
            <a:ext cx="1308100" cy="609600"/>
          </a:xfrm>
          <a:prstGeom prst="rect">
            <a:avLst/>
          </a:prstGeom>
          <a:solidFill>
            <a:srgbClr val="F6F5BD"/>
          </a:solidFill>
          <a:ln w="190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endParaRPr lang="en-US" sz="1800">
              <a:solidFill>
                <a:schemeClr val="tx1"/>
              </a:solidFill>
              <a:latin typeface="Courier New Bold" charset="0"/>
              <a:ea typeface="Monaco" charset="0"/>
              <a:cs typeface="Monaco" charset="0"/>
              <a:sym typeface="Courier Ne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grpSp>
        <p:nvGrpSpPr>
          <p:cNvPr id="52240" name="Group 16"/>
          <p:cNvGrpSpPr>
            <a:grpSpLocks/>
          </p:cNvGrpSpPr>
          <p:nvPr/>
        </p:nvGrpSpPr>
        <p:grpSpPr bwMode="auto">
          <a:xfrm>
            <a:off x="5391150" y="2379663"/>
            <a:ext cx="1495425" cy="928687"/>
            <a:chOff x="0" y="0"/>
            <a:chExt cx="941" cy="585"/>
          </a:xfrm>
        </p:grpSpPr>
        <p:sp>
          <p:nvSpPr>
            <p:cNvPr id="52241" name="Line 17"/>
            <p:cNvSpPr>
              <a:spLocks noChangeShapeType="1"/>
            </p:cNvSpPr>
            <p:nvPr/>
          </p:nvSpPr>
          <p:spPr bwMode="auto">
            <a:xfrm>
              <a:off x="489" y="110"/>
              <a:ext cx="452" cy="0"/>
            </a:xfrm>
            <a:prstGeom prst="line">
              <a:avLst/>
            </a:prstGeom>
            <a:noFill/>
            <a:ln w="25400" cap="flat">
              <a:solidFill>
                <a:srgbClr val="7F7F7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242" name="Rectangle 18"/>
            <p:cNvSpPr>
              <a:spLocks/>
            </p:cNvSpPr>
            <p:nvPr/>
          </p:nvSpPr>
          <p:spPr bwMode="auto">
            <a:xfrm>
              <a:off x="1" y="0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52243" name="Line 19"/>
            <p:cNvSpPr>
              <a:spLocks noChangeShapeType="1"/>
            </p:cNvSpPr>
            <p:nvPr/>
          </p:nvSpPr>
          <p:spPr bwMode="auto">
            <a:xfrm>
              <a:off x="488" y="499"/>
              <a:ext cx="452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244" name="Rectangle 20"/>
            <p:cNvSpPr>
              <a:spLocks/>
            </p:cNvSpPr>
            <p:nvPr/>
          </p:nvSpPr>
          <p:spPr bwMode="auto">
            <a:xfrm>
              <a:off x="0" y="377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sp>
        <p:nvSpPr>
          <p:cNvPr id="52245" name="Rectangle 21"/>
          <p:cNvSpPr>
            <a:spLocks/>
          </p:cNvSpPr>
          <p:nvPr/>
        </p:nvSpPr>
        <p:spPr bwMode="auto">
          <a:xfrm>
            <a:off x="6932613" y="1022350"/>
            <a:ext cx="1308100" cy="4445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246" name="Rectangle 22"/>
          <p:cNvSpPr>
            <a:spLocks/>
          </p:cNvSpPr>
          <p:nvPr/>
        </p:nvSpPr>
        <p:spPr bwMode="auto">
          <a:xfrm>
            <a:off x="7194550" y="381000"/>
            <a:ext cx="7604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</a:t>
            </a:r>
          </a:p>
        </p:txBody>
      </p:sp>
      <p:graphicFrame>
        <p:nvGraphicFramePr>
          <p:cNvPr id="52247" name="Group 23"/>
          <p:cNvGraphicFramePr>
            <a:graphicFrameLocks noGrp="1"/>
          </p:cNvGraphicFramePr>
          <p:nvPr/>
        </p:nvGraphicFramePr>
        <p:xfrm>
          <a:off x="6934200" y="838200"/>
          <a:ext cx="1397000" cy="5778500"/>
        </p:xfrm>
        <a:graphic>
          <a:graphicData uri="http://schemas.openxmlformats.org/drawingml/2006/table">
            <a:tbl>
              <a:tblPr/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yoo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who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F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2279" name="AutoShape 55"/>
          <p:cNvSpPr>
            <a:spLocks/>
          </p:cNvSpPr>
          <p:nvPr/>
        </p:nvSpPr>
        <p:spPr bwMode="auto">
          <a:xfrm>
            <a:off x="508000" y="2374900"/>
            <a:ext cx="685800" cy="431800"/>
          </a:xfrm>
          <a:prstGeom prst="rightArrow">
            <a:avLst>
              <a:gd name="adj1" fmla="val 41185"/>
              <a:gd name="adj2" fmla="val 76471"/>
            </a:avLst>
          </a:prstGeom>
          <a:solidFill>
            <a:srgbClr val="C00000"/>
          </a:soli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" name="Rectangle 5"/>
          <p:cNvSpPr>
            <a:spLocks/>
          </p:cNvSpPr>
          <p:nvPr/>
        </p:nvSpPr>
        <p:spPr bwMode="auto">
          <a:xfrm>
            <a:off x="1295400" y="1676400"/>
            <a:ext cx="1612900" cy="21336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who(…)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4"/>
          <p:cNvSpPr>
            <a:spLocks/>
          </p:cNvSpPr>
          <p:nvPr/>
        </p:nvSpPr>
        <p:spPr bwMode="auto">
          <a:xfrm>
            <a:off x="977900" y="1447800"/>
            <a:ext cx="1536700" cy="21336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who();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60" name="Rectangle 5"/>
          <p:cNvSpPr>
            <a:spLocks/>
          </p:cNvSpPr>
          <p:nvPr/>
        </p:nvSpPr>
        <p:spPr bwMode="auto">
          <a:xfrm>
            <a:off x="1295400" y="1676400"/>
            <a:ext cx="1612900" cy="21336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who(…)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Example</a:t>
            </a:r>
          </a:p>
        </p:txBody>
      </p:sp>
      <p:sp>
        <p:nvSpPr>
          <p:cNvPr id="53252" name="Rectangle 4"/>
          <p:cNvSpPr>
            <a:spLocks/>
          </p:cNvSpPr>
          <p:nvPr/>
        </p:nvSpPr>
        <p:spPr bwMode="auto">
          <a:xfrm>
            <a:off x="3514725" y="1446213"/>
            <a:ext cx="622300" cy="3317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sp>
        <p:nvSpPr>
          <p:cNvPr id="53253" name="Rectangle 5"/>
          <p:cNvSpPr>
            <a:spLocks/>
          </p:cNvSpPr>
          <p:nvPr/>
        </p:nvSpPr>
        <p:spPr bwMode="auto">
          <a:xfrm>
            <a:off x="3514725" y="21336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who</a:t>
            </a:r>
          </a:p>
        </p:txBody>
      </p:sp>
      <p:sp>
        <p:nvSpPr>
          <p:cNvPr id="53254" name="Rectangle 6"/>
          <p:cNvSpPr>
            <a:spLocks/>
          </p:cNvSpPr>
          <p:nvPr/>
        </p:nvSpPr>
        <p:spPr bwMode="auto">
          <a:xfrm>
            <a:off x="3503613" y="28082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3255" name="Rectangle 7"/>
          <p:cNvSpPr>
            <a:spLocks/>
          </p:cNvSpPr>
          <p:nvPr/>
        </p:nvSpPr>
        <p:spPr bwMode="auto">
          <a:xfrm>
            <a:off x="3514725" y="3505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3256" name="Rectangle 8"/>
          <p:cNvSpPr>
            <a:spLocks/>
          </p:cNvSpPr>
          <p:nvPr/>
        </p:nvSpPr>
        <p:spPr bwMode="auto">
          <a:xfrm>
            <a:off x="3514725" y="4267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3257" name="Line 9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259" name="Line 11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261" name="Rectangle 13"/>
          <p:cNvSpPr>
            <a:spLocks/>
          </p:cNvSpPr>
          <p:nvPr/>
        </p:nvSpPr>
        <p:spPr bwMode="auto">
          <a:xfrm>
            <a:off x="4181475" y="27955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3262" name="Line 14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263" name="Rectangle 15"/>
          <p:cNvSpPr>
            <a:spLocks/>
          </p:cNvSpPr>
          <p:nvPr/>
        </p:nvSpPr>
        <p:spPr bwMode="auto">
          <a:xfrm>
            <a:off x="6932613" y="1641475"/>
            <a:ext cx="1308100" cy="609600"/>
          </a:xfrm>
          <a:prstGeom prst="rect">
            <a:avLst/>
          </a:prstGeom>
          <a:solidFill>
            <a:srgbClr val="F6F5BD"/>
          </a:solidFill>
          <a:ln w="190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endParaRPr lang="en-US" sz="1800">
              <a:solidFill>
                <a:schemeClr val="tx1"/>
              </a:solidFill>
              <a:latin typeface="Courier New Bold" charset="0"/>
              <a:ea typeface="Monaco" charset="0"/>
              <a:cs typeface="Monaco" charset="0"/>
              <a:sym typeface="Courier Ne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grpSp>
        <p:nvGrpSpPr>
          <p:cNvPr id="53264" name="Group 16"/>
          <p:cNvGrpSpPr>
            <a:grpSpLocks/>
          </p:cNvGrpSpPr>
          <p:nvPr/>
        </p:nvGrpSpPr>
        <p:grpSpPr bwMode="auto">
          <a:xfrm>
            <a:off x="5397500" y="3225800"/>
            <a:ext cx="1493838" cy="928688"/>
            <a:chOff x="0" y="0"/>
            <a:chExt cx="941" cy="585"/>
          </a:xfrm>
        </p:grpSpPr>
        <p:sp>
          <p:nvSpPr>
            <p:cNvPr id="53265" name="Line 17"/>
            <p:cNvSpPr>
              <a:spLocks noChangeShapeType="1"/>
            </p:cNvSpPr>
            <p:nvPr/>
          </p:nvSpPr>
          <p:spPr bwMode="auto">
            <a:xfrm>
              <a:off x="489" y="110"/>
              <a:ext cx="452" cy="0"/>
            </a:xfrm>
            <a:prstGeom prst="line">
              <a:avLst/>
            </a:prstGeom>
            <a:noFill/>
            <a:ln w="25400" cap="flat">
              <a:solidFill>
                <a:srgbClr val="7F7F7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266" name="Rectangle 18"/>
            <p:cNvSpPr>
              <a:spLocks/>
            </p:cNvSpPr>
            <p:nvPr/>
          </p:nvSpPr>
          <p:spPr bwMode="auto">
            <a:xfrm>
              <a:off x="1" y="0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53267" name="Line 19"/>
            <p:cNvSpPr>
              <a:spLocks noChangeShapeType="1"/>
            </p:cNvSpPr>
            <p:nvPr/>
          </p:nvSpPr>
          <p:spPr bwMode="auto">
            <a:xfrm>
              <a:off x="488" y="499"/>
              <a:ext cx="452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268" name="Rectangle 20"/>
            <p:cNvSpPr>
              <a:spLocks/>
            </p:cNvSpPr>
            <p:nvPr/>
          </p:nvSpPr>
          <p:spPr bwMode="auto">
            <a:xfrm>
              <a:off x="0" y="377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sp>
        <p:nvSpPr>
          <p:cNvPr id="53269" name="Rectangle 21"/>
          <p:cNvSpPr>
            <a:spLocks/>
          </p:cNvSpPr>
          <p:nvPr/>
        </p:nvSpPr>
        <p:spPr bwMode="auto">
          <a:xfrm>
            <a:off x="6932613" y="1022350"/>
            <a:ext cx="1308100" cy="4445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270" name="Rectangle 22"/>
          <p:cNvSpPr>
            <a:spLocks/>
          </p:cNvSpPr>
          <p:nvPr/>
        </p:nvSpPr>
        <p:spPr bwMode="auto">
          <a:xfrm>
            <a:off x="7194550" y="381000"/>
            <a:ext cx="7604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</a:t>
            </a:r>
          </a:p>
        </p:txBody>
      </p:sp>
      <p:graphicFrame>
        <p:nvGraphicFramePr>
          <p:cNvPr id="53271" name="Group 23"/>
          <p:cNvGraphicFramePr>
            <a:graphicFrameLocks noGrp="1"/>
          </p:cNvGraphicFramePr>
          <p:nvPr/>
        </p:nvGraphicFramePr>
        <p:xfrm>
          <a:off x="6934200" y="838200"/>
          <a:ext cx="1397000" cy="5778500"/>
        </p:xfrm>
        <a:graphic>
          <a:graphicData uri="http://schemas.openxmlformats.org/drawingml/2006/table">
            <a:tbl>
              <a:tblPr/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yoo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who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F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amI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3304" name="AutoShape 56"/>
          <p:cNvSpPr>
            <a:spLocks/>
          </p:cNvSpPr>
          <p:nvPr/>
        </p:nvSpPr>
        <p:spPr bwMode="auto">
          <a:xfrm>
            <a:off x="914400" y="2730500"/>
            <a:ext cx="685800" cy="431800"/>
          </a:xfrm>
          <a:prstGeom prst="rightArrow">
            <a:avLst>
              <a:gd name="adj1" fmla="val 41185"/>
              <a:gd name="adj2" fmla="val 76471"/>
            </a:avLst>
          </a:prstGeom>
          <a:solidFill>
            <a:srgbClr val="C00000"/>
          </a:soli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" name="Rectangle 6"/>
          <p:cNvSpPr>
            <a:spLocks/>
          </p:cNvSpPr>
          <p:nvPr/>
        </p:nvSpPr>
        <p:spPr bwMode="auto">
          <a:xfrm>
            <a:off x="1600200" y="2133600"/>
            <a:ext cx="1536700" cy="22860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Example</a:t>
            </a:r>
          </a:p>
        </p:txBody>
      </p:sp>
      <p:sp>
        <p:nvSpPr>
          <p:cNvPr id="54276" name="Rectangle 4"/>
          <p:cNvSpPr>
            <a:spLocks/>
          </p:cNvSpPr>
          <p:nvPr/>
        </p:nvSpPr>
        <p:spPr bwMode="auto">
          <a:xfrm>
            <a:off x="3514725" y="1446213"/>
            <a:ext cx="622300" cy="3317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sp>
        <p:nvSpPr>
          <p:cNvPr id="54277" name="Rectangle 5"/>
          <p:cNvSpPr>
            <a:spLocks/>
          </p:cNvSpPr>
          <p:nvPr/>
        </p:nvSpPr>
        <p:spPr bwMode="auto">
          <a:xfrm>
            <a:off x="3514725" y="21336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who</a:t>
            </a:r>
          </a:p>
        </p:txBody>
      </p:sp>
      <p:sp>
        <p:nvSpPr>
          <p:cNvPr id="54278" name="Rectangle 6"/>
          <p:cNvSpPr>
            <a:spLocks/>
          </p:cNvSpPr>
          <p:nvPr/>
        </p:nvSpPr>
        <p:spPr bwMode="auto">
          <a:xfrm>
            <a:off x="3503613" y="28082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4279" name="Rectangle 7"/>
          <p:cNvSpPr>
            <a:spLocks/>
          </p:cNvSpPr>
          <p:nvPr/>
        </p:nvSpPr>
        <p:spPr bwMode="auto">
          <a:xfrm>
            <a:off x="3514725" y="3505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4280" name="Rectangle 8"/>
          <p:cNvSpPr>
            <a:spLocks/>
          </p:cNvSpPr>
          <p:nvPr/>
        </p:nvSpPr>
        <p:spPr bwMode="auto">
          <a:xfrm>
            <a:off x="3514725" y="4267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4281" name="Line 9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282" name="Line 10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285" name="Rectangle 13"/>
          <p:cNvSpPr>
            <a:spLocks/>
          </p:cNvSpPr>
          <p:nvPr/>
        </p:nvSpPr>
        <p:spPr bwMode="auto">
          <a:xfrm>
            <a:off x="4181475" y="27955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4286" name="Line 14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287" name="Rectangle 15"/>
          <p:cNvSpPr>
            <a:spLocks/>
          </p:cNvSpPr>
          <p:nvPr/>
        </p:nvSpPr>
        <p:spPr bwMode="auto">
          <a:xfrm>
            <a:off x="6932613" y="1641475"/>
            <a:ext cx="1308100" cy="609600"/>
          </a:xfrm>
          <a:prstGeom prst="rect">
            <a:avLst/>
          </a:prstGeom>
          <a:solidFill>
            <a:srgbClr val="F6F5BD"/>
          </a:solidFill>
          <a:ln w="190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endParaRPr lang="en-US" sz="1800">
              <a:solidFill>
                <a:schemeClr val="tx1"/>
              </a:solidFill>
              <a:latin typeface="Courier New Bold" charset="0"/>
              <a:ea typeface="Monaco" charset="0"/>
              <a:cs typeface="Monaco" charset="0"/>
              <a:sym typeface="Courier Ne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grpSp>
        <p:nvGrpSpPr>
          <p:cNvPr id="54288" name="Group 16"/>
          <p:cNvGrpSpPr>
            <a:grpSpLocks/>
          </p:cNvGrpSpPr>
          <p:nvPr/>
        </p:nvGrpSpPr>
        <p:grpSpPr bwMode="auto">
          <a:xfrm>
            <a:off x="5391150" y="4056063"/>
            <a:ext cx="1495425" cy="928687"/>
            <a:chOff x="0" y="0"/>
            <a:chExt cx="941" cy="585"/>
          </a:xfrm>
        </p:grpSpPr>
        <p:sp>
          <p:nvSpPr>
            <p:cNvPr id="54289" name="Line 17"/>
            <p:cNvSpPr>
              <a:spLocks noChangeShapeType="1"/>
            </p:cNvSpPr>
            <p:nvPr/>
          </p:nvSpPr>
          <p:spPr bwMode="auto">
            <a:xfrm>
              <a:off x="489" y="110"/>
              <a:ext cx="452" cy="0"/>
            </a:xfrm>
            <a:prstGeom prst="line">
              <a:avLst/>
            </a:prstGeom>
            <a:noFill/>
            <a:ln w="25400" cap="flat">
              <a:solidFill>
                <a:srgbClr val="7F7F7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4290" name="Rectangle 18"/>
            <p:cNvSpPr>
              <a:spLocks/>
            </p:cNvSpPr>
            <p:nvPr/>
          </p:nvSpPr>
          <p:spPr bwMode="auto">
            <a:xfrm>
              <a:off x="1" y="0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54291" name="Line 19"/>
            <p:cNvSpPr>
              <a:spLocks noChangeShapeType="1"/>
            </p:cNvSpPr>
            <p:nvPr/>
          </p:nvSpPr>
          <p:spPr bwMode="auto">
            <a:xfrm>
              <a:off x="488" y="499"/>
              <a:ext cx="452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4292" name="Rectangle 20"/>
            <p:cNvSpPr>
              <a:spLocks/>
            </p:cNvSpPr>
            <p:nvPr/>
          </p:nvSpPr>
          <p:spPr bwMode="auto">
            <a:xfrm>
              <a:off x="0" y="377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sp>
        <p:nvSpPr>
          <p:cNvPr id="54293" name="Rectangle 21"/>
          <p:cNvSpPr>
            <a:spLocks/>
          </p:cNvSpPr>
          <p:nvPr/>
        </p:nvSpPr>
        <p:spPr bwMode="auto">
          <a:xfrm>
            <a:off x="6932613" y="1022350"/>
            <a:ext cx="1308100" cy="4445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294" name="Rectangle 22"/>
          <p:cNvSpPr>
            <a:spLocks/>
          </p:cNvSpPr>
          <p:nvPr/>
        </p:nvSpPr>
        <p:spPr bwMode="auto">
          <a:xfrm>
            <a:off x="7194550" y="381000"/>
            <a:ext cx="7604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</a:t>
            </a:r>
          </a:p>
        </p:txBody>
      </p:sp>
      <p:graphicFrame>
        <p:nvGraphicFramePr>
          <p:cNvPr id="54295" name="Group 23"/>
          <p:cNvGraphicFramePr>
            <a:graphicFrameLocks noGrp="1"/>
          </p:cNvGraphicFramePr>
          <p:nvPr/>
        </p:nvGraphicFramePr>
        <p:xfrm>
          <a:off x="6934200" y="838200"/>
          <a:ext cx="1397000" cy="5778500"/>
        </p:xfrm>
        <a:graphic>
          <a:graphicData uri="http://schemas.openxmlformats.org/drawingml/2006/table">
            <a:tbl>
              <a:tblPr/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yoo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who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F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amI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amI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9" name="Rectangle 4"/>
          <p:cNvSpPr>
            <a:spLocks/>
          </p:cNvSpPr>
          <p:nvPr/>
        </p:nvSpPr>
        <p:spPr bwMode="auto">
          <a:xfrm>
            <a:off x="292100" y="1447800"/>
            <a:ext cx="1536700" cy="21336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who();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60" name="Rectangle 5"/>
          <p:cNvSpPr>
            <a:spLocks/>
          </p:cNvSpPr>
          <p:nvPr/>
        </p:nvSpPr>
        <p:spPr bwMode="auto">
          <a:xfrm>
            <a:off x="609600" y="1676400"/>
            <a:ext cx="1612900" cy="21336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who(…)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2" name="Rectangle 6"/>
          <p:cNvSpPr>
            <a:spLocks/>
          </p:cNvSpPr>
          <p:nvPr/>
        </p:nvSpPr>
        <p:spPr bwMode="auto">
          <a:xfrm>
            <a:off x="914400" y="2133600"/>
            <a:ext cx="1536700" cy="22860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3" name="Rectangle 6"/>
          <p:cNvSpPr>
            <a:spLocks/>
          </p:cNvSpPr>
          <p:nvPr/>
        </p:nvSpPr>
        <p:spPr bwMode="auto">
          <a:xfrm>
            <a:off x="1358900" y="2590800"/>
            <a:ext cx="1536700" cy="22860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1" name="AutoShape 56"/>
          <p:cNvSpPr>
            <a:spLocks/>
          </p:cNvSpPr>
          <p:nvPr/>
        </p:nvSpPr>
        <p:spPr bwMode="auto">
          <a:xfrm>
            <a:off x="609600" y="3112475"/>
            <a:ext cx="685800" cy="431800"/>
          </a:xfrm>
          <a:prstGeom prst="rightArrow">
            <a:avLst>
              <a:gd name="adj1" fmla="val 41185"/>
              <a:gd name="adj2" fmla="val 76471"/>
            </a:avLst>
          </a:prstGeom>
          <a:solidFill>
            <a:srgbClr val="C00000"/>
          </a:soli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Example</a:t>
            </a:r>
          </a:p>
        </p:txBody>
      </p:sp>
      <p:sp>
        <p:nvSpPr>
          <p:cNvPr id="55301" name="Rectangle 5"/>
          <p:cNvSpPr>
            <a:spLocks/>
          </p:cNvSpPr>
          <p:nvPr/>
        </p:nvSpPr>
        <p:spPr bwMode="auto">
          <a:xfrm>
            <a:off x="3514725" y="1446213"/>
            <a:ext cx="622300" cy="3317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sp>
        <p:nvSpPr>
          <p:cNvPr id="55302" name="Rectangle 6"/>
          <p:cNvSpPr>
            <a:spLocks/>
          </p:cNvSpPr>
          <p:nvPr/>
        </p:nvSpPr>
        <p:spPr bwMode="auto">
          <a:xfrm>
            <a:off x="3514725" y="21336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who</a:t>
            </a:r>
          </a:p>
        </p:txBody>
      </p:sp>
      <p:sp>
        <p:nvSpPr>
          <p:cNvPr id="55303" name="Rectangle 7"/>
          <p:cNvSpPr>
            <a:spLocks/>
          </p:cNvSpPr>
          <p:nvPr/>
        </p:nvSpPr>
        <p:spPr bwMode="auto">
          <a:xfrm>
            <a:off x="3503613" y="28082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5304" name="Rectangle 8"/>
          <p:cNvSpPr>
            <a:spLocks/>
          </p:cNvSpPr>
          <p:nvPr/>
        </p:nvSpPr>
        <p:spPr bwMode="auto">
          <a:xfrm>
            <a:off x="3514725" y="3505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5305" name="Rectangle 9"/>
          <p:cNvSpPr>
            <a:spLocks/>
          </p:cNvSpPr>
          <p:nvPr/>
        </p:nvSpPr>
        <p:spPr bwMode="auto">
          <a:xfrm>
            <a:off x="3514725" y="4267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5307" name="Line 11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5310" name="Rectangle 14"/>
          <p:cNvSpPr>
            <a:spLocks/>
          </p:cNvSpPr>
          <p:nvPr/>
        </p:nvSpPr>
        <p:spPr bwMode="auto">
          <a:xfrm>
            <a:off x="4181475" y="27955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5311" name="Line 1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5312" name="Rectangle 16"/>
          <p:cNvSpPr>
            <a:spLocks/>
          </p:cNvSpPr>
          <p:nvPr/>
        </p:nvSpPr>
        <p:spPr bwMode="auto">
          <a:xfrm>
            <a:off x="6932613" y="1641475"/>
            <a:ext cx="1308100" cy="609600"/>
          </a:xfrm>
          <a:prstGeom prst="rect">
            <a:avLst/>
          </a:prstGeom>
          <a:solidFill>
            <a:srgbClr val="F6F5BD"/>
          </a:solidFill>
          <a:ln w="190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endParaRPr lang="en-US" sz="1800">
              <a:solidFill>
                <a:schemeClr val="tx1"/>
              </a:solidFill>
              <a:latin typeface="Courier New Bold" charset="0"/>
              <a:ea typeface="Monaco" charset="0"/>
              <a:cs typeface="Monaco" charset="0"/>
              <a:sym typeface="Courier Ne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grpSp>
        <p:nvGrpSpPr>
          <p:cNvPr id="55313" name="Group 17"/>
          <p:cNvGrpSpPr>
            <a:grpSpLocks/>
          </p:cNvGrpSpPr>
          <p:nvPr/>
        </p:nvGrpSpPr>
        <p:grpSpPr bwMode="auto">
          <a:xfrm>
            <a:off x="5391150" y="4919663"/>
            <a:ext cx="1495425" cy="928687"/>
            <a:chOff x="0" y="0"/>
            <a:chExt cx="941" cy="585"/>
          </a:xfrm>
        </p:grpSpPr>
        <p:sp>
          <p:nvSpPr>
            <p:cNvPr id="55314" name="Line 18"/>
            <p:cNvSpPr>
              <a:spLocks noChangeShapeType="1"/>
            </p:cNvSpPr>
            <p:nvPr/>
          </p:nvSpPr>
          <p:spPr bwMode="auto">
            <a:xfrm>
              <a:off x="489" y="110"/>
              <a:ext cx="452" cy="0"/>
            </a:xfrm>
            <a:prstGeom prst="line">
              <a:avLst/>
            </a:prstGeom>
            <a:noFill/>
            <a:ln w="25400" cap="flat">
              <a:solidFill>
                <a:srgbClr val="7F7F7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5315" name="Rectangle 19"/>
            <p:cNvSpPr>
              <a:spLocks/>
            </p:cNvSpPr>
            <p:nvPr/>
          </p:nvSpPr>
          <p:spPr bwMode="auto">
            <a:xfrm>
              <a:off x="1" y="0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55316" name="Line 20"/>
            <p:cNvSpPr>
              <a:spLocks noChangeShapeType="1"/>
            </p:cNvSpPr>
            <p:nvPr/>
          </p:nvSpPr>
          <p:spPr bwMode="auto">
            <a:xfrm>
              <a:off x="488" y="499"/>
              <a:ext cx="452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5317" name="Rectangle 21"/>
            <p:cNvSpPr>
              <a:spLocks/>
            </p:cNvSpPr>
            <p:nvPr/>
          </p:nvSpPr>
          <p:spPr bwMode="auto">
            <a:xfrm>
              <a:off x="0" y="377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sp>
        <p:nvSpPr>
          <p:cNvPr id="55318" name="Rectangle 22"/>
          <p:cNvSpPr>
            <a:spLocks/>
          </p:cNvSpPr>
          <p:nvPr/>
        </p:nvSpPr>
        <p:spPr bwMode="auto">
          <a:xfrm>
            <a:off x="6932613" y="1022350"/>
            <a:ext cx="1308100" cy="4445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5319" name="Rectangle 23"/>
          <p:cNvSpPr>
            <a:spLocks/>
          </p:cNvSpPr>
          <p:nvPr/>
        </p:nvSpPr>
        <p:spPr bwMode="auto">
          <a:xfrm>
            <a:off x="7194550" y="381000"/>
            <a:ext cx="7604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</a:t>
            </a:r>
          </a:p>
        </p:txBody>
      </p:sp>
      <p:graphicFrame>
        <p:nvGraphicFramePr>
          <p:cNvPr id="55320" name="Group 24"/>
          <p:cNvGraphicFramePr>
            <a:graphicFrameLocks noGrp="1"/>
          </p:cNvGraphicFramePr>
          <p:nvPr/>
        </p:nvGraphicFramePr>
        <p:xfrm>
          <a:off x="6934200" y="838200"/>
          <a:ext cx="1397000" cy="5778500"/>
        </p:xfrm>
        <a:graphic>
          <a:graphicData uri="http://schemas.openxmlformats.org/drawingml/2006/table">
            <a:tbl>
              <a:tblPr/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yoo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who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F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amI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amI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amI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0" name="Rectangle 4"/>
          <p:cNvSpPr>
            <a:spLocks/>
          </p:cNvSpPr>
          <p:nvPr/>
        </p:nvSpPr>
        <p:spPr bwMode="auto">
          <a:xfrm>
            <a:off x="292100" y="1447800"/>
            <a:ext cx="1536700" cy="21336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who();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61" name="Rectangle 5"/>
          <p:cNvSpPr>
            <a:spLocks/>
          </p:cNvSpPr>
          <p:nvPr/>
        </p:nvSpPr>
        <p:spPr bwMode="auto">
          <a:xfrm>
            <a:off x="609600" y="1676400"/>
            <a:ext cx="1612900" cy="21336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who(…)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2" name="Rectangle 6"/>
          <p:cNvSpPr>
            <a:spLocks/>
          </p:cNvSpPr>
          <p:nvPr/>
        </p:nvSpPr>
        <p:spPr bwMode="auto">
          <a:xfrm>
            <a:off x="914400" y="2133600"/>
            <a:ext cx="1536700" cy="22860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3" name="Rectangle 6"/>
          <p:cNvSpPr>
            <a:spLocks/>
          </p:cNvSpPr>
          <p:nvPr/>
        </p:nvSpPr>
        <p:spPr bwMode="auto">
          <a:xfrm>
            <a:off x="1358900" y="2590800"/>
            <a:ext cx="1536700" cy="22860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4" name="AutoShape 56"/>
          <p:cNvSpPr>
            <a:spLocks/>
          </p:cNvSpPr>
          <p:nvPr/>
        </p:nvSpPr>
        <p:spPr bwMode="auto">
          <a:xfrm>
            <a:off x="1066800" y="3733800"/>
            <a:ext cx="685800" cy="431800"/>
          </a:xfrm>
          <a:prstGeom prst="rightArrow">
            <a:avLst>
              <a:gd name="adj1" fmla="val 41185"/>
              <a:gd name="adj2" fmla="val 76471"/>
            </a:avLst>
          </a:prstGeom>
          <a:solidFill>
            <a:srgbClr val="C00000"/>
          </a:soli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5" name="Rectangle 6"/>
          <p:cNvSpPr>
            <a:spLocks/>
          </p:cNvSpPr>
          <p:nvPr/>
        </p:nvSpPr>
        <p:spPr bwMode="auto">
          <a:xfrm>
            <a:off x="1816100" y="3048000"/>
            <a:ext cx="1536700" cy="22860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Example</a:t>
            </a:r>
          </a:p>
        </p:txBody>
      </p:sp>
      <p:sp>
        <p:nvSpPr>
          <p:cNvPr id="56324" name="Rectangle 4"/>
          <p:cNvSpPr>
            <a:spLocks/>
          </p:cNvSpPr>
          <p:nvPr/>
        </p:nvSpPr>
        <p:spPr bwMode="auto">
          <a:xfrm>
            <a:off x="3514725" y="1446213"/>
            <a:ext cx="622300" cy="3317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sp>
        <p:nvSpPr>
          <p:cNvPr id="56325" name="Rectangle 5"/>
          <p:cNvSpPr>
            <a:spLocks/>
          </p:cNvSpPr>
          <p:nvPr/>
        </p:nvSpPr>
        <p:spPr bwMode="auto">
          <a:xfrm>
            <a:off x="3514725" y="21336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who</a:t>
            </a:r>
          </a:p>
        </p:txBody>
      </p:sp>
      <p:sp>
        <p:nvSpPr>
          <p:cNvPr id="56326" name="Rectangle 6"/>
          <p:cNvSpPr>
            <a:spLocks/>
          </p:cNvSpPr>
          <p:nvPr/>
        </p:nvSpPr>
        <p:spPr bwMode="auto">
          <a:xfrm>
            <a:off x="3503613" y="28082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6327" name="Rectangle 7"/>
          <p:cNvSpPr>
            <a:spLocks/>
          </p:cNvSpPr>
          <p:nvPr/>
        </p:nvSpPr>
        <p:spPr bwMode="auto">
          <a:xfrm>
            <a:off x="3514725" y="3505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6328" name="Rectangle 8"/>
          <p:cNvSpPr>
            <a:spLocks/>
          </p:cNvSpPr>
          <p:nvPr/>
        </p:nvSpPr>
        <p:spPr bwMode="auto">
          <a:xfrm>
            <a:off x="3514725" y="4267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330" name="Line 10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331" name="Line 11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333" name="Rectangle 13"/>
          <p:cNvSpPr>
            <a:spLocks/>
          </p:cNvSpPr>
          <p:nvPr/>
        </p:nvSpPr>
        <p:spPr bwMode="auto">
          <a:xfrm>
            <a:off x="4181475" y="27955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6334" name="Line 14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335" name="Rectangle 15"/>
          <p:cNvSpPr>
            <a:spLocks/>
          </p:cNvSpPr>
          <p:nvPr/>
        </p:nvSpPr>
        <p:spPr bwMode="auto">
          <a:xfrm>
            <a:off x="6932613" y="1641475"/>
            <a:ext cx="1308100" cy="609600"/>
          </a:xfrm>
          <a:prstGeom prst="rect">
            <a:avLst/>
          </a:prstGeom>
          <a:solidFill>
            <a:srgbClr val="F6F5BD"/>
          </a:solidFill>
          <a:ln w="190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endParaRPr lang="en-US" sz="1800">
              <a:solidFill>
                <a:schemeClr val="tx1"/>
              </a:solidFill>
              <a:latin typeface="Courier New Bold" charset="0"/>
              <a:ea typeface="Monaco" charset="0"/>
              <a:cs typeface="Monaco" charset="0"/>
              <a:sym typeface="Courier Ne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grpSp>
        <p:nvGrpSpPr>
          <p:cNvPr id="56336" name="Group 16"/>
          <p:cNvGrpSpPr>
            <a:grpSpLocks/>
          </p:cNvGrpSpPr>
          <p:nvPr/>
        </p:nvGrpSpPr>
        <p:grpSpPr bwMode="auto">
          <a:xfrm>
            <a:off x="5391150" y="4056063"/>
            <a:ext cx="1495425" cy="928687"/>
            <a:chOff x="0" y="0"/>
            <a:chExt cx="941" cy="585"/>
          </a:xfrm>
        </p:grpSpPr>
        <p:sp>
          <p:nvSpPr>
            <p:cNvPr id="56337" name="Line 17"/>
            <p:cNvSpPr>
              <a:spLocks noChangeShapeType="1"/>
            </p:cNvSpPr>
            <p:nvPr/>
          </p:nvSpPr>
          <p:spPr bwMode="auto">
            <a:xfrm>
              <a:off x="489" y="110"/>
              <a:ext cx="452" cy="0"/>
            </a:xfrm>
            <a:prstGeom prst="line">
              <a:avLst/>
            </a:prstGeom>
            <a:noFill/>
            <a:ln w="25400" cap="flat">
              <a:solidFill>
                <a:srgbClr val="7F7F7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338" name="Rectangle 18"/>
            <p:cNvSpPr>
              <a:spLocks/>
            </p:cNvSpPr>
            <p:nvPr/>
          </p:nvSpPr>
          <p:spPr bwMode="auto">
            <a:xfrm>
              <a:off x="1" y="0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56339" name="Line 19"/>
            <p:cNvSpPr>
              <a:spLocks noChangeShapeType="1"/>
            </p:cNvSpPr>
            <p:nvPr/>
          </p:nvSpPr>
          <p:spPr bwMode="auto">
            <a:xfrm>
              <a:off x="488" y="499"/>
              <a:ext cx="452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340" name="Rectangle 20"/>
            <p:cNvSpPr>
              <a:spLocks/>
            </p:cNvSpPr>
            <p:nvPr/>
          </p:nvSpPr>
          <p:spPr bwMode="auto">
            <a:xfrm>
              <a:off x="0" y="377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sp>
        <p:nvSpPr>
          <p:cNvPr id="56341" name="Rectangle 21"/>
          <p:cNvSpPr>
            <a:spLocks/>
          </p:cNvSpPr>
          <p:nvPr/>
        </p:nvSpPr>
        <p:spPr bwMode="auto">
          <a:xfrm>
            <a:off x="6932613" y="1022350"/>
            <a:ext cx="1308100" cy="4445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342" name="Rectangle 22"/>
          <p:cNvSpPr>
            <a:spLocks/>
          </p:cNvSpPr>
          <p:nvPr/>
        </p:nvSpPr>
        <p:spPr bwMode="auto">
          <a:xfrm>
            <a:off x="7194550" y="381000"/>
            <a:ext cx="7604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</a:t>
            </a:r>
          </a:p>
        </p:txBody>
      </p:sp>
      <p:graphicFrame>
        <p:nvGraphicFramePr>
          <p:cNvPr id="56343" name="Group 23"/>
          <p:cNvGraphicFramePr>
            <a:graphicFrameLocks noGrp="1"/>
          </p:cNvGraphicFramePr>
          <p:nvPr/>
        </p:nvGraphicFramePr>
        <p:xfrm>
          <a:off x="6934200" y="838200"/>
          <a:ext cx="1397000" cy="5778500"/>
        </p:xfrm>
        <a:graphic>
          <a:graphicData uri="http://schemas.openxmlformats.org/drawingml/2006/table">
            <a:tbl>
              <a:tblPr/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yoo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who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F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amI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amI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9" name="Rectangle 4"/>
          <p:cNvSpPr>
            <a:spLocks/>
          </p:cNvSpPr>
          <p:nvPr/>
        </p:nvSpPr>
        <p:spPr bwMode="auto">
          <a:xfrm>
            <a:off x="292100" y="1447800"/>
            <a:ext cx="1536700" cy="21336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who();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60" name="Rectangle 5"/>
          <p:cNvSpPr>
            <a:spLocks/>
          </p:cNvSpPr>
          <p:nvPr/>
        </p:nvSpPr>
        <p:spPr bwMode="auto">
          <a:xfrm>
            <a:off x="609600" y="1676400"/>
            <a:ext cx="1612900" cy="21336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who(…)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1" name="Rectangle 6"/>
          <p:cNvSpPr>
            <a:spLocks/>
          </p:cNvSpPr>
          <p:nvPr/>
        </p:nvSpPr>
        <p:spPr bwMode="auto">
          <a:xfrm>
            <a:off x="914400" y="2133600"/>
            <a:ext cx="1536700" cy="22860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2" name="Rectangle 6"/>
          <p:cNvSpPr>
            <a:spLocks/>
          </p:cNvSpPr>
          <p:nvPr/>
        </p:nvSpPr>
        <p:spPr bwMode="auto">
          <a:xfrm>
            <a:off x="1358900" y="2590800"/>
            <a:ext cx="1536700" cy="22860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3" name="AutoShape 56"/>
          <p:cNvSpPr>
            <a:spLocks/>
          </p:cNvSpPr>
          <p:nvPr/>
        </p:nvSpPr>
        <p:spPr bwMode="auto">
          <a:xfrm>
            <a:off x="685800" y="3822550"/>
            <a:ext cx="685800" cy="431800"/>
          </a:xfrm>
          <a:prstGeom prst="rightArrow">
            <a:avLst>
              <a:gd name="adj1" fmla="val 41185"/>
              <a:gd name="adj2" fmla="val 76471"/>
            </a:avLst>
          </a:prstGeom>
          <a:solidFill>
            <a:srgbClr val="C00000"/>
          </a:soli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Example</a:t>
            </a:r>
          </a:p>
        </p:txBody>
      </p:sp>
      <p:sp>
        <p:nvSpPr>
          <p:cNvPr id="57348" name="Rectangle 4"/>
          <p:cNvSpPr>
            <a:spLocks/>
          </p:cNvSpPr>
          <p:nvPr/>
        </p:nvSpPr>
        <p:spPr bwMode="auto">
          <a:xfrm>
            <a:off x="3514725" y="1446213"/>
            <a:ext cx="622300" cy="3317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sp>
        <p:nvSpPr>
          <p:cNvPr id="57349" name="Rectangle 5"/>
          <p:cNvSpPr>
            <a:spLocks/>
          </p:cNvSpPr>
          <p:nvPr/>
        </p:nvSpPr>
        <p:spPr bwMode="auto">
          <a:xfrm>
            <a:off x="3514725" y="21336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who</a:t>
            </a:r>
          </a:p>
        </p:txBody>
      </p:sp>
      <p:sp>
        <p:nvSpPr>
          <p:cNvPr id="57350" name="Rectangle 6"/>
          <p:cNvSpPr>
            <a:spLocks/>
          </p:cNvSpPr>
          <p:nvPr/>
        </p:nvSpPr>
        <p:spPr bwMode="auto">
          <a:xfrm>
            <a:off x="3503613" y="28082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7351" name="Rectangle 7"/>
          <p:cNvSpPr>
            <a:spLocks/>
          </p:cNvSpPr>
          <p:nvPr/>
        </p:nvSpPr>
        <p:spPr bwMode="auto">
          <a:xfrm>
            <a:off x="3514725" y="3505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7352" name="Rectangle 8"/>
          <p:cNvSpPr>
            <a:spLocks/>
          </p:cNvSpPr>
          <p:nvPr/>
        </p:nvSpPr>
        <p:spPr bwMode="auto">
          <a:xfrm>
            <a:off x="3514725" y="4267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7353" name="Line 9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354" name="Line 10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355" name="Line 11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356" name="Line 12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357" name="Rectangle 13"/>
          <p:cNvSpPr>
            <a:spLocks/>
          </p:cNvSpPr>
          <p:nvPr/>
        </p:nvSpPr>
        <p:spPr bwMode="auto">
          <a:xfrm>
            <a:off x="4181475" y="27955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7358" name="Line 14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359" name="Rectangle 15"/>
          <p:cNvSpPr>
            <a:spLocks/>
          </p:cNvSpPr>
          <p:nvPr/>
        </p:nvSpPr>
        <p:spPr bwMode="auto">
          <a:xfrm>
            <a:off x="6932613" y="1641475"/>
            <a:ext cx="1308100" cy="609600"/>
          </a:xfrm>
          <a:prstGeom prst="rect">
            <a:avLst/>
          </a:prstGeom>
          <a:solidFill>
            <a:srgbClr val="F6F5BD"/>
          </a:solidFill>
          <a:ln w="190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endParaRPr lang="en-US" sz="1800">
              <a:solidFill>
                <a:schemeClr val="tx1"/>
              </a:solidFill>
              <a:latin typeface="Courier New Bold" charset="0"/>
              <a:ea typeface="Monaco" charset="0"/>
              <a:cs typeface="Monaco" charset="0"/>
              <a:sym typeface="Courier Ne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grpSp>
        <p:nvGrpSpPr>
          <p:cNvPr id="57360" name="Group 16"/>
          <p:cNvGrpSpPr>
            <a:grpSpLocks/>
          </p:cNvGrpSpPr>
          <p:nvPr/>
        </p:nvGrpSpPr>
        <p:grpSpPr bwMode="auto">
          <a:xfrm>
            <a:off x="5397500" y="3225800"/>
            <a:ext cx="1493838" cy="928688"/>
            <a:chOff x="0" y="0"/>
            <a:chExt cx="941" cy="585"/>
          </a:xfrm>
        </p:grpSpPr>
        <p:sp>
          <p:nvSpPr>
            <p:cNvPr id="57361" name="Line 17"/>
            <p:cNvSpPr>
              <a:spLocks noChangeShapeType="1"/>
            </p:cNvSpPr>
            <p:nvPr/>
          </p:nvSpPr>
          <p:spPr bwMode="auto">
            <a:xfrm>
              <a:off x="489" y="110"/>
              <a:ext cx="452" cy="0"/>
            </a:xfrm>
            <a:prstGeom prst="line">
              <a:avLst/>
            </a:prstGeom>
            <a:noFill/>
            <a:ln w="25400" cap="flat">
              <a:solidFill>
                <a:srgbClr val="7F7F7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362" name="Rectangle 18"/>
            <p:cNvSpPr>
              <a:spLocks/>
            </p:cNvSpPr>
            <p:nvPr/>
          </p:nvSpPr>
          <p:spPr bwMode="auto">
            <a:xfrm>
              <a:off x="1" y="0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57363" name="Line 19"/>
            <p:cNvSpPr>
              <a:spLocks noChangeShapeType="1"/>
            </p:cNvSpPr>
            <p:nvPr/>
          </p:nvSpPr>
          <p:spPr bwMode="auto">
            <a:xfrm>
              <a:off x="488" y="499"/>
              <a:ext cx="452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364" name="Rectangle 20"/>
            <p:cNvSpPr>
              <a:spLocks/>
            </p:cNvSpPr>
            <p:nvPr/>
          </p:nvSpPr>
          <p:spPr bwMode="auto">
            <a:xfrm>
              <a:off x="0" y="377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sp>
        <p:nvSpPr>
          <p:cNvPr id="57365" name="Rectangle 21"/>
          <p:cNvSpPr>
            <a:spLocks/>
          </p:cNvSpPr>
          <p:nvPr/>
        </p:nvSpPr>
        <p:spPr bwMode="auto">
          <a:xfrm>
            <a:off x="6932613" y="1022350"/>
            <a:ext cx="1308100" cy="4445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366" name="Rectangle 22"/>
          <p:cNvSpPr>
            <a:spLocks/>
          </p:cNvSpPr>
          <p:nvPr/>
        </p:nvSpPr>
        <p:spPr bwMode="auto">
          <a:xfrm>
            <a:off x="7194550" y="381000"/>
            <a:ext cx="7604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</a:t>
            </a:r>
          </a:p>
        </p:txBody>
      </p:sp>
      <p:graphicFrame>
        <p:nvGraphicFramePr>
          <p:cNvPr id="57367" name="Group 23"/>
          <p:cNvGraphicFramePr>
            <a:graphicFrameLocks noGrp="1"/>
          </p:cNvGraphicFramePr>
          <p:nvPr/>
        </p:nvGraphicFramePr>
        <p:xfrm>
          <a:off x="6934200" y="838200"/>
          <a:ext cx="1397000" cy="5778500"/>
        </p:xfrm>
        <a:graphic>
          <a:graphicData uri="http://schemas.openxmlformats.org/drawingml/2006/table">
            <a:tbl>
              <a:tblPr/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yoo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who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F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amI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8" name="Rectangle 4"/>
          <p:cNvSpPr>
            <a:spLocks/>
          </p:cNvSpPr>
          <p:nvPr/>
        </p:nvSpPr>
        <p:spPr bwMode="auto">
          <a:xfrm>
            <a:off x="292100" y="1447800"/>
            <a:ext cx="1536700" cy="21336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who();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59" name="Rectangle 5"/>
          <p:cNvSpPr>
            <a:spLocks/>
          </p:cNvSpPr>
          <p:nvPr/>
        </p:nvSpPr>
        <p:spPr bwMode="auto">
          <a:xfrm>
            <a:off x="609600" y="1676400"/>
            <a:ext cx="1612900" cy="21336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who(…)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0" name="Rectangle 6"/>
          <p:cNvSpPr>
            <a:spLocks/>
          </p:cNvSpPr>
          <p:nvPr/>
        </p:nvSpPr>
        <p:spPr bwMode="auto">
          <a:xfrm>
            <a:off x="914400" y="2133600"/>
            <a:ext cx="1536700" cy="22860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2" name="AutoShape 56"/>
          <p:cNvSpPr>
            <a:spLocks/>
          </p:cNvSpPr>
          <p:nvPr/>
        </p:nvSpPr>
        <p:spPr bwMode="auto">
          <a:xfrm>
            <a:off x="228600" y="3504250"/>
            <a:ext cx="685800" cy="431800"/>
          </a:xfrm>
          <a:prstGeom prst="rightArrow">
            <a:avLst>
              <a:gd name="adj1" fmla="val 41185"/>
              <a:gd name="adj2" fmla="val 76471"/>
            </a:avLst>
          </a:prstGeom>
          <a:solidFill>
            <a:srgbClr val="C00000"/>
          </a:soli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Example</a:t>
            </a:r>
          </a:p>
        </p:txBody>
      </p:sp>
      <p:sp>
        <p:nvSpPr>
          <p:cNvPr id="58372" name="Rectangle 4"/>
          <p:cNvSpPr>
            <a:spLocks/>
          </p:cNvSpPr>
          <p:nvPr/>
        </p:nvSpPr>
        <p:spPr bwMode="auto">
          <a:xfrm>
            <a:off x="3514725" y="1446213"/>
            <a:ext cx="622300" cy="3317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sp>
        <p:nvSpPr>
          <p:cNvPr id="58373" name="Rectangle 5"/>
          <p:cNvSpPr>
            <a:spLocks/>
          </p:cNvSpPr>
          <p:nvPr/>
        </p:nvSpPr>
        <p:spPr bwMode="auto">
          <a:xfrm>
            <a:off x="3514725" y="21336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who</a:t>
            </a:r>
          </a:p>
        </p:txBody>
      </p:sp>
      <p:sp>
        <p:nvSpPr>
          <p:cNvPr id="58374" name="Rectangle 6"/>
          <p:cNvSpPr>
            <a:spLocks/>
          </p:cNvSpPr>
          <p:nvPr/>
        </p:nvSpPr>
        <p:spPr bwMode="auto">
          <a:xfrm>
            <a:off x="3503613" y="28082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8375" name="Rectangle 7"/>
          <p:cNvSpPr>
            <a:spLocks/>
          </p:cNvSpPr>
          <p:nvPr/>
        </p:nvSpPr>
        <p:spPr bwMode="auto">
          <a:xfrm>
            <a:off x="3514725" y="3505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8376" name="Rectangle 8"/>
          <p:cNvSpPr>
            <a:spLocks/>
          </p:cNvSpPr>
          <p:nvPr/>
        </p:nvSpPr>
        <p:spPr bwMode="auto">
          <a:xfrm>
            <a:off x="3514725" y="4267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8377" name="Line 9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8" name="Line 10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9" name="Line 11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1" name="Rectangle 13"/>
          <p:cNvSpPr>
            <a:spLocks/>
          </p:cNvSpPr>
          <p:nvPr/>
        </p:nvSpPr>
        <p:spPr bwMode="auto">
          <a:xfrm>
            <a:off x="4181475" y="27955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8382" name="Line 14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3" name="Rectangle 15"/>
          <p:cNvSpPr>
            <a:spLocks/>
          </p:cNvSpPr>
          <p:nvPr/>
        </p:nvSpPr>
        <p:spPr bwMode="auto">
          <a:xfrm>
            <a:off x="6932613" y="1641475"/>
            <a:ext cx="1308100" cy="609600"/>
          </a:xfrm>
          <a:prstGeom prst="rect">
            <a:avLst/>
          </a:prstGeom>
          <a:solidFill>
            <a:srgbClr val="F6F5BD"/>
          </a:solidFill>
          <a:ln w="190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endParaRPr lang="en-US" sz="1800">
              <a:solidFill>
                <a:schemeClr val="tx1"/>
              </a:solidFill>
              <a:latin typeface="Courier New Bold" charset="0"/>
              <a:ea typeface="Monaco" charset="0"/>
              <a:cs typeface="Monaco" charset="0"/>
              <a:sym typeface="Courier Ne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grpSp>
        <p:nvGrpSpPr>
          <p:cNvPr id="58384" name="Group 16"/>
          <p:cNvGrpSpPr>
            <a:grpSpLocks/>
          </p:cNvGrpSpPr>
          <p:nvPr/>
        </p:nvGrpSpPr>
        <p:grpSpPr bwMode="auto">
          <a:xfrm>
            <a:off x="5391150" y="2379663"/>
            <a:ext cx="1495425" cy="928687"/>
            <a:chOff x="0" y="0"/>
            <a:chExt cx="941" cy="585"/>
          </a:xfrm>
        </p:grpSpPr>
        <p:sp>
          <p:nvSpPr>
            <p:cNvPr id="58385" name="Line 17"/>
            <p:cNvSpPr>
              <a:spLocks noChangeShapeType="1"/>
            </p:cNvSpPr>
            <p:nvPr/>
          </p:nvSpPr>
          <p:spPr bwMode="auto">
            <a:xfrm>
              <a:off x="489" y="110"/>
              <a:ext cx="452" cy="0"/>
            </a:xfrm>
            <a:prstGeom prst="line">
              <a:avLst/>
            </a:prstGeom>
            <a:noFill/>
            <a:ln w="25400" cap="flat">
              <a:solidFill>
                <a:srgbClr val="7F7F7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386" name="Rectangle 18"/>
            <p:cNvSpPr>
              <a:spLocks/>
            </p:cNvSpPr>
            <p:nvPr/>
          </p:nvSpPr>
          <p:spPr bwMode="auto">
            <a:xfrm>
              <a:off x="1" y="0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58387" name="Line 19"/>
            <p:cNvSpPr>
              <a:spLocks noChangeShapeType="1"/>
            </p:cNvSpPr>
            <p:nvPr/>
          </p:nvSpPr>
          <p:spPr bwMode="auto">
            <a:xfrm>
              <a:off x="488" y="499"/>
              <a:ext cx="452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388" name="Rectangle 20"/>
            <p:cNvSpPr>
              <a:spLocks/>
            </p:cNvSpPr>
            <p:nvPr/>
          </p:nvSpPr>
          <p:spPr bwMode="auto">
            <a:xfrm>
              <a:off x="0" y="377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sp>
        <p:nvSpPr>
          <p:cNvPr id="58389" name="Rectangle 21"/>
          <p:cNvSpPr>
            <a:spLocks/>
          </p:cNvSpPr>
          <p:nvPr/>
        </p:nvSpPr>
        <p:spPr bwMode="auto">
          <a:xfrm>
            <a:off x="6932613" y="1022350"/>
            <a:ext cx="1308100" cy="4445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90" name="Rectangle 22"/>
          <p:cNvSpPr>
            <a:spLocks/>
          </p:cNvSpPr>
          <p:nvPr/>
        </p:nvSpPr>
        <p:spPr bwMode="auto">
          <a:xfrm>
            <a:off x="7194550" y="381000"/>
            <a:ext cx="7604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</a:t>
            </a:r>
          </a:p>
        </p:txBody>
      </p:sp>
      <p:graphicFrame>
        <p:nvGraphicFramePr>
          <p:cNvPr id="58391" name="Group 23"/>
          <p:cNvGraphicFramePr>
            <a:graphicFrameLocks noGrp="1"/>
          </p:cNvGraphicFramePr>
          <p:nvPr/>
        </p:nvGraphicFramePr>
        <p:xfrm>
          <a:off x="6934200" y="838200"/>
          <a:ext cx="1397000" cy="5778500"/>
        </p:xfrm>
        <a:graphic>
          <a:graphicData uri="http://schemas.openxmlformats.org/drawingml/2006/table">
            <a:tbl>
              <a:tblPr/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yoo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who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F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7" name="Rectangle 4"/>
          <p:cNvSpPr>
            <a:spLocks/>
          </p:cNvSpPr>
          <p:nvPr/>
        </p:nvSpPr>
        <p:spPr bwMode="auto">
          <a:xfrm>
            <a:off x="292100" y="1447800"/>
            <a:ext cx="1536700" cy="21336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who();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58" name="Rectangle 5"/>
          <p:cNvSpPr>
            <a:spLocks/>
          </p:cNvSpPr>
          <p:nvPr/>
        </p:nvSpPr>
        <p:spPr bwMode="auto">
          <a:xfrm>
            <a:off x="609600" y="1676400"/>
            <a:ext cx="1612900" cy="21336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who(…)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1" name="AutoShape 56"/>
          <p:cNvSpPr>
            <a:spLocks/>
          </p:cNvSpPr>
          <p:nvPr/>
        </p:nvSpPr>
        <p:spPr bwMode="auto">
          <a:xfrm>
            <a:off x="-152400" y="2722950"/>
            <a:ext cx="685800" cy="431800"/>
          </a:xfrm>
          <a:prstGeom prst="rightArrow">
            <a:avLst>
              <a:gd name="adj1" fmla="val 41185"/>
              <a:gd name="adj2" fmla="val 76471"/>
            </a:avLst>
          </a:prstGeom>
          <a:solidFill>
            <a:srgbClr val="C00000"/>
          </a:soli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Example</a:t>
            </a:r>
          </a:p>
        </p:txBody>
      </p:sp>
      <p:sp>
        <p:nvSpPr>
          <p:cNvPr id="59396" name="Rectangle 4"/>
          <p:cNvSpPr>
            <a:spLocks/>
          </p:cNvSpPr>
          <p:nvPr/>
        </p:nvSpPr>
        <p:spPr bwMode="auto">
          <a:xfrm>
            <a:off x="3514725" y="1446213"/>
            <a:ext cx="622300" cy="3317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sp>
        <p:nvSpPr>
          <p:cNvPr id="59397" name="Rectangle 5"/>
          <p:cNvSpPr>
            <a:spLocks/>
          </p:cNvSpPr>
          <p:nvPr/>
        </p:nvSpPr>
        <p:spPr bwMode="auto">
          <a:xfrm>
            <a:off x="3514725" y="21336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who</a:t>
            </a:r>
          </a:p>
        </p:txBody>
      </p:sp>
      <p:sp>
        <p:nvSpPr>
          <p:cNvPr id="59398" name="Rectangle 6"/>
          <p:cNvSpPr>
            <a:spLocks/>
          </p:cNvSpPr>
          <p:nvPr/>
        </p:nvSpPr>
        <p:spPr bwMode="auto">
          <a:xfrm>
            <a:off x="3503613" y="28082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6A6A6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9399" name="Rectangle 7"/>
          <p:cNvSpPr>
            <a:spLocks/>
          </p:cNvSpPr>
          <p:nvPr/>
        </p:nvSpPr>
        <p:spPr bwMode="auto">
          <a:xfrm>
            <a:off x="3514725" y="3505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9400" name="Rectangle 8"/>
          <p:cNvSpPr>
            <a:spLocks/>
          </p:cNvSpPr>
          <p:nvPr/>
        </p:nvSpPr>
        <p:spPr bwMode="auto">
          <a:xfrm>
            <a:off x="3514725" y="4267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402" name="Line 10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 cap="flat">
            <a:solidFill>
              <a:srgbClr val="A6A6A6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403" name="Line 11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404" name="Line 12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405" name="Rectangle 13"/>
          <p:cNvSpPr>
            <a:spLocks/>
          </p:cNvSpPr>
          <p:nvPr/>
        </p:nvSpPr>
        <p:spPr bwMode="auto">
          <a:xfrm>
            <a:off x="4181475" y="27955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59406" name="Line 14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407" name="Rectangle 15"/>
          <p:cNvSpPr>
            <a:spLocks/>
          </p:cNvSpPr>
          <p:nvPr/>
        </p:nvSpPr>
        <p:spPr bwMode="auto">
          <a:xfrm>
            <a:off x="6932613" y="1641475"/>
            <a:ext cx="1308100" cy="609600"/>
          </a:xfrm>
          <a:prstGeom prst="rect">
            <a:avLst/>
          </a:prstGeom>
          <a:solidFill>
            <a:srgbClr val="F6F5BD"/>
          </a:solidFill>
          <a:ln w="190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endParaRPr lang="en-US" sz="1800">
              <a:solidFill>
                <a:schemeClr val="tx1"/>
              </a:solidFill>
              <a:latin typeface="Courier New Bold" charset="0"/>
              <a:ea typeface="Monaco" charset="0"/>
              <a:cs typeface="Monaco" charset="0"/>
              <a:sym typeface="Courier Ne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grpSp>
        <p:nvGrpSpPr>
          <p:cNvPr id="59408" name="Group 16"/>
          <p:cNvGrpSpPr>
            <a:grpSpLocks/>
          </p:cNvGrpSpPr>
          <p:nvPr/>
        </p:nvGrpSpPr>
        <p:grpSpPr bwMode="auto">
          <a:xfrm>
            <a:off x="5397500" y="3225800"/>
            <a:ext cx="1493838" cy="928688"/>
            <a:chOff x="0" y="0"/>
            <a:chExt cx="941" cy="585"/>
          </a:xfrm>
        </p:grpSpPr>
        <p:sp>
          <p:nvSpPr>
            <p:cNvPr id="59409" name="Line 17"/>
            <p:cNvSpPr>
              <a:spLocks noChangeShapeType="1"/>
            </p:cNvSpPr>
            <p:nvPr/>
          </p:nvSpPr>
          <p:spPr bwMode="auto">
            <a:xfrm>
              <a:off x="489" y="110"/>
              <a:ext cx="452" cy="0"/>
            </a:xfrm>
            <a:prstGeom prst="line">
              <a:avLst/>
            </a:prstGeom>
            <a:noFill/>
            <a:ln w="25400" cap="flat">
              <a:solidFill>
                <a:srgbClr val="7F7F7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9410" name="Rectangle 18"/>
            <p:cNvSpPr>
              <a:spLocks/>
            </p:cNvSpPr>
            <p:nvPr/>
          </p:nvSpPr>
          <p:spPr bwMode="auto">
            <a:xfrm>
              <a:off x="1" y="0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59411" name="Line 19"/>
            <p:cNvSpPr>
              <a:spLocks noChangeShapeType="1"/>
            </p:cNvSpPr>
            <p:nvPr/>
          </p:nvSpPr>
          <p:spPr bwMode="auto">
            <a:xfrm>
              <a:off x="488" y="499"/>
              <a:ext cx="452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9412" name="Rectangle 20"/>
            <p:cNvSpPr>
              <a:spLocks/>
            </p:cNvSpPr>
            <p:nvPr/>
          </p:nvSpPr>
          <p:spPr bwMode="auto">
            <a:xfrm>
              <a:off x="0" y="377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sp>
        <p:nvSpPr>
          <p:cNvPr id="59413" name="Rectangle 21"/>
          <p:cNvSpPr>
            <a:spLocks/>
          </p:cNvSpPr>
          <p:nvPr/>
        </p:nvSpPr>
        <p:spPr bwMode="auto">
          <a:xfrm>
            <a:off x="6932613" y="1022350"/>
            <a:ext cx="1308100" cy="4445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414" name="Rectangle 22"/>
          <p:cNvSpPr>
            <a:spLocks/>
          </p:cNvSpPr>
          <p:nvPr/>
        </p:nvSpPr>
        <p:spPr bwMode="auto">
          <a:xfrm>
            <a:off x="7194550" y="381000"/>
            <a:ext cx="7604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</a:t>
            </a:r>
          </a:p>
        </p:txBody>
      </p:sp>
      <p:graphicFrame>
        <p:nvGraphicFramePr>
          <p:cNvPr id="59415" name="Group 23"/>
          <p:cNvGraphicFramePr>
            <a:graphicFrameLocks noGrp="1"/>
          </p:cNvGraphicFramePr>
          <p:nvPr/>
        </p:nvGraphicFramePr>
        <p:xfrm>
          <a:off x="6934200" y="838200"/>
          <a:ext cx="1397000" cy="5778500"/>
        </p:xfrm>
        <a:graphic>
          <a:graphicData uri="http://schemas.openxmlformats.org/drawingml/2006/table">
            <a:tbl>
              <a:tblPr/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yoo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who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F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amI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8" name="Rectangle 4"/>
          <p:cNvSpPr>
            <a:spLocks/>
          </p:cNvSpPr>
          <p:nvPr/>
        </p:nvSpPr>
        <p:spPr bwMode="auto">
          <a:xfrm>
            <a:off x="292100" y="1447800"/>
            <a:ext cx="1536700" cy="21336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who();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59" name="Rectangle 5"/>
          <p:cNvSpPr>
            <a:spLocks/>
          </p:cNvSpPr>
          <p:nvPr/>
        </p:nvSpPr>
        <p:spPr bwMode="auto">
          <a:xfrm>
            <a:off x="609600" y="1676400"/>
            <a:ext cx="1612900" cy="21336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who(…)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0" name="Rectangle 6"/>
          <p:cNvSpPr>
            <a:spLocks/>
          </p:cNvSpPr>
          <p:nvPr/>
        </p:nvSpPr>
        <p:spPr bwMode="auto">
          <a:xfrm>
            <a:off x="914400" y="2133600"/>
            <a:ext cx="1536700" cy="22860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1" name="AutoShape 56"/>
          <p:cNvSpPr>
            <a:spLocks/>
          </p:cNvSpPr>
          <p:nvPr/>
        </p:nvSpPr>
        <p:spPr bwMode="auto">
          <a:xfrm>
            <a:off x="228600" y="2971800"/>
            <a:ext cx="685800" cy="431800"/>
          </a:xfrm>
          <a:prstGeom prst="rightArrow">
            <a:avLst>
              <a:gd name="adj1" fmla="val 41185"/>
              <a:gd name="adj2" fmla="val 76471"/>
            </a:avLst>
          </a:prstGeom>
          <a:solidFill>
            <a:srgbClr val="C00000"/>
          </a:soli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Example</a:t>
            </a:r>
          </a:p>
        </p:txBody>
      </p:sp>
      <p:sp>
        <p:nvSpPr>
          <p:cNvPr id="60420" name="Rectangle 4"/>
          <p:cNvSpPr>
            <a:spLocks/>
          </p:cNvSpPr>
          <p:nvPr/>
        </p:nvSpPr>
        <p:spPr bwMode="auto">
          <a:xfrm>
            <a:off x="3514725" y="1446213"/>
            <a:ext cx="622300" cy="3317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sp>
        <p:nvSpPr>
          <p:cNvPr id="60421" name="Rectangle 5"/>
          <p:cNvSpPr>
            <a:spLocks/>
          </p:cNvSpPr>
          <p:nvPr/>
        </p:nvSpPr>
        <p:spPr bwMode="auto">
          <a:xfrm>
            <a:off x="3514725" y="21336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who</a:t>
            </a:r>
          </a:p>
        </p:txBody>
      </p:sp>
      <p:sp>
        <p:nvSpPr>
          <p:cNvPr id="60422" name="Rectangle 6"/>
          <p:cNvSpPr>
            <a:spLocks/>
          </p:cNvSpPr>
          <p:nvPr/>
        </p:nvSpPr>
        <p:spPr bwMode="auto">
          <a:xfrm>
            <a:off x="3503613" y="28082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60423" name="Rectangle 7"/>
          <p:cNvSpPr>
            <a:spLocks/>
          </p:cNvSpPr>
          <p:nvPr/>
        </p:nvSpPr>
        <p:spPr bwMode="auto">
          <a:xfrm>
            <a:off x="3514725" y="3505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60424" name="Rectangle 8"/>
          <p:cNvSpPr>
            <a:spLocks/>
          </p:cNvSpPr>
          <p:nvPr/>
        </p:nvSpPr>
        <p:spPr bwMode="auto">
          <a:xfrm>
            <a:off x="3514725" y="4267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0426" name="Line 10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0427" name="Line 11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0428" name="Line 12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0429" name="Rectangle 13"/>
          <p:cNvSpPr>
            <a:spLocks/>
          </p:cNvSpPr>
          <p:nvPr/>
        </p:nvSpPr>
        <p:spPr bwMode="auto">
          <a:xfrm>
            <a:off x="4181475" y="27955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60430" name="Line 14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0431" name="Rectangle 15"/>
          <p:cNvSpPr>
            <a:spLocks/>
          </p:cNvSpPr>
          <p:nvPr/>
        </p:nvSpPr>
        <p:spPr bwMode="auto">
          <a:xfrm>
            <a:off x="6932613" y="1641475"/>
            <a:ext cx="1308100" cy="609600"/>
          </a:xfrm>
          <a:prstGeom prst="rect">
            <a:avLst/>
          </a:prstGeom>
          <a:solidFill>
            <a:srgbClr val="F6F5BD"/>
          </a:solidFill>
          <a:ln w="190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endParaRPr lang="en-US" sz="1800">
              <a:solidFill>
                <a:schemeClr val="tx1"/>
              </a:solidFill>
              <a:latin typeface="Courier New Bold" charset="0"/>
              <a:ea typeface="Monaco" charset="0"/>
              <a:cs typeface="Monaco" charset="0"/>
              <a:sym typeface="Courier Ne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grpSp>
        <p:nvGrpSpPr>
          <p:cNvPr id="60432" name="Group 16"/>
          <p:cNvGrpSpPr>
            <a:grpSpLocks/>
          </p:cNvGrpSpPr>
          <p:nvPr/>
        </p:nvGrpSpPr>
        <p:grpSpPr bwMode="auto">
          <a:xfrm>
            <a:off x="5391150" y="2379663"/>
            <a:ext cx="1495425" cy="928687"/>
            <a:chOff x="0" y="0"/>
            <a:chExt cx="941" cy="585"/>
          </a:xfrm>
        </p:grpSpPr>
        <p:sp>
          <p:nvSpPr>
            <p:cNvPr id="60433" name="Line 17"/>
            <p:cNvSpPr>
              <a:spLocks noChangeShapeType="1"/>
            </p:cNvSpPr>
            <p:nvPr/>
          </p:nvSpPr>
          <p:spPr bwMode="auto">
            <a:xfrm>
              <a:off x="489" y="110"/>
              <a:ext cx="452" cy="0"/>
            </a:xfrm>
            <a:prstGeom prst="line">
              <a:avLst/>
            </a:prstGeom>
            <a:noFill/>
            <a:ln w="25400" cap="flat">
              <a:solidFill>
                <a:srgbClr val="7F7F7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0434" name="Rectangle 18"/>
            <p:cNvSpPr>
              <a:spLocks/>
            </p:cNvSpPr>
            <p:nvPr/>
          </p:nvSpPr>
          <p:spPr bwMode="auto">
            <a:xfrm>
              <a:off x="1" y="0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60435" name="Line 19"/>
            <p:cNvSpPr>
              <a:spLocks noChangeShapeType="1"/>
            </p:cNvSpPr>
            <p:nvPr/>
          </p:nvSpPr>
          <p:spPr bwMode="auto">
            <a:xfrm>
              <a:off x="488" y="499"/>
              <a:ext cx="452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0436" name="Rectangle 20"/>
            <p:cNvSpPr>
              <a:spLocks/>
            </p:cNvSpPr>
            <p:nvPr/>
          </p:nvSpPr>
          <p:spPr bwMode="auto">
            <a:xfrm>
              <a:off x="0" y="377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sp>
        <p:nvSpPr>
          <p:cNvPr id="60437" name="Rectangle 21"/>
          <p:cNvSpPr>
            <a:spLocks/>
          </p:cNvSpPr>
          <p:nvPr/>
        </p:nvSpPr>
        <p:spPr bwMode="auto">
          <a:xfrm>
            <a:off x="6932613" y="1022350"/>
            <a:ext cx="1308100" cy="4445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0438" name="Rectangle 22"/>
          <p:cNvSpPr>
            <a:spLocks/>
          </p:cNvSpPr>
          <p:nvPr/>
        </p:nvSpPr>
        <p:spPr bwMode="auto">
          <a:xfrm>
            <a:off x="7194550" y="381000"/>
            <a:ext cx="7604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</a:t>
            </a:r>
          </a:p>
        </p:txBody>
      </p:sp>
      <p:graphicFrame>
        <p:nvGraphicFramePr>
          <p:cNvPr id="60439" name="Group 23"/>
          <p:cNvGraphicFramePr>
            <a:graphicFrameLocks noGrp="1"/>
          </p:cNvGraphicFramePr>
          <p:nvPr/>
        </p:nvGraphicFramePr>
        <p:xfrm>
          <a:off x="6934200" y="838200"/>
          <a:ext cx="1397000" cy="5778500"/>
        </p:xfrm>
        <a:graphic>
          <a:graphicData uri="http://schemas.openxmlformats.org/drawingml/2006/table">
            <a:tbl>
              <a:tblPr/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yoo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who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F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7" name="Rectangle 4"/>
          <p:cNvSpPr>
            <a:spLocks/>
          </p:cNvSpPr>
          <p:nvPr/>
        </p:nvSpPr>
        <p:spPr bwMode="auto">
          <a:xfrm>
            <a:off x="431800" y="1447800"/>
            <a:ext cx="1536700" cy="21336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who();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58" name="Rectangle 5"/>
          <p:cNvSpPr>
            <a:spLocks/>
          </p:cNvSpPr>
          <p:nvPr/>
        </p:nvSpPr>
        <p:spPr bwMode="auto">
          <a:xfrm>
            <a:off x="749300" y="1676400"/>
            <a:ext cx="1612900" cy="21336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who(…)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amI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 •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0" name="AutoShape 56"/>
          <p:cNvSpPr>
            <a:spLocks/>
          </p:cNvSpPr>
          <p:nvPr/>
        </p:nvSpPr>
        <p:spPr bwMode="auto">
          <a:xfrm>
            <a:off x="139700" y="3243825"/>
            <a:ext cx="685800" cy="431800"/>
          </a:xfrm>
          <a:prstGeom prst="rightArrow">
            <a:avLst>
              <a:gd name="adj1" fmla="val 41185"/>
              <a:gd name="adj2" fmla="val 76471"/>
            </a:avLst>
          </a:prstGeom>
          <a:solidFill>
            <a:srgbClr val="C00000"/>
          </a:soli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Example</a:t>
            </a:r>
          </a:p>
        </p:txBody>
      </p:sp>
      <p:sp>
        <p:nvSpPr>
          <p:cNvPr id="61445" name="Rectangle 5"/>
          <p:cNvSpPr>
            <a:spLocks/>
          </p:cNvSpPr>
          <p:nvPr/>
        </p:nvSpPr>
        <p:spPr bwMode="auto">
          <a:xfrm>
            <a:off x="3514725" y="1446213"/>
            <a:ext cx="622300" cy="3317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sp>
        <p:nvSpPr>
          <p:cNvPr id="61446" name="Rectangle 6"/>
          <p:cNvSpPr>
            <a:spLocks/>
          </p:cNvSpPr>
          <p:nvPr/>
        </p:nvSpPr>
        <p:spPr bwMode="auto">
          <a:xfrm>
            <a:off x="3514725" y="21336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who</a:t>
            </a:r>
          </a:p>
        </p:txBody>
      </p:sp>
      <p:sp>
        <p:nvSpPr>
          <p:cNvPr id="61447" name="Rectangle 7"/>
          <p:cNvSpPr>
            <a:spLocks/>
          </p:cNvSpPr>
          <p:nvPr/>
        </p:nvSpPr>
        <p:spPr bwMode="auto">
          <a:xfrm>
            <a:off x="3503613" y="28082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61448" name="Rectangle 8"/>
          <p:cNvSpPr>
            <a:spLocks/>
          </p:cNvSpPr>
          <p:nvPr/>
        </p:nvSpPr>
        <p:spPr bwMode="auto">
          <a:xfrm>
            <a:off x="3514725" y="3505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61449" name="Rectangle 9"/>
          <p:cNvSpPr>
            <a:spLocks/>
          </p:cNvSpPr>
          <p:nvPr/>
        </p:nvSpPr>
        <p:spPr bwMode="auto">
          <a:xfrm>
            <a:off x="3514725" y="4267200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61450" name="Line 10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51" name="Line 11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52" name="Line 12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53" name="Line 13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54" name="Rectangle 14"/>
          <p:cNvSpPr>
            <a:spLocks/>
          </p:cNvSpPr>
          <p:nvPr/>
        </p:nvSpPr>
        <p:spPr bwMode="auto">
          <a:xfrm>
            <a:off x="4181475" y="2795588"/>
            <a:ext cx="6223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1800">
                <a:solidFill>
                  <a:srgbClr val="A5A5A5"/>
                </a:solidFill>
                <a:latin typeface="Courier New Bold" charset="0"/>
                <a:cs typeface="Courier New Bold" charset="0"/>
                <a:sym typeface="Courier New Bold" charset="0"/>
              </a:rPr>
              <a:t>amI</a:t>
            </a:r>
          </a:p>
        </p:txBody>
      </p:sp>
      <p:sp>
        <p:nvSpPr>
          <p:cNvPr id="61455" name="Line 1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 cap="flat">
            <a:solidFill>
              <a:srgbClr val="A5A5A5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56" name="Rectangle 16"/>
          <p:cNvSpPr>
            <a:spLocks/>
          </p:cNvSpPr>
          <p:nvPr/>
        </p:nvSpPr>
        <p:spPr bwMode="auto">
          <a:xfrm>
            <a:off x="6932613" y="1641475"/>
            <a:ext cx="1308100" cy="609600"/>
          </a:xfrm>
          <a:prstGeom prst="rect">
            <a:avLst/>
          </a:prstGeom>
          <a:solidFill>
            <a:srgbClr val="F6F5BD"/>
          </a:solidFill>
          <a:ln w="190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endParaRPr lang="en-US" sz="1800">
              <a:solidFill>
                <a:schemeClr val="tx1"/>
              </a:solidFill>
              <a:latin typeface="Courier New Bold" charset="0"/>
              <a:ea typeface="Monaco" charset="0"/>
              <a:cs typeface="Monaco" charset="0"/>
              <a:sym typeface="Courier Ne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yoo</a:t>
            </a:r>
          </a:p>
        </p:txBody>
      </p:sp>
      <p:grpSp>
        <p:nvGrpSpPr>
          <p:cNvPr id="61457" name="Group 17"/>
          <p:cNvGrpSpPr>
            <a:grpSpLocks/>
          </p:cNvGrpSpPr>
          <p:nvPr/>
        </p:nvGrpSpPr>
        <p:grpSpPr bwMode="auto">
          <a:xfrm>
            <a:off x="5397500" y="1592263"/>
            <a:ext cx="1493838" cy="928687"/>
            <a:chOff x="0" y="0"/>
            <a:chExt cx="941" cy="585"/>
          </a:xfrm>
        </p:grpSpPr>
        <p:sp>
          <p:nvSpPr>
            <p:cNvPr id="61458" name="Line 18"/>
            <p:cNvSpPr>
              <a:spLocks noChangeShapeType="1"/>
            </p:cNvSpPr>
            <p:nvPr/>
          </p:nvSpPr>
          <p:spPr bwMode="auto">
            <a:xfrm>
              <a:off x="489" y="110"/>
              <a:ext cx="452" cy="0"/>
            </a:xfrm>
            <a:prstGeom prst="line">
              <a:avLst/>
            </a:prstGeom>
            <a:noFill/>
            <a:ln w="25400" cap="flat">
              <a:solidFill>
                <a:srgbClr val="7F7F7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459" name="Rectangle 19"/>
            <p:cNvSpPr>
              <a:spLocks/>
            </p:cNvSpPr>
            <p:nvPr/>
          </p:nvSpPr>
          <p:spPr bwMode="auto">
            <a:xfrm>
              <a:off x="1" y="0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61460" name="Line 20"/>
            <p:cNvSpPr>
              <a:spLocks noChangeShapeType="1"/>
            </p:cNvSpPr>
            <p:nvPr/>
          </p:nvSpPr>
          <p:spPr bwMode="auto">
            <a:xfrm>
              <a:off x="488" y="499"/>
              <a:ext cx="452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461" name="Rectangle 21"/>
            <p:cNvSpPr>
              <a:spLocks/>
            </p:cNvSpPr>
            <p:nvPr/>
          </p:nvSpPr>
          <p:spPr bwMode="auto">
            <a:xfrm>
              <a:off x="0" y="377"/>
              <a:ext cx="496" cy="208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rsp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sp>
        <p:nvSpPr>
          <p:cNvPr id="61462" name="Rectangle 22"/>
          <p:cNvSpPr>
            <a:spLocks/>
          </p:cNvSpPr>
          <p:nvPr/>
        </p:nvSpPr>
        <p:spPr bwMode="auto">
          <a:xfrm>
            <a:off x="6932613" y="1022350"/>
            <a:ext cx="1308100" cy="4445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63" name="Rectangle 23"/>
          <p:cNvSpPr>
            <a:spLocks/>
          </p:cNvSpPr>
          <p:nvPr/>
        </p:nvSpPr>
        <p:spPr bwMode="auto">
          <a:xfrm>
            <a:off x="7194550" y="381000"/>
            <a:ext cx="7604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</a:t>
            </a:r>
          </a:p>
        </p:txBody>
      </p:sp>
      <p:graphicFrame>
        <p:nvGraphicFramePr>
          <p:cNvPr id="61465" name="Group 25"/>
          <p:cNvGraphicFramePr>
            <a:graphicFrameLocks noGrp="1"/>
          </p:cNvGraphicFramePr>
          <p:nvPr/>
        </p:nvGraphicFramePr>
        <p:xfrm>
          <a:off x="6934200" y="838200"/>
          <a:ext cx="1397000" cy="5778500"/>
        </p:xfrm>
        <a:graphic>
          <a:graphicData uri="http://schemas.openxmlformats.org/drawingml/2006/table">
            <a:tbl>
              <a:tblPr/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yoo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6" name="Rectangle 4"/>
          <p:cNvSpPr>
            <a:spLocks/>
          </p:cNvSpPr>
          <p:nvPr/>
        </p:nvSpPr>
        <p:spPr bwMode="auto">
          <a:xfrm>
            <a:off x="825500" y="1676400"/>
            <a:ext cx="1536700" cy="21336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(…)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who();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•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 </a:t>
            </a:r>
          </a:p>
        </p:txBody>
      </p:sp>
      <p:sp>
        <p:nvSpPr>
          <p:cNvPr id="58" name="AutoShape 56"/>
          <p:cNvSpPr>
            <a:spLocks/>
          </p:cNvSpPr>
          <p:nvPr/>
        </p:nvSpPr>
        <p:spPr bwMode="auto">
          <a:xfrm>
            <a:off x="139700" y="2861850"/>
            <a:ext cx="685800" cy="431800"/>
          </a:xfrm>
          <a:prstGeom prst="rightArrow">
            <a:avLst>
              <a:gd name="adj1" fmla="val 41185"/>
              <a:gd name="adj2" fmla="val 76471"/>
            </a:avLst>
          </a:prstGeom>
          <a:solidFill>
            <a:srgbClr val="C00000"/>
          </a:soli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x86-64/Linux Stack Frame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5372100" cy="5435600"/>
          </a:xfrm>
          <a:ln/>
        </p:spPr>
        <p:txBody>
          <a:bodyPr/>
          <a:lstStyle/>
          <a:p>
            <a:r>
              <a:rPr lang="en-US" dirty="0"/>
              <a:t>Current Stack Frame (“Top” to Bottom)</a:t>
            </a:r>
          </a:p>
          <a:p>
            <a:pPr marL="552450" lvl="1"/>
            <a:r>
              <a:rPr lang="en-US" dirty="0"/>
              <a:t>“Argument build:”</a:t>
            </a:r>
            <a:br>
              <a:rPr lang="en-US" dirty="0"/>
            </a:br>
            <a:r>
              <a:rPr lang="en-US" dirty="0"/>
              <a:t>Parameters for function about to call</a:t>
            </a:r>
          </a:p>
          <a:p>
            <a:pPr marL="552450" lvl="1"/>
            <a:r>
              <a:rPr lang="en-US" dirty="0"/>
              <a:t>Local variables</a:t>
            </a:r>
            <a:br>
              <a:rPr lang="en-US" dirty="0"/>
            </a:br>
            <a:r>
              <a:rPr lang="en-US" dirty="0"/>
              <a:t>If can’t keep in registers</a:t>
            </a:r>
          </a:p>
          <a:p>
            <a:pPr marL="552450" lvl="1"/>
            <a:r>
              <a:rPr lang="en-US" dirty="0"/>
              <a:t>Saved register context</a:t>
            </a:r>
          </a:p>
          <a:p>
            <a:pPr marL="552450" lvl="1"/>
            <a:r>
              <a:rPr lang="en-US" dirty="0"/>
              <a:t>Old frame pointer (optional)</a:t>
            </a:r>
          </a:p>
          <a:p>
            <a:endParaRPr lang="en-US" dirty="0"/>
          </a:p>
          <a:p>
            <a:r>
              <a:rPr lang="en-US" dirty="0"/>
              <a:t>Caller Stack Frame</a:t>
            </a:r>
          </a:p>
          <a:p>
            <a:pPr marL="552450" lvl="1"/>
            <a:r>
              <a:rPr lang="en-US" dirty="0"/>
              <a:t>Return address</a:t>
            </a:r>
          </a:p>
          <a:p>
            <a:pPr marL="838200" lvl="2"/>
            <a:r>
              <a:rPr lang="en-US" dirty="0"/>
              <a:t>Pushed by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call</a:t>
            </a:r>
            <a:r>
              <a:rPr lang="en-US" dirty="0"/>
              <a:t> instruction</a:t>
            </a:r>
          </a:p>
          <a:p>
            <a:pPr marL="552450" lvl="1"/>
            <a:r>
              <a:rPr lang="en-US" dirty="0"/>
              <a:t>Arguments for this call</a:t>
            </a:r>
          </a:p>
        </p:txBody>
      </p:sp>
      <p:sp>
        <p:nvSpPr>
          <p:cNvPr id="62469" name="Rectangle 5"/>
          <p:cNvSpPr>
            <a:spLocks/>
          </p:cNvSpPr>
          <p:nvPr/>
        </p:nvSpPr>
        <p:spPr bwMode="auto">
          <a:xfrm>
            <a:off x="7366000" y="3276600"/>
            <a:ext cx="1270000" cy="304800"/>
          </a:xfrm>
          <a:prstGeom prst="rect">
            <a:avLst/>
          </a:prstGeom>
          <a:solidFill>
            <a:srgbClr val="F2F2F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Return Addr</a:t>
            </a:r>
          </a:p>
        </p:txBody>
      </p:sp>
      <p:sp>
        <p:nvSpPr>
          <p:cNvPr id="62470" name="Rectangle 6"/>
          <p:cNvSpPr>
            <a:spLocks/>
          </p:cNvSpPr>
          <p:nvPr/>
        </p:nvSpPr>
        <p:spPr bwMode="auto">
          <a:xfrm>
            <a:off x="7366000" y="3886200"/>
            <a:ext cx="1270000" cy="18161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</a:t>
            </a: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Registers</a:t>
            </a: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+</a:t>
            </a: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Local</a:t>
            </a: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Variables</a:t>
            </a:r>
          </a:p>
        </p:txBody>
      </p:sp>
      <p:sp>
        <p:nvSpPr>
          <p:cNvPr id="62471" name="Rectangle 7"/>
          <p:cNvSpPr>
            <a:spLocks/>
          </p:cNvSpPr>
          <p:nvPr/>
        </p:nvSpPr>
        <p:spPr bwMode="auto">
          <a:xfrm>
            <a:off x="7366000" y="5699124"/>
            <a:ext cx="1270000" cy="854075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Argument</a:t>
            </a:r>
          </a:p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Build</a:t>
            </a:r>
          </a:p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(Optional)</a:t>
            </a:r>
          </a:p>
        </p:txBody>
      </p:sp>
      <p:sp>
        <p:nvSpPr>
          <p:cNvPr id="62472" name="Rectangle 8"/>
          <p:cNvSpPr>
            <a:spLocks/>
          </p:cNvSpPr>
          <p:nvPr/>
        </p:nvSpPr>
        <p:spPr bwMode="auto">
          <a:xfrm>
            <a:off x="7366000" y="1295400"/>
            <a:ext cx="1270000" cy="1371600"/>
          </a:xfrm>
          <a:prstGeom prst="rect">
            <a:avLst/>
          </a:prstGeom>
          <a:solidFill>
            <a:srgbClr val="F2F2F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73" name="Rectangle 9"/>
          <p:cNvSpPr>
            <a:spLocks/>
          </p:cNvSpPr>
          <p:nvPr/>
        </p:nvSpPr>
        <p:spPr bwMode="auto">
          <a:xfrm>
            <a:off x="7366000" y="3581400"/>
            <a:ext cx="12700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800" dirty="0">
                <a:solidFill>
                  <a:srgbClr val="7F7F7F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Old </a:t>
            </a:r>
            <a:r>
              <a:rPr lang="en-US" sz="1800" b="1" dirty="0">
                <a:solidFill>
                  <a:srgbClr val="7F7F7F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%</a:t>
            </a:r>
            <a:r>
              <a:rPr lang="en-US" sz="1800" b="1" dirty="0" err="1">
                <a:solidFill>
                  <a:srgbClr val="7F7F7F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rbp</a:t>
            </a:r>
            <a:endParaRPr lang="en-US" sz="1800" b="1" dirty="0">
              <a:solidFill>
                <a:srgbClr val="7F7F7F"/>
              </a:solidFill>
              <a:latin typeface="Courier New"/>
              <a:ea typeface="Calibri Bold" charset="0"/>
              <a:cs typeface="Courier New"/>
              <a:sym typeface="Calibri Bold" charset="0"/>
            </a:endParaRPr>
          </a:p>
        </p:txBody>
      </p:sp>
      <p:sp>
        <p:nvSpPr>
          <p:cNvPr id="62474" name="Rectangle 10"/>
          <p:cNvSpPr>
            <a:spLocks/>
          </p:cNvSpPr>
          <p:nvPr/>
        </p:nvSpPr>
        <p:spPr bwMode="auto">
          <a:xfrm>
            <a:off x="7366000" y="2667000"/>
            <a:ext cx="1270000" cy="609600"/>
          </a:xfrm>
          <a:prstGeom prst="rect">
            <a:avLst/>
          </a:prstGeom>
          <a:solidFill>
            <a:srgbClr val="F2F2F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Arguments</a:t>
            </a:r>
          </a:p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7+</a:t>
            </a:r>
          </a:p>
        </p:txBody>
      </p:sp>
      <p:sp>
        <p:nvSpPr>
          <p:cNvPr id="62475" name="Rectangle 11"/>
          <p:cNvSpPr>
            <a:spLocks/>
          </p:cNvSpPr>
          <p:nvPr/>
        </p:nvSpPr>
        <p:spPr bwMode="auto">
          <a:xfrm>
            <a:off x="6235700" y="2125663"/>
            <a:ext cx="684213" cy="6350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Caller</a:t>
            </a:r>
            <a:endParaRPr lang="en-US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r"/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Frame</a:t>
            </a:r>
          </a:p>
        </p:txBody>
      </p:sp>
      <p:sp>
        <p:nvSpPr>
          <p:cNvPr id="62476" name="AutoShape 12"/>
          <p:cNvSpPr>
            <a:spLocks/>
          </p:cNvSpPr>
          <p:nvPr/>
        </p:nvSpPr>
        <p:spPr bwMode="auto">
          <a:xfrm>
            <a:off x="6981825" y="1295400"/>
            <a:ext cx="228600" cy="22606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15635" y="21600"/>
                  <a:pt x="10800" y="20875"/>
                  <a:pt x="10800" y="19980"/>
                </a:cubicBezTo>
                <a:lnTo>
                  <a:pt x="10800" y="12420"/>
                </a:lnTo>
                <a:cubicBezTo>
                  <a:pt x="10800" y="11525"/>
                  <a:pt x="5965" y="10800"/>
                  <a:pt x="0" y="10800"/>
                </a:cubicBezTo>
                <a:cubicBezTo>
                  <a:pt x="5965" y="10800"/>
                  <a:pt x="10800" y="10075"/>
                  <a:pt x="10800" y="9180"/>
                </a:cubicBezTo>
                <a:lnTo>
                  <a:pt x="10800" y="1620"/>
                </a:lnTo>
                <a:cubicBezTo>
                  <a:pt x="10800" y="725"/>
                  <a:pt x="15635" y="0"/>
                  <a:pt x="21600" y="0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77" name="Line 13"/>
          <p:cNvSpPr>
            <a:spLocks noChangeShapeType="1"/>
          </p:cNvSpPr>
          <p:nvPr/>
        </p:nvSpPr>
        <p:spPr bwMode="auto">
          <a:xfrm>
            <a:off x="6469063" y="3732213"/>
            <a:ext cx="717550" cy="0"/>
          </a:xfrm>
          <a:prstGeom prst="line">
            <a:avLst/>
          </a:pr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78" name="Rectangle 14"/>
          <p:cNvSpPr>
            <a:spLocks/>
          </p:cNvSpPr>
          <p:nvPr/>
        </p:nvSpPr>
        <p:spPr bwMode="auto">
          <a:xfrm>
            <a:off x="4927600" y="3268663"/>
            <a:ext cx="1562100" cy="6096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Frame pointer</a:t>
            </a:r>
            <a:b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</a:br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>
            <a:off x="6478588" y="6488112"/>
            <a:ext cx="719137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80" name="Rectangle 16"/>
          <p:cNvSpPr>
            <a:spLocks/>
          </p:cNvSpPr>
          <p:nvPr/>
        </p:nvSpPr>
        <p:spPr bwMode="auto">
          <a:xfrm>
            <a:off x="5005388" y="6019800"/>
            <a:ext cx="1485900" cy="6096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pointer</a:t>
            </a:r>
            <a:endParaRPr lang="en-US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18" name="Rectangle 14"/>
          <p:cNvSpPr>
            <a:spLocks/>
          </p:cNvSpPr>
          <p:nvPr/>
        </p:nvSpPr>
        <p:spPr bwMode="auto">
          <a:xfrm>
            <a:off x="4953000" y="3810000"/>
            <a:ext cx="1562100" cy="6096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(Optional)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Example: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incr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1371600"/>
            <a:ext cx="4876800" cy="1828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(long *p, 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x = *p;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y = x +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*p = y;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x;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3494" name="Rectangle 6"/>
          <p:cNvSpPr>
            <a:spLocks/>
          </p:cNvSpPr>
          <p:nvPr/>
        </p:nvSpPr>
        <p:spPr bwMode="auto">
          <a:xfrm>
            <a:off x="381000" y="4038600"/>
            <a:ext cx="4279900" cy="1524000"/>
          </a:xfrm>
          <a:prstGeom prst="rect">
            <a:avLst/>
          </a:prstGeom>
          <a:solidFill>
            <a:srgbClr val="CDF1C5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(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</a:t>
            </a:r>
            <a:r>
              <a:rPr lang="en-US" sz="18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%</a:t>
            </a:r>
            <a:r>
              <a:rPr lang="en-US" sz="18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rgbClr val="008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  <a:tab pos="457200" algn="l"/>
                <a:tab pos="1485900" algn="l"/>
                <a:tab pos="23495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571314"/>
              </p:ext>
            </p:extLst>
          </p:nvPr>
        </p:nvGraphicFramePr>
        <p:xfrm>
          <a:off x="5257800" y="4114800"/>
          <a:ext cx="33528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val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, 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Example: Calling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incr</a:t>
            </a:r>
            <a:r>
              <a:rPr lang="en-US" dirty="0"/>
              <a:t> #1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581400"/>
            <a:ext cx="4419600" cy="2971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v1+v2;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63498" name="Line 10"/>
          <p:cNvSpPr>
            <a:spLocks noChangeShapeType="1"/>
          </p:cNvSpPr>
          <p:nvPr/>
        </p:nvSpPr>
        <p:spPr bwMode="auto">
          <a:xfrm flipH="1">
            <a:off x="6477000" y="27432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3499" name="Rectangle 11"/>
          <p:cNvSpPr>
            <a:spLocks/>
          </p:cNvSpPr>
          <p:nvPr/>
        </p:nvSpPr>
        <p:spPr bwMode="auto">
          <a:xfrm>
            <a:off x="6983413" y="25844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3500" name="Rectangle 12"/>
          <p:cNvSpPr>
            <a:spLocks/>
          </p:cNvSpPr>
          <p:nvPr/>
        </p:nvSpPr>
        <p:spPr bwMode="auto">
          <a:xfrm>
            <a:off x="5943600" y="1066800"/>
            <a:ext cx="2301486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Initial Stack Structure</a:t>
            </a:r>
          </a:p>
        </p:txBody>
      </p:sp>
      <p:sp>
        <p:nvSpPr>
          <p:cNvPr id="63501" name="Rectangle 13"/>
          <p:cNvSpPr>
            <a:spLocks/>
          </p:cNvSpPr>
          <p:nvPr/>
        </p:nvSpPr>
        <p:spPr bwMode="auto">
          <a:xfrm>
            <a:off x="5181600" y="16002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16" name="Rectangle 9"/>
          <p:cNvSpPr>
            <a:spLocks/>
          </p:cNvSpPr>
          <p:nvPr/>
        </p:nvSpPr>
        <p:spPr bwMode="auto">
          <a:xfrm>
            <a:off x="5181600" y="25146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5715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15213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6096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63309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61023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3886200"/>
            <a:ext cx="2677816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Resulting 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44196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5334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59436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57150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</p:spTree>
    <p:extLst>
      <p:ext uri="{BB962C8B-B14F-4D97-AF65-F5344CB8AC3E}">
        <p14:creationId xmlns:p14="http://schemas.microsoft.com/office/powerpoint/2010/main" val="936360333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Example: Calling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incr</a:t>
            </a:r>
            <a:r>
              <a:rPr lang="en-US" dirty="0"/>
              <a:t> #2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581400"/>
            <a:ext cx="4419600" cy="2971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v1+v2;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2971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15213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3352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5877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33591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1143000"/>
            <a:ext cx="1660661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6764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590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32004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29718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964611"/>
              </p:ext>
            </p:extLst>
          </p:nvPr>
        </p:nvGraphicFramePr>
        <p:xfrm>
          <a:off x="5257800" y="4114800"/>
          <a:ext cx="33528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&amp;v1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atin typeface="Courier New"/>
                          <a:cs typeface="Courier New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2977580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Example: Calling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incr</a:t>
            </a:r>
            <a:r>
              <a:rPr lang="en-US" dirty="0"/>
              <a:t> #2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581400"/>
            <a:ext cx="4419600" cy="2971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v1+v2;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2971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15213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3352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5877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33591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1143000"/>
            <a:ext cx="1660661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6764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590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32004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29718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992342"/>
              </p:ext>
            </p:extLst>
          </p:nvPr>
        </p:nvGraphicFramePr>
        <p:xfrm>
          <a:off x="5257800" y="4114800"/>
          <a:ext cx="33528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&amp;v1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atin typeface="Courier New"/>
                          <a:cs typeface="Courier New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56921" y="3200400"/>
            <a:ext cx="7233583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Aside 1: 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$3000, %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esi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Remember,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movl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-&gt; %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exx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zeros out high order 32 bits.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Why use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movl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instead of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movq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? 1 byte shorter.</a:t>
            </a:r>
          </a:p>
        </p:txBody>
      </p:sp>
    </p:spTree>
    <p:extLst>
      <p:ext uri="{BB962C8B-B14F-4D97-AF65-F5344CB8AC3E}">
        <p14:creationId xmlns:p14="http://schemas.microsoft.com/office/powerpoint/2010/main" val="899641772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Example: Calling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incr</a:t>
            </a:r>
            <a:r>
              <a:rPr lang="en-US" dirty="0"/>
              <a:t> #2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581400"/>
            <a:ext cx="4419600" cy="2971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v1+v2;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2971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15213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3352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5877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33591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1143000"/>
            <a:ext cx="1660661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6764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590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32004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29718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723457"/>
              </p:ext>
            </p:extLst>
          </p:nvPr>
        </p:nvGraphicFramePr>
        <p:xfrm>
          <a:off x="5257800" y="4114800"/>
          <a:ext cx="33528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&amp;v1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atin typeface="Courier New"/>
                          <a:cs typeface="Courier New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8053" y="3512971"/>
            <a:ext cx="5994534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Aside 2: 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leaq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8(%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 %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Computes %rsp+8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Actually, used for what it is meant!</a:t>
            </a:r>
          </a:p>
        </p:txBody>
      </p:sp>
    </p:spTree>
    <p:extLst>
      <p:ext uri="{BB962C8B-B14F-4D97-AF65-F5344CB8AC3E}">
        <p14:creationId xmlns:p14="http://schemas.microsoft.com/office/powerpoint/2010/main" val="430788378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Example: Calling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incr</a:t>
            </a:r>
            <a:r>
              <a:rPr lang="en-US" dirty="0"/>
              <a:t> #2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581400"/>
            <a:ext cx="4419600" cy="2971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v1+v2;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2971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15213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3352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5877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33591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1143000"/>
            <a:ext cx="1660661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6764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590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32004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29718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63069"/>
              </p:ext>
            </p:extLst>
          </p:nvPr>
        </p:nvGraphicFramePr>
        <p:xfrm>
          <a:off x="5257800" y="4114800"/>
          <a:ext cx="33528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&amp;v1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atin typeface="Courier New"/>
                          <a:cs typeface="Courier New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2812119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Example: Calling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incr</a:t>
            </a:r>
            <a:r>
              <a:rPr lang="en-US" dirty="0"/>
              <a:t> #3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581400"/>
            <a:ext cx="4419600" cy="2971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  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v2 =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v1+v2;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2971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b="1" dirty="0">
                <a:solidFill>
                  <a:srgbClr val="FF0000"/>
                </a:solidFill>
                <a:latin typeface="Courier New Bold" charset="0"/>
                <a:cs typeface="Courier New Bold" charset="0"/>
                <a:sym typeface="Courier New Bold" charset="0"/>
              </a:rPr>
              <a:t>18213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3352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5877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33591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1143000"/>
            <a:ext cx="1660661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6764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590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32004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29718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426936"/>
              </p:ext>
            </p:extLst>
          </p:nvPr>
        </p:nvGraphicFramePr>
        <p:xfrm>
          <a:off x="5257800" y="4114800"/>
          <a:ext cx="33528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&amp;v1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atin typeface="Courier New"/>
                          <a:cs typeface="Courier New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6464016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Example: Calling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incr</a:t>
            </a:r>
            <a:r>
              <a:rPr lang="en-US" dirty="0"/>
              <a:t> #4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581400"/>
            <a:ext cx="4419600" cy="2971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v1+v2;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2590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b="1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18213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2971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2067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29781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762000"/>
            <a:ext cx="1660661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2954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209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28194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25908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220560"/>
              </p:ext>
            </p:extLst>
          </p:nvPr>
        </p:nvGraphicFramePr>
        <p:xfrm>
          <a:off x="5257800" y="3733800"/>
          <a:ext cx="3352800" cy="74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858759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Example: Calling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incr</a:t>
            </a:r>
            <a:r>
              <a:rPr lang="en-US" dirty="0"/>
              <a:t> #5a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581400"/>
            <a:ext cx="4419600" cy="2971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return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v1+v2;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2590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b="1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18213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2971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2067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29781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762000"/>
            <a:ext cx="1660661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2954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2098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28194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25908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103589"/>
              </p:ext>
            </p:extLst>
          </p:nvPr>
        </p:nvGraphicFramePr>
        <p:xfrm>
          <a:off x="5257800" y="3733800"/>
          <a:ext cx="3352800" cy="74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Line 10"/>
          <p:cNvSpPr>
            <a:spLocks noChangeShapeType="1"/>
          </p:cNvSpPr>
          <p:nvPr/>
        </p:nvSpPr>
        <p:spPr bwMode="auto">
          <a:xfrm flipH="1">
            <a:off x="6477000" y="63246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" name="Rectangle 11"/>
          <p:cNvSpPr>
            <a:spLocks/>
          </p:cNvSpPr>
          <p:nvPr/>
        </p:nvSpPr>
        <p:spPr bwMode="auto">
          <a:xfrm>
            <a:off x="6983413" y="609600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1" name="Rectangle 12"/>
          <p:cNvSpPr>
            <a:spLocks/>
          </p:cNvSpPr>
          <p:nvPr/>
        </p:nvSpPr>
        <p:spPr bwMode="auto">
          <a:xfrm>
            <a:off x="5943600" y="4648200"/>
            <a:ext cx="2623840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Updated Stack Structure</a:t>
            </a:r>
          </a:p>
        </p:txBody>
      </p:sp>
      <p:sp>
        <p:nvSpPr>
          <p:cNvPr id="32" name="Rectangle 13"/>
          <p:cNvSpPr>
            <a:spLocks/>
          </p:cNvSpPr>
          <p:nvPr/>
        </p:nvSpPr>
        <p:spPr bwMode="auto">
          <a:xfrm>
            <a:off x="5181600" y="51816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36" name="Rectangle 9"/>
          <p:cNvSpPr>
            <a:spLocks/>
          </p:cNvSpPr>
          <p:nvPr/>
        </p:nvSpPr>
        <p:spPr bwMode="auto">
          <a:xfrm>
            <a:off x="5181600" y="6096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</p:spTree>
    <p:extLst>
      <p:ext uri="{BB962C8B-B14F-4D97-AF65-F5344CB8AC3E}">
        <p14:creationId xmlns:p14="http://schemas.microsoft.com/office/powerpoint/2010/main" val="1753888500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Example: Calling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incr</a:t>
            </a:r>
            <a:r>
              <a:rPr lang="en-US" dirty="0"/>
              <a:t> #5b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581400"/>
            <a:ext cx="4419600" cy="2971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return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v1+v2;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917685"/>
              </p:ext>
            </p:extLst>
          </p:nvPr>
        </p:nvGraphicFramePr>
        <p:xfrm>
          <a:off x="5257800" y="3733800"/>
          <a:ext cx="3352800" cy="74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Line 10"/>
          <p:cNvSpPr>
            <a:spLocks noChangeShapeType="1"/>
          </p:cNvSpPr>
          <p:nvPr/>
        </p:nvSpPr>
        <p:spPr bwMode="auto">
          <a:xfrm flipH="1">
            <a:off x="6553200" y="28956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" name="Rectangle 11"/>
          <p:cNvSpPr>
            <a:spLocks/>
          </p:cNvSpPr>
          <p:nvPr/>
        </p:nvSpPr>
        <p:spPr bwMode="auto">
          <a:xfrm>
            <a:off x="7059613" y="266700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1" name="Rectangle 12"/>
          <p:cNvSpPr>
            <a:spLocks/>
          </p:cNvSpPr>
          <p:nvPr/>
        </p:nvSpPr>
        <p:spPr bwMode="auto">
          <a:xfrm>
            <a:off x="6019800" y="1219200"/>
            <a:ext cx="2623840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Updated Stack Structure</a:t>
            </a:r>
          </a:p>
        </p:txBody>
      </p:sp>
      <p:sp>
        <p:nvSpPr>
          <p:cNvPr id="32" name="Rectangle 13"/>
          <p:cNvSpPr>
            <a:spLocks/>
          </p:cNvSpPr>
          <p:nvPr/>
        </p:nvSpPr>
        <p:spPr bwMode="auto">
          <a:xfrm>
            <a:off x="5257800" y="17526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36" name="Rectangle 9"/>
          <p:cNvSpPr>
            <a:spLocks/>
          </p:cNvSpPr>
          <p:nvPr/>
        </p:nvSpPr>
        <p:spPr bwMode="auto">
          <a:xfrm>
            <a:off x="5257800" y="2667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5" name="Line 10"/>
          <p:cNvSpPr>
            <a:spLocks noChangeShapeType="1"/>
          </p:cNvSpPr>
          <p:nvPr/>
        </p:nvSpPr>
        <p:spPr bwMode="auto">
          <a:xfrm flipH="1">
            <a:off x="6553200" y="59436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Rectangle 11"/>
          <p:cNvSpPr>
            <a:spLocks/>
          </p:cNvSpPr>
          <p:nvPr/>
        </p:nvSpPr>
        <p:spPr bwMode="auto">
          <a:xfrm>
            <a:off x="7059613" y="571500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3" name="Rectangle 12"/>
          <p:cNvSpPr>
            <a:spLocks/>
          </p:cNvSpPr>
          <p:nvPr/>
        </p:nvSpPr>
        <p:spPr bwMode="auto">
          <a:xfrm>
            <a:off x="6019800" y="4648200"/>
            <a:ext cx="2211818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Final Stack Structure</a:t>
            </a:r>
          </a:p>
        </p:txBody>
      </p:sp>
      <p:sp>
        <p:nvSpPr>
          <p:cNvPr id="34" name="Rectangle 13"/>
          <p:cNvSpPr>
            <a:spLocks/>
          </p:cNvSpPr>
          <p:nvPr/>
        </p:nvSpPr>
        <p:spPr bwMode="auto">
          <a:xfrm>
            <a:off x="5257800" y="51816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241787487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Register Saving Conventions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When procedure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yoo</a:t>
            </a:r>
            <a:r>
              <a:rPr lang="en-US" dirty="0"/>
              <a:t> calls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who</a:t>
            </a:r>
            <a:r>
              <a:rPr lang="en-US" dirty="0"/>
              <a:t>:</a:t>
            </a:r>
          </a:p>
          <a:p>
            <a:pPr marL="552450" lvl="1"/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yoo</a:t>
            </a:r>
            <a:r>
              <a:rPr lang="en-US" dirty="0"/>
              <a:t> is the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caller</a:t>
            </a:r>
            <a:endParaRPr lang="en-US" dirty="0"/>
          </a:p>
          <a:p>
            <a:pPr marL="552450" lvl="1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who</a:t>
            </a:r>
            <a:r>
              <a:rPr lang="en-US" dirty="0"/>
              <a:t> is the </a:t>
            </a:r>
            <a:r>
              <a:rPr lang="en-US" dirty="0" err="1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callee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Can register be used for temporary storage?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52450" lvl="1"/>
            <a:r>
              <a:rPr lang="en-US" dirty="0"/>
              <a:t>Contents of register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rdx</a:t>
            </a:r>
            <a:r>
              <a:rPr lang="en-US" dirty="0"/>
              <a:t> overwritten by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who</a:t>
            </a:r>
            <a:endParaRPr lang="en-US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  <a:p>
            <a:pPr marL="552450" lvl="1"/>
            <a:r>
              <a:rPr lang="en-US" dirty="0">
                <a:ea typeface="Zapf Dingbats" charset="0"/>
                <a:cs typeface="Zapf Dingbats" charset="0"/>
              </a:rPr>
              <a:t>This could be trouble ➙ something should be done!</a:t>
            </a:r>
            <a:endParaRPr lang="en-US" sz="1800" dirty="0"/>
          </a:p>
          <a:p>
            <a:pPr marL="838200" lvl="2"/>
            <a:r>
              <a:rPr lang="en-US" dirty="0"/>
              <a:t>Need some coordination</a:t>
            </a:r>
          </a:p>
        </p:txBody>
      </p:sp>
      <p:sp>
        <p:nvSpPr>
          <p:cNvPr id="74757" name="Rectangle 5"/>
          <p:cNvSpPr>
            <a:spLocks/>
          </p:cNvSpPr>
          <p:nvPr/>
        </p:nvSpPr>
        <p:spPr bwMode="auto">
          <a:xfrm>
            <a:off x="760413" y="3200400"/>
            <a:ext cx="3797300" cy="1976438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yoo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• • •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$15213, </a:t>
            </a: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%</a:t>
            </a:r>
            <a:r>
              <a:rPr lang="en-US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endParaRPr lang="en-US" sz="2400" b="1" dirty="0">
              <a:solidFill>
                <a:srgbClr val="C00000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call who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%</a:t>
            </a:r>
            <a:r>
              <a:rPr lang="en-US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• • •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</a:t>
            </a:r>
          </a:p>
        </p:txBody>
      </p:sp>
      <p:sp>
        <p:nvSpPr>
          <p:cNvPr id="74758" name="Rectangle 6"/>
          <p:cNvSpPr>
            <a:spLocks/>
          </p:cNvSpPr>
          <p:nvPr/>
        </p:nvSpPr>
        <p:spPr bwMode="auto">
          <a:xfrm>
            <a:off x="4751388" y="3200400"/>
            <a:ext cx="3797300" cy="19812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who: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• • •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$18213, </a:t>
            </a: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%</a:t>
            </a:r>
            <a:r>
              <a:rPr lang="en-US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endParaRPr lang="en-US" sz="2400" b="1" dirty="0">
              <a:solidFill>
                <a:srgbClr val="C00000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• • •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457200" algn="l"/>
                <a:tab pos="457200" algn="l"/>
                <a:tab pos="457200" algn="l"/>
                <a:tab pos="457200" algn="l"/>
                <a:tab pos="457200" algn="l"/>
                <a:tab pos="4572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</a:t>
            </a: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Register Saving Conventions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When procedure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yoo</a:t>
            </a:r>
            <a:r>
              <a:rPr lang="en-US" dirty="0"/>
              <a:t> calls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who</a:t>
            </a:r>
            <a:r>
              <a:rPr lang="en-US" dirty="0"/>
              <a:t>:</a:t>
            </a:r>
          </a:p>
          <a:p>
            <a:pPr marL="552450" lvl="1"/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yoo</a:t>
            </a:r>
            <a:r>
              <a:rPr lang="en-US" dirty="0"/>
              <a:t> is the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caller</a:t>
            </a:r>
            <a:endParaRPr lang="en-US" dirty="0"/>
          </a:p>
          <a:p>
            <a:pPr marL="552450" lvl="1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who</a:t>
            </a:r>
            <a:r>
              <a:rPr lang="en-US" dirty="0"/>
              <a:t> is the </a:t>
            </a:r>
            <a:r>
              <a:rPr lang="en-US" dirty="0" err="1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callee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Can register be used for temporary storage?</a:t>
            </a:r>
          </a:p>
          <a:p>
            <a:r>
              <a:rPr lang="en-US" dirty="0"/>
              <a:t>Conventions</a:t>
            </a:r>
          </a:p>
          <a:p>
            <a:pPr marL="552450" lvl="1"/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“Caller Saved”</a:t>
            </a:r>
            <a:endParaRPr lang="en-US" dirty="0">
              <a:solidFill>
                <a:srgbClr val="980002"/>
              </a:solidFill>
              <a:latin typeface="Calibri Bold Italic" charset="0"/>
              <a:ea typeface="ヒラギノ角ゴ ProN W6" charset="0"/>
              <a:cs typeface="ヒラギノ角ゴ ProN W6" charset="0"/>
              <a:sym typeface="Calibri Bold Italic" charset="0"/>
            </a:endParaRPr>
          </a:p>
          <a:p>
            <a:pPr marL="838200" lvl="2"/>
            <a:r>
              <a:rPr lang="en-US" dirty="0"/>
              <a:t>Caller saves temporary values in its frame before the call</a:t>
            </a:r>
          </a:p>
          <a:p>
            <a:pPr marL="552450" lvl="1"/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“</a:t>
            </a:r>
            <a:r>
              <a:rPr lang="en-US" dirty="0" err="1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Callee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 Saved”</a:t>
            </a:r>
            <a:endParaRPr lang="en-US" dirty="0">
              <a:solidFill>
                <a:srgbClr val="980002"/>
              </a:solidFill>
              <a:latin typeface="Calibri Bold Italic" charset="0"/>
              <a:ea typeface="ヒラギノ角ゴ ProN W6" charset="0"/>
              <a:cs typeface="ヒラギノ角ゴ ProN W6" charset="0"/>
              <a:sym typeface="Calibri Bold Italic" charset="0"/>
            </a:endParaRPr>
          </a:p>
          <a:p>
            <a:pPr marL="838200" lvl="2"/>
            <a:r>
              <a:rPr lang="en-US" dirty="0" err="1"/>
              <a:t>Callee</a:t>
            </a:r>
            <a:r>
              <a:rPr lang="en-US" dirty="0"/>
              <a:t> saves temporary values in its frame before using</a:t>
            </a:r>
          </a:p>
          <a:p>
            <a:pPr marL="838200" lvl="2"/>
            <a:r>
              <a:rPr lang="en-US" dirty="0" err="1"/>
              <a:t>Callee</a:t>
            </a:r>
            <a:r>
              <a:rPr lang="en-US" dirty="0"/>
              <a:t> restores them before returning to caller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254000"/>
            <a:ext cx="6477000" cy="1143000"/>
          </a:xfrm>
          <a:ln/>
        </p:spPr>
        <p:txBody>
          <a:bodyPr/>
          <a:lstStyle/>
          <a:p>
            <a:pPr marL="119063" indent="-119063"/>
            <a:r>
              <a:rPr lang="en-US" dirty="0"/>
              <a:t>x86-64 Linux Register Usage #1</a:t>
            </a:r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4064000" cy="5435600"/>
          </a:xfrm>
          <a:ln/>
        </p:spPr>
        <p:txBody>
          <a:bodyPr/>
          <a:lstStyle/>
          <a:p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pPr marL="552450" lvl="1"/>
            <a:r>
              <a:rPr lang="en-US" dirty="0"/>
              <a:t>Return value</a:t>
            </a:r>
          </a:p>
          <a:p>
            <a:pPr marL="552450" lvl="1"/>
            <a:r>
              <a:rPr lang="en-US" dirty="0"/>
              <a:t>Also caller-saved</a:t>
            </a:r>
          </a:p>
          <a:p>
            <a:pPr marL="552450" lvl="1"/>
            <a:r>
              <a:rPr lang="en-US" dirty="0"/>
              <a:t>Can be modified by procedure</a:t>
            </a:r>
          </a:p>
          <a:p>
            <a:pPr marL="29210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rdi</a:t>
            </a:r>
            <a:r>
              <a:rPr lang="en-US" b="0" dirty="0">
                <a:cs typeface="Courier New Bold" charset="0"/>
                <a:sym typeface="Courier New Bold" charset="0"/>
              </a:rPr>
              <a:t>, ...,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%r9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pPr marL="552450" lvl="1"/>
            <a:r>
              <a:rPr lang="en-US" dirty="0"/>
              <a:t>Arguments</a:t>
            </a:r>
          </a:p>
          <a:p>
            <a:pPr marL="552450" lvl="1"/>
            <a:r>
              <a:rPr lang="en-US" dirty="0"/>
              <a:t>Also caller-saved</a:t>
            </a:r>
          </a:p>
          <a:p>
            <a:pPr marL="552450" lvl="1"/>
            <a:r>
              <a:rPr lang="en-US" dirty="0"/>
              <a:t>Can be modified by procedure</a:t>
            </a:r>
          </a:p>
          <a:p>
            <a:pPr marL="29210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  <a:r>
              <a:rPr lang="en-US" b="0" dirty="0">
                <a:cs typeface="Courier New Bold" charset="0"/>
                <a:sym typeface="Courier New Bold" charset="0"/>
              </a:rPr>
              <a:t>,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pPr marL="552450" lvl="1"/>
            <a:r>
              <a:rPr lang="en-US" dirty="0"/>
              <a:t>Caller-saved</a:t>
            </a:r>
          </a:p>
          <a:p>
            <a:pPr marL="552450" lvl="1"/>
            <a:r>
              <a:rPr lang="en-US" dirty="0"/>
              <a:t>Can be modified by procedure</a:t>
            </a:r>
          </a:p>
          <a:p>
            <a:pPr marL="552450" lvl="1"/>
            <a:endParaRPr lang="en-US" dirty="0"/>
          </a:p>
          <a:p>
            <a:pPr marL="552450" lvl="1"/>
            <a:endParaRPr lang="en-US" dirty="0"/>
          </a:p>
          <a:p>
            <a:pPr marL="552450" lvl="1"/>
            <a:endParaRPr lang="en-US" dirty="0"/>
          </a:p>
        </p:txBody>
      </p:sp>
      <p:sp>
        <p:nvSpPr>
          <p:cNvPr id="76805" name="Rectangle 5"/>
          <p:cNvSpPr>
            <a:spLocks/>
          </p:cNvSpPr>
          <p:nvPr/>
        </p:nvSpPr>
        <p:spPr bwMode="auto">
          <a:xfrm>
            <a:off x="6324600" y="1600200"/>
            <a:ext cx="25400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6806" name="Rectangle 6"/>
          <p:cNvSpPr>
            <a:spLocks/>
          </p:cNvSpPr>
          <p:nvPr/>
        </p:nvSpPr>
        <p:spPr bwMode="auto">
          <a:xfrm>
            <a:off x="6324600" y="2971800"/>
            <a:ext cx="25400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rdx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6807" name="Rectangle 7"/>
          <p:cNvSpPr>
            <a:spLocks/>
          </p:cNvSpPr>
          <p:nvPr/>
        </p:nvSpPr>
        <p:spPr bwMode="auto">
          <a:xfrm>
            <a:off x="6324600" y="3429000"/>
            <a:ext cx="25400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rcx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6813" name="AutoShape 13"/>
          <p:cNvSpPr>
            <a:spLocks/>
          </p:cNvSpPr>
          <p:nvPr/>
        </p:nvSpPr>
        <p:spPr bwMode="auto">
          <a:xfrm>
            <a:off x="5867400" y="2057400"/>
            <a:ext cx="304800" cy="2667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15635" y="21600"/>
                  <a:pt x="10800" y="21140"/>
                  <a:pt x="10800" y="20571"/>
                </a:cubicBezTo>
                <a:lnTo>
                  <a:pt x="10800" y="11829"/>
                </a:lnTo>
                <a:cubicBezTo>
                  <a:pt x="10800" y="11261"/>
                  <a:pt x="5965" y="10800"/>
                  <a:pt x="0" y="10800"/>
                </a:cubicBezTo>
                <a:cubicBezTo>
                  <a:pt x="5965" y="10800"/>
                  <a:pt x="10800" y="10339"/>
                  <a:pt x="10800" y="9771"/>
                </a:cubicBezTo>
                <a:lnTo>
                  <a:pt x="10800" y="1029"/>
                </a:lnTo>
                <a:cubicBezTo>
                  <a:pt x="10800" y="461"/>
                  <a:pt x="15635" y="0"/>
                  <a:pt x="21600" y="0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6816" name="Rectangle 16"/>
          <p:cNvSpPr>
            <a:spLocks/>
          </p:cNvSpPr>
          <p:nvPr/>
        </p:nvSpPr>
        <p:spPr bwMode="auto">
          <a:xfrm>
            <a:off x="4522513" y="1600200"/>
            <a:ext cx="1273598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Return value</a:t>
            </a:r>
          </a:p>
        </p:txBody>
      </p:sp>
      <p:sp>
        <p:nvSpPr>
          <p:cNvPr id="20" name="Rectangle 7"/>
          <p:cNvSpPr>
            <a:spLocks/>
          </p:cNvSpPr>
          <p:nvPr/>
        </p:nvSpPr>
        <p:spPr bwMode="auto">
          <a:xfrm>
            <a:off x="6324600" y="3886200"/>
            <a:ext cx="25400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1" name="Rectangle 7"/>
          <p:cNvSpPr>
            <a:spLocks/>
          </p:cNvSpPr>
          <p:nvPr/>
        </p:nvSpPr>
        <p:spPr bwMode="auto">
          <a:xfrm>
            <a:off x="6324600" y="4343400"/>
            <a:ext cx="25400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2" name="Rectangle 7"/>
          <p:cNvSpPr>
            <a:spLocks/>
          </p:cNvSpPr>
          <p:nvPr/>
        </p:nvSpPr>
        <p:spPr bwMode="auto">
          <a:xfrm>
            <a:off x="6324600" y="4800600"/>
            <a:ext cx="2540000" cy="381000"/>
          </a:xfrm>
          <a:prstGeom prst="rect">
            <a:avLst/>
          </a:prstGeom>
          <a:solidFill>
            <a:srgbClr val="F6F5B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3" name="Rectangle 7"/>
          <p:cNvSpPr>
            <a:spLocks/>
          </p:cNvSpPr>
          <p:nvPr/>
        </p:nvSpPr>
        <p:spPr bwMode="auto">
          <a:xfrm>
            <a:off x="6324600" y="5257800"/>
            <a:ext cx="2540000" cy="381000"/>
          </a:xfrm>
          <a:prstGeom prst="rect">
            <a:avLst/>
          </a:prstGeom>
          <a:solidFill>
            <a:srgbClr val="F6F5B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24" name="Rectangle 5"/>
          <p:cNvSpPr>
            <a:spLocks/>
          </p:cNvSpPr>
          <p:nvPr/>
        </p:nvSpPr>
        <p:spPr bwMode="auto">
          <a:xfrm>
            <a:off x="6324600" y="2057400"/>
            <a:ext cx="25400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rdi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5" name="Rectangle 5"/>
          <p:cNvSpPr>
            <a:spLocks/>
          </p:cNvSpPr>
          <p:nvPr/>
        </p:nvSpPr>
        <p:spPr bwMode="auto">
          <a:xfrm>
            <a:off x="6324600" y="2514600"/>
            <a:ext cx="25400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rsi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6" name="Rectangle 16"/>
          <p:cNvSpPr>
            <a:spLocks/>
          </p:cNvSpPr>
          <p:nvPr/>
        </p:nvSpPr>
        <p:spPr bwMode="auto">
          <a:xfrm>
            <a:off x="4687071" y="3200400"/>
            <a:ext cx="1109040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Arguments</a:t>
            </a:r>
          </a:p>
        </p:txBody>
      </p:sp>
      <p:sp>
        <p:nvSpPr>
          <p:cNvPr id="27" name="Rectangle 16"/>
          <p:cNvSpPr>
            <a:spLocks/>
          </p:cNvSpPr>
          <p:nvPr/>
        </p:nvSpPr>
        <p:spPr bwMode="auto">
          <a:xfrm>
            <a:off x="4486772" y="5029200"/>
            <a:ext cx="1270468" cy="630942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Caller-saved</a:t>
            </a:r>
          </a:p>
          <a:p>
            <a:pPr algn="r"/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temporaries</a:t>
            </a:r>
          </a:p>
        </p:txBody>
      </p:sp>
      <p:sp>
        <p:nvSpPr>
          <p:cNvPr id="28" name="AutoShape 13"/>
          <p:cNvSpPr>
            <a:spLocks/>
          </p:cNvSpPr>
          <p:nvPr/>
        </p:nvSpPr>
        <p:spPr bwMode="auto">
          <a:xfrm>
            <a:off x="5867400" y="4800600"/>
            <a:ext cx="304800" cy="8382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15635" y="21600"/>
                  <a:pt x="10800" y="21140"/>
                  <a:pt x="10800" y="20571"/>
                </a:cubicBezTo>
                <a:lnTo>
                  <a:pt x="10800" y="11829"/>
                </a:lnTo>
                <a:cubicBezTo>
                  <a:pt x="10800" y="11261"/>
                  <a:pt x="5965" y="10800"/>
                  <a:pt x="0" y="10800"/>
                </a:cubicBezTo>
                <a:cubicBezTo>
                  <a:pt x="5965" y="10800"/>
                  <a:pt x="10800" y="10339"/>
                  <a:pt x="10800" y="9771"/>
                </a:cubicBezTo>
                <a:lnTo>
                  <a:pt x="10800" y="1029"/>
                </a:lnTo>
                <a:cubicBezTo>
                  <a:pt x="10800" y="461"/>
                  <a:pt x="15635" y="0"/>
                  <a:pt x="21600" y="0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254000"/>
            <a:ext cx="6019800" cy="1143000"/>
          </a:xfrm>
          <a:ln/>
        </p:spPr>
        <p:txBody>
          <a:bodyPr/>
          <a:lstStyle/>
          <a:p>
            <a:pPr marL="119063" indent="-119063"/>
            <a:r>
              <a:rPr lang="en-US" dirty="0"/>
              <a:t>x86-64 Linux Register Usage #2</a:t>
            </a:r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4064000" cy="4394200"/>
          </a:xfrm>
          <a:ln/>
        </p:spPr>
        <p:txBody>
          <a:bodyPr/>
          <a:lstStyle/>
          <a:p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r>
              <a:rPr lang="en-US" dirty="0"/>
              <a:t>,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  <a:r>
              <a:rPr lang="en-US" dirty="0"/>
              <a:t>,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  <a:r>
              <a:rPr lang="en-US" dirty="0"/>
              <a:t>,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pPr marL="552450" lvl="1"/>
            <a:r>
              <a:rPr lang="en-US" dirty="0" err="1"/>
              <a:t>Callee</a:t>
            </a:r>
            <a:r>
              <a:rPr lang="en-US" dirty="0"/>
              <a:t>-saved</a:t>
            </a:r>
          </a:p>
          <a:p>
            <a:pPr marL="552450" lvl="1"/>
            <a:r>
              <a:rPr lang="en-US" dirty="0" err="1"/>
              <a:t>Callee</a:t>
            </a:r>
            <a:r>
              <a:rPr lang="en-US" dirty="0"/>
              <a:t> must save &amp; restore</a:t>
            </a:r>
          </a:p>
          <a:p>
            <a:pPr marL="29210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rbp</a:t>
            </a:r>
            <a:endParaRPr lang="en-US" dirty="0"/>
          </a:p>
          <a:p>
            <a:pPr marL="552450" lvl="1"/>
            <a:r>
              <a:rPr lang="en-US" dirty="0" err="1"/>
              <a:t>Callee</a:t>
            </a:r>
            <a:r>
              <a:rPr lang="en-US" dirty="0"/>
              <a:t>-saved</a:t>
            </a:r>
          </a:p>
          <a:p>
            <a:pPr marL="552450" lvl="1"/>
            <a:r>
              <a:rPr lang="en-US" dirty="0" err="1"/>
              <a:t>Callee</a:t>
            </a:r>
            <a:r>
              <a:rPr lang="en-US" dirty="0"/>
              <a:t> must save &amp; restore</a:t>
            </a:r>
          </a:p>
          <a:p>
            <a:pPr marL="552450" lvl="1"/>
            <a:r>
              <a:rPr lang="en-US" dirty="0"/>
              <a:t>May be used as frame pointer</a:t>
            </a:r>
          </a:p>
          <a:p>
            <a:pPr marL="552450" lvl="1"/>
            <a:r>
              <a:rPr lang="en-US" dirty="0"/>
              <a:t>Can mix &amp; match</a:t>
            </a:r>
          </a:p>
          <a:p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pPr marL="552450" lvl="1"/>
            <a:r>
              <a:rPr lang="en-US" dirty="0"/>
              <a:t>Special form of </a:t>
            </a:r>
            <a:r>
              <a:rPr lang="en-US" dirty="0" err="1"/>
              <a:t>callee</a:t>
            </a:r>
            <a:r>
              <a:rPr lang="en-US" dirty="0"/>
              <a:t> save</a:t>
            </a:r>
          </a:p>
          <a:p>
            <a:pPr marL="552450" lvl="1"/>
            <a:r>
              <a:rPr lang="en-US" dirty="0"/>
              <a:t>Restored to original value upon exit from procedure</a:t>
            </a:r>
          </a:p>
        </p:txBody>
      </p:sp>
      <p:sp>
        <p:nvSpPr>
          <p:cNvPr id="76808" name="Rectangle 8"/>
          <p:cNvSpPr>
            <a:spLocks/>
          </p:cNvSpPr>
          <p:nvPr/>
        </p:nvSpPr>
        <p:spPr bwMode="auto">
          <a:xfrm>
            <a:off x="6400800" y="1371600"/>
            <a:ext cx="254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6811" name="Rectangle 11"/>
          <p:cNvSpPr>
            <a:spLocks/>
          </p:cNvSpPr>
          <p:nvPr/>
        </p:nvSpPr>
        <p:spPr bwMode="auto">
          <a:xfrm>
            <a:off x="6400800" y="3657600"/>
            <a:ext cx="2540000" cy="381000"/>
          </a:xfrm>
          <a:prstGeom prst="rect">
            <a:avLst/>
          </a:prstGeom>
          <a:solidFill>
            <a:srgbClr val="F1C7C7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6814" name="AutoShape 14"/>
          <p:cNvSpPr>
            <a:spLocks/>
          </p:cNvSpPr>
          <p:nvPr/>
        </p:nvSpPr>
        <p:spPr bwMode="auto">
          <a:xfrm>
            <a:off x="5943600" y="1371600"/>
            <a:ext cx="304800" cy="22098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15635" y="21600"/>
                  <a:pt x="10800" y="21140"/>
                  <a:pt x="10800" y="20571"/>
                </a:cubicBezTo>
                <a:lnTo>
                  <a:pt x="10800" y="11829"/>
                </a:lnTo>
                <a:cubicBezTo>
                  <a:pt x="10800" y="11261"/>
                  <a:pt x="5965" y="10800"/>
                  <a:pt x="0" y="10800"/>
                </a:cubicBezTo>
                <a:cubicBezTo>
                  <a:pt x="5965" y="10800"/>
                  <a:pt x="10800" y="10339"/>
                  <a:pt x="10800" y="9771"/>
                </a:cubicBezTo>
                <a:lnTo>
                  <a:pt x="10800" y="1029"/>
                </a:lnTo>
                <a:cubicBezTo>
                  <a:pt x="10800" y="461"/>
                  <a:pt x="15635" y="0"/>
                  <a:pt x="21600" y="0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6815" name="AutoShape 15"/>
          <p:cNvSpPr>
            <a:spLocks/>
          </p:cNvSpPr>
          <p:nvPr/>
        </p:nvSpPr>
        <p:spPr bwMode="auto">
          <a:xfrm>
            <a:off x="5715000" y="3200400"/>
            <a:ext cx="304800" cy="8382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15635" y="21600"/>
                  <a:pt x="10800" y="21139"/>
                  <a:pt x="10800" y="20571"/>
                </a:cubicBezTo>
                <a:lnTo>
                  <a:pt x="10800" y="11829"/>
                </a:lnTo>
                <a:cubicBezTo>
                  <a:pt x="10800" y="11261"/>
                  <a:pt x="5965" y="10800"/>
                  <a:pt x="0" y="10800"/>
                </a:cubicBezTo>
                <a:cubicBezTo>
                  <a:pt x="5965" y="10800"/>
                  <a:pt x="10800" y="10339"/>
                  <a:pt x="10800" y="9771"/>
                </a:cubicBezTo>
                <a:lnTo>
                  <a:pt x="10800" y="1029"/>
                </a:lnTo>
                <a:cubicBezTo>
                  <a:pt x="10800" y="461"/>
                  <a:pt x="15635" y="0"/>
                  <a:pt x="21600" y="0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6817" name="Rectangle 17"/>
          <p:cNvSpPr>
            <a:spLocks/>
          </p:cNvSpPr>
          <p:nvPr/>
        </p:nvSpPr>
        <p:spPr bwMode="auto">
          <a:xfrm>
            <a:off x="4572000" y="1981200"/>
            <a:ext cx="1262062" cy="6350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Callee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-saved</a:t>
            </a:r>
            <a:endParaRPr lang="en-US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r"/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Temporaries</a:t>
            </a:r>
          </a:p>
        </p:txBody>
      </p:sp>
      <p:sp>
        <p:nvSpPr>
          <p:cNvPr id="76818" name="Rectangle 18"/>
          <p:cNvSpPr>
            <a:spLocks/>
          </p:cNvSpPr>
          <p:nvPr/>
        </p:nvSpPr>
        <p:spPr bwMode="auto">
          <a:xfrm>
            <a:off x="4933950" y="3429000"/>
            <a:ext cx="755650" cy="3556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Special</a:t>
            </a:r>
          </a:p>
        </p:txBody>
      </p:sp>
      <p:sp>
        <p:nvSpPr>
          <p:cNvPr id="24" name="Rectangle 8"/>
          <p:cNvSpPr>
            <a:spLocks/>
          </p:cNvSpPr>
          <p:nvPr/>
        </p:nvSpPr>
        <p:spPr bwMode="auto">
          <a:xfrm>
            <a:off x="6400800" y="3200400"/>
            <a:ext cx="25400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rbp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5" name="Rectangle 8"/>
          <p:cNvSpPr>
            <a:spLocks/>
          </p:cNvSpPr>
          <p:nvPr/>
        </p:nvSpPr>
        <p:spPr bwMode="auto">
          <a:xfrm>
            <a:off x="6400800" y="1828800"/>
            <a:ext cx="254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26" name="Rectangle 8"/>
          <p:cNvSpPr>
            <a:spLocks/>
          </p:cNvSpPr>
          <p:nvPr/>
        </p:nvSpPr>
        <p:spPr bwMode="auto">
          <a:xfrm>
            <a:off x="6400800" y="2286000"/>
            <a:ext cx="254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27" name="Rectangle 8"/>
          <p:cNvSpPr>
            <a:spLocks/>
          </p:cNvSpPr>
          <p:nvPr/>
        </p:nvSpPr>
        <p:spPr bwMode="auto">
          <a:xfrm>
            <a:off x="6400800" y="2743200"/>
            <a:ext cx="254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</p:spTree>
    <p:extLst>
      <p:ext uri="{BB962C8B-B14F-4D97-AF65-F5344CB8AC3E}">
        <p14:creationId xmlns:p14="http://schemas.microsoft.com/office/powerpoint/2010/main" val="185356515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Small Exercise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223" y="1224776"/>
            <a:ext cx="2471173" cy="3912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9642" y="1149467"/>
            <a:ext cx="5977581" cy="1742323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long add5(long b0, long b1, long b2, long b3, long b4) {                                                                                      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return b0+b1+b2+b3+b4; 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2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long add10(long a0, long a1, long a2, long a3, long a4, long a5,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long a6, long a7, long a8, long a9)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return add5(a0, a1, a2, a3, a4)+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add5(a5, a6, a7, a8, a9);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381000" y="3025140"/>
            <a:ext cx="580263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228600" indent="-228600"/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Where are </a:t>
            </a:r>
            <a:r>
              <a:rPr lang="en-US" kern="0" dirty="0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a0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,…, </a:t>
            </a:r>
            <a:r>
              <a:rPr lang="en-US" kern="0" dirty="0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a9</a:t>
            </a:r>
            <a:r>
              <a:rPr lang="en-US" kern="0" dirty="0">
                <a:latin typeface="+mj-lt"/>
                <a:cs typeface="Courier New" panose="02070309020205020404" pitchFamily="49" charset="0"/>
                <a:sym typeface="Courier New Bold" charset="0"/>
              </a:rPr>
              <a:t> passed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?</a:t>
            </a:r>
            <a:endParaRPr lang="en-US" kern="0" dirty="0">
              <a:latin typeface="Calibri" panose="020F0502020204030204" pitchFamily="34" charset="0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381000" y="4152900"/>
            <a:ext cx="580263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228600" indent="-228600"/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Where are </a:t>
            </a:r>
            <a:r>
              <a:rPr lang="en-US" kern="0" dirty="0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b0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,…, </a:t>
            </a:r>
            <a:r>
              <a:rPr lang="en-US" kern="0" dirty="0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b4</a:t>
            </a:r>
            <a:r>
              <a:rPr lang="en-US" kern="0" dirty="0">
                <a:latin typeface="+mj-lt"/>
                <a:cs typeface="Courier New" panose="02070309020205020404" pitchFamily="49" charset="0"/>
                <a:sym typeface="Courier New Bold" charset="0"/>
              </a:rPr>
              <a:t> passed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?</a:t>
            </a:r>
            <a:endParaRPr lang="en-US" kern="0" dirty="0">
              <a:latin typeface="Calibri" panose="020F0502020204030204" pitchFamily="34" charset="0"/>
            </a:endParaRPr>
          </a:p>
        </p:txBody>
      </p:sp>
      <p:sp>
        <p:nvSpPr>
          <p:cNvPr id="15" name="Rectangle 4"/>
          <p:cNvSpPr txBox="1">
            <a:spLocks noChangeArrowheads="1"/>
          </p:cNvSpPr>
          <p:nvPr/>
        </p:nvSpPr>
        <p:spPr bwMode="auto">
          <a:xfrm>
            <a:off x="381000" y="3368040"/>
            <a:ext cx="580263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0" indent="0">
              <a:buNone/>
              <a:tabLst>
                <a:tab pos="228600" algn="l"/>
              </a:tabLst>
            </a:pP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	</a:t>
            </a:r>
            <a:r>
              <a:rPr lang="en-US" kern="0" dirty="0" err="1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rdi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, </a:t>
            </a:r>
            <a:r>
              <a:rPr lang="en-US" kern="0" dirty="0" err="1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rsi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, </a:t>
            </a:r>
            <a:r>
              <a:rPr lang="en-US" kern="0" dirty="0" err="1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rdx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, </a:t>
            </a:r>
            <a:r>
              <a:rPr lang="en-US" kern="0" dirty="0" err="1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rcx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, </a:t>
            </a:r>
            <a:r>
              <a:rPr lang="en-US" kern="0" dirty="0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r8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, </a:t>
            </a:r>
            <a:r>
              <a:rPr lang="en-US" kern="0" dirty="0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r9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, stack</a:t>
            </a:r>
            <a:endParaRPr lang="en-US" kern="0" dirty="0">
              <a:latin typeface="Calibri" panose="020F0502020204030204" pitchFamily="34" charset="0"/>
            </a:endParaRPr>
          </a:p>
        </p:txBody>
      </p:sp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381000" y="4594860"/>
            <a:ext cx="580263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0" indent="0">
              <a:buNone/>
              <a:tabLst>
                <a:tab pos="228600" algn="l"/>
              </a:tabLst>
            </a:pP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	</a:t>
            </a:r>
            <a:r>
              <a:rPr lang="en-US" kern="0" dirty="0" err="1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rdi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, </a:t>
            </a:r>
            <a:r>
              <a:rPr lang="en-US" kern="0" dirty="0" err="1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rsi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, </a:t>
            </a:r>
            <a:r>
              <a:rPr lang="en-US" kern="0" dirty="0" err="1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rdx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, </a:t>
            </a:r>
            <a:r>
              <a:rPr lang="en-US" kern="0" dirty="0" err="1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rcx</a:t>
            </a: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, </a:t>
            </a:r>
            <a:r>
              <a:rPr lang="en-US" kern="0" dirty="0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r8</a:t>
            </a:r>
            <a:endParaRPr lang="en-US" kern="0" dirty="0">
              <a:latin typeface="Calibri" panose="020F0502020204030204" pitchFamily="34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381000" y="5215890"/>
            <a:ext cx="580263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228600" indent="-228600"/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Which registers do we need to save?</a:t>
            </a:r>
            <a:endParaRPr lang="en-US" kern="0" dirty="0">
              <a:latin typeface="Calibri" panose="020F0502020204030204" pitchFamily="34" charset="0"/>
            </a:endParaRP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381000" y="5657850"/>
            <a:ext cx="580263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0" indent="0">
              <a:buNone/>
              <a:tabLst>
                <a:tab pos="228600" algn="l"/>
              </a:tabLst>
            </a:pP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	</a:t>
            </a:r>
            <a:r>
              <a:rPr lang="en-US" kern="0" dirty="0">
                <a:latin typeface="+mj-lt"/>
                <a:cs typeface="Courier New" panose="02070309020205020404" pitchFamily="49" charset="0"/>
                <a:sym typeface="Courier New Bold" charset="0"/>
              </a:rPr>
              <a:t>Ill-posed question. Need assembly. </a:t>
            </a:r>
            <a:endParaRPr lang="en-US" kern="0" dirty="0">
              <a:latin typeface="+mj-lt"/>
            </a:endParaRP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381000" y="6069330"/>
            <a:ext cx="580263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0" indent="0">
              <a:buNone/>
              <a:tabLst>
                <a:tab pos="228600" algn="l"/>
              </a:tabLst>
            </a:pPr>
            <a:r>
              <a:rPr lang="en-US" kern="0" dirty="0">
                <a:latin typeface="Calibri" panose="020F0502020204030204" pitchFamily="34" charset="0"/>
                <a:sym typeface="Courier New Bold" charset="0"/>
              </a:rPr>
              <a:t>	</a:t>
            </a:r>
            <a:r>
              <a:rPr lang="en-US" kern="0" dirty="0" err="1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rbx</a:t>
            </a:r>
            <a:r>
              <a:rPr lang="en-US" kern="0" dirty="0">
                <a:latin typeface="+mj-lt"/>
                <a:cs typeface="Courier New" panose="02070309020205020404" pitchFamily="49" charset="0"/>
                <a:sym typeface="Courier New Bold" charset="0"/>
              </a:rPr>
              <a:t>, </a:t>
            </a:r>
            <a:r>
              <a:rPr lang="en-US" kern="0" dirty="0" err="1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rbp</a:t>
            </a:r>
            <a:r>
              <a:rPr lang="en-US" kern="0" dirty="0">
                <a:latin typeface="+mj-lt"/>
                <a:cs typeface="Courier New" panose="02070309020205020404" pitchFamily="49" charset="0"/>
                <a:sym typeface="Courier New Bold" charset="0"/>
              </a:rPr>
              <a:t>, </a:t>
            </a:r>
            <a:r>
              <a:rPr lang="en-US" kern="0" dirty="0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r9</a:t>
            </a:r>
            <a:r>
              <a:rPr lang="en-US" kern="0" dirty="0">
                <a:latin typeface="+mj-lt"/>
                <a:cs typeface="Courier New" panose="02070309020205020404" pitchFamily="49" charset="0"/>
                <a:sym typeface="Courier New Bold" charset="0"/>
              </a:rPr>
              <a:t> (during first call to </a:t>
            </a:r>
            <a:r>
              <a:rPr lang="en-US" kern="0" dirty="0">
                <a:latin typeface="Courier New" panose="02070309020205020404" pitchFamily="49" charset="0"/>
                <a:cs typeface="Courier New" panose="02070309020205020404" pitchFamily="49" charset="0"/>
                <a:sym typeface="Courier New Bold" charset="0"/>
              </a:rPr>
              <a:t>add5</a:t>
            </a:r>
            <a:r>
              <a:rPr lang="en-US" kern="0" dirty="0">
                <a:latin typeface="+mj-lt"/>
                <a:cs typeface="Courier New" panose="02070309020205020404" pitchFamily="49" charset="0"/>
                <a:sym typeface="Courier New Bold" charset="0"/>
              </a:rPr>
              <a:t>)</a:t>
            </a:r>
            <a:endParaRPr lang="en-US" kern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15318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9" grpId="0"/>
      <p:bldP spid="10" grpId="0"/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Small Exercise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223" y="1224776"/>
            <a:ext cx="2471173" cy="3912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9642" y="1149467"/>
            <a:ext cx="5977581" cy="1742323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long add5(long b0, long b1, long b2, long b3, long b4) {                                                                                      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return b0+b1+b2+b3+b4; 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2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long add10(long a0, long a1, long a2, long a3, long a4, long a5,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long a6, long a7, long a8, long a9)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return add5(a0, a1, a2, a3, a4)+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add5(a5, a6, a7, a8, a9);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34760" y="5089602"/>
            <a:ext cx="3089849" cy="1235593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add5: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addq</a:t>
            </a: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%</a:t>
            </a:r>
            <a:r>
              <a:rPr lang="en-US" sz="12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rsi</a:t>
            </a: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%</a:t>
            </a:r>
            <a:r>
              <a:rPr lang="en-US" sz="12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rdi</a:t>
            </a:r>
            <a:endParaRPr lang="en-US" sz="12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addq</a:t>
            </a: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%</a:t>
            </a:r>
            <a:r>
              <a:rPr lang="en-US" sz="12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rdi</a:t>
            </a: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%</a:t>
            </a:r>
            <a:r>
              <a:rPr lang="en-US" sz="12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rdx</a:t>
            </a:r>
            <a:endParaRPr lang="en-US" sz="12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addq</a:t>
            </a: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%</a:t>
            </a:r>
            <a:r>
              <a:rPr lang="en-US" sz="12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rdx</a:t>
            </a: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%</a:t>
            </a:r>
            <a:r>
              <a:rPr lang="en-US" sz="12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rcx</a:t>
            </a:r>
            <a:endParaRPr lang="en-US" sz="12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leaq</a:t>
            </a: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(%rcx,%r8), %</a:t>
            </a:r>
            <a:r>
              <a:rPr lang="en-US" sz="12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rax</a:t>
            </a:r>
            <a:endParaRPr lang="en-US" sz="12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ret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9642" y="3179639"/>
            <a:ext cx="3089849" cy="3103051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add10: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pushq</a:t>
            </a:r>
            <a:r>
              <a:rPr lang="en-US" sz="12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  %</a:t>
            </a:r>
            <a:r>
              <a:rPr lang="en-US" sz="12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rbp</a:t>
            </a:r>
            <a:endParaRPr lang="en-US" sz="12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pushq</a:t>
            </a:r>
            <a:r>
              <a:rPr lang="en-US" sz="12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  %</a:t>
            </a:r>
            <a:r>
              <a:rPr lang="en-US" sz="12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rbx</a:t>
            </a:r>
            <a:endParaRPr lang="en-US" sz="12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movq</a:t>
            </a:r>
            <a:r>
              <a:rPr lang="en-US" sz="12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   %r9, %</a:t>
            </a:r>
            <a:r>
              <a:rPr lang="en-US" sz="12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rbp</a:t>
            </a:r>
            <a:endParaRPr lang="en-US" sz="12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call    add5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movq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  %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rax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, %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rbx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movq</a:t>
            </a: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48(%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rsp</a:t>
            </a: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), %r8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movq</a:t>
            </a: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40(%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rsp</a:t>
            </a: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), %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rcx</a:t>
            </a:r>
            <a:endParaRPr lang="en-US" sz="1200" b="1" dirty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movq</a:t>
            </a: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32(%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rsp</a:t>
            </a: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), %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rdx</a:t>
            </a:r>
            <a:endParaRPr lang="en-US" sz="1200" b="1" dirty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movq</a:t>
            </a: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24(%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rsp</a:t>
            </a: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), %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rsi</a:t>
            </a:r>
            <a:endParaRPr lang="en-US" sz="1200" b="1" dirty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movq</a:t>
            </a: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%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rbp</a:t>
            </a: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, %</a:t>
            </a:r>
            <a:r>
              <a:rPr lang="en-US" sz="12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rdi</a:t>
            </a:r>
            <a:endParaRPr lang="en-US" sz="1200" b="1" dirty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    call    add5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addq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  %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rbx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, %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rax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popq</a:t>
            </a:r>
            <a:r>
              <a:rPr lang="en-US" sz="12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   %</a:t>
            </a:r>
            <a:r>
              <a:rPr lang="en-US" sz="12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rbx</a:t>
            </a:r>
            <a:endParaRPr lang="en-US" sz="12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popq</a:t>
            </a:r>
            <a:r>
              <a:rPr lang="en-US" sz="12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   %</a:t>
            </a:r>
            <a:r>
              <a:rPr lang="en-US" sz="12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rbp</a:t>
            </a:r>
            <a:endParaRPr lang="en-US" sz="12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ret</a:t>
            </a:r>
          </a:p>
        </p:txBody>
      </p:sp>
    </p:spTree>
    <p:extLst>
      <p:ext uri="{BB962C8B-B14F-4D97-AF65-F5344CB8AC3E}">
        <p14:creationId xmlns:p14="http://schemas.microsoft.com/office/powerpoint/2010/main" val="994360824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err="1"/>
              <a:t>Callee</a:t>
            </a:r>
            <a:r>
              <a:rPr lang="en-US" dirty="0"/>
              <a:t>-Saved Example #1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call_incr2(long x)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x+v2;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3498" name="Line 10"/>
          <p:cNvSpPr>
            <a:spLocks noChangeShapeType="1"/>
          </p:cNvSpPr>
          <p:nvPr/>
        </p:nvSpPr>
        <p:spPr bwMode="auto">
          <a:xfrm flipH="1">
            <a:off x="6477000" y="27432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3499" name="Rectangle 11"/>
          <p:cNvSpPr>
            <a:spLocks/>
          </p:cNvSpPr>
          <p:nvPr/>
        </p:nvSpPr>
        <p:spPr bwMode="auto">
          <a:xfrm>
            <a:off x="6983413" y="25844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3500" name="Rectangle 12"/>
          <p:cNvSpPr>
            <a:spLocks/>
          </p:cNvSpPr>
          <p:nvPr/>
        </p:nvSpPr>
        <p:spPr bwMode="auto">
          <a:xfrm>
            <a:off x="5943600" y="1066800"/>
            <a:ext cx="2301486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Initial Stack Structure</a:t>
            </a:r>
          </a:p>
        </p:txBody>
      </p:sp>
      <p:sp>
        <p:nvSpPr>
          <p:cNvPr id="63501" name="Rectangle 13"/>
          <p:cNvSpPr>
            <a:spLocks/>
          </p:cNvSpPr>
          <p:nvPr/>
        </p:nvSpPr>
        <p:spPr bwMode="auto">
          <a:xfrm>
            <a:off x="5181600" y="16002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16" name="Rectangle 9"/>
          <p:cNvSpPr>
            <a:spLocks/>
          </p:cNvSpPr>
          <p:nvPr/>
        </p:nvSpPr>
        <p:spPr bwMode="auto">
          <a:xfrm>
            <a:off x="5181600" y="25146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08621" y="3788339"/>
            <a:ext cx="6301804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X comes in register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We need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the call to incr.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Where should be put x, so we can use it after the call to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incr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784430" y="1285203"/>
            <a:ext cx="1792147" cy="1353343"/>
            <a:chOff x="1784430" y="1285203"/>
            <a:chExt cx="1792147" cy="1353343"/>
          </a:xfrm>
        </p:grpSpPr>
        <p:sp>
          <p:nvSpPr>
            <p:cNvPr id="3" name="Oval 2"/>
            <p:cNvSpPr/>
            <p:nvPr/>
          </p:nvSpPr>
          <p:spPr bwMode="auto">
            <a:xfrm>
              <a:off x="3125165" y="1285203"/>
              <a:ext cx="451412" cy="50019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48000"/>
              </a:schemeClr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1784430" y="2138354"/>
              <a:ext cx="451412" cy="50019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48000"/>
              </a:schemeClr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57914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err="1"/>
              <a:t>Callee</a:t>
            </a:r>
            <a:r>
              <a:rPr lang="en-US" dirty="0"/>
              <a:t>-Saved Example #2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200400"/>
            <a:ext cx="4419600" cy="3505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call_incr2: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call_incr2(long x)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x+v2;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3498" name="Line 10"/>
          <p:cNvSpPr>
            <a:spLocks noChangeShapeType="1"/>
          </p:cNvSpPr>
          <p:nvPr/>
        </p:nvSpPr>
        <p:spPr bwMode="auto">
          <a:xfrm flipH="1">
            <a:off x="6477000" y="27432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3499" name="Rectangle 11"/>
          <p:cNvSpPr>
            <a:spLocks/>
          </p:cNvSpPr>
          <p:nvPr/>
        </p:nvSpPr>
        <p:spPr bwMode="auto">
          <a:xfrm>
            <a:off x="6983413" y="25844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3500" name="Rectangle 12"/>
          <p:cNvSpPr>
            <a:spLocks/>
          </p:cNvSpPr>
          <p:nvPr/>
        </p:nvSpPr>
        <p:spPr bwMode="auto">
          <a:xfrm>
            <a:off x="5943600" y="1066800"/>
            <a:ext cx="2301486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Initial Stack Structure</a:t>
            </a:r>
          </a:p>
        </p:txBody>
      </p:sp>
      <p:sp>
        <p:nvSpPr>
          <p:cNvPr id="63501" name="Rectangle 13"/>
          <p:cNvSpPr>
            <a:spLocks/>
          </p:cNvSpPr>
          <p:nvPr/>
        </p:nvSpPr>
        <p:spPr bwMode="auto">
          <a:xfrm>
            <a:off x="5181600" y="16002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16" name="Rectangle 9"/>
          <p:cNvSpPr>
            <a:spLocks/>
          </p:cNvSpPr>
          <p:nvPr/>
        </p:nvSpPr>
        <p:spPr bwMode="auto">
          <a:xfrm>
            <a:off x="5181600" y="25146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57821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555350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3581400"/>
            <a:ext cx="2677816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Resulting 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41148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50292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4" name="Rectangle 9"/>
          <p:cNvSpPr>
            <a:spLocks/>
          </p:cNvSpPr>
          <p:nvPr/>
        </p:nvSpPr>
        <p:spPr bwMode="auto">
          <a:xfrm>
            <a:off x="5181600" y="54102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 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%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/>
              <a:ea typeface="Calibri Bold" charset="0"/>
              <a:cs typeface="Courier New"/>
              <a:sym typeface="Calibri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863576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err="1"/>
              <a:t>Callee</a:t>
            </a:r>
            <a:r>
              <a:rPr lang="en-US" dirty="0"/>
              <a:t>-Saved Example #3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200400"/>
            <a:ext cx="4419600" cy="3505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call_incr2: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call_incr2(long x)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x+v2;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3500" name="Rectangle 12"/>
          <p:cNvSpPr>
            <a:spLocks/>
          </p:cNvSpPr>
          <p:nvPr/>
        </p:nvSpPr>
        <p:spPr bwMode="auto">
          <a:xfrm>
            <a:off x="5943600" y="1066800"/>
            <a:ext cx="2301486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Initial Stack Structure</a:t>
            </a: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57912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61722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endParaRPr lang="en-US" sz="1800" dirty="0">
              <a:solidFill>
                <a:schemeClr val="tx1"/>
              </a:solidFill>
              <a:latin typeface="Calibri Bold" charset="0"/>
              <a:ea typeface="Calibri Bold" charset="0"/>
              <a:cs typeface="Calibri Bold" charset="0"/>
              <a:sym typeface="Calibri Bold" charset="0"/>
            </a:endParaRP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64071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61785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3581400"/>
            <a:ext cx="2677816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Resulting 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41148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50292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60198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57912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  <p:sp>
        <p:nvSpPr>
          <p:cNvPr id="24" name="Rectangle 9"/>
          <p:cNvSpPr>
            <a:spLocks/>
          </p:cNvSpPr>
          <p:nvPr/>
        </p:nvSpPr>
        <p:spPr bwMode="auto">
          <a:xfrm>
            <a:off x="5181600" y="54102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 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%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/>
              <a:ea typeface="Calibri Bold" charset="0"/>
              <a:cs typeface="Courier New"/>
              <a:sym typeface="Calibri Bold" charset="0"/>
            </a:endParaRPr>
          </a:p>
        </p:txBody>
      </p:sp>
      <p:sp>
        <p:nvSpPr>
          <p:cNvPr id="25" name="Line 10"/>
          <p:cNvSpPr>
            <a:spLocks noChangeShapeType="1"/>
          </p:cNvSpPr>
          <p:nvPr/>
        </p:nvSpPr>
        <p:spPr bwMode="auto">
          <a:xfrm flipH="1">
            <a:off x="6503987" y="3172354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Rectangle 11"/>
          <p:cNvSpPr>
            <a:spLocks/>
          </p:cNvSpPr>
          <p:nvPr/>
        </p:nvSpPr>
        <p:spPr bwMode="auto">
          <a:xfrm>
            <a:off x="7010400" y="2943754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9" name="Rectangle 13"/>
          <p:cNvSpPr>
            <a:spLocks/>
          </p:cNvSpPr>
          <p:nvPr/>
        </p:nvSpPr>
        <p:spPr bwMode="auto">
          <a:xfrm>
            <a:off x="5181600" y="1505054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30" name="Rectangle 9"/>
          <p:cNvSpPr>
            <a:spLocks/>
          </p:cNvSpPr>
          <p:nvPr/>
        </p:nvSpPr>
        <p:spPr bwMode="auto">
          <a:xfrm>
            <a:off x="5181600" y="2419454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31" name="Rectangle 9"/>
          <p:cNvSpPr>
            <a:spLocks/>
          </p:cNvSpPr>
          <p:nvPr/>
        </p:nvSpPr>
        <p:spPr bwMode="auto">
          <a:xfrm>
            <a:off x="5181600" y="2800454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 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%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/>
              <a:ea typeface="Calibri Bold" charset="0"/>
              <a:cs typeface="Courier New"/>
              <a:sym typeface="Calibri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537001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err="1"/>
              <a:t>Callee</a:t>
            </a:r>
            <a:r>
              <a:rPr lang="en-US" dirty="0"/>
              <a:t>-Saved Example #4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200400"/>
            <a:ext cx="4419600" cy="3505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call_incr2: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call_incr2(long x)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x+v2;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3048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3429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endParaRPr lang="en-US" sz="1800" dirty="0">
              <a:solidFill>
                <a:schemeClr val="tx1"/>
              </a:solidFill>
              <a:latin typeface="Calibri Bold" charset="0"/>
              <a:ea typeface="Calibri Bold" charset="0"/>
              <a:cs typeface="Calibri Bold" charset="0"/>
              <a:sym typeface="Calibri Bold" charset="0"/>
            </a:endParaRP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6639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34353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838200"/>
            <a:ext cx="1690591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3716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286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32766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30480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  <p:sp>
        <p:nvSpPr>
          <p:cNvPr id="24" name="Rectangle 9"/>
          <p:cNvSpPr>
            <a:spLocks/>
          </p:cNvSpPr>
          <p:nvPr/>
        </p:nvSpPr>
        <p:spPr bwMode="auto">
          <a:xfrm>
            <a:off x="5181600" y="2667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 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%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/>
              <a:ea typeface="Calibri Bold" charset="0"/>
              <a:cs typeface="Courier New"/>
              <a:sym typeface="Calibri Bold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81600" y="4826643"/>
            <a:ext cx="3975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X saved in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callee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saved register.</a:t>
            </a:r>
          </a:p>
        </p:txBody>
      </p:sp>
    </p:spTree>
    <p:extLst>
      <p:ext uri="{BB962C8B-B14F-4D97-AF65-F5344CB8AC3E}">
        <p14:creationId xmlns:p14="http://schemas.microsoft.com/office/powerpoint/2010/main" val="3205499414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err="1"/>
              <a:t>Callee</a:t>
            </a:r>
            <a:r>
              <a:rPr lang="en-US" dirty="0"/>
              <a:t>-Saved Example #5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200400"/>
            <a:ext cx="4419600" cy="3505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call_incr2: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call_incr2(long x)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x+v2;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3048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15213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3429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6639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34353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838200"/>
            <a:ext cx="1690591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3716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286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32766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30480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  <p:sp>
        <p:nvSpPr>
          <p:cNvPr id="24" name="Rectangle 9"/>
          <p:cNvSpPr>
            <a:spLocks/>
          </p:cNvSpPr>
          <p:nvPr/>
        </p:nvSpPr>
        <p:spPr bwMode="auto">
          <a:xfrm>
            <a:off x="5181600" y="2667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 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%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/>
              <a:ea typeface="Calibri Bold" charset="0"/>
              <a:cs typeface="Courier New"/>
              <a:sym typeface="Calibri Bold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81600" y="4826643"/>
            <a:ext cx="3975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X saved in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callee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saved register.</a:t>
            </a:r>
          </a:p>
        </p:txBody>
      </p:sp>
    </p:spTree>
    <p:extLst>
      <p:ext uri="{BB962C8B-B14F-4D97-AF65-F5344CB8AC3E}">
        <p14:creationId xmlns:p14="http://schemas.microsoft.com/office/powerpoint/2010/main" val="1526351269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err="1"/>
              <a:t>Callee</a:t>
            </a:r>
            <a:r>
              <a:rPr lang="en-US" dirty="0"/>
              <a:t>-Saved Example #6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200400"/>
            <a:ext cx="4419600" cy="3505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call_incr2: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call_incr2(long x)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x+v2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3048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18213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3429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6639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34353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838200"/>
            <a:ext cx="1690591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3716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286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32766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30480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  <p:sp>
        <p:nvSpPr>
          <p:cNvPr id="24" name="Rectangle 9"/>
          <p:cNvSpPr>
            <a:spLocks/>
          </p:cNvSpPr>
          <p:nvPr/>
        </p:nvSpPr>
        <p:spPr bwMode="auto">
          <a:xfrm>
            <a:off x="5181600" y="2667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 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%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/>
              <a:ea typeface="Calibri Bold" charset="0"/>
              <a:cs typeface="Courier New"/>
              <a:sym typeface="Calibri Bold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22850" y="4699321"/>
            <a:ext cx="3975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X Is safe in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Return result in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890997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err="1"/>
              <a:t>Callee</a:t>
            </a:r>
            <a:r>
              <a:rPr lang="en-US" dirty="0"/>
              <a:t>-Saved Example #7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200400"/>
            <a:ext cx="4419600" cy="3505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call_incr2: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call_incr2(long x)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return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x+v2;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3048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18213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3429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027325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2798725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838200"/>
            <a:ext cx="1690591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3716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286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4" name="Rectangle 9"/>
          <p:cNvSpPr>
            <a:spLocks/>
          </p:cNvSpPr>
          <p:nvPr/>
        </p:nvSpPr>
        <p:spPr bwMode="auto">
          <a:xfrm>
            <a:off x="5181600" y="2667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 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%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/>
              <a:ea typeface="Calibri Bold" charset="0"/>
              <a:cs typeface="Courier New"/>
              <a:sym typeface="Calibri Bold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81600" y="4826643"/>
            <a:ext cx="397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Return result in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876281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err="1"/>
              <a:t>Callee</a:t>
            </a:r>
            <a:r>
              <a:rPr lang="en-US" dirty="0"/>
              <a:t>-Saved Example #8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200400"/>
            <a:ext cx="4419600" cy="3505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call_incr2: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call_incr2(long x)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return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x+v2;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3048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18213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3429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027325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2798725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838200"/>
            <a:ext cx="2351028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Initial 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3716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286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4" name="Rectangle 9"/>
          <p:cNvSpPr>
            <a:spLocks/>
          </p:cNvSpPr>
          <p:nvPr/>
        </p:nvSpPr>
        <p:spPr bwMode="auto">
          <a:xfrm>
            <a:off x="5181600" y="2667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 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%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/>
              <a:ea typeface="Calibri Bold" charset="0"/>
              <a:cs typeface="Courier New"/>
              <a:sym typeface="Calibri Bold" charset="0"/>
            </a:endParaRPr>
          </a:p>
        </p:txBody>
      </p:sp>
      <p:sp>
        <p:nvSpPr>
          <p:cNvPr id="16" name="Rectangle 7"/>
          <p:cNvSpPr>
            <a:spLocks/>
          </p:cNvSpPr>
          <p:nvPr/>
        </p:nvSpPr>
        <p:spPr bwMode="auto">
          <a:xfrm>
            <a:off x="5181600" y="6034623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18213</a:t>
            </a:r>
          </a:p>
        </p:txBody>
      </p:sp>
      <p:sp>
        <p:nvSpPr>
          <p:cNvPr id="25" name="Rectangle 9"/>
          <p:cNvSpPr>
            <a:spLocks/>
          </p:cNvSpPr>
          <p:nvPr/>
        </p:nvSpPr>
        <p:spPr bwMode="auto">
          <a:xfrm>
            <a:off x="5181600" y="6415623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503987" y="5655123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7010400" y="5426523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8" name="Rectangle 13"/>
          <p:cNvSpPr>
            <a:spLocks/>
          </p:cNvSpPr>
          <p:nvPr/>
        </p:nvSpPr>
        <p:spPr bwMode="auto">
          <a:xfrm>
            <a:off x="5181600" y="4347303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9" name="Rectangle 9"/>
          <p:cNvSpPr>
            <a:spLocks/>
          </p:cNvSpPr>
          <p:nvPr/>
        </p:nvSpPr>
        <p:spPr bwMode="auto">
          <a:xfrm>
            <a:off x="5181600" y="5272623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30" name="Rectangle 9"/>
          <p:cNvSpPr>
            <a:spLocks/>
          </p:cNvSpPr>
          <p:nvPr/>
        </p:nvSpPr>
        <p:spPr bwMode="auto">
          <a:xfrm>
            <a:off x="5181600" y="5653623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 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%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/>
              <a:ea typeface="Calibri Bold" charset="0"/>
              <a:cs typeface="Courier New"/>
              <a:sym typeface="Calibri Bold" charset="0"/>
            </a:endParaRPr>
          </a:p>
        </p:txBody>
      </p:sp>
      <p:sp>
        <p:nvSpPr>
          <p:cNvPr id="31" name="Rectangle 12"/>
          <p:cNvSpPr>
            <a:spLocks/>
          </p:cNvSpPr>
          <p:nvPr/>
        </p:nvSpPr>
        <p:spPr bwMode="auto">
          <a:xfrm>
            <a:off x="5943600" y="3974940"/>
            <a:ext cx="2219582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final Stack Structure</a:t>
            </a:r>
          </a:p>
        </p:txBody>
      </p:sp>
    </p:spTree>
    <p:extLst>
      <p:ext uri="{BB962C8B-B14F-4D97-AF65-F5344CB8AC3E}">
        <p14:creationId xmlns:p14="http://schemas.microsoft.com/office/powerpoint/2010/main" val="1422193003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err="1"/>
              <a:t>Callee</a:t>
            </a:r>
            <a:r>
              <a:rPr lang="en-US" dirty="0"/>
              <a:t>-Saved Example #2</a:t>
            </a:r>
            <a:endParaRPr lang="en-US" dirty="0">
              <a:latin typeface="Courier New Bold" charset="0"/>
              <a:sym typeface="Courier New Bold" charset="0"/>
            </a:endParaRPr>
          </a:p>
        </p:txBody>
      </p:sp>
      <p:sp>
        <p:nvSpPr>
          <p:cNvPr id="63492" name="Rectangle 4"/>
          <p:cNvSpPr>
            <a:spLocks/>
          </p:cNvSpPr>
          <p:nvPr/>
        </p:nvSpPr>
        <p:spPr bwMode="auto">
          <a:xfrm>
            <a:off x="381000" y="3200400"/>
            <a:ext cx="4419600" cy="34290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call_incr2: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$15213,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$3000,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esi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8(%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$16,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rsp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63493" name="Rectangle 5"/>
          <p:cNvSpPr>
            <a:spLocks/>
          </p:cNvSpPr>
          <p:nvPr/>
        </p:nvSpPr>
        <p:spPr bwMode="auto">
          <a:xfrm>
            <a:off x="381000" y="1371600"/>
            <a:ext cx="4343400" cy="160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call_incr2(long x) 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v1 = 15213;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v2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incr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(&amp;v1, 3000);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x+v2;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3498" name="Line 10"/>
          <p:cNvSpPr>
            <a:spLocks noChangeShapeType="1"/>
          </p:cNvSpPr>
          <p:nvPr/>
        </p:nvSpPr>
        <p:spPr bwMode="auto">
          <a:xfrm flipH="1">
            <a:off x="6477000" y="59436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3499" name="Rectangle 11"/>
          <p:cNvSpPr>
            <a:spLocks/>
          </p:cNvSpPr>
          <p:nvPr/>
        </p:nvSpPr>
        <p:spPr bwMode="auto">
          <a:xfrm>
            <a:off x="6983413" y="57848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3500" name="Rectangle 12"/>
          <p:cNvSpPr>
            <a:spLocks/>
          </p:cNvSpPr>
          <p:nvPr/>
        </p:nvSpPr>
        <p:spPr bwMode="auto">
          <a:xfrm>
            <a:off x="5943600" y="4267200"/>
            <a:ext cx="2808561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Pre-return Stack Structure</a:t>
            </a:r>
          </a:p>
        </p:txBody>
      </p:sp>
      <p:sp>
        <p:nvSpPr>
          <p:cNvPr id="63501" name="Rectangle 13"/>
          <p:cNvSpPr>
            <a:spLocks/>
          </p:cNvSpPr>
          <p:nvPr/>
        </p:nvSpPr>
        <p:spPr bwMode="auto">
          <a:xfrm>
            <a:off x="5181600" y="48006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16" name="Rectangle 9"/>
          <p:cNvSpPr>
            <a:spLocks/>
          </p:cNvSpPr>
          <p:nvPr/>
        </p:nvSpPr>
        <p:spPr bwMode="auto">
          <a:xfrm>
            <a:off x="5181600" y="5715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17" name="Rectangle 7"/>
          <p:cNvSpPr>
            <a:spLocks/>
          </p:cNvSpPr>
          <p:nvPr/>
        </p:nvSpPr>
        <p:spPr bwMode="auto">
          <a:xfrm>
            <a:off x="5181600" y="3048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15213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5181600" y="3429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Unused</a:t>
            </a: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503987" y="366395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>
            <a:off x="7010400" y="343535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5943600" y="838200"/>
            <a:ext cx="2677816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Resulting Stack Structure</a:t>
            </a:r>
          </a:p>
        </p:txBody>
      </p:sp>
      <p:sp>
        <p:nvSpPr>
          <p:cNvPr id="22" name="Rectangle 13"/>
          <p:cNvSpPr>
            <a:spLocks/>
          </p:cNvSpPr>
          <p:nvPr/>
        </p:nvSpPr>
        <p:spPr bwMode="auto">
          <a:xfrm>
            <a:off x="5181600" y="13716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23" name="Rectangle 9"/>
          <p:cNvSpPr>
            <a:spLocks/>
          </p:cNvSpPr>
          <p:nvPr/>
        </p:nvSpPr>
        <p:spPr bwMode="auto">
          <a:xfrm>
            <a:off x="5181600" y="2286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6477000" y="32766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1"/>
          <p:cNvSpPr>
            <a:spLocks/>
          </p:cNvSpPr>
          <p:nvPr/>
        </p:nvSpPr>
        <p:spPr bwMode="auto">
          <a:xfrm>
            <a:off x="6983413" y="3048000"/>
            <a:ext cx="90807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%rsp+8</a:t>
            </a:r>
          </a:p>
        </p:txBody>
      </p:sp>
      <p:sp>
        <p:nvSpPr>
          <p:cNvPr id="24" name="Rectangle 9"/>
          <p:cNvSpPr>
            <a:spLocks/>
          </p:cNvSpPr>
          <p:nvPr/>
        </p:nvSpPr>
        <p:spPr bwMode="auto">
          <a:xfrm>
            <a:off x="5181600" y="26670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 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%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/>
              <a:ea typeface="Calibri Bold" charset="0"/>
              <a:cs typeface="Courier New"/>
              <a:sym typeface="Calibri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492132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Procedures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Mechanisms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Stack Structure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Calling Conventions</a:t>
            </a:r>
          </a:p>
          <a:p>
            <a:pPr lvl="2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Passing control</a:t>
            </a:r>
          </a:p>
          <a:p>
            <a:pPr lvl="2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Passing data</a:t>
            </a:r>
          </a:p>
          <a:p>
            <a:pPr lvl="2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Managing local data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Illustration of Recursion</a:t>
            </a:r>
          </a:p>
        </p:txBody>
      </p:sp>
    </p:spTree>
    <p:extLst>
      <p:ext uri="{BB962C8B-B14F-4D97-AF65-F5344CB8AC3E}">
        <p14:creationId xmlns:p14="http://schemas.microsoft.com/office/powerpoint/2010/main" val="1777357063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5" name="Rectangle 11"/>
          <p:cNvSpPr>
            <a:spLocks/>
          </p:cNvSpPr>
          <p:nvPr/>
        </p:nvSpPr>
        <p:spPr bwMode="auto">
          <a:xfrm>
            <a:off x="228600" y="1295400"/>
            <a:ext cx="49530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/* Recursive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popcount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*/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(x == 0)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else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(x &amp; 1)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   +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(x &gt;&gt; 1);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77836" name="Rectangle 1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Recursive Function</a:t>
            </a:r>
          </a:p>
        </p:txBody>
      </p:sp>
      <p:sp>
        <p:nvSpPr>
          <p:cNvPr id="77838" name="Rectangle 14"/>
          <p:cNvSpPr>
            <a:spLocks/>
          </p:cNvSpPr>
          <p:nvPr/>
        </p:nvSpPr>
        <p:spPr bwMode="auto">
          <a:xfrm>
            <a:off x="5486400" y="762000"/>
            <a:ext cx="3447406" cy="4038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je      .L6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andl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shrq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.L6: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rep; ret</a:t>
            </a:r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5" name="Rectangle 11"/>
          <p:cNvSpPr>
            <a:spLocks/>
          </p:cNvSpPr>
          <p:nvPr/>
        </p:nvSpPr>
        <p:spPr bwMode="auto">
          <a:xfrm>
            <a:off x="228600" y="1295400"/>
            <a:ext cx="49530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/* Recursive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popcount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*/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if (x == 0)</a:t>
            </a:r>
          </a:p>
          <a:p>
            <a:pPr algn="l"/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else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(x &amp; 1)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   +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(x &gt;&gt; 1);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77836" name="Rectangle 1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Recursive Function Terminal Case</a:t>
            </a:r>
          </a:p>
        </p:txBody>
      </p:sp>
      <p:sp>
        <p:nvSpPr>
          <p:cNvPr id="77838" name="Rectangle 14"/>
          <p:cNvSpPr>
            <a:spLocks/>
          </p:cNvSpPr>
          <p:nvPr/>
        </p:nvSpPr>
        <p:spPr bwMode="auto">
          <a:xfrm>
            <a:off x="5486400" y="1295400"/>
            <a:ext cx="3447406" cy="4038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je      .L6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andl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shrq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.L6: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rep; ret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768989"/>
              </p:ext>
            </p:extLst>
          </p:nvPr>
        </p:nvGraphicFramePr>
        <p:xfrm>
          <a:off x="228600" y="4724400"/>
          <a:ext cx="5181601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+mn-lt"/>
                          <a:cs typeface="Courier New"/>
                        </a:rPr>
                        <a:t>Argument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+mn-lt"/>
                          <a:cs typeface="Courier New"/>
                        </a:rPr>
                        <a:t>Return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+mn-lt"/>
                          <a:cs typeface="Courier New"/>
                        </a:rPr>
                        <a:t>Return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87680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5" name="Rectangle 11"/>
          <p:cNvSpPr>
            <a:spLocks/>
          </p:cNvSpPr>
          <p:nvPr/>
        </p:nvSpPr>
        <p:spPr bwMode="auto">
          <a:xfrm>
            <a:off x="228600" y="1295400"/>
            <a:ext cx="49530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/* Recursive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popcount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*/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(x == 0)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else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(x &amp; 1)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   +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(x &gt;&gt; 1);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77836" name="Rectangle 1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Recursive Function Register Save</a:t>
            </a:r>
          </a:p>
        </p:txBody>
      </p:sp>
      <p:sp>
        <p:nvSpPr>
          <p:cNvPr id="77838" name="Rectangle 14"/>
          <p:cNvSpPr>
            <a:spLocks/>
          </p:cNvSpPr>
          <p:nvPr/>
        </p:nvSpPr>
        <p:spPr bwMode="auto">
          <a:xfrm>
            <a:off x="5486400" y="990600"/>
            <a:ext cx="3447406" cy="4038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je      .L6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andl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shrq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.L6: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rep; ret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391809"/>
              </p:ext>
            </p:extLst>
          </p:nvPr>
        </p:nvGraphicFramePr>
        <p:xfrm>
          <a:off x="228600" y="4724400"/>
          <a:ext cx="5181601" cy="74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+mn-lt"/>
                          <a:cs typeface="Courier New"/>
                        </a:rPr>
                        <a:t>Argument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Line 10"/>
          <p:cNvSpPr>
            <a:spLocks noChangeShapeType="1"/>
          </p:cNvSpPr>
          <p:nvPr/>
        </p:nvSpPr>
        <p:spPr bwMode="auto">
          <a:xfrm flipH="1">
            <a:off x="7086600" y="65532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" name="Rectangle 11"/>
          <p:cNvSpPr>
            <a:spLocks/>
          </p:cNvSpPr>
          <p:nvPr/>
        </p:nvSpPr>
        <p:spPr bwMode="auto">
          <a:xfrm>
            <a:off x="7593013" y="632460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5791200" y="50292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  <p:sp>
        <p:nvSpPr>
          <p:cNvPr id="13" name="Rectangle 9"/>
          <p:cNvSpPr>
            <a:spLocks/>
          </p:cNvSpPr>
          <p:nvPr/>
        </p:nvSpPr>
        <p:spPr bwMode="auto">
          <a:xfrm>
            <a:off x="5791200" y="59436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Rtn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address</a:t>
            </a:r>
          </a:p>
        </p:txBody>
      </p:sp>
      <p:sp>
        <p:nvSpPr>
          <p:cNvPr id="16" name="Rectangle 9"/>
          <p:cNvSpPr>
            <a:spLocks/>
          </p:cNvSpPr>
          <p:nvPr/>
        </p:nvSpPr>
        <p:spPr bwMode="auto">
          <a:xfrm>
            <a:off x="5791200" y="6324600"/>
            <a:ext cx="12954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 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%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Calibri Bold" charset="0"/>
                <a:cs typeface="Courier New"/>
                <a:sym typeface="Calibri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/>
              <a:ea typeface="Calibri Bold" charset="0"/>
              <a:cs typeface="Courier New"/>
              <a:sym typeface="Calibri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987032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5" name="Rectangle 11"/>
          <p:cNvSpPr>
            <a:spLocks/>
          </p:cNvSpPr>
          <p:nvPr/>
        </p:nvSpPr>
        <p:spPr bwMode="auto">
          <a:xfrm>
            <a:off x="228600" y="1295400"/>
            <a:ext cx="49530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/* Recursive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popcount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*/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(x == 0)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else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(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x &amp; 1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   +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x &gt;&gt; 1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77836" name="Rectangle 1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Recursive Function Call Setup</a:t>
            </a:r>
          </a:p>
        </p:txBody>
      </p:sp>
      <p:sp>
        <p:nvSpPr>
          <p:cNvPr id="77838" name="Rectangle 14"/>
          <p:cNvSpPr>
            <a:spLocks/>
          </p:cNvSpPr>
          <p:nvPr/>
        </p:nvSpPr>
        <p:spPr bwMode="auto">
          <a:xfrm>
            <a:off x="5486400" y="1295400"/>
            <a:ext cx="3447406" cy="4038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je      .L6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andl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ebx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shrq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.L6: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rep; ret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711879"/>
              </p:ext>
            </p:extLst>
          </p:nvPr>
        </p:nvGraphicFramePr>
        <p:xfrm>
          <a:off x="228600" y="4724400"/>
          <a:ext cx="5181601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x &gt;&gt;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+mn-lt"/>
                          <a:cs typeface="Courier New"/>
                        </a:rPr>
                        <a:t>Rec. argument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rbx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atin typeface="Courier New"/>
                          <a:cs typeface="Courier New"/>
                        </a:rPr>
                        <a:t>x &amp; 1</a:t>
                      </a:r>
                      <a:endParaRPr lang="en-US" b="0" i="0" dirty="0">
                        <a:latin typeface="+mn-lt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 err="1">
                          <a:latin typeface="+mn-lt"/>
                          <a:cs typeface="Courier New"/>
                        </a:rPr>
                        <a:t>Callee</a:t>
                      </a:r>
                      <a:r>
                        <a:rPr lang="en-US" b="0" i="0" dirty="0">
                          <a:latin typeface="+mn-lt"/>
                          <a:cs typeface="Courier New"/>
                        </a:rPr>
                        <a:t>-saved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7545878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5" name="Rectangle 11"/>
          <p:cNvSpPr>
            <a:spLocks/>
          </p:cNvSpPr>
          <p:nvPr/>
        </p:nvSpPr>
        <p:spPr bwMode="auto">
          <a:xfrm>
            <a:off x="228600" y="1295400"/>
            <a:ext cx="49530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/* Recursive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popcount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*/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(x == 0)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else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(x &amp; 1)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   +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x &gt;&gt; 1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77836" name="Rectangle 1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Recursive Function Call</a:t>
            </a:r>
          </a:p>
        </p:txBody>
      </p:sp>
      <p:sp>
        <p:nvSpPr>
          <p:cNvPr id="77838" name="Rectangle 14"/>
          <p:cNvSpPr>
            <a:spLocks/>
          </p:cNvSpPr>
          <p:nvPr/>
        </p:nvSpPr>
        <p:spPr bwMode="auto">
          <a:xfrm>
            <a:off x="5486400" y="1295400"/>
            <a:ext cx="3447406" cy="4038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je      .L6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andl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ebx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shrq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call  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.L6: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rep; ret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005193"/>
              </p:ext>
            </p:extLst>
          </p:nvPr>
        </p:nvGraphicFramePr>
        <p:xfrm>
          <a:off x="228600" y="4724400"/>
          <a:ext cx="5181601" cy="138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rbx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atin typeface="Courier New"/>
                          <a:cs typeface="Courier New"/>
                        </a:rPr>
                        <a:t>x &amp; 1</a:t>
                      </a:r>
                      <a:endParaRPr lang="en-US" b="0" i="0" dirty="0">
                        <a:latin typeface="+mn-lt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 err="1">
                          <a:latin typeface="+mn-lt"/>
                          <a:cs typeface="Courier New"/>
                        </a:rPr>
                        <a:t>Callee</a:t>
                      </a:r>
                      <a:r>
                        <a:rPr lang="en-US" b="0" i="0" dirty="0">
                          <a:latin typeface="+mn-lt"/>
                          <a:cs typeface="Courier New"/>
                        </a:rPr>
                        <a:t>-saved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+mn-lt"/>
                          <a:cs typeface="Courier New"/>
                        </a:rPr>
                        <a:t>Recursive</a:t>
                      </a:r>
                      <a:r>
                        <a:rPr lang="en-US" b="0" i="0" baseline="0" dirty="0">
                          <a:latin typeface="+mn-lt"/>
                          <a:cs typeface="Courier New"/>
                        </a:rPr>
                        <a:t> call return value</a:t>
                      </a:r>
                      <a:endParaRPr lang="en-US" b="0" i="0" dirty="0">
                        <a:latin typeface="+mn-lt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i="0" dirty="0">
                        <a:latin typeface="+mn-lt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512263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5" name="Rectangle 11"/>
          <p:cNvSpPr>
            <a:spLocks/>
          </p:cNvSpPr>
          <p:nvPr/>
        </p:nvSpPr>
        <p:spPr bwMode="auto">
          <a:xfrm>
            <a:off x="228600" y="1295400"/>
            <a:ext cx="49530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/* Recursive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popcount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*/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(x == 0)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else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(x &amp; 1)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 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(x &gt;&gt; 1);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77836" name="Rectangle 1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Recursive Function Result</a:t>
            </a:r>
          </a:p>
        </p:txBody>
      </p:sp>
      <p:sp>
        <p:nvSpPr>
          <p:cNvPr id="77838" name="Rectangle 14"/>
          <p:cNvSpPr>
            <a:spLocks/>
          </p:cNvSpPr>
          <p:nvPr/>
        </p:nvSpPr>
        <p:spPr bwMode="auto">
          <a:xfrm>
            <a:off x="5486400" y="1295400"/>
            <a:ext cx="3447406" cy="4038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je      .L6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andl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ebx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shrq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.L6: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rep; ret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404821"/>
              </p:ext>
            </p:extLst>
          </p:nvPr>
        </p:nvGraphicFramePr>
        <p:xfrm>
          <a:off x="228600" y="4724400"/>
          <a:ext cx="5181601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rbx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atin typeface="Courier New"/>
                          <a:cs typeface="Courier New"/>
                        </a:rPr>
                        <a:t>x &amp; 1</a:t>
                      </a:r>
                      <a:endParaRPr lang="en-US" b="0" i="0" dirty="0">
                        <a:latin typeface="+mn-lt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 err="1">
                          <a:latin typeface="+mn-lt"/>
                          <a:cs typeface="Courier New"/>
                        </a:rPr>
                        <a:t>Callee</a:t>
                      </a:r>
                      <a:r>
                        <a:rPr lang="en-US" b="0" i="0" dirty="0">
                          <a:latin typeface="+mn-lt"/>
                          <a:cs typeface="Courier New"/>
                        </a:rPr>
                        <a:t>-saved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+mn-lt"/>
                          <a:cs typeface="Courier New"/>
                        </a:rPr>
                        <a:t>R</a:t>
                      </a:r>
                      <a:r>
                        <a:rPr lang="en-US" b="0" i="0" baseline="0" dirty="0">
                          <a:latin typeface="+mn-lt"/>
                          <a:cs typeface="Courier New"/>
                        </a:rPr>
                        <a:t>eturn value</a:t>
                      </a:r>
                      <a:endParaRPr lang="en-US" b="0" i="0" dirty="0">
                        <a:latin typeface="+mn-lt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i="0" dirty="0">
                        <a:latin typeface="+mn-lt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906176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5" name="Rectangle 11"/>
          <p:cNvSpPr>
            <a:spLocks/>
          </p:cNvSpPr>
          <p:nvPr/>
        </p:nvSpPr>
        <p:spPr bwMode="auto">
          <a:xfrm>
            <a:off x="228600" y="1295400"/>
            <a:ext cx="4953000" cy="2362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/* Recursive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popcount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*/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(x == 0)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else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return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(x &amp; 1)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   +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(x &gt;&gt; 1);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77836" name="Rectangle 1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Recursive Function Completion</a:t>
            </a:r>
          </a:p>
        </p:txBody>
      </p:sp>
      <p:sp>
        <p:nvSpPr>
          <p:cNvPr id="77838" name="Rectangle 14"/>
          <p:cNvSpPr>
            <a:spLocks/>
          </p:cNvSpPr>
          <p:nvPr/>
        </p:nvSpPr>
        <p:spPr bwMode="auto">
          <a:xfrm>
            <a:off x="5486400" y="990600"/>
            <a:ext cx="3447406" cy="4038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je      .L6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pushq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andl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ebx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shrq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call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popq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rbx</a:t>
            </a:r>
            <a:endParaRPr lang="en-US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.L6:</a:t>
            </a:r>
          </a:p>
          <a:p>
            <a:pPr algn="l">
              <a:tabLst>
                <a:tab pos="520700" algn="l"/>
                <a:tab pos="5207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520700" algn="l"/>
                <a:tab pos="10795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rep; ret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385376"/>
              </p:ext>
            </p:extLst>
          </p:nvPr>
        </p:nvGraphicFramePr>
        <p:xfrm>
          <a:off x="228600" y="4724400"/>
          <a:ext cx="5181601" cy="74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+mn-lt"/>
                          <a:cs typeface="Courier New"/>
                        </a:rPr>
                        <a:t>Return</a:t>
                      </a:r>
                      <a:r>
                        <a:rPr lang="en-US" b="0" i="0" baseline="0" dirty="0">
                          <a:latin typeface="+mn-lt"/>
                          <a:cs typeface="Courier New"/>
                        </a:rPr>
                        <a:t> value</a:t>
                      </a:r>
                      <a:endParaRPr lang="en-US" b="0" i="0" dirty="0">
                        <a:latin typeface="+mn-lt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+mn-lt"/>
                          <a:cs typeface="Courier New"/>
                        </a:rPr>
                        <a:t>Return</a:t>
                      </a:r>
                      <a:r>
                        <a:rPr lang="en-US" b="0" i="0" baseline="0" dirty="0">
                          <a:latin typeface="+mn-lt"/>
                          <a:cs typeface="Courier New"/>
                        </a:rPr>
                        <a:t> value</a:t>
                      </a:r>
                      <a:endParaRPr lang="en-US" b="0" i="0" dirty="0">
                        <a:latin typeface="+mn-lt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Line 10"/>
          <p:cNvSpPr>
            <a:spLocks noChangeShapeType="1"/>
          </p:cNvSpPr>
          <p:nvPr/>
        </p:nvSpPr>
        <p:spPr bwMode="auto">
          <a:xfrm flipH="1">
            <a:off x="7086600" y="5791200"/>
            <a:ext cx="457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" name="Rectangle 11"/>
          <p:cNvSpPr>
            <a:spLocks/>
          </p:cNvSpPr>
          <p:nvPr/>
        </p:nvSpPr>
        <p:spPr bwMode="auto">
          <a:xfrm>
            <a:off x="7593013" y="5562600"/>
            <a:ext cx="654025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5791200" y="5029200"/>
            <a:ext cx="1295400" cy="9144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817057790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Observations About Recursion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5435600"/>
          </a:xfrm>
          <a:ln/>
        </p:spPr>
        <p:txBody>
          <a:bodyPr/>
          <a:lstStyle/>
          <a:p>
            <a:r>
              <a:rPr lang="en-US" dirty="0"/>
              <a:t>Handled Without Special Consideration</a:t>
            </a:r>
          </a:p>
          <a:p>
            <a:pPr lvl="1"/>
            <a:r>
              <a:rPr lang="en-US" dirty="0"/>
              <a:t>Stack frames mean that each function call has private storage</a:t>
            </a:r>
          </a:p>
          <a:p>
            <a:pPr lvl="2"/>
            <a:r>
              <a:rPr lang="en-US" dirty="0"/>
              <a:t>Saved registers &amp; local variables</a:t>
            </a:r>
          </a:p>
          <a:p>
            <a:pPr lvl="2"/>
            <a:r>
              <a:rPr lang="en-US" dirty="0"/>
              <a:t>Saved return pointer</a:t>
            </a:r>
          </a:p>
          <a:p>
            <a:pPr lvl="1"/>
            <a:r>
              <a:rPr lang="en-US" dirty="0"/>
              <a:t>Register saving conventions prevent one function call from corrupting another’s data</a:t>
            </a:r>
          </a:p>
          <a:p>
            <a:pPr lvl="2"/>
            <a:r>
              <a:rPr lang="en-US" dirty="0"/>
              <a:t>Unless the C code explicitly does so (e.g., buffer overflow in Lecture 9)</a:t>
            </a:r>
          </a:p>
          <a:p>
            <a:pPr lvl="1"/>
            <a:r>
              <a:rPr lang="en-US" dirty="0"/>
              <a:t>Stack discipline follows call / return pattern</a:t>
            </a:r>
          </a:p>
          <a:p>
            <a:pPr lvl="2"/>
            <a:r>
              <a:rPr lang="en-US" dirty="0"/>
              <a:t>If P calls Q, then Q returns before P</a:t>
            </a:r>
          </a:p>
          <a:p>
            <a:pPr lvl="2"/>
            <a:r>
              <a:rPr lang="en-US" dirty="0"/>
              <a:t>Last-In, First-Out</a:t>
            </a:r>
          </a:p>
          <a:p>
            <a:r>
              <a:rPr lang="en-US" dirty="0"/>
              <a:t>Also works for mutual recursion</a:t>
            </a:r>
          </a:p>
          <a:p>
            <a:pPr lvl="1"/>
            <a:r>
              <a:rPr lang="en-US" dirty="0"/>
              <a:t>P calls Q; Q calls P</a:t>
            </a:r>
          </a:p>
        </p:txBody>
      </p:sp>
    </p:spTree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x86-64 Procedure Summary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185195" y="1315975"/>
            <a:ext cx="6516547" cy="5232400"/>
          </a:xfrm>
        </p:spPr>
        <p:txBody>
          <a:bodyPr/>
          <a:lstStyle/>
          <a:p>
            <a:r>
              <a:rPr lang="en-US" dirty="0"/>
              <a:t>Important Points</a:t>
            </a:r>
          </a:p>
          <a:p>
            <a:pPr marL="404813" lvl="1" indent="-173038"/>
            <a:r>
              <a:rPr lang="en-US" dirty="0"/>
              <a:t>Stack is the right data structure for procedure call/return</a:t>
            </a:r>
          </a:p>
          <a:p>
            <a:pPr marL="625475" lvl="2" indent="-220663"/>
            <a:r>
              <a:rPr lang="en-US" dirty="0"/>
              <a:t>If P calls Q, then Q returns before P</a:t>
            </a:r>
          </a:p>
          <a:p>
            <a:r>
              <a:rPr lang="en-US" dirty="0"/>
              <a:t>Recursion (&amp; mutual recursion) handled by normal calling conventions</a:t>
            </a:r>
          </a:p>
          <a:p>
            <a:pPr marL="404813" lvl="1" indent="-173038"/>
            <a:r>
              <a:rPr lang="en-US" dirty="0"/>
              <a:t>Can safely store values in local stack frame and in </a:t>
            </a:r>
            <a:br>
              <a:rPr lang="en-US" dirty="0"/>
            </a:br>
            <a:r>
              <a:rPr lang="en-US" dirty="0" err="1"/>
              <a:t>callee</a:t>
            </a:r>
            <a:r>
              <a:rPr lang="en-US" dirty="0"/>
              <a:t>-saved registers</a:t>
            </a:r>
          </a:p>
          <a:p>
            <a:pPr marL="404813" lvl="1" indent="-173038"/>
            <a:r>
              <a:rPr lang="en-US" dirty="0"/>
              <a:t>Put function arguments at top of stack</a:t>
            </a:r>
          </a:p>
          <a:p>
            <a:pPr marL="404813" lvl="1" indent="-173038"/>
            <a:r>
              <a:rPr lang="en-US" dirty="0"/>
              <a:t>Result return in </a:t>
            </a:r>
            <a:r>
              <a:rPr lang="en-US" dirty="0">
                <a:latin typeface="Courier New Bold"/>
              </a:rPr>
              <a:t>%</a:t>
            </a:r>
            <a:r>
              <a:rPr lang="en-US" dirty="0" err="1">
                <a:latin typeface="Courier New Bold"/>
              </a:rPr>
              <a:t>rax</a:t>
            </a:r>
            <a:endParaRPr lang="en-US" dirty="0">
              <a:latin typeface="Courier New Bold"/>
            </a:endParaRPr>
          </a:p>
          <a:p>
            <a:r>
              <a:rPr lang="en-US" b="0" dirty="0"/>
              <a:t>Pointers are addresses of values</a:t>
            </a:r>
          </a:p>
          <a:p>
            <a:pPr marL="404813" lvl="1" indent="-173038"/>
            <a:r>
              <a:rPr lang="en-US" dirty="0">
                <a:latin typeface="+mn-lt"/>
              </a:rPr>
              <a:t>On stack or global</a:t>
            </a:r>
          </a:p>
        </p:txBody>
      </p:sp>
      <p:sp>
        <p:nvSpPr>
          <p:cNvPr id="81924" name="Rectangle 4"/>
          <p:cNvSpPr>
            <a:spLocks/>
          </p:cNvSpPr>
          <p:nvPr/>
        </p:nvSpPr>
        <p:spPr bwMode="auto">
          <a:xfrm>
            <a:off x="7689450" y="3276600"/>
            <a:ext cx="1270000" cy="304800"/>
          </a:xfrm>
          <a:prstGeom prst="rect">
            <a:avLst/>
          </a:prstGeom>
          <a:solidFill>
            <a:srgbClr val="F2F2F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Return Addr</a:t>
            </a:r>
          </a:p>
        </p:txBody>
      </p:sp>
      <p:sp>
        <p:nvSpPr>
          <p:cNvPr id="81925" name="Rectangle 5"/>
          <p:cNvSpPr>
            <a:spLocks/>
          </p:cNvSpPr>
          <p:nvPr/>
        </p:nvSpPr>
        <p:spPr bwMode="auto">
          <a:xfrm>
            <a:off x="7689450" y="3886200"/>
            <a:ext cx="1270000" cy="18161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Saved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Registers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+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Local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Variables</a:t>
            </a:r>
          </a:p>
        </p:txBody>
      </p:sp>
      <p:sp>
        <p:nvSpPr>
          <p:cNvPr id="81926" name="Rectangle 6"/>
          <p:cNvSpPr>
            <a:spLocks/>
          </p:cNvSpPr>
          <p:nvPr/>
        </p:nvSpPr>
        <p:spPr bwMode="auto">
          <a:xfrm>
            <a:off x="7689450" y="5699125"/>
            <a:ext cx="1270000" cy="7366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Argument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Build</a:t>
            </a:r>
          </a:p>
        </p:txBody>
      </p:sp>
      <p:sp>
        <p:nvSpPr>
          <p:cNvPr id="81927" name="Rectangle 7"/>
          <p:cNvSpPr>
            <a:spLocks/>
          </p:cNvSpPr>
          <p:nvPr/>
        </p:nvSpPr>
        <p:spPr bwMode="auto">
          <a:xfrm>
            <a:off x="7689450" y="1295400"/>
            <a:ext cx="1270000" cy="1371600"/>
          </a:xfrm>
          <a:prstGeom prst="rect">
            <a:avLst/>
          </a:prstGeom>
          <a:solidFill>
            <a:srgbClr val="F2F2F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8" name="Rectangle 8"/>
          <p:cNvSpPr>
            <a:spLocks/>
          </p:cNvSpPr>
          <p:nvPr/>
        </p:nvSpPr>
        <p:spPr bwMode="auto">
          <a:xfrm>
            <a:off x="7689450" y="3581400"/>
            <a:ext cx="1270000" cy="304800"/>
          </a:xfrm>
          <a:prstGeom prst="rect">
            <a:avLst/>
          </a:prstGeom>
          <a:solidFill>
            <a:srgbClr val="D9D9D9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800" dirty="0">
                <a:solidFill>
                  <a:srgbClr val="7F7F7F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Old %</a:t>
            </a:r>
            <a:r>
              <a:rPr lang="en-US" sz="1800" dirty="0" err="1">
                <a:solidFill>
                  <a:srgbClr val="7F7F7F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rbp</a:t>
            </a:r>
            <a:endParaRPr lang="en-US" sz="1800" dirty="0">
              <a:solidFill>
                <a:srgbClr val="7F7F7F"/>
              </a:solidFill>
              <a:latin typeface="Calibri Bold" charset="0"/>
              <a:ea typeface="Calibri Bold" charset="0"/>
              <a:cs typeface="Calibri Bold" charset="0"/>
              <a:sym typeface="Calibri Bold" charset="0"/>
            </a:endParaRPr>
          </a:p>
        </p:txBody>
      </p:sp>
      <p:sp>
        <p:nvSpPr>
          <p:cNvPr id="81929" name="Rectangle 9"/>
          <p:cNvSpPr>
            <a:spLocks/>
          </p:cNvSpPr>
          <p:nvPr/>
        </p:nvSpPr>
        <p:spPr bwMode="auto">
          <a:xfrm>
            <a:off x="7689450" y="2667000"/>
            <a:ext cx="1270000" cy="609600"/>
          </a:xfrm>
          <a:prstGeom prst="rect">
            <a:avLst/>
          </a:prstGeom>
          <a:solidFill>
            <a:srgbClr val="F2F2F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Arguments</a:t>
            </a:r>
          </a:p>
          <a:p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7+</a:t>
            </a:r>
          </a:p>
        </p:txBody>
      </p:sp>
      <p:sp>
        <p:nvSpPr>
          <p:cNvPr id="81930" name="Rectangle 10"/>
          <p:cNvSpPr>
            <a:spLocks/>
          </p:cNvSpPr>
          <p:nvPr/>
        </p:nvSpPr>
        <p:spPr bwMode="auto">
          <a:xfrm>
            <a:off x="6605188" y="2125663"/>
            <a:ext cx="684212" cy="6350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Caller</a:t>
            </a:r>
            <a:endParaRPr lang="en-US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r"/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Frame</a:t>
            </a:r>
          </a:p>
        </p:txBody>
      </p:sp>
      <p:sp>
        <p:nvSpPr>
          <p:cNvPr id="81931" name="AutoShape 11"/>
          <p:cNvSpPr>
            <a:spLocks/>
          </p:cNvSpPr>
          <p:nvPr/>
        </p:nvSpPr>
        <p:spPr bwMode="auto">
          <a:xfrm>
            <a:off x="7352900" y="1295400"/>
            <a:ext cx="228600" cy="2286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15635" y="21600"/>
                  <a:pt x="10800" y="20875"/>
                  <a:pt x="10800" y="19980"/>
                </a:cubicBezTo>
                <a:lnTo>
                  <a:pt x="10800" y="12420"/>
                </a:lnTo>
                <a:cubicBezTo>
                  <a:pt x="10800" y="11525"/>
                  <a:pt x="5965" y="10800"/>
                  <a:pt x="0" y="10800"/>
                </a:cubicBezTo>
                <a:cubicBezTo>
                  <a:pt x="5965" y="10800"/>
                  <a:pt x="10800" y="10075"/>
                  <a:pt x="10800" y="9180"/>
                </a:cubicBezTo>
                <a:lnTo>
                  <a:pt x="10800" y="1620"/>
                </a:lnTo>
                <a:cubicBezTo>
                  <a:pt x="10800" y="725"/>
                  <a:pt x="15635" y="0"/>
                  <a:pt x="21600" y="0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2" name="Line 12"/>
          <p:cNvSpPr>
            <a:spLocks noChangeShapeType="1"/>
          </p:cNvSpPr>
          <p:nvPr/>
        </p:nvSpPr>
        <p:spPr bwMode="auto">
          <a:xfrm>
            <a:off x="7276700" y="3732213"/>
            <a:ext cx="280988" cy="0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3" name="Rectangle 13"/>
          <p:cNvSpPr>
            <a:spLocks/>
          </p:cNvSpPr>
          <p:nvPr/>
        </p:nvSpPr>
        <p:spPr bwMode="auto">
          <a:xfrm>
            <a:off x="5716188" y="3552825"/>
            <a:ext cx="15621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  <a:p>
            <a:pPr algn="r"/>
            <a:r>
              <a:rPr lang="en-US" sz="1800" dirty="0">
                <a:solidFill>
                  <a:schemeClr val="tx1"/>
                </a:solidFill>
                <a:latin typeface="+mn-lt"/>
                <a:cs typeface="Courier New Bold" charset="0"/>
                <a:sym typeface="Courier New Bold" charset="0"/>
              </a:rPr>
              <a:t>(Optional)</a:t>
            </a:r>
          </a:p>
        </p:txBody>
      </p:sp>
      <p:sp>
        <p:nvSpPr>
          <p:cNvPr id="81934" name="Line 14"/>
          <p:cNvSpPr>
            <a:spLocks noChangeShapeType="1"/>
          </p:cNvSpPr>
          <p:nvPr/>
        </p:nvSpPr>
        <p:spPr bwMode="auto">
          <a:xfrm>
            <a:off x="7276700" y="6365875"/>
            <a:ext cx="290513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5" name="Rectangle 15"/>
          <p:cNvSpPr>
            <a:spLocks/>
          </p:cNvSpPr>
          <p:nvPr/>
        </p:nvSpPr>
        <p:spPr bwMode="auto">
          <a:xfrm>
            <a:off x="5835250" y="6184900"/>
            <a:ext cx="1485900" cy="3302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r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Title Slid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Slide">
      <a:majorFont>
        <a:latin typeface="Calibri Bold"/>
        <a:ea typeface="ヒラギノ角ゴ ProN W6"/>
        <a:cs typeface="ヒラギノ角ゴ ProN W6"/>
      </a:majorFont>
      <a:minorFont>
        <a:latin typeface="Calibri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and Content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and Content">
      <a:majorFont>
        <a:latin typeface="Calibri Bold"/>
        <a:ea typeface="ヒラギノ角ゴ ProN W6"/>
        <a:cs typeface="ヒラギノ角ゴ ProN W6"/>
      </a:majorFont>
      <a:minorFont>
        <a:latin typeface="Calibri Bol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>
    <a:extraClrScheme>
      <a:clrScheme name="Title and 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Only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Only">
      <a:majorFont>
        <a:latin typeface="Calibri Bold"/>
        <a:ea typeface="ヒラギノ角ゴ ProN W6"/>
        <a:cs typeface="ヒラギノ角ゴ ProN W6"/>
      </a:majorFont>
      <a:minorFont>
        <a:latin typeface="Calibri Bol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Onl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and Content: Build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and Content: Build">
      <a:majorFont>
        <a:latin typeface="Calibri Bold"/>
        <a:ea typeface="ヒラギノ角ゴ ProN W6"/>
        <a:cs typeface="ヒラギノ角ゴ ProN W6"/>
      </a:majorFont>
      <a:minorFont>
        <a:latin typeface="Calibri Bol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6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>
    <a:extraClrScheme>
      <a:clrScheme name="Title and Content: Buil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20235</TotalTime>
  <Pages>0</Pages>
  <Words>6796</Words>
  <Characters>0</Characters>
  <Application>Microsoft Office PowerPoint</Application>
  <PresentationFormat>On-screen Show (4:3)</PresentationFormat>
  <Lines>0</Lines>
  <Paragraphs>1860</Paragraphs>
  <Slides>77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77</vt:i4>
      </vt:variant>
    </vt:vector>
  </HeadingPairs>
  <TitlesOfParts>
    <vt:vector size="94" baseType="lpstr">
      <vt:lpstr>Arial</vt:lpstr>
      <vt:lpstr>Arial Narrow</vt:lpstr>
      <vt:lpstr>Arial Narrow Bold</vt:lpstr>
      <vt:lpstr>Calibri</vt:lpstr>
      <vt:lpstr>Calibri Bold</vt:lpstr>
      <vt:lpstr>Calibri Bold Italic</vt:lpstr>
      <vt:lpstr>Calibri Italic</vt:lpstr>
      <vt:lpstr>Courier New</vt:lpstr>
      <vt:lpstr>Courier New Bold</vt:lpstr>
      <vt:lpstr>Gill Sans</vt:lpstr>
      <vt:lpstr>Times New Roman</vt:lpstr>
      <vt:lpstr>Wingdings</vt:lpstr>
      <vt:lpstr>Wingdings 2</vt:lpstr>
      <vt:lpstr>Title Slide</vt:lpstr>
      <vt:lpstr>Title and Content</vt:lpstr>
      <vt:lpstr>Title Only</vt:lpstr>
      <vt:lpstr>Title and Content: Build</vt:lpstr>
      <vt:lpstr>Lecture 06: Procedures  </vt:lpstr>
      <vt:lpstr>Today</vt:lpstr>
      <vt:lpstr>Mechanisms in Procedures</vt:lpstr>
      <vt:lpstr>Mechanisms in Procedures</vt:lpstr>
      <vt:lpstr>Mechanisms in Procedures</vt:lpstr>
      <vt:lpstr>Mechanisms in Procedures</vt:lpstr>
      <vt:lpstr>Mechanisms in Procedures</vt:lpstr>
      <vt:lpstr>Today</vt:lpstr>
      <vt:lpstr>x86-64 Stack</vt:lpstr>
      <vt:lpstr>x86-64 Stack</vt:lpstr>
      <vt:lpstr>x86-64 Stack</vt:lpstr>
      <vt:lpstr>x86-64 Stack: Push</vt:lpstr>
      <vt:lpstr>x86-64 Stack: Push</vt:lpstr>
      <vt:lpstr>x86-64 Stack: Pop</vt:lpstr>
      <vt:lpstr>x86-64 Stack: Pop</vt:lpstr>
      <vt:lpstr>x86-64 Stack: Pop</vt:lpstr>
      <vt:lpstr>Today</vt:lpstr>
      <vt:lpstr>Code Examples</vt:lpstr>
      <vt:lpstr>Procedure Control Flow</vt:lpstr>
      <vt:lpstr>Control Flow Example #1</vt:lpstr>
      <vt:lpstr>Control Flow Example #2</vt:lpstr>
      <vt:lpstr>Control Flow Example #3</vt:lpstr>
      <vt:lpstr>Control Flow Example #4</vt:lpstr>
      <vt:lpstr>Today</vt:lpstr>
      <vt:lpstr>Procedure Data Flow</vt:lpstr>
      <vt:lpstr>Data Flow Examples</vt:lpstr>
      <vt:lpstr>Today</vt:lpstr>
      <vt:lpstr>Stack-Based Languages</vt:lpstr>
      <vt:lpstr>Call Chain Example</vt:lpstr>
      <vt:lpstr>Stack Frames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x86-64/Linux Stack Frame</vt:lpstr>
      <vt:lpstr>Example: incr</vt:lpstr>
      <vt:lpstr>Example: Calling incr #1</vt:lpstr>
      <vt:lpstr>Example: Calling incr #2</vt:lpstr>
      <vt:lpstr>Example: Calling incr #2</vt:lpstr>
      <vt:lpstr>Example: Calling incr #2</vt:lpstr>
      <vt:lpstr>Example: Calling incr #2</vt:lpstr>
      <vt:lpstr>Example: Calling incr #3</vt:lpstr>
      <vt:lpstr>Example: Calling incr #4</vt:lpstr>
      <vt:lpstr>Example: Calling incr #5a</vt:lpstr>
      <vt:lpstr>Example: Calling incr #5b</vt:lpstr>
      <vt:lpstr>Register Saving Conventions</vt:lpstr>
      <vt:lpstr>Register Saving Conventions</vt:lpstr>
      <vt:lpstr>x86-64 Linux Register Usage #1</vt:lpstr>
      <vt:lpstr>x86-64 Linux Register Usage #2</vt:lpstr>
      <vt:lpstr>Small Exercise</vt:lpstr>
      <vt:lpstr>Small Exercise</vt:lpstr>
      <vt:lpstr>Callee-Saved Example #1</vt:lpstr>
      <vt:lpstr>Callee-Saved Example #2</vt:lpstr>
      <vt:lpstr>Callee-Saved Example #3</vt:lpstr>
      <vt:lpstr>Callee-Saved Example #4</vt:lpstr>
      <vt:lpstr>Callee-Saved Example #5</vt:lpstr>
      <vt:lpstr>Callee-Saved Example #6</vt:lpstr>
      <vt:lpstr>Callee-Saved Example #7</vt:lpstr>
      <vt:lpstr>Callee-Saved Example #8</vt:lpstr>
      <vt:lpstr>Callee-Saved Example #2</vt:lpstr>
      <vt:lpstr>Today</vt:lpstr>
      <vt:lpstr>Recursive Function</vt:lpstr>
      <vt:lpstr>Recursive Function Terminal Case</vt:lpstr>
      <vt:lpstr>Recursive Function Register Save</vt:lpstr>
      <vt:lpstr>Recursive Function Call Setup</vt:lpstr>
      <vt:lpstr>Recursive Function Call</vt:lpstr>
      <vt:lpstr>Recursive Function Result</vt:lpstr>
      <vt:lpstr>Recursive Function Completion</vt:lpstr>
      <vt:lpstr>Observations About Recursion</vt:lpstr>
      <vt:lpstr>x86-64 Procedure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15-213/18-243, spring 2009</dc:title>
  <dc:creator>Markus Pueschel</dc:creator>
  <dc:description>Redesign of slides created by Randal E. Bryant and David R. O'Hallaron</dc:description>
  <cp:lastModifiedBy>Anandi Dutta</cp:lastModifiedBy>
  <cp:revision>447</cp:revision>
  <dcterms:created xsi:type="dcterms:W3CDTF">2012-09-18T14:16:22Z</dcterms:created>
  <dcterms:modified xsi:type="dcterms:W3CDTF">2023-07-27T18:32:08Z</dcterms:modified>
</cp:coreProperties>
</file>