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54"/>
  </p:notesMasterIdLst>
  <p:handoutMasterIdLst>
    <p:handoutMasterId r:id="rId55"/>
  </p:handoutMasterIdLst>
  <p:sldIdLst>
    <p:sldId id="542" r:id="rId2"/>
    <p:sldId id="1052" r:id="rId3"/>
    <p:sldId id="945" r:id="rId4"/>
    <p:sldId id="946" r:id="rId5"/>
    <p:sldId id="948" r:id="rId6"/>
    <p:sldId id="1090" r:id="rId7"/>
    <p:sldId id="1063" r:id="rId8"/>
    <p:sldId id="1069" r:id="rId9"/>
    <p:sldId id="1070" r:id="rId10"/>
    <p:sldId id="977" r:id="rId11"/>
    <p:sldId id="954" r:id="rId12"/>
    <p:sldId id="955" r:id="rId13"/>
    <p:sldId id="957" r:id="rId14"/>
    <p:sldId id="1071" r:id="rId15"/>
    <p:sldId id="958" r:id="rId16"/>
    <p:sldId id="1072" r:id="rId17"/>
    <p:sldId id="1074" r:id="rId18"/>
    <p:sldId id="1077" r:id="rId19"/>
    <p:sldId id="1089" r:id="rId20"/>
    <p:sldId id="1084" r:id="rId21"/>
    <p:sldId id="1088" r:id="rId22"/>
    <p:sldId id="1083" r:id="rId23"/>
    <p:sldId id="1068" r:id="rId24"/>
    <p:sldId id="972" r:id="rId25"/>
    <p:sldId id="973" r:id="rId26"/>
    <p:sldId id="1076" r:id="rId27"/>
    <p:sldId id="1043" r:id="rId28"/>
    <p:sldId id="1044" r:id="rId29"/>
    <p:sldId id="1045" r:id="rId30"/>
    <p:sldId id="1046" r:id="rId31"/>
    <p:sldId id="1078" r:id="rId32"/>
    <p:sldId id="1079" r:id="rId33"/>
    <p:sldId id="1081" r:id="rId34"/>
    <p:sldId id="1080" r:id="rId35"/>
    <p:sldId id="1085" r:id="rId36"/>
    <p:sldId id="1050" r:id="rId37"/>
    <p:sldId id="1032" r:id="rId38"/>
    <p:sldId id="1033" r:id="rId39"/>
    <p:sldId id="1034" r:id="rId40"/>
    <p:sldId id="1035" r:id="rId41"/>
    <p:sldId id="1036" r:id="rId42"/>
    <p:sldId id="1037" r:id="rId43"/>
    <p:sldId id="1038" r:id="rId44"/>
    <p:sldId id="1039" r:id="rId45"/>
    <p:sldId id="1040" r:id="rId46"/>
    <p:sldId id="1082" r:id="rId47"/>
    <p:sldId id="966" r:id="rId48"/>
    <p:sldId id="1067" r:id="rId49"/>
    <p:sldId id="1057" r:id="rId50"/>
    <p:sldId id="953" r:id="rId51"/>
    <p:sldId id="968" r:id="rId52"/>
    <p:sldId id="980" r:id="rId53"/>
  </p:sldIdLst>
  <p:sldSz cx="9144000" cy="6858000" type="screen4x3"/>
  <p:notesSz cx="7302500" cy="9586913"/>
  <p:custDataLst>
    <p:tags r:id="rId56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 Narrow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 Narrow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 Narrow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 Narrow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 Narrow" pitchFamily="34" charset="0"/>
        <a:ea typeface="+mn-ea"/>
        <a:cs typeface="Arial" charset="0"/>
      </a:defRPr>
    </a:lvl5pPr>
    <a:lvl6pPr marL="2286000" algn="l" defTabSz="914400" rtl="0" eaLnBrk="1" latinLnBrk="0" hangingPunct="1">
      <a:defRPr sz="2400" b="1" kern="1200">
        <a:solidFill>
          <a:schemeClr val="tx1"/>
        </a:solidFill>
        <a:latin typeface="Arial Narrow" pitchFamily="34" charset="0"/>
        <a:ea typeface="+mn-ea"/>
        <a:cs typeface="Arial" charset="0"/>
      </a:defRPr>
    </a:lvl6pPr>
    <a:lvl7pPr marL="2743200" algn="l" defTabSz="914400" rtl="0" eaLnBrk="1" latinLnBrk="0" hangingPunct="1">
      <a:defRPr sz="2400" b="1" kern="1200">
        <a:solidFill>
          <a:schemeClr val="tx1"/>
        </a:solidFill>
        <a:latin typeface="Arial Narrow" pitchFamily="34" charset="0"/>
        <a:ea typeface="+mn-ea"/>
        <a:cs typeface="Arial" charset="0"/>
      </a:defRPr>
    </a:lvl7pPr>
    <a:lvl8pPr marL="3200400" algn="l" defTabSz="914400" rtl="0" eaLnBrk="1" latinLnBrk="0" hangingPunct="1">
      <a:defRPr sz="2400" b="1" kern="1200">
        <a:solidFill>
          <a:schemeClr val="tx1"/>
        </a:solidFill>
        <a:latin typeface="Arial Narrow" pitchFamily="34" charset="0"/>
        <a:ea typeface="+mn-ea"/>
        <a:cs typeface="Arial" charset="0"/>
      </a:defRPr>
    </a:lvl8pPr>
    <a:lvl9pPr marL="3657600" algn="l" defTabSz="914400" rtl="0" eaLnBrk="1" latinLnBrk="0" hangingPunct="1">
      <a:defRPr sz="2400" b="1" kern="1200">
        <a:solidFill>
          <a:schemeClr val="tx1"/>
        </a:solidFill>
        <a:latin typeface="Arial Narrow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536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19">
          <p15:clr>
            <a:srgbClr val="A4A3A4"/>
          </p15:clr>
        </p15:guide>
        <p15:guide id="2" pos="230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F1C7C7"/>
    <a:srgbClr val="A8E799"/>
    <a:srgbClr val="D5F1CF"/>
    <a:srgbClr val="FFFFCC"/>
    <a:srgbClr val="CDF1C5"/>
    <a:srgbClr val="FF9999"/>
    <a:srgbClr val="F6F5BD"/>
    <a:srgbClr val="990000"/>
    <a:srgbClr val="EDEA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A8FDE3C-4667-4460-91BF-BE3BE5BC8D2A}" v="1" dt="2023-07-27T01:06:40.09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315" autoAdjust="0"/>
    <p:restoredTop sz="94927" autoAdjust="0"/>
  </p:normalViewPr>
  <p:slideViewPr>
    <p:cSldViewPr snapToObjects="1">
      <p:cViewPr varScale="1">
        <p:scale>
          <a:sx n="85" d="100"/>
          <a:sy n="85" d="100"/>
        </p:scale>
        <p:origin x="1056" y="45"/>
      </p:cViewPr>
      <p:guideLst>
        <p:guide orient="horz" pos="1536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Objects="1">
      <p:cViewPr varScale="1">
        <p:scale>
          <a:sx n="43" d="100"/>
          <a:sy n="43" d="100"/>
        </p:scale>
        <p:origin x="-1936" y="-104"/>
      </p:cViewPr>
      <p:guideLst>
        <p:guide orient="horz" pos="3019"/>
        <p:guide pos="230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microsoft.com/office/2016/11/relationships/changesInfo" Target="changesInfos/changesInfo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gs" Target="tags/tag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62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andi Dutta" userId="87eb70f522ca77d4" providerId="LiveId" clId="{EA8FDE3C-4667-4460-91BF-BE3BE5BC8D2A}"/>
    <pc:docChg chg="delSld modMainMaster">
      <pc:chgData name="Anandi Dutta" userId="87eb70f522ca77d4" providerId="LiveId" clId="{EA8FDE3C-4667-4460-91BF-BE3BE5BC8D2A}" dt="2023-07-27T01:06:40.099" v="1"/>
      <pc:docMkLst>
        <pc:docMk/>
      </pc:docMkLst>
      <pc:sldChg chg="del">
        <pc:chgData name="Anandi Dutta" userId="87eb70f522ca77d4" providerId="LiveId" clId="{EA8FDE3C-4667-4460-91BF-BE3BE5BC8D2A}" dt="2023-07-27T01:06:07.044" v="0" actId="2696"/>
        <pc:sldMkLst>
          <pc:docMk/>
          <pc:sldMk cId="1602680796" sldId="1091"/>
        </pc:sldMkLst>
      </pc:sldChg>
      <pc:sldMasterChg chg="modSp">
        <pc:chgData name="Anandi Dutta" userId="87eb70f522ca77d4" providerId="LiveId" clId="{EA8FDE3C-4667-4460-91BF-BE3BE5BC8D2A}" dt="2023-07-27T01:06:40.099" v="1"/>
        <pc:sldMasterMkLst>
          <pc:docMk/>
          <pc:sldMasterMk cId="0" sldId="2147483648"/>
        </pc:sldMasterMkLst>
        <pc:spChg chg="mod">
          <ac:chgData name="Anandi Dutta" userId="87eb70f522ca77d4" providerId="LiveId" clId="{EA8FDE3C-4667-4460-91BF-BE3BE5BC8D2A}" dt="2023-07-27T01:06:40.099" v="1"/>
          <ac:spMkLst>
            <pc:docMk/>
            <pc:sldMasterMk cId="0" sldId="2147483648"/>
            <ac:spMk id="7" creationId="{00000000-0000-0000-0000-000000000000}"/>
          </ac:spMkLst>
        </pc:spChg>
      </pc:sldMasterChg>
    </pc:docChg>
  </pc:docChgLst>
  <pc:docChgLst>
    <pc:chgData name="Anandi Dutta" userId="87eb70f522ca77d4" providerId="LiveId" clId="{6CAFDFA8-E648-4A90-A921-48EBC8D9D9CE}"/>
    <pc:docChg chg="delSld modSld">
      <pc:chgData name="Anandi Dutta" userId="87eb70f522ca77d4" providerId="LiveId" clId="{6CAFDFA8-E648-4A90-A921-48EBC8D9D9CE}" dt="2023-07-27T18:35:17.203" v="13" actId="2696"/>
      <pc:docMkLst>
        <pc:docMk/>
      </pc:docMkLst>
      <pc:sldChg chg="modSp mod">
        <pc:chgData name="Anandi Dutta" userId="87eb70f522ca77d4" providerId="LiveId" clId="{6CAFDFA8-E648-4A90-A921-48EBC8D9D9CE}" dt="2023-07-27T18:34:31.943" v="12" actId="20577"/>
        <pc:sldMkLst>
          <pc:docMk/>
          <pc:sldMk cId="0" sldId="542"/>
        </pc:sldMkLst>
        <pc:spChg chg="mod">
          <ac:chgData name="Anandi Dutta" userId="87eb70f522ca77d4" providerId="LiveId" clId="{6CAFDFA8-E648-4A90-A921-48EBC8D9D9CE}" dt="2023-07-27T18:34:27.210" v="11" actId="20577"/>
          <ac:spMkLst>
            <pc:docMk/>
            <pc:sldMk cId="0" sldId="542"/>
            <ac:spMk id="6146" creationId="{00000000-0000-0000-0000-000000000000}"/>
          </ac:spMkLst>
        </pc:spChg>
        <pc:spChg chg="mod">
          <ac:chgData name="Anandi Dutta" userId="87eb70f522ca77d4" providerId="LiveId" clId="{6CAFDFA8-E648-4A90-A921-48EBC8D9D9CE}" dt="2023-07-27T18:34:31.943" v="12" actId="20577"/>
          <ac:spMkLst>
            <pc:docMk/>
            <pc:sldMk cId="0" sldId="542"/>
            <ac:spMk id="6147" creationId="{00000000-0000-0000-0000-000000000000}"/>
          </ac:spMkLst>
        </pc:spChg>
      </pc:sldChg>
      <pc:sldChg chg="del">
        <pc:chgData name="Anandi Dutta" userId="87eb70f522ca77d4" providerId="LiveId" clId="{6CAFDFA8-E648-4A90-A921-48EBC8D9D9CE}" dt="2023-07-27T18:35:17.203" v="13" actId="2696"/>
        <pc:sldMkLst>
          <pc:docMk/>
          <pc:sldMk cId="1512710690" sldId="1092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71950" y="0"/>
            <a:ext cx="3130550" cy="48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422" tIns="48211" rIns="96422" bIns="48211" numCol="1" anchor="t" anchorCtr="0" compatLnSpc="1">
            <a:prstTxWarp prst="textNoShape">
              <a:avLst/>
            </a:prstTxWarp>
          </a:bodyPr>
          <a:lstStyle>
            <a:lvl1pPr algn="r" defTabSz="965200" eaLnBrk="0" hangingPunct="0"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29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71950" y="9091613"/>
            <a:ext cx="3130550" cy="48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422" tIns="48211" rIns="96422" bIns="48211" numCol="1" anchor="b" anchorCtr="0" compatLnSpc="1">
            <a:prstTxWarp prst="textNoShape">
              <a:avLst/>
            </a:prstTxWarp>
          </a:bodyPr>
          <a:lstStyle>
            <a:lvl1pPr algn="r" defTabSz="965200" eaLnBrk="0" hangingPunct="0"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fld id="{A4067047-E766-4254-821F-B27F8CFA18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67648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5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200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 b="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85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14800" y="0"/>
            <a:ext cx="3200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 b="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55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19200" y="685800"/>
            <a:ext cx="4876800" cy="36576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85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90600" y="4572000"/>
            <a:ext cx="533400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085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44000"/>
            <a:ext cx="3200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 b="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85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14800" y="9144000"/>
            <a:ext cx="3200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 b="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fld id="{FD8AD92D-85DC-42ED-A1F9-C1217E42EA9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823322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6656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B422CA9-8481-40C3-B5AE-2BC95BA02134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7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116738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-96" charset="0"/>
            </a:endParaRPr>
          </a:p>
        </p:txBody>
      </p:sp>
      <p:sp>
        <p:nvSpPr>
          <p:cNvPr id="11673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9FAAA19-1E5D-463C-8B4E-E985891BF04A}" type="slidenum">
              <a:rPr lang="en-US" smtClean="0">
                <a:latin typeface="Times New Roman" pitchFamily="-96" charset="0"/>
                <a:ea typeface="ＭＳ Ｐゴシック" pitchFamily="-96" charset="-128"/>
                <a:cs typeface="ＭＳ Ｐゴシック" pitchFamily="-96" charset="-128"/>
              </a:rPr>
              <a:pPr/>
              <a:t>2</a:t>
            </a:fld>
            <a:endParaRPr lang="en-US">
              <a:latin typeface="Times New Roman" pitchFamily="-96" charset="0"/>
              <a:ea typeface="ＭＳ Ｐゴシック" pitchFamily="-96" charset="-128"/>
              <a:cs typeface="ＭＳ Ｐゴシック" pitchFamily="-96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04551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7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116738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-96" charset="0"/>
            </a:endParaRPr>
          </a:p>
        </p:txBody>
      </p:sp>
      <p:sp>
        <p:nvSpPr>
          <p:cNvPr id="11673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9FAAA19-1E5D-463C-8B4E-E985891BF04A}" type="slidenum">
              <a:rPr lang="en-US" smtClean="0">
                <a:latin typeface="Times New Roman" pitchFamily="-96" charset="0"/>
                <a:ea typeface="ＭＳ Ｐゴシック" pitchFamily="-96" charset="-128"/>
                <a:cs typeface="ＭＳ Ｐゴシック" pitchFamily="-96" charset="-128"/>
              </a:rPr>
              <a:pPr/>
              <a:t>7</a:t>
            </a:fld>
            <a:endParaRPr lang="en-US">
              <a:latin typeface="Times New Roman" pitchFamily="-96" charset="0"/>
              <a:ea typeface="ＭＳ Ｐゴシック" pitchFamily="-96" charset="-128"/>
              <a:cs typeface="ＭＳ Ｐゴシック" pitchFamily="-96" charset="-128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D8AD92D-85DC-42ED-A1F9-C1217E42EA98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83148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dirty="0"/>
              <a:t>Jump from text to stack</a:t>
            </a:r>
          </a:p>
          <a:p>
            <a:r>
              <a:rPr lang="en-US" dirty="0"/>
              <a:t>Show</a:t>
            </a:r>
            <a:r>
              <a:rPr lang="en-US" baseline="0" dirty="0"/>
              <a:t> string and code on stack</a:t>
            </a:r>
            <a:endParaRPr lang="en-US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dirty="0"/>
              <a:t>Jump from text to stack</a:t>
            </a:r>
          </a:p>
          <a:p>
            <a:r>
              <a:rPr lang="en-US" dirty="0"/>
              <a:t>Show</a:t>
            </a:r>
            <a:r>
              <a:rPr lang="en-US" baseline="0" dirty="0"/>
              <a:t> string and code on stack</a:t>
            </a:r>
            <a:endParaRPr lang="en-US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3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3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3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7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116738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-96" charset="0"/>
            </a:endParaRPr>
          </a:p>
        </p:txBody>
      </p:sp>
      <p:sp>
        <p:nvSpPr>
          <p:cNvPr id="11673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9FAAA19-1E5D-463C-8B4E-E985891BF04A}" type="slidenum">
              <a:rPr lang="en-US" smtClean="0">
                <a:latin typeface="Times New Roman" pitchFamily="-96" charset="0"/>
                <a:ea typeface="ＭＳ Ｐゴシック" pitchFamily="-96" charset="-128"/>
                <a:cs typeface="ＭＳ Ｐゴシック" pitchFamily="-96" charset="-128"/>
              </a:rPr>
              <a:pPr/>
              <a:t>36</a:t>
            </a:fld>
            <a:endParaRPr lang="en-US">
              <a:latin typeface="Times New Roman" pitchFamily="-96" charset="0"/>
              <a:ea typeface="ＭＳ Ｐゴシック" pitchFamily="-96" charset="-128"/>
              <a:cs typeface="ＭＳ Ｐゴシック" pitchFamily="-96" charset="-128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7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116738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-96" charset="0"/>
            </a:endParaRPr>
          </a:p>
        </p:txBody>
      </p:sp>
      <p:sp>
        <p:nvSpPr>
          <p:cNvPr id="11673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9FAAA19-1E5D-463C-8B4E-E985891BF04A}" type="slidenum">
              <a:rPr lang="en-US" smtClean="0">
                <a:latin typeface="Times New Roman" pitchFamily="-96" charset="0"/>
                <a:ea typeface="ＭＳ Ｐゴシック" pitchFamily="-96" charset="-128"/>
                <a:cs typeface="ＭＳ Ｐゴシック" pitchFamily="-96" charset="-128"/>
              </a:rPr>
              <a:pPr/>
              <a:t>46</a:t>
            </a:fld>
            <a:endParaRPr lang="en-US">
              <a:latin typeface="Times New Roman" pitchFamily="-96" charset="0"/>
              <a:ea typeface="ＭＳ Ｐゴシック" pitchFamily="-96" charset="-128"/>
              <a:cs typeface="ＭＳ Ｐゴシック" pitchFamily="-96" charset="-128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035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00356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8E681F1-9ECF-43CC-A1A6-D7853C0864CB}" type="slidenum">
              <a:rPr lang="en-US" smtClean="0"/>
              <a:pPr>
                <a:defRPr/>
              </a:pPr>
              <a:t>52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08012"/>
            <a:ext cx="7772400" cy="1470025"/>
          </a:xfrm>
        </p:spPr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886200"/>
            <a:ext cx="7677492" cy="1752600"/>
          </a:xfrm>
        </p:spPr>
        <p:txBody>
          <a:bodyPr/>
          <a:lstStyle>
            <a:lvl1pPr marL="0" indent="0" algn="l">
              <a:buNone/>
              <a:defRPr sz="2000" b="0">
                <a:latin typeface="Calibri" pitchFamily="34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018" y="435678"/>
            <a:ext cx="7592093" cy="762000"/>
          </a:xfrm>
        </p:spPr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  <a:lvl2pPr>
              <a:defRPr>
                <a:latin typeface="Calibri" pitchFamily="34" charset="0"/>
              </a:defRPr>
            </a:lvl2pPr>
            <a:lvl3pPr>
              <a:defRPr>
                <a:latin typeface="Calibri" pitchFamily="34" charset="0"/>
              </a:defRPr>
            </a:lvl3pPr>
            <a:lvl4pPr>
              <a:defRPr>
                <a:latin typeface="Calibri" pitchFamily="34" charset="0"/>
              </a:defRPr>
            </a:lvl4pPr>
            <a:lvl5pPr>
              <a:defRPr>
                <a:latin typeface="Calibri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>
                <a:latin typeface="Calibri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latin typeface="Calibri" pitchFamily="34" charset="0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8175" y="1362075"/>
            <a:ext cx="3871913" cy="4972050"/>
          </a:xfrm>
        </p:spPr>
        <p:txBody>
          <a:bodyPr/>
          <a:lstStyle>
            <a:lvl1pPr>
              <a:defRPr sz="2800">
                <a:latin typeface="Calibri" pitchFamily="34" charset="0"/>
              </a:defRPr>
            </a:lvl1pPr>
            <a:lvl2pPr>
              <a:defRPr sz="2400">
                <a:latin typeface="Calibri" pitchFamily="34" charset="0"/>
              </a:defRPr>
            </a:lvl2pPr>
            <a:lvl3pPr>
              <a:defRPr sz="2000">
                <a:latin typeface="Calibri" pitchFamily="34" charset="0"/>
              </a:defRPr>
            </a:lvl3pPr>
            <a:lvl4pPr>
              <a:defRPr sz="1800">
                <a:latin typeface="Calibri" pitchFamily="34" charset="0"/>
              </a:defRPr>
            </a:lvl4pPr>
            <a:lvl5pPr>
              <a:defRPr sz="1800">
                <a:latin typeface="Calibri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2488" y="1362075"/>
            <a:ext cx="3871912" cy="4972050"/>
          </a:xfrm>
        </p:spPr>
        <p:txBody>
          <a:bodyPr/>
          <a:lstStyle>
            <a:lvl1pPr>
              <a:defRPr sz="2800">
                <a:latin typeface="Calibri" pitchFamily="34" charset="0"/>
              </a:defRPr>
            </a:lvl1pPr>
            <a:lvl2pPr>
              <a:defRPr sz="2400">
                <a:latin typeface="Calibri" pitchFamily="34" charset="0"/>
              </a:defRPr>
            </a:lvl2pPr>
            <a:lvl3pPr>
              <a:defRPr sz="2000">
                <a:latin typeface="Calibri" pitchFamily="34" charset="0"/>
              </a:defRPr>
            </a:lvl3pPr>
            <a:lvl4pPr>
              <a:defRPr sz="1800">
                <a:latin typeface="Calibri" pitchFamily="34" charset="0"/>
              </a:defRPr>
            </a:lvl4pPr>
            <a:lvl5pPr>
              <a:defRPr sz="1800">
                <a:latin typeface="Calibri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>
                <a:latin typeface="Calibri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>
                <a:latin typeface="Calibri" pitchFamily="34" charset="0"/>
              </a:defRPr>
            </a:lvl1pPr>
            <a:lvl2pPr>
              <a:defRPr sz="2000">
                <a:latin typeface="Calibri" pitchFamily="34" charset="0"/>
              </a:defRPr>
            </a:lvl2pPr>
            <a:lvl3pPr>
              <a:defRPr sz="1800">
                <a:latin typeface="Calibri" pitchFamily="34" charset="0"/>
              </a:defRPr>
            </a:lvl3pPr>
            <a:lvl4pPr>
              <a:defRPr sz="1600">
                <a:latin typeface="Calibri" pitchFamily="34" charset="0"/>
              </a:defRPr>
            </a:lvl4pPr>
            <a:lvl5pPr>
              <a:defRPr sz="1600">
                <a:latin typeface="Calibri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>
                <a:latin typeface="Calibri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>
                <a:latin typeface="Calibri" pitchFamily="34" charset="0"/>
              </a:defRPr>
            </a:lvl1pPr>
            <a:lvl2pPr>
              <a:defRPr sz="2000">
                <a:latin typeface="Calibri" pitchFamily="34" charset="0"/>
              </a:defRPr>
            </a:lvl2pPr>
            <a:lvl3pPr>
              <a:defRPr sz="1800">
                <a:latin typeface="Calibri" pitchFamily="34" charset="0"/>
              </a:defRPr>
            </a:lvl3pPr>
            <a:lvl4pPr>
              <a:defRPr sz="1600">
                <a:latin typeface="Calibri" pitchFamily="34" charset="0"/>
              </a:defRPr>
            </a:lvl4pPr>
            <a:lvl5pPr>
              <a:defRPr sz="1600">
                <a:latin typeface="Calibri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762" y="445070"/>
            <a:ext cx="7591425" cy="762000"/>
          </a:xfrm>
        </p:spPr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>
                <a:latin typeface="Calibri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>
                <a:latin typeface="Calibri" pitchFamily="34" charset="0"/>
              </a:defRPr>
            </a:lvl1pPr>
            <a:lvl2pPr>
              <a:defRPr sz="2800">
                <a:latin typeface="Calibri" pitchFamily="34" charset="0"/>
              </a:defRPr>
            </a:lvl2pPr>
            <a:lvl3pPr>
              <a:defRPr sz="2400">
                <a:latin typeface="Calibri" pitchFamily="34" charset="0"/>
              </a:defRPr>
            </a:lvl3pPr>
            <a:lvl4pPr>
              <a:defRPr sz="2000">
                <a:latin typeface="Calibri" pitchFamily="34" charset="0"/>
              </a:defRPr>
            </a:lvl4pPr>
            <a:lvl5pPr>
              <a:defRPr sz="2000">
                <a:latin typeface="Calibri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>
                <a:latin typeface="Calibri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>
                <a:latin typeface="Calibri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>
                <a:latin typeface="Calibri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>
                <a:latin typeface="Calibri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latin typeface="Calibri" pitchFamily="34" charset="0"/>
              </a:defRPr>
            </a:lvl1pPr>
            <a:lvl2pPr>
              <a:defRPr>
                <a:latin typeface="Calibri" pitchFamily="34" charset="0"/>
              </a:defRPr>
            </a:lvl2pPr>
            <a:lvl3pPr>
              <a:defRPr>
                <a:latin typeface="Calibri" pitchFamily="34" charset="0"/>
              </a:defRPr>
            </a:lvl3pPr>
            <a:lvl4pPr>
              <a:defRPr>
                <a:latin typeface="Calibri" pitchFamily="34" charset="0"/>
              </a:defRPr>
            </a:lvl4pPr>
            <a:lvl5pPr>
              <a:defRPr>
                <a:latin typeface="Calibri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58013" y="228600"/>
            <a:ext cx="2185987" cy="6105525"/>
          </a:xfrm>
        </p:spPr>
        <p:txBody>
          <a:bodyPr vert="eaVert"/>
          <a:lstStyle>
            <a:lvl1pPr>
              <a:defRPr>
                <a:latin typeface="Calibri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96875" y="228600"/>
            <a:ext cx="6408738" cy="6105525"/>
          </a:xfrm>
        </p:spPr>
        <p:txBody>
          <a:bodyPr vert="eaVert"/>
          <a:lstStyle>
            <a:lvl1pPr>
              <a:defRPr>
                <a:latin typeface="Calibri" pitchFamily="34" charset="0"/>
              </a:defRPr>
            </a:lvl1pPr>
            <a:lvl2pPr>
              <a:defRPr>
                <a:latin typeface="Calibri" pitchFamily="34" charset="0"/>
              </a:defRPr>
            </a:lvl2pPr>
            <a:lvl3pPr>
              <a:defRPr>
                <a:latin typeface="Calibri" pitchFamily="34" charset="0"/>
              </a:defRPr>
            </a:lvl3pPr>
            <a:lvl4pPr>
              <a:defRPr>
                <a:latin typeface="Calibri" pitchFamily="34" charset="0"/>
              </a:defRPr>
            </a:lvl4pPr>
            <a:lvl5pPr>
              <a:defRPr>
                <a:latin typeface="Calibri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6875" y="228600"/>
            <a:ext cx="8747125" cy="762000"/>
          </a:xfrm>
        </p:spPr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8175" y="1362075"/>
            <a:ext cx="3871913" cy="4972050"/>
          </a:xfrm>
        </p:spPr>
        <p:txBody>
          <a:bodyPr/>
          <a:lstStyle>
            <a:lvl1pPr>
              <a:defRPr>
                <a:latin typeface="Calibri" pitchFamily="34" charset="0"/>
              </a:defRPr>
            </a:lvl1pPr>
            <a:lvl2pPr>
              <a:defRPr>
                <a:latin typeface="Calibri" pitchFamily="34" charset="0"/>
              </a:defRPr>
            </a:lvl2pPr>
            <a:lvl3pPr>
              <a:defRPr>
                <a:latin typeface="Calibri" pitchFamily="34" charset="0"/>
              </a:defRPr>
            </a:lvl3pPr>
            <a:lvl4pPr>
              <a:defRPr>
                <a:latin typeface="Calibri" pitchFamily="34" charset="0"/>
              </a:defRPr>
            </a:lvl4pPr>
            <a:lvl5pPr>
              <a:defRPr>
                <a:latin typeface="Calibri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62488" y="1362075"/>
            <a:ext cx="3871912" cy="2409825"/>
          </a:xfrm>
        </p:spPr>
        <p:txBody>
          <a:bodyPr/>
          <a:lstStyle>
            <a:lvl1pPr>
              <a:defRPr>
                <a:latin typeface="Calibri" pitchFamily="34" charset="0"/>
              </a:defRPr>
            </a:lvl1pPr>
            <a:lvl2pPr>
              <a:defRPr>
                <a:latin typeface="Calibri" pitchFamily="34" charset="0"/>
              </a:defRPr>
            </a:lvl2pPr>
            <a:lvl3pPr>
              <a:defRPr>
                <a:latin typeface="Calibri" pitchFamily="34" charset="0"/>
              </a:defRPr>
            </a:lvl3pPr>
            <a:lvl4pPr>
              <a:defRPr>
                <a:latin typeface="Calibri" pitchFamily="34" charset="0"/>
              </a:defRPr>
            </a:lvl4pPr>
            <a:lvl5pPr>
              <a:defRPr>
                <a:latin typeface="Calibri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62488" y="3924300"/>
            <a:ext cx="3871912" cy="2409825"/>
          </a:xfrm>
        </p:spPr>
        <p:txBody>
          <a:bodyPr/>
          <a:lstStyle>
            <a:lvl1pPr>
              <a:defRPr>
                <a:latin typeface="Calibri" pitchFamily="34" charset="0"/>
              </a:defRPr>
            </a:lvl1pPr>
            <a:lvl2pPr>
              <a:defRPr>
                <a:latin typeface="Calibri" pitchFamily="34" charset="0"/>
              </a:defRPr>
            </a:lvl2pPr>
            <a:lvl3pPr>
              <a:defRPr>
                <a:latin typeface="Calibri" pitchFamily="34" charset="0"/>
              </a:defRPr>
            </a:lvl3pPr>
            <a:lvl4pPr>
              <a:defRPr>
                <a:latin typeface="Calibri" pitchFamily="34" charset="0"/>
              </a:defRPr>
            </a:lvl4pPr>
            <a:lvl5pPr>
              <a:defRPr>
                <a:latin typeface="Calibri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6875" y="228600"/>
            <a:ext cx="8747125" cy="762000"/>
          </a:xfrm>
        </p:spPr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38175" y="1362075"/>
            <a:ext cx="3871913" cy="4972050"/>
          </a:xfrm>
        </p:spPr>
        <p:txBody>
          <a:bodyPr/>
          <a:lstStyle>
            <a:lvl1pPr>
              <a:defRPr>
                <a:latin typeface="Calibri" pitchFamily="34" charset="0"/>
              </a:defRPr>
            </a:lvl1pPr>
            <a:lvl2pPr>
              <a:defRPr>
                <a:latin typeface="Calibri" pitchFamily="34" charset="0"/>
              </a:defRPr>
            </a:lvl2pPr>
            <a:lvl3pPr>
              <a:defRPr>
                <a:latin typeface="Calibri" pitchFamily="34" charset="0"/>
              </a:defRPr>
            </a:lvl3pPr>
            <a:lvl4pPr>
              <a:defRPr>
                <a:latin typeface="Calibri" pitchFamily="34" charset="0"/>
              </a:defRPr>
            </a:lvl4pPr>
            <a:lvl5pPr>
              <a:defRPr>
                <a:latin typeface="Calibri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2488" y="1362075"/>
            <a:ext cx="3871912" cy="4972050"/>
          </a:xfrm>
        </p:spPr>
        <p:txBody>
          <a:bodyPr/>
          <a:lstStyle>
            <a:lvl1pPr>
              <a:defRPr>
                <a:latin typeface="Calibri" pitchFamily="34" charset="0"/>
              </a:defRPr>
            </a:lvl1pPr>
            <a:lvl2pPr>
              <a:defRPr>
                <a:latin typeface="Calibri" pitchFamily="34" charset="0"/>
              </a:defRPr>
            </a:lvl2pPr>
            <a:lvl3pPr>
              <a:defRPr>
                <a:latin typeface="Calibri" pitchFamily="34" charset="0"/>
              </a:defRPr>
            </a:lvl3pPr>
            <a:lvl4pPr>
              <a:defRPr>
                <a:latin typeface="Calibri" pitchFamily="34" charset="0"/>
              </a:defRPr>
            </a:lvl4pPr>
            <a:lvl5pPr>
              <a:defRPr>
                <a:latin typeface="Calibri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74650" y="371475"/>
            <a:ext cx="759142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96875" y="1362075"/>
            <a:ext cx="7896225" cy="497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9144000" cy="228600"/>
          </a:xfrm>
          <a:prstGeom prst="rect">
            <a:avLst/>
          </a:prstGeom>
          <a:solidFill>
            <a:srgbClr val="9900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b="0">
              <a:latin typeface="Times New Roman" pitchFamily="18" charset="0"/>
              <a:cs typeface="+mn-cs"/>
            </a:endParaRPr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7897813" y="-26988"/>
            <a:ext cx="1309687" cy="2778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lang="en-US" sz="1200" dirty="0">
                <a:solidFill>
                  <a:schemeClr val="bg1"/>
                </a:solidFill>
                <a:latin typeface="Times New Roman" pitchFamily="18" charset="0"/>
                <a:cs typeface="+mn-cs"/>
              </a:rPr>
              <a:t>CS 3843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8839200" y="6611779"/>
            <a:ext cx="338554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F5551B27-49BC-4291-80C6-707CDCF1D651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itchFamily="-96" charset="-128"/>
                <a:cs typeface="ＭＳ Ｐゴシック" pitchFamily="-96" charset="-128"/>
              </a:rPr>
              <a:pPr/>
              <a:t>‹#›</a:t>
            </a:fld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-16031" y="6629400"/>
            <a:ext cx="464934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0" i="0" dirty="0">
                <a:latin typeface="Calibri" pitchFamily="34" charset="0"/>
              </a:rPr>
              <a:t>Bryant</a:t>
            </a:r>
            <a:r>
              <a:rPr lang="en-US" sz="1000" b="0" i="0" baseline="0" dirty="0">
                <a:latin typeface="Calibri" pitchFamily="34" charset="0"/>
              </a:rPr>
              <a:t> and </a:t>
            </a:r>
            <a:r>
              <a:rPr lang="en-US" sz="1000" b="0" i="0" baseline="0" dirty="0" err="1">
                <a:latin typeface="Calibri" pitchFamily="34" charset="0"/>
              </a:rPr>
              <a:t>O’Hallaron</a:t>
            </a:r>
            <a:r>
              <a:rPr lang="en-US" sz="1000" b="0" i="0" baseline="0" dirty="0">
                <a:latin typeface="Calibri" pitchFamily="34" charset="0"/>
              </a:rPr>
              <a:t>, Computer Systems: A Programmer’s Perspective, Third Edition</a:t>
            </a:r>
            <a:endParaRPr lang="en-US" sz="1000" b="0" i="0" dirty="0">
              <a:latin typeface="Calibri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marL="119063" indent="-119063"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Calibri" pitchFamily="34" charset="0"/>
          <a:ea typeface="+mj-ea"/>
          <a:cs typeface="+mj-cs"/>
        </a:defRPr>
      </a:lvl1pPr>
      <a:lvl2pPr marL="119063" indent="-119063"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Calibri" pitchFamily="34" charset="0"/>
        </a:defRPr>
      </a:lvl2pPr>
      <a:lvl3pPr marL="119063" indent="-119063"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Calibri" pitchFamily="34" charset="0"/>
        </a:defRPr>
      </a:lvl3pPr>
      <a:lvl4pPr marL="119063" indent="-119063"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Calibri" pitchFamily="34" charset="0"/>
        </a:defRPr>
      </a:lvl4pPr>
      <a:lvl5pPr marL="119063" indent="-119063"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Calibri" pitchFamily="34" charset="0"/>
        </a:defRPr>
      </a:lvl5pPr>
      <a:lvl6pPr marL="5762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6pPr>
      <a:lvl7pPr marL="10334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7pPr>
      <a:lvl8pPr marL="14906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8pPr>
      <a:lvl9pPr marL="19478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990000"/>
        </a:buClr>
        <a:buSzPct val="60000"/>
        <a:buFont typeface="Wingdings 2" pitchFamily="18" charset="2"/>
        <a:buChar char="¢"/>
        <a:defRPr sz="2400" b="1">
          <a:solidFill>
            <a:schemeClr val="tx1"/>
          </a:solidFill>
          <a:latin typeface="Calibri" pitchFamily="34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990000"/>
        </a:buClr>
        <a:buSzPct val="110000"/>
        <a:buFont typeface="Wingdings" pitchFamily="2" charset="2"/>
        <a:buChar char="§"/>
        <a:defRPr sz="2000">
          <a:solidFill>
            <a:schemeClr val="tx1"/>
          </a:solidFill>
          <a:latin typeface="Calibri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SzPct val="80000"/>
        <a:buFont typeface="Wingdings" pitchFamily="2" charset="2"/>
        <a:buChar char="§"/>
        <a:defRPr sz="2000">
          <a:solidFill>
            <a:schemeClr val="tx1"/>
          </a:solidFill>
          <a:latin typeface="Calibri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Calibri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Calibri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emf"/><Relationship Id="rId5" Type="http://schemas.openxmlformats.org/officeDocument/2006/relationships/package" Target="../embeddings/Microsoft_Excel_Worksheet1.xlsx"/><Relationship Id="rId4" Type="http://schemas.openxmlformats.org/officeDocument/2006/relationships/image" Target="../media/image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ctrTitle"/>
          </p:nvPr>
        </p:nvSpPr>
        <p:spPr>
          <a:xfrm>
            <a:off x="685800" y="1524000"/>
            <a:ext cx="7772400" cy="2178050"/>
          </a:xfrm>
        </p:spPr>
        <p:txBody>
          <a:bodyPr/>
          <a:lstStyle/>
          <a:p>
            <a:pPr marL="0" indent="0" eaLnBrk="1" hangingPunct="1"/>
            <a:r>
              <a:rPr lang="en-US" dirty="0"/>
              <a:t>Lecture 08:</a:t>
            </a:r>
            <a:br>
              <a:rPr lang="en-US" dirty="0"/>
            </a:br>
            <a:r>
              <a:rPr lang="en-US" dirty="0"/>
              <a:t>Advanced Topics</a:t>
            </a:r>
            <a:br>
              <a:rPr lang="en-US" dirty="0"/>
            </a:br>
            <a:br>
              <a:rPr lang="en-US" dirty="0"/>
            </a:br>
            <a:endParaRPr lang="en-US" sz="2000" b="0" dirty="0"/>
          </a:p>
        </p:txBody>
      </p:sp>
      <p:sp>
        <p:nvSpPr>
          <p:cNvPr id="6147" name="Subtitle 2"/>
          <p:cNvSpPr>
            <a:spLocks noGrp="1"/>
          </p:cNvSpPr>
          <p:nvPr>
            <p:ph type="subTitle" idx="1"/>
          </p:nvPr>
        </p:nvSpPr>
        <p:spPr>
          <a:xfrm>
            <a:off x="685800" y="4267200"/>
            <a:ext cx="7678738" cy="1752600"/>
          </a:xfrm>
        </p:spPr>
        <p:txBody>
          <a:bodyPr/>
          <a:lstStyle/>
          <a:p>
            <a:pPr eaLnBrk="1" hangingPunct="1"/>
            <a:endParaRPr lang="en-US" dirty="0"/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3" name="Title 1"/>
          <p:cNvSpPr>
            <a:spLocks noGrp="1"/>
          </p:cNvSpPr>
          <p:nvPr>
            <p:ph type="title"/>
          </p:nvPr>
        </p:nvSpPr>
        <p:spPr>
          <a:xfrm>
            <a:off x="357188" y="434975"/>
            <a:ext cx="7591425" cy="762000"/>
          </a:xfrm>
        </p:spPr>
        <p:txBody>
          <a:bodyPr/>
          <a:lstStyle/>
          <a:p>
            <a:r>
              <a:rPr lang="en-US" dirty="0">
                <a:latin typeface="Calibri" pitchFamily="-96" charset="0"/>
              </a:rPr>
              <a:t>Today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Memory Layout</a:t>
            </a:r>
          </a:p>
          <a:p>
            <a:pPr>
              <a:defRPr/>
            </a:pPr>
            <a:r>
              <a:rPr lang="en-US" dirty="0">
                <a:solidFill>
                  <a:srgbClr val="7F7F7F"/>
                </a:solidFill>
              </a:rPr>
              <a:t>Buffer Overflow</a:t>
            </a:r>
          </a:p>
          <a:p>
            <a:pPr lvl="1">
              <a:defRPr/>
            </a:pPr>
            <a:r>
              <a:rPr lang="en-US" dirty="0">
                <a:solidFill>
                  <a:srgbClr val="7F7F7F"/>
                </a:solidFill>
              </a:rPr>
              <a:t>Vulnerability</a:t>
            </a:r>
          </a:p>
          <a:p>
            <a:pPr lvl="1">
              <a:defRPr/>
            </a:pPr>
            <a:r>
              <a:rPr lang="en-US" dirty="0">
                <a:solidFill>
                  <a:srgbClr val="7F7F7F"/>
                </a:solidFill>
              </a:rPr>
              <a:t>Protection</a:t>
            </a:r>
          </a:p>
          <a:p>
            <a:pPr>
              <a:defRPr/>
            </a:pPr>
            <a:r>
              <a:rPr lang="en-US" dirty="0">
                <a:solidFill>
                  <a:srgbClr val="7F7F7F"/>
                </a:solidFill>
              </a:rPr>
              <a:t>Unions</a:t>
            </a:r>
          </a:p>
          <a:p>
            <a:pPr>
              <a:buFont typeface="Wingdings" pitchFamily="2" charset="2"/>
              <a:buChar char="§"/>
              <a:defRPr/>
            </a:pPr>
            <a:endParaRPr lang="en-US" dirty="0">
              <a:solidFill>
                <a:srgbClr val="7F7F7F"/>
              </a:solidFill>
            </a:endParaRPr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357018" y="304800"/>
            <a:ext cx="7592093" cy="762000"/>
          </a:xfrm>
        </p:spPr>
        <p:txBody>
          <a:bodyPr/>
          <a:lstStyle/>
          <a:p>
            <a:r>
              <a:rPr lang="en-US" dirty="0"/>
              <a:t>x86-64 Linux Memory Layout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Stack</a:t>
            </a:r>
          </a:p>
          <a:p>
            <a:pPr lvl="1"/>
            <a:r>
              <a:rPr lang="en-US" dirty="0"/>
              <a:t>Runtime stack (8MB limit)</a:t>
            </a:r>
          </a:p>
          <a:p>
            <a:pPr lvl="1"/>
            <a:r>
              <a:rPr lang="en-US" dirty="0"/>
              <a:t>E. </a:t>
            </a:r>
            <a:r>
              <a:rPr lang="en-US" dirty="0" err="1"/>
              <a:t>g</a:t>
            </a:r>
            <a:r>
              <a:rPr lang="en-US" dirty="0"/>
              <a:t>., local variables</a:t>
            </a:r>
          </a:p>
          <a:p>
            <a:r>
              <a:rPr lang="en-US" dirty="0"/>
              <a:t>Heap</a:t>
            </a:r>
          </a:p>
          <a:p>
            <a:pPr lvl="1"/>
            <a:r>
              <a:rPr lang="en-US" dirty="0"/>
              <a:t>Dynamically allocated as needed</a:t>
            </a:r>
          </a:p>
          <a:p>
            <a:pPr lvl="1"/>
            <a:r>
              <a:rPr lang="en-US" dirty="0"/>
              <a:t>When call  </a:t>
            </a:r>
            <a:r>
              <a:rPr lang="en-US" sz="1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malloc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lang="en-US" dirty="0"/>
              <a:t>, </a:t>
            </a:r>
            <a:r>
              <a:rPr lang="en-US" sz="1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calloc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lang="en-US" dirty="0"/>
              <a:t>, 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new()</a:t>
            </a:r>
          </a:p>
          <a:p>
            <a:r>
              <a:rPr lang="en-US" dirty="0"/>
              <a:t>Data</a:t>
            </a:r>
          </a:p>
          <a:p>
            <a:pPr lvl="1"/>
            <a:r>
              <a:rPr lang="en-US" dirty="0"/>
              <a:t>Statically allocated data</a:t>
            </a:r>
          </a:p>
          <a:p>
            <a:pPr lvl="1"/>
            <a:r>
              <a:rPr lang="en-US" dirty="0"/>
              <a:t>E.g., global </a:t>
            </a:r>
            <a:r>
              <a:rPr lang="en-US" dirty="0" err="1"/>
              <a:t>vars</a:t>
            </a:r>
            <a:r>
              <a:rPr lang="en-US" dirty="0"/>
              <a:t>, </a:t>
            </a:r>
            <a:r>
              <a:rPr lang="en-US" sz="1800" b="1" dirty="0">
                <a:latin typeface="Courier New"/>
                <a:cs typeface="Courier New"/>
              </a:rPr>
              <a:t>static</a:t>
            </a:r>
            <a:r>
              <a:rPr lang="en-US" dirty="0"/>
              <a:t> </a:t>
            </a:r>
            <a:r>
              <a:rPr lang="en-US" dirty="0" err="1"/>
              <a:t>vars</a:t>
            </a:r>
            <a:r>
              <a:rPr lang="en-US" dirty="0"/>
              <a:t>, string constants</a:t>
            </a:r>
          </a:p>
          <a:p>
            <a:r>
              <a:rPr lang="en-US" dirty="0"/>
              <a:t>Text  / Shared Libraries</a:t>
            </a:r>
          </a:p>
          <a:p>
            <a:pPr lvl="1"/>
            <a:r>
              <a:rPr lang="en-US" dirty="0"/>
              <a:t>Executable machine instructions</a:t>
            </a:r>
          </a:p>
          <a:p>
            <a:pPr lvl="1"/>
            <a:r>
              <a:rPr lang="en-US" dirty="0"/>
              <a:t>Read-only</a:t>
            </a:r>
          </a:p>
        </p:txBody>
      </p:sp>
      <p:sp>
        <p:nvSpPr>
          <p:cNvPr id="10244" name="Text Box 5"/>
          <p:cNvSpPr txBox="1">
            <a:spLocks noChangeArrowheads="1"/>
          </p:cNvSpPr>
          <p:nvPr/>
        </p:nvSpPr>
        <p:spPr bwMode="auto">
          <a:xfrm>
            <a:off x="2950402" y="6169580"/>
            <a:ext cx="2133600" cy="36933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eaLnBrk="0" hangingPunct="0"/>
            <a:r>
              <a:rPr lang="en-US" sz="1800" b="0" dirty="0">
                <a:latin typeface="Calibri" pitchFamily="34" charset="0"/>
              </a:rPr>
              <a:t>Hex Address</a:t>
            </a:r>
          </a:p>
        </p:txBody>
      </p:sp>
      <p:sp>
        <p:nvSpPr>
          <p:cNvPr id="10245" name="Text Box 12"/>
          <p:cNvSpPr txBox="1">
            <a:spLocks noChangeArrowheads="1"/>
          </p:cNvSpPr>
          <p:nvPr/>
        </p:nvSpPr>
        <p:spPr bwMode="auto">
          <a:xfrm>
            <a:off x="4456982" y="914400"/>
            <a:ext cx="2401018" cy="36933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eaLnBrk="0" hangingPunct="0"/>
            <a:r>
              <a:rPr lang="en-US" sz="1800" dirty="0">
                <a:latin typeface="Courier New" pitchFamily="49" charset="0"/>
              </a:rPr>
              <a:t>00007FFFFFFFFFFF</a:t>
            </a:r>
          </a:p>
        </p:txBody>
      </p:sp>
      <p:sp>
        <p:nvSpPr>
          <p:cNvPr id="10246" name="Text Box 19"/>
          <p:cNvSpPr txBox="1">
            <a:spLocks noChangeArrowheads="1"/>
          </p:cNvSpPr>
          <p:nvPr/>
        </p:nvSpPr>
        <p:spPr bwMode="auto">
          <a:xfrm>
            <a:off x="5842202" y="6412468"/>
            <a:ext cx="1015798" cy="36933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eaLnBrk="0" hangingPunct="0"/>
            <a:r>
              <a:rPr lang="en-US" sz="1800" dirty="0">
                <a:latin typeface="Courier New" pitchFamily="49" charset="0"/>
              </a:rPr>
              <a:t>000000</a:t>
            </a:r>
          </a:p>
        </p:txBody>
      </p:sp>
      <p:sp>
        <p:nvSpPr>
          <p:cNvPr id="348180" name="Rectangle 20"/>
          <p:cNvSpPr>
            <a:spLocks noChangeArrowheads="1"/>
          </p:cNvSpPr>
          <p:nvPr/>
        </p:nvSpPr>
        <p:spPr bwMode="auto">
          <a:xfrm>
            <a:off x="6858000" y="1066800"/>
            <a:ext cx="1447800" cy="5559980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endParaRPr lang="en-US" dirty="0">
              <a:latin typeface="Calibri" pitchFamily="34" charset="0"/>
              <a:cs typeface="+mn-cs"/>
            </a:endParaRPr>
          </a:p>
        </p:txBody>
      </p:sp>
      <p:sp>
        <p:nvSpPr>
          <p:cNvPr id="348181" name="Rectangle 21"/>
          <p:cNvSpPr>
            <a:spLocks noChangeArrowheads="1"/>
          </p:cNvSpPr>
          <p:nvPr/>
        </p:nvSpPr>
        <p:spPr bwMode="auto">
          <a:xfrm>
            <a:off x="6858000" y="1676400"/>
            <a:ext cx="144780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r>
              <a:rPr lang="en-US" sz="1800" dirty="0">
                <a:latin typeface="Calibri" pitchFamily="34" charset="0"/>
                <a:cs typeface="+mn-cs"/>
              </a:rPr>
              <a:t>Stack</a:t>
            </a:r>
          </a:p>
        </p:txBody>
      </p:sp>
      <p:sp>
        <p:nvSpPr>
          <p:cNvPr id="10249" name="Rectangle 23"/>
          <p:cNvSpPr>
            <a:spLocks noChangeArrowheads="1"/>
          </p:cNvSpPr>
          <p:nvPr/>
        </p:nvSpPr>
        <p:spPr bwMode="auto">
          <a:xfrm>
            <a:off x="6858000" y="6017180"/>
            <a:ext cx="1447800" cy="304800"/>
          </a:xfrm>
          <a:prstGeom prst="rect">
            <a:avLst/>
          </a:prstGeom>
          <a:solidFill>
            <a:srgbClr val="F6F5BD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r>
              <a:rPr lang="en-US" sz="1800">
                <a:latin typeface="Calibri" pitchFamily="34" charset="0"/>
              </a:rPr>
              <a:t>Text</a:t>
            </a:r>
          </a:p>
        </p:txBody>
      </p:sp>
      <p:sp>
        <p:nvSpPr>
          <p:cNvPr id="10250" name="Rectangle 24"/>
          <p:cNvSpPr>
            <a:spLocks noChangeArrowheads="1"/>
          </p:cNvSpPr>
          <p:nvPr/>
        </p:nvSpPr>
        <p:spPr bwMode="auto">
          <a:xfrm>
            <a:off x="6858000" y="5712380"/>
            <a:ext cx="1447800" cy="304800"/>
          </a:xfrm>
          <a:prstGeom prst="rect">
            <a:avLst/>
          </a:prstGeom>
          <a:solidFill>
            <a:srgbClr val="F1C7C7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r>
              <a:rPr lang="en-US" sz="1800">
                <a:latin typeface="Calibri" pitchFamily="34" charset="0"/>
              </a:rPr>
              <a:t>Data</a:t>
            </a:r>
          </a:p>
        </p:txBody>
      </p:sp>
      <p:sp>
        <p:nvSpPr>
          <p:cNvPr id="10251" name="Rectangle 25"/>
          <p:cNvSpPr>
            <a:spLocks noChangeArrowheads="1"/>
          </p:cNvSpPr>
          <p:nvPr/>
        </p:nvSpPr>
        <p:spPr bwMode="auto">
          <a:xfrm>
            <a:off x="6858000" y="5105400"/>
            <a:ext cx="1447800" cy="606980"/>
          </a:xfrm>
          <a:prstGeom prst="rect">
            <a:avLst/>
          </a:prstGeom>
          <a:solidFill>
            <a:srgbClr val="D5F1CF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r>
              <a:rPr lang="en-US" sz="1800" dirty="0">
                <a:latin typeface="Calibri" pitchFamily="34" charset="0"/>
              </a:rPr>
              <a:t>Heap</a:t>
            </a:r>
          </a:p>
        </p:txBody>
      </p:sp>
      <p:sp>
        <p:nvSpPr>
          <p:cNvPr id="10252" name="Text Box 27"/>
          <p:cNvSpPr txBox="1">
            <a:spLocks noChangeArrowheads="1"/>
          </p:cNvSpPr>
          <p:nvPr/>
        </p:nvSpPr>
        <p:spPr bwMode="auto">
          <a:xfrm>
            <a:off x="5842202" y="6169580"/>
            <a:ext cx="1015798" cy="36933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eaLnBrk="0" hangingPunct="0"/>
            <a:r>
              <a:rPr lang="en-US" sz="1800" dirty="0">
                <a:latin typeface="Courier New" pitchFamily="49" charset="0"/>
              </a:rPr>
              <a:t>400000</a:t>
            </a:r>
          </a:p>
        </p:txBody>
      </p:sp>
      <p:sp>
        <p:nvSpPr>
          <p:cNvPr id="10253" name="Line 34"/>
          <p:cNvSpPr>
            <a:spLocks noChangeShapeType="1"/>
          </p:cNvSpPr>
          <p:nvPr/>
        </p:nvSpPr>
        <p:spPr bwMode="auto">
          <a:xfrm>
            <a:off x="7581900" y="2057400"/>
            <a:ext cx="0" cy="457200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 type="triangle" w="med" len="med"/>
          </a:ln>
        </p:spPr>
        <p:txBody>
          <a:bodyPr wrap="none" lIns="45720" rIns="45720" anchor="ctr">
            <a:spAutoFit/>
          </a:bodyPr>
          <a:lstStyle/>
          <a:p>
            <a:endParaRPr lang="en-US"/>
          </a:p>
        </p:txBody>
      </p:sp>
      <p:sp>
        <p:nvSpPr>
          <p:cNvPr id="10254" name="Line 35"/>
          <p:cNvSpPr>
            <a:spLocks noChangeShapeType="1"/>
          </p:cNvSpPr>
          <p:nvPr/>
        </p:nvSpPr>
        <p:spPr bwMode="auto">
          <a:xfrm flipV="1">
            <a:off x="7581900" y="4876800"/>
            <a:ext cx="0" cy="228600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 type="triangle" w="med" len="med"/>
          </a:ln>
        </p:spPr>
        <p:txBody>
          <a:bodyPr wrap="none" lIns="45720" rIns="45720" anchor="ctr">
            <a:spAutoFit/>
          </a:bodyPr>
          <a:lstStyle/>
          <a:p>
            <a:endParaRPr lang="en-US"/>
          </a:p>
        </p:txBody>
      </p:sp>
      <p:sp>
        <p:nvSpPr>
          <p:cNvPr id="16" name="Right Arrow 15"/>
          <p:cNvSpPr/>
          <p:nvPr/>
        </p:nvSpPr>
        <p:spPr bwMode="auto">
          <a:xfrm>
            <a:off x="5181600" y="6115605"/>
            <a:ext cx="609600" cy="457200"/>
          </a:xfrm>
          <a:prstGeom prst="rightArrow">
            <a:avLst/>
          </a:prstGeom>
          <a:solidFill>
            <a:schemeClr val="bg1">
              <a:lumMod val="85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anchor="ctr" anchorCtr="1"/>
          <a:lstStyle/>
          <a:p>
            <a:pPr algn="ctr" eaLnBrk="0" hangingPunct="0">
              <a:defRPr/>
            </a:pPr>
            <a:endParaRPr lang="en-US" dirty="0">
              <a:latin typeface="Calibri" pitchFamily="34" charset="0"/>
              <a:cs typeface="+mn-cs"/>
            </a:endParaRPr>
          </a:p>
        </p:txBody>
      </p:sp>
      <p:cxnSp>
        <p:nvCxnSpPr>
          <p:cNvPr id="18" name="Straight Connector 17"/>
          <p:cNvCxnSpPr/>
          <p:nvPr/>
        </p:nvCxnSpPr>
        <p:spPr bwMode="auto">
          <a:xfrm>
            <a:off x="6858000" y="2817813"/>
            <a:ext cx="1447800" cy="1587"/>
          </a:xfrm>
          <a:prstGeom prst="line">
            <a:avLst/>
          </a:prstGeom>
          <a:noFill/>
          <a:ln w="2540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0257" name="AutoShape 16"/>
          <p:cNvSpPr>
            <a:spLocks/>
          </p:cNvSpPr>
          <p:nvPr/>
        </p:nvSpPr>
        <p:spPr bwMode="auto">
          <a:xfrm rot="10800000">
            <a:off x="8364538" y="1676400"/>
            <a:ext cx="228600" cy="1141413"/>
          </a:xfrm>
          <a:prstGeom prst="leftBrace">
            <a:avLst>
              <a:gd name="adj1" fmla="val 75011"/>
              <a:gd name="adj2" fmla="val 50000"/>
            </a:avLst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1800">
              <a:latin typeface="Calibri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8564563" y="2063750"/>
            <a:ext cx="633412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US" sz="1800" kern="0" dirty="0">
                <a:solidFill>
                  <a:srgbClr val="000000"/>
                </a:solidFill>
                <a:latin typeface="Calibri" pitchFamily="34" charset="0"/>
                <a:cs typeface="+mn-cs"/>
              </a:rPr>
              <a:t>8MB</a:t>
            </a:r>
            <a:endParaRPr lang="en-US" dirty="0">
              <a:latin typeface="Calibri" pitchFamily="34" charset="0"/>
              <a:cs typeface="+mn-cs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770688" y="304800"/>
            <a:ext cx="1949450" cy="369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US" sz="18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  <a:cs typeface="+mn-cs"/>
              </a:rPr>
              <a:t>not drawn to scale</a:t>
            </a:r>
          </a:p>
        </p:txBody>
      </p:sp>
      <p:sp>
        <p:nvSpPr>
          <p:cNvPr id="22" name="Rectangle 25"/>
          <p:cNvSpPr>
            <a:spLocks noChangeArrowheads="1"/>
          </p:cNvSpPr>
          <p:nvPr/>
        </p:nvSpPr>
        <p:spPr bwMode="auto">
          <a:xfrm>
            <a:off x="6858000" y="1066800"/>
            <a:ext cx="1447800" cy="609600"/>
          </a:xfrm>
          <a:prstGeom prst="rect">
            <a:avLst/>
          </a:prstGeom>
          <a:solidFill>
            <a:srgbClr val="D5F1CF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 dirty="0">
                <a:latin typeface="Calibri" pitchFamily="34" charset="0"/>
              </a:rPr>
              <a:t>Shared</a:t>
            </a:r>
          </a:p>
          <a:p>
            <a:pPr algn="ctr" eaLnBrk="0" hangingPunct="0"/>
            <a:r>
              <a:rPr lang="en-US" sz="1800" dirty="0">
                <a:latin typeface="Calibri" pitchFamily="34" charset="0"/>
              </a:rPr>
              <a:t>Libraries</a:t>
            </a:r>
          </a:p>
        </p:txBody>
      </p:sp>
      <p:sp>
        <p:nvSpPr>
          <p:cNvPr id="23" name="Text Box 12"/>
          <p:cNvSpPr txBox="1">
            <a:spLocks noChangeArrowheads="1"/>
          </p:cNvSpPr>
          <p:nvPr/>
        </p:nvSpPr>
        <p:spPr bwMode="auto">
          <a:xfrm>
            <a:off x="4467601" y="1535668"/>
            <a:ext cx="2390399" cy="36933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eaLnBrk="0" hangingPunct="0"/>
            <a:r>
              <a:rPr lang="en-US" sz="1800" dirty="0">
                <a:latin typeface="Courier New" pitchFamily="49" charset="0"/>
              </a:rPr>
              <a:t>00007FFFF0000000</a:t>
            </a:r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93713"/>
            <a:ext cx="6845300" cy="573087"/>
          </a:xfrm>
        </p:spPr>
        <p:txBody>
          <a:bodyPr/>
          <a:lstStyle/>
          <a:p>
            <a:pPr eaLnBrk="1" hangingPunct="1"/>
            <a:r>
              <a:rPr lang="en-US"/>
              <a:t>Memory Allocation Example</a:t>
            </a:r>
          </a:p>
        </p:txBody>
      </p:sp>
      <p:sp>
        <p:nvSpPr>
          <p:cNvPr id="11267" name="Rectangle 3"/>
          <p:cNvSpPr>
            <a:spLocks noChangeArrowheads="1"/>
          </p:cNvSpPr>
          <p:nvPr/>
        </p:nvSpPr>
        <p:spPr bwMode="auto">
          <a:xfrm>
            <a:off x="457200" y="1371600"/>
            <a:ext cx="5791200" cy="4798751"/>
          </a:xfrm>
          <a:prstGeom prst="rect">
            <a:avLst/>
          </a:prstGeom>
          <a:solidFill>
            <a:srgbClr val="F6F5BD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square" lIns="90487" tIns="44450" rIns="90487" bIns="44450">
            <a:spAutoFit/>
          </a:bodyPr>
          <a:lstStyle/>
          <a:p>
            <a:pPr eaLnBrk="0" hangingPunct="0"/>
            <a:r>
              <a:rPr lang="fi-FI" sz="1800" dirty="0" err="1">
                <a:latin typeface="Courier New" pitchFamily="49" charset="0"/>
              </a:rPr>
              <a:t>char</a:t>
            </a:r>
            <a:r>
              <a:rPr lang="fi-FI" sz="1800" dirty="0">
                <a:latin typeface="Courier New" pitchFamily="49" charset="0"/>
              </a:rPr>
              <a:t> big_array[1L&lt;&lt;24];  /* 16 MB */</a:t>
            </a:r>
          </a:p>
          <a:p>
            <a:pPr eaLnBrk="0" hangingPunct="0"/>
            <a:r>
              <a:rPr lang="fi-FI" sz="1800" dirty="0" err="1">
                <a:latin typeface="Courier New" pitchFamily="49" charset="0"/>
              </a:rPr>
              <a:t>char</a:t>
            </a:r>
            <a:r>
              <a:rPr lang="fi-FI" sz="1800" dirty="0">
                <a:latin typeface="Courier New" pitchFamily="49" charset="0"/>
              </a:rPr>
              <a:t> huge_array[1L&lt;&lt;31]; /*  2 GB */</a:t>
            </a:r>
          </a:p>
          <a:p>
            <a:pPr eaLnBrk="0" hangingPunct="0"/>
            <a:endParaRPr lang="fi-FI" sz="1800" dirty="0">
              <a:latin typeface="Courier New" pitchFamily="49" charset="0"/>
            </a:endParaRPr>
          </a:p>
          <a:p>
            <a:pPr eaLnBrk="0" hangingPunct="0"/>
            <a:r>
              <a:rPr lang="fi-FI" sz="1800" dirty="0" err="1">
                <a:latin typeface="Courier New" pitchFamily="49" charset="0"/>
              </a:rPr>
              <a:t>int</a:t>
            </a:r>
            <a:r>
              <a:rPr lang="fi-FI" sz="1800" dirty="0">
                <a:latin typeface="Courier New" pitchFamily="49" charset="0"/>
              </a:rPr>
              <a:t> </a:t>
            </a:r>
            <a:r>
              <a:rPr lang="fi-FI" sz="1800" dirty="0" err="1">
                <a:latin typeface="Courier New" pitchFamily="49" charset="0"/>
              </a:rPr>
              <a:t>global</a:t>
            </a:r>
            <a:r>
              <a:rPr lang="fi-FI" sz="1800" dirty="0">
                <a:latin typeface="Courier New" pitchFamily="49" charset="0"/>
              </a:rPr>
              <a:t> = 0;</a:t>
            </a:r>
          </a:p>
          <a:p>
            <a:pPr eaLnBrk="0" hangingPunct="0"/>
            <a:endParaRPr lang="fi-FI" sz="1800" dirty="0">
              <a:latin typeface="Courier New" pitchFamily="49" charset="0"/>
            </a:endParaRPr>
          </a:p>
          <a:p>
            <a:pPr eaLnBrk="0" hangingPunct="0"/>
            <a:r>
              <a:rPr lang="fi-FI" sz="1800" dirty="0" err="1">
                <a:latin typeface="Courier New" pitchFamily="49" charset="0"/>
              </a:rPr>
              <a:t>int</a:t>
            </a:r>
            <a:r>
              <a:rPr lang="fi-FI" sz="1800" dirty="0">
                <a:latin typeface="Courier New" pitchFamily="49" charset="0"/>
              </a:rPr>
              <a:t> </a:t>
            </a:r>
            <a:r>
              <a:rPr lang="fi-FI" sz="1800" dirty="0" err="1">
                <a:latin typeface="Courier New" pitchFamily="49" charset="0"/>
              </a:rPr>
              <a:t>useless</a:t>
            </a:r>
            <a:r>
              <a:rPr lang="fi-FI" sz="1800" dirty="0">
                <a:latin typeface="Courier New" pitchFamily="49" charset="0"/>
              </a:rPr>
              <a:t>() { </a:t>
            </a:r>
            <a:r>
              <a:rPr lang="fi-FI" sz="1800" dirty="0" err="1">
                <a:latin typeface="Courier New" pitchFamily="49" charset="0"/>
              </a:rPr>
              <a:t>return</a:t>
            </a:r>
            <a:r>
              <a:rPr lang="fi-FI" sz="1800" dirty="0">
                <a:latin typeface="Courier New" pitchFamily="49" charset="0"/>
              </a:rPr>
              <a:t> 0; }</a:t>
            </a:r>
          </a:p>
          <a:p>
            <a:pPr eaLnBrk="0" hangingPunct="0"/>
            <a:endParaRPr lang="fi-FI" sz="1800" dirty="0">
              <a:latin typeface="Courier New" pitchFamily="49" charset="0"/>
            </a:endParaRPr>
          </a:p>
          <a:p>
            <a:pPr eaLnBrk="0" hangingPunct="0"/>
            <a:r>
              <a:rPr lang="fi-FI" sz="1800" dirty="0" err="1">
                <a:latin typeface="Courier New" pitchFamily="49" charset="0"/>
              </a:rPr>
              <a:t>int</a:t>
            </a:r>
            <a:r>
              <a:rPr lang="fi-FI" sz="1800" dirty="0">
                <a:latin typeface="Courier New" pitchFamily="49" charset="0"/>
              </a:rPr>
              <a:t> main ()</a:t>
            </a:r>
          </a:p>
          <a:p>
            <a:pPr eaLnBrk="0" hangingPunct="0"/>
            <a:r>
              <a:rPr lang="fi-FI" sz="1800" dirty="0">
                <a:latin typeface="Courier New" pitchFamily="49" charset="0"/>
              </a:rPr>
              <a:t>{</a:t>
            </a:r>
          </a:p>
          <a:p>
            <a:pPr eaLnBrk="0" hangingPunct="0"/>
            <a:r>
              <a:rPr lang="fi-FI" sz="1800" dirty="0">
                <a:latin typeface="Courier New" pitchFamily="49" charset="0"/>
              </a:rPr>
              <a:t>    </a:t>
            </a:r>
            <a:r>
              <a:rPr lang="fi-FI" sz="1800" dirty="0" err="1">
                <a:latin typeface="Courier New" pitchFamily="49" charset="0"/>
              </a:rPr>
              <a:t>void</a:t>
            </a:r>
            <a:r>
              <a:rPr lang="fi-FI" sz="1800" dirty="0">
                <a:latin typeface="Courier New" pitchFamily="49" charset="0"/>
              </a:rPr>
              <a:t> *p1, *p2, *p3, *p4;</a:t>
            </a:r>
          </a:p>
          <a:p>
            <a:pPr eaLnBrk="0" hangingPunct="0"/>
            <a:r>
              <a:rPr lang="fi-FI" sz="1800" dirty="0">
                <a:latin typeface="Courier New" pitchFamily="49" charset="0"/>
              </a:rPr>
              <a:t>    </a:t>
            </a:r>
            <a:r>
              <a:rPr lang="fi-FI" sz="1800" dirty="0" err="1">
                <a:latin typeface="Courier New" pitchFamily="49" charset="0"/>
              </a:rPr>
              <a:t>int</a:t>
            </a:r>
            <a:r>
              <a:rPr lang="fi-FI" sz="1800" dirty="0">
                <a:latin typeface="Courier New" pitchFamily="49" charset="0"/>
              </a:rPr>
              <a:t> </a:t>
            </a:r>
            <a:r>
              <a:rPr lang="fi-FI" sz="1800" dirty="0" err="1">
                <a:latin typeface="Courier New" pitchFamily="49" charset="0"/>
              </a:rPr>
              <a:t>local</a:t>
            </a:r>
            <a:r>
              <a:rPr lang="fi-FI" sz="1800" dirty="0">
                <a:latin typeface="Courier New" pitchFamily="49" charset="0"/>
              </a:rPr>
              <a:t> = 0;</a:t>
            </a:r>
          </a:p>
          <a:p>
            <a:pPr eaLnBrk="0" hangingPunct="0"/>
            <a:r>
              <a:rPr lang="fi-FI" sz="1800" dirty="0">
                <a:latin typeface="Courier New" pitchFamily="49" charset="0"/>
              </a:rPr>
              <a:t>    p1 = malloc(1L &lt;&lt; 28); /* 256 MB */</a:t>
            </a:r>
          </a:p>
          <a:p>
            <a:pPr eaLnBrk="0" hangingPunct="0"/>
            <a:r>
              <a:rPr lang="fi-FI" sz="1800" dirty="0">
                <a:latin typeface="Courier New" pitchFamily="49" charset="0"/>
              </a:rPr>
              <a:t>    p2 = malloc(1L &lt;&lt; 8);  /* 256  B */</a:t>
            </a:r>
          </a:p>
          <a:p>
            <a:pPr eaLnBrk="0" hangingPunct="0"/>
            <a:r>
              <a:rPr lang="fi-FI" sz="1800" dirty="0">
                <a:latin typeface="Courier New" pitchFamily="49" charset="0"/>
              </a:rPr>
              <a:t>    p3 = malloc(1L &lt;&lt; 32); /*   4 GB */</a:t>
            </a:r>
          </a:p>
          <a:p>
            <a:pPr eaLnBrk="0" hangingPunct="0"/>
            <a:r>
              <a:rPr lang="fi-FI" sz="1800" dirty="0">
                <a:latin typeface="Courier New" pitchFamily="49" charset="0"/>
              </a:rPr>
              <a:t>    p4 = malloc(1L &lt;&lt; 8);  /* 256  B */</a:t>
            </a:r>
          </a:p>
          <a:p>
            <a:pPr eaLnBrk="0" hangingPunct="0"/>
            <a:r>
              <a:rPr lang="en-US" sz="1800" dirty="0">
                <a:latin typeface="Courier New" pitchFamily="49" charset="0"/>
              </a:rPr>
              <a:t> /* Some print statements ... */</a:t>
            </a:r>
          </a:p>
          <a:p>
            <a:pPr eaLnBrk="0" hangingPunct="0"/>
            <a:r>
              <a:rPr lang="en-US" sz="1800" dirty="0">
                <a:latin typeface="Courier New" pitchFamily="49" charset="0"/>
              </a:rPr>
              <a:t>}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770688" y="304800"/>
            <a:ext cx="1949450" cy="369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US" sz="18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  <a:cs typeface="+mn-cs"/>
              </a:rPr>
              <a:t>not drawn to scale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94429" y="6267855"/>
            <a:ext cx="3673475" cy="4619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US" i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  <a:cs typeface="+mn-cs"/>
              </a:rPr>
              <a:t>Where does everything go?</a:t>
            </a:r>
          </a:p>
        </p:txBody>
      </p:sp>
      <p:sp>
        <p:nvSpPr>
          <p:cNvPr id="17" name="Rectangle 20"/>
          <p:cNvSpPr>
            <a:spLocks noChangeArrowheads="1"/>
          </p:cNvSpPr>
          <p:nvPr/>
        </p:nvSpPr>
        <p:spPr bwMode="auto">
          <a:xfrm>
            <a:off x="6858000" y="1066800"/>
            <a:ext cx="1447800" cy="5559980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endParaRPr lang="en-US" dirty="0">
              <a:latin typeface="Calibri" pitchFamily="34" charset="0"/>
              <a:cs typeface="+mn-cs"/>
            </a:endParaRPr>
          </a:p>
        </p:txBody>
      </p:sp>
      <p:sp>
        <p:nvSpPr>
          <p:cNvPr id="19" name="Rectangle 23"/>
          <p:cNvSpPr>
            <a:spLocks noChangeArrowheads="1"/>
          </p:cNvSpPr>
          <p:nvPr/>
        </p:nvSpPr>
        <p:spPr bwMode="auto">
          <a:xfrm>
            <a:off x="6858000" y="6017180"/>
            <a:ext cx="1447800" cy="304800"/>
          </a:xfrm>
          <a:prstGeom prst="rect">
            <a:avLst/>
          </a:prstGeom>
          <a:solidFill>
            <a:srgbClr val="F6F5BD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r>
              <a:rPr lang="en-US" sz="1800">
                <a:latin typeface="Calibri" pitchFamily="34" charset="0"/>
              </a:rPr>
              <a:t>Text</a:t>
            </a:r>
          </a:p>
        </p:txBody>
      </p:sp>
      <p:sp>
        <p:nvSpPr>
          <p:cNvPr id="20" name="Rectangle 24"/>
          <p:cNvSpPr>
            <a:spLocks noChangeArrowheads="1"/>
          </p:cNvSpPr>
          <p:nvPr/>
        </p:nvSpPr>
        <p:spPr bwMode="auto">
          <a:xfrm>
            <a:off x="6858000" y="5712380"/>
            <a:ext cx="1447800" cy="304800"/>
          </a:xfrm>
          <a:prstGeom prst="rect">
            <a:avLst/>
          </a:prstGeom>
          <a:solidFill>
            <a:srgbClr val="F1C7C7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r>
              <a:rPr lang="en-US" sz="1800">
                <a:latin typeface="Calibri" pitchFamily="34" charset="0"/>
              </a:rPr>
              <a:t>Data</a:t>
            </a:r>
          </a:p>
        </p:txBody>
      </p:sp>
      <p:sp>
        <p:nvSpPr>
          <p:cNvPr id="21" name="Rectangle 25"/>
          <p:cNvSpPr>
            <a:spLocks noChangeArrowheads="1"/>
          </p:cNvSpPr>
          <p:nvPr/>
        </p:nvSpPr>
        <p:spPr bwMode="auto">
          <a:xfrm>
            <a:off x="6858000" y="5105400"/>
            <a:ext cx="1447800" cy="606980"/>
          </a:xfrm>
          <a:prstGeom prst="rect">
            <a:avLst/>
          </a:prstGeom>
          <a:solidFill>
            <a:srgbClr val="D5F1CF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r>
              <a:rPr lang="en-US" sz="1800" dirty="0">
                <a:latin typeface="Calibri" pitchFamily="34" charset="0"/>
              </a:rPr>
              <a:t>Heap</a:t>
            </a:r>
          </a:p>
        </p:txBody>
      </p:sp>
      <p:sp>
        <p:nvSpPr>
          <p:cNvPr id="23" name="Line 35"/>
          <p:cNvSpPr>
            <a:spLocks noChangeShapeType="1"/>
          </p:cNvSpPr>
          <p:nvPr/>
        </p:nvSpPr>
        <p:spPr bwMode="auto">
          <a:xfrm flipV="1">
            <a:off x="7581900" y="4876800"/>
            <a:ext cx="0" cy="228600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 type="triangle" w="med" len="med"/>
          </a:ln>
        </p:spPr>
        <p:txBody>
          <a:bodyPr wrap="none" lIns="45720" rIns="45720" anchor="ctr">
            <a:spAutoFit/>
          </a:bodyPr>
          <a:lstStyle/>
          <a:p>
            <a:endParaRPr lang="en-US"/>
          </a:p>
        </p:txBody>
      </p:sp>
      <p:sp>
        <p:nvSpPr>
          <p:cNvPr id="26" name="Text Box 12"/>
          <p:cNvSpPr txBox="1">
            <a:spLocks noChangeArrowheads="1"/>
          </p:cNvSpPr>
          <p:nvPr/>
        </p:nvSpPr>
        <p:spPr bwMode="auto">
          <a:xfrm>
            <a:off x="4456982" y="914400"/>
            <a:ext cx="2401018" cy="36933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eaLnBrk="0" hangingPunct="0"/>
            <a:r>
              <a:rPr lang="en-US" sz="1800" dirty="0">
                <a:latin typeface="Courier New" pitchFamily="49" charset="0"/>
              </a:rPr>
              <a:t>00007FFFFFFFFFFF</a:t>
            </a:r>
          </a:p>
        </p:txBody>
      </p:sp>
      <p:sp>
        <p:nvSpPr>
          <p:cNvPr id="27" name="Rectangle 21"/>
          <p:cNvSpPr>
            <a:spLocks noChangeArrowheads="1"/>
          </p:cNvSpPr>
          <p:nvPr/>
        </p:nvSpPr>
        <p:spPr bwMode="auto">
          <a:xfrm>
            <a:off x="6858000" y="1676400"/>
            <a:ext cx="144780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r>
              <a:rPr lang="en-US" sz="1800" dirty="0">
                <a:latin typeface="Calibri" pitchFamily="34" charset="0"/>
                <a:cs typeface="+mn-cs"/>
              </a:rPr>
              <a:t>Stack</a:t>
            </a:r>
          </a:p>
        </p:txBody>
      </p:sp>
      <p:sp>
        <p:nvSpPr>
          <p:cNvPr id="28" name="Line 34"/>
          <p:cNvSpPr>
            <a:spLocks noChangeShapeType="1"/>
          </p:cNvSpPr>
          <p:nvPr/>
        </p:nvSpPr>
        <p:spPr bwMode="auto">
          <a:xfrm>
            <a:off x="7581900" y="2057400"/>
            <a:ext cx="0" cy="457200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 type="triangle" w="med" len="med"/>
          </a:ln>
        </p:spPr>
        <p:txBody>
          <a:bodyPr wrap="none" lIns="45720" rIns="45720" anchor="ctr">
            <a:spAutoFit/>
          </a:bodyPr>
          <a:lstStyle/>
          <a:p>
            <a:endParaRPr lang="en-US"/>
          </a:p>
        </p:txBody>
      </p:sp>
      <p:cxnSp>
        <p:nvCxnSpPr>
          <p:cNvPr id="29" name="Straight Connector 28"/>
          <p:cNvCxnSpPr/>
          <p:nvPr/>
        </p:nvCxnSpPr>
        <p:spPr bwMode="auto">
          <a:xfrm>
            <a:off x="6858000" y="2817813"/>
            <a:ext cx="1447800" cy="1587"/>
          </a:xfrm>
          <a:prstGeom prst="line">
            <a:avLst/>
          </a:prstGeom>
          <a:noFill/>
          <a:ln w="2540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2" name="Rectangle 25"/>
          <p:cNvSpPr>
            <a:spLocks noChangeArrowheads="1"/>
          </p:cNvSpPr>
          <p:nvPr/>
        </p:nvSpPr>
        <p:spPr bwMode="auto">
          <a:xfrm>
            <a:off x="6858000" y="1066800"/>
            <a:ext cx="1447800" cy="609600"/>
          </a:xfrm>
          <a:prstGeom prst="rect">
            <a:avLst/>
          </a:prstGeom>
          <a:solidFill>
            <a:srgbClr val="D5F1CF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 dirty="0">
                <a:latin typeface="Calibri" pitchFamily="34" charset="0"/>
              </a:rPr>
              <a:t>Shared</a:t>
            </a:r>
          </a:p>
          <a:p>
            <a:pPr algn="ctr" eaLnBrk="0" hangingPunct="0"/>
            <a:r>
              <a:rPr lang="en-US" sz="1800" dirty="0">
                <a:latin typeface="Calibri" pitchFamily="34" charset="0"/>
              </a:rPr>
              <a:t>Libraries</a:t>
            </a:r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5"/>
          <p:cNvSpPr>
            <a:spLocks noChangeArrowheads="1"/>
          </p:cNvSpPr>
          <p:nvPr/>
        </p:nvSpPr>
        <p:spPr bwMode="auto">
          <a:xfrm>
            <a:off x="2667000" y="4038600"/>
            <a:ext cx="2667000" cy="533400"/>
          </a:xfrm>
          <a:prstGeom prst="rect">
            <a:avLst/>
          </a:prstGeom>
          <a:solidFill>
            <a:srgbClr val="F6F5BD"/>
          </a:solidFill>
          <a:ln w="25400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1800">
              <a:latin typeface="Calibri" pitchFamily="34" charset="0"/>
            </a:endParaRPr>
          </a:p>
        </p:txBody>
      </p:sp>
      <p:sp>
        <p:nvSpPr>
          <p:cNvPr id="13315" name="Rectangle 25"/>
          <p:cNvSpPr>
            <a:spLocks noChangeArrowheads="1"/>
          </p:cNvSpPr>
          <p:nvPr/>
        </p:nvSpPr>
        <p:spPr bwMode="auto">
          <a:xfrm>
            <a:off x="2667000" y="3499005"/>
            <a:ext cx="2667000" cy="539595"/>
          </a:xfrm>
          <a:prstGeom prst="rect">
            <a:avLst/>
          </a:prstGeom>
          <a:solidFill>
            <a:srgbClr val="F1C7C7"/>
          </a:solidFill>
          <a:ln w="25400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1800">
              <a:latin typeface="Calibri" pitchFamily="34" charset="0"/>
            </a:endParaRPr>
          </a:p>
        </p:txBody>
      </p:sp>
      <p:sp>
        <p:nvSpPr>
          <p:cNvPr id="32" name="Rectangle 25"/>
          <p:cNvSpPr>
            <a:spLocks noChangeArrowheads="1"/>
          </p:cNvSpPr>
          <p:nvPr/>
        </p:nvSpPr>
        <p:spPr bwMode="auto">
          <a:xfrm>
            <a:off x="2667000" y="2073275"/>
            <a:ext cx="2667000" cy="3048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endParaRPr lang="en-US" sz="1800" dirty="0">
              <a:latin typeface="Calibri" pitchFamily="34" charset="0"/>
              <a:cs typeface="+mn-cs"/>
            </a:endParaRPr>
          </a:p>
        </p:txBody>
      </p:sp>
      <p:sp>
        <p:nvSpPr>
          <p:cNvPr id="13317" name="Rectangle 25"/>
          <p:cNvSpPr>
            <a:spLocks noChangeArrowheads="1"/>
          </p:cNvSpPr>
          <p:nvPr/>
        </p:nvSpPr>
        <p:spPr bwMode="auto">
          <a:xfrm>
            <a:off x="2667000" y="2438400"/>
            <a:ext cx="2667000" cy="1066800"/>
          </a:xfrm>
          <a:prstGeom prst="rect">
            <a:avLst/>
          </a:prstGeom>
          <a:solidFill>
            <a:srgbClr val="D5F1CF"/>
          </a:solidFill>
          <a:ln w="25400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1800">
              <a:latin typeface="Calibri" pitchFamily="34" charset="0"/>
            </a:endParaRPr>
          </a:p>
        </p:txBody>
      </p:sp>
      <p:sp>
        <p:nvSpPr>
          <p:cNvPr id="13318" name="Rectangle 2"/>
          <p:cNvSpPr>
            <a:spLocks noGrp="1" noChangeArrowheads="1"/>
          </p:cNvSpPr>
          <p:nvPr>
            <p:ph type="title"/>
          </p:nvPr>
        </p:nvSpPr>
        <p:spPr>
          <a:xfrm>
            <a:off x="431800" y="533400"/>
            <a:ext cx="6578600" cy="573088"/>
          </a:xfrm>
        </p:spPr>
        <p:txBody>
          <a:bodyPr/>
          <a:lstStyle/>
          <a:p>
            <a:pPr eaLnBrk="1" hangingPunct="1"/>
            <a:r>
              <a:rPr lang="en-US" dirty="0"/>
              <a:t>x86-64 Example Addresses</a:t>
            </a:r>
          </a:p>
        </p:txBody>
      </p:sp>
      <p:sp>
        <p:nvSpPr>
          <p:cNvPr id="13319" name="Rectangle 3"/>
          <p:cNvSpPr>
            <a:spLocks noChangeArrowheads="1"/>
          </p:cNvSpPr>
          <p:nvPr/>
        </p:nvSpPr>
        <p:spPr bwMode="auto">
          <a:xfrm>
            <a:off x="152400" y="2066925"/>
            <a:ext cx="5638800" cy="258275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 lIns="90487" tIns="44450" rIns="90487" bIns="44450">
            <a:spAutoFit/>
          </a:bodyPr>
          <a:lstStyle/>
          <a:p>
            <a:pPr eaLnBrk="0" hangingPunct="0">
              <a:tabLst>
                <a:tab pos="2511425" algn="l"/>
              </a:tabLst>
            </a:pPr>
            <a:r>
              <a:rPr lang="en-US" sz="1800" dirty="0">
                <a:latin typeface="Courier New" pitchFamily="49" charset="0"/>
              </a:rPr>
              <a:t>local	0x00007ffe4d3be87c </a:t>
            </a:r>
          </a:p>
          <a:p>
            <a:pPr eaLnBrk="0" hangingPunct="0">
              <a:tabLst>
                <a:tab pos="2511425" algn="l"/>
              </a:tabLst>
            </a:pPr>
            <a:r>
              <a:rPr lang="en-US" sz="1800" dirty="0">
                <a:latin typeface="Courier New" pitchFamily="49" charset="0"/>
              </a:rPr>
              <a:t>p1 	0x00007f7262a1e010 </a:t>
            </a:r>
          </a:p>
          <a:p>
            <a:pPr eaLnBrk="0" hangingPunct="0">
              <a:tabLst>
                <a:tab pos="2511425" algn="l"/>
              </a:tabLst>
            </a:pPr>
            <a:r>
              <a:rPr lang="en-US" sz="1800" dirty="0">
                <a:latin typeface="Courier New" pitchFamily="49" charset="0"/>
              </a:rPr>
              <a:t>p3 	0x00007f7162a1d010 </a:t>
            </a:r>
          </a:p>
          <a:p>
            <a:pPr eaLnBrk="0" hangingPunct="0">
              <a:tabLst>
                <a:tab pos="2511425" algn="l"/>
              </a:tabLst>
            </a:pPr>
            <a:r>
              <a:rPr lang="en-US" sz="1800" dirty="0">
                <a:latin typeface="Courier New" pitchFamily="49" charset="0"/>
              </a:rPr>
              <a:t>p4	0x000000008359d120 </a:t>
            </a:r>
          </a:p>
          <a:p>
            <a:pPr eaLnBrk="0" hangingPunct="0">
              <a:tabLst>
                <a:tab pos="2511425" algn="l"/>
              </a:tabLst>
            </a:pPr>
            <a:r>
              <a:rPr lang="en-US" sz="1800" dirty="0">
                <a:latin typeface="Courier New" pitchFamily="49" charset="0"/>
              </a:rPr>
              <a:t>p2	0x000000008359d010 </a:t>
            </a:r>
          </a:p>
          <a:p>
            <a:pPr eaLnBrk="0" hangingPunct="0">
              <a:tabLst>
                <a:tab pos="2511425" algn="l"/>
              </a:tabLst>
            </a:pPr>
            <a:r>
              <a:rPr lang="en-US" sz="1800" dirty="0" err="1">
                <a:latin typeface="Courier New" pitchFamily="49" charset="0"/>
              </a:rPr>
              <a:t>big_array</a:t>
            </a:r>
            <a:r>
              <a:rPr lang="en-US" sz="1800" dirty="0">
                <a:latin typeface="Courier New" pitchFamily="49" charset="0"/>
              </a:rPr>
              <a:t> 	0x0000000080601060 </a:t>
            </a:r>
          </a:p>
          <a:p>
            <a:pPr eaLnBrk="0" hangingPunct="0">
              <a:tabLst>
                <a:tab pos="2511425" algn="l"/>
              </a:tabLst>
            </a:pPr>
            <a:r>
              <a:rPr lang="en-US" sz="1800" dirty="0" err="1">
                <a:latin typeface="Courier New" pitchFamily="49" charset="0"/>
              </a:rPr>
              <a:t>huge_array</a:t>
            </a:r>
            <a:r>
              <a:rPr lang="en-US" sz="1800" dirty="0">
                <a:latin typeface="Courier New" pitchFamily="49" charset="0"/>
              </a:rPr>
              <a:t> 	0x0000000000601060 </a:t>
            </a:r>
          </a:p>
          <a:p>
            <a:pPr eaLnBrk="0" hangingPunct="0">
              <a:tabLst>
                <a:tab pos="2511425" algn="l"/>
              </a:tabLst>
            </a:pPr>
            <a:r>
              <a:rPr lang="en-US" sz="1800" dirty="0">
                <a:latin typeface="Courier New" pitchFamily="49" charset="0"/>
              </a:rPr>
              <a:t>main()	0x000000000040060c</a:t>
            </a:r>
          </a:p>
          <a:p>
            <a:pPr eaLnBrk="0" hangingPunct="0">
              <a:tabLst>
                <a:tab pos="2511425" algn="l"/>
              </a:tabLst>
            </a:pPr>
            <a:r>
              <a:rPr lang="en-US" sz="1800" dirty="0">
                <a:latin typeface="Courier New" pitchFamily="49" charset="0"/>
              </a:rPr>
              <a:t>useless() 	0x0000000000400590</a:t>
            </a:r>
          </a:p>
        </p:txBody>
      </p:sp>
      <p:sp>
        <p:nvSpPr>
          <p:cNvPr id="438308" name="Text Box 36"/>
          <p:cNvSpPr txBox="1">
            <a:spLocks noChangeArrowheads="1"/>
          </p:cNvSpPr>
          <p:nvPr/>
        </p:nvSpPr>
        <p:spPr bwMode="auto">
          <a:xfrm>
            <a:off x="457200" y="1214438"/>
            <a:ext cx="2474913" cy="461962"/>
          </a:xfrm>
          <a:prstGeom prst="rect">
            <a:avLst/>
          </a:prstGeom>
          <a:noFill/>
          <a:ln w="19050">
            <a:noFill/>
            <a:miter lim="800000"/>
            <a:headEnd/>
            <a:tailEnd type="none" w="sm" len="sm"/>
          </a:ln>
          <a:effectLst/>
        </p:spPr>
        <p:txBody>
          <a:bodyPr wrap="none" lIns="45720" rIns="45720">
            <a:spAutoFit/>
          </a:bodyPr>
          <a:lstStyle/>
          <a:p>
            <a:pPr eaLnBrk="0" hangingPunct="0">
              <a:defRPr/>
            </a:pPr>
            <a:r>
              <a:rPr lang="en-US" i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  <a:cs typeface="+mn-cs"/>
              </a:rPr>
              <a:t>address range ~2</a:t>
            </a:r>
            <a:r>
              <a:rPr lang="en-US" i="1" baseline="300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  <a:cs typeface="+mn-cs"/>
              </a:rPr>
              <a:t>47</a:t>
            </a:r>
          </a:p>
        </p:txBody>
      </p:sp>
      <p:sp>
        <p:nvSpPr>
          <p:cNvPr id="13322" name="Text Box 19"/>
          <p:cNvSpPr txBox="1">
            <a:spLocks noChangeArrowheads="1"/>
          </p:cNvSpPr>
          <p:nvPr/>
        </p:nvSpPr>
        <p:spPr bwMode="auto">
          <a:xfrm>
            <a:off x="5867400" y="6262688"/>
            <a:ext cx="1011238" cy="369887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1800">
                <a:latin typeface="Courier New" pitchFamily="49" charset="0"/>
              </a:rPr>
              <a:t>000000</a:t>
            </a:r>
          </a:p>
        </p:txBody>
      </p:sp>
      <p:sp>
        <p:nvSpPr>
          <p:cNvPr id="19" name="Rectangle 20"/>
          <p:cNvSpPr>
            <a:spLocks noChangeArrowheads="1"/>
          </p:cNvSpPr>
          <p:nvPr/>
        </p:nvSpPr>
        <p:spPr bwMode="auto">
          <a:xfrm>
            <a:off x="6858000" y="914400"/>
            <a:ext cx="1447800" cy="5562600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endParaRPr lang="en-US" dirty="0">
              <a:latin typeface="Calibri" pitchFamily="34" charset="0"/>
              <a:cs typeface="+mn-cs"/>
            </a:endParaRPr>
          </a:p>
        </p:txBody>
      </p:sp>
      <p:sp>
        <p:nvSpPr>
          <p:cNvPr id="13325" name="Rectangle 23"/>
          <p:cNvSpPr>
            <a:spLocks noChangeArrowheads="1"/>
          </p:cNvSpPr>
          <p:nvPr/>
        </p:nvSpPr>
        <p:spPr bwMode="auto">
          <a:xfrm>
            <a:off x="6858000" y="5867400"/>
            <a:ext cx="1447800" cy="304800"/>
          </a:xfrm>
          <a:prstGeom prst="rect">
            <a:avLst/>
          </a:prstGeom>
          <a:solidFill>
            <a:srgbClr val="F6F5BD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r>
              <a:rPr lang="en-US" sz="1800">
                <a:latin typeface="Calibri" pitchFamily="34" charset="0"/>
              </a:rPr>
              <a:t>Text</a:t>
            </a:r>
          </a:p>
        </p:txBody>
      </p:sp>
      <p:sp>
        <p:nvSpPr>
          <p:cNvPr id="13326" name="Rectangle 24"/>
          <p:cNvSpPr>
            <a:spLocks noChangeArrowheads="1"/>
          </p:cNvSpPr>
          <p:nvPr/>
        </p:nvSpPr>
        <p:spPr bwMode="auto">
          <a:xfrm>
            <a:off x="6858000" y="5562600"/>
            <a:ext cx="1447800" cy="304800"/>
          </a:xfrm>
          <a:prstGeom prst="rect">
            <a:avLst/>
          </a:prstGeom>
          <a:solidFill>
            <a:srgbClr val="F1C7C7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r>
              <a:rPr lang="en-US" sz="1800">
                <a:latin typeface="Calibri" pitchFamily="34" charset="0"/>
              </a:rPr>
              <a:t>Data</a:t>
            </a:r>
          </a:p>
        </p:txBody>
      </p:sp>
      <p:sp>
        <p:nvSpPr>
          <p:cNvPr id="13327" name="Rectangle 25"/>
          <p:cNvSpPr>
            <a:spLocks noChangeArrowheads="1"/>
          </p:cNvSpPr>
          <p:nvPr/>
        </p:nvSpPr>
        <p:spPr bwMode="auto">
          <a:xfrm>
            <a:off x="6858000" y="4267200"/>
            <a:ext cx="1447800" cy="1295400"/>
          </a:xfrm>
          <a:prstGeom prst="rect">
            <a:avLst/>
          </a:prstGeom>
          <a:solidFill>
            <a:srgbClr val="D5F1CF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r>
              <a:rPr lang="en-US" sz="1800" dirty="0">
                <a:latin typeface="Calibri" pitchFamily="34" charset="0"/>
              </a:rPr>
              <a:t>Heap</a:t>
            </a:r>
          </a:p>
        </p:txBody>
      </p:sp>
      <p:sp>
        <p:nvSpPr>
          <p:cNvPr id="13329" name="Line 35"/>
          <p:cNvSpPr>
            <a:spLocks noChangeShapeType="1"/>
          </p:cNvSpPr>
          <p:nvPr/>
        </p:nvSpPr>
        <p:spPr bwMode="auto">
          <a:xfrm flipV="1">
            <a:off x="7581900" y="4038600"/>
            <a:ext cx="0" cy="228600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 type="triangle" w="med" len="med"/>
          </a:ln>
        </p:spPr>
        <p:txBody>
          <a:bodyPr wrap="none" lIns="45720" rIns="45720" anchor="ctr">
            <a:spAutoFit/>
          </a:bodyPr>
          <a:lstStyle/>
          <a:p>
            <a:endParaRPr lang="en-US"/>
          </a:p>
        </p:txBody>
      </p:sp>
      <p:sp>
        <p:nvSpPr>
          <p:cNvPr id="28" name="TextBox 27"/>
          <p:cNvSpPr txBox="1"/>
          <p:nvPr/>
        </p:nvSpPr>
        <p:spPr>
          <a:xfrm>
            <a:off x="6770688" y="304800"/>
            <a:ext cx="1949450" cy="369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US" sz="18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  <a:cs typeface="+mn-cs"/>
              </a:rPr>
              <a:t>not drawn to scale</a:t>
            </a:r>
          </a:p>
        </p:txBody>
      </p:sp>
      <p:sp>
        <p:nvSpPr>
          <p:cNvPr id="21" name="Rectangle 25"/>
          <p:cNvSpPr>
            <a:spLocks noChangeArrowheads="1"/>
          </p:cNvSpPr>
          <p:nvPr/>
        </p:nvSpPr>
        <p:spPr bwMode="auto">
          <a:xfrm>
            <a:off x="6858000" y="2667000"/>
            <a:ext cx="1447800" cy="609600"/>
          </a:xfrm>
          <a:prstGeom prst="rect">
            <a:avLst/>
          </a:prstGeom>
          <a:solidFill>
            <a:srgbClr val="D5F1CF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r>
              <a:rPr lang="en-US" sz="1800" dirty="0">
                <a:latin typeface="Calibri" pitchFamily="34" charset="0"/>
              </a:rPr>
              <a:t>Heap</a:t>
            </a:r>
          </a:p>
        </p:txBody>
      </p:sp>
      <p:sp>
        <p:nvSpPr>
          <p:cNvPr id="22" name="Line 35"/>
          <p:cNvSpPr>
            <a:spLocks noChangeShapeType="1"/>
          </p:cNvSpPr>
          <p:nvPr/>
        </p:nvSpPr>
        <p:spPr bwMode="auto">
          <a:xfrm>
            <a:off x="7581900" y="3276600"/>
            <a:ext cx="0" cy="228600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 type="triangle" w="med" len="med"/>
          </a:ln>
        </p:spPr>
        <p:txBody>
          <a:bodyPr wrap="none" lIns="45720" rIns="45720" anchor="ctr">
            <a:spAutoFit/>
          </a:bodyPr>
          <a:lstStyle/>
          <a:p>
            <a:endParaRPr lang="en-US"/>
          </a:p>
        </p:txBody>
      </p:sp>
      <p:cxnSp>
        <p:nvCxnSpPr>
          <p:cNvPr id="25" name="Straight Arrow Connector 24"/>
          <p:cNvCxnSpPr/>
          <p:nvPr/>
        </p:nvCxnSpPr>
        <p:spPr bwMode="auto">
          <a:xfrm>
            <a:off x="5360780" y="2819401"/>
            <a:ext cx="1497220" cy="228599"/>
          </a:xfrm>
          <a:prstGeom prst="straightConnector1">
            <a:avLst/>
          </a:prstGeom>
          <a:noFill/>
          <a:ln w="2540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6" name="Straight Arrow Connector 25"/>
          <p:cNvCxnSpPr/>
          <p:nvPr/>
        </p:nvCxnSpPr>
        <p:spPr bwMode="auto">
          <a:xfrm>
            <a:off x="5355912" y="3066106"/>
            <a:ext cx="1522726" cy="1658294"/>
          </a:xfrm>
          <a:prstGeom prst="straightConnector1">
            <a:avLst/>
          </a:prstGeom>
          <a:noFill/>
          <a:ln w="2540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9" name="Straight Arrow Connector 28"/>
          <p:cNvCxnSpPr/>
          <p:nvPr/>
        </p:nvCxnSpPr>
        <p:spPr bwMode="auto">
          <a:xfrm>
            <a:off x="5334000" y="3398065"/>
            <a:ext cx="1522726" cy="1658294"/>
          </a:xfrm>
          <a:prstGeom prst="straightConnector1">
            <a:avLst/>
          </a:prstGeom>
          <a:noFill/>
          <a:ln w="2540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0" name="Rectangle 21"/>
          <p:cNvSpPr>
            <a:spLocks noChangeArrowheads="1"/>
          </p:cNvSpPr>
          <p:nvPr/>
        </p:nvSpPr>
        <p:spPr bwMode="auto">
          <a:xfrm>
            <a:off x="6858000" y="1524000"/>
            <a:ext cx="144780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r>
              <a:rPr lang="en-US" sz="1800" dirty="0">
                <a:latin typeface="Calibri" pitchFamily="34" charset="0"/>
                <a:cs typeface="+mn-cs"/>
              </a:rPr>
              <a:t>Stack</a:t>
            </a:r>
          </a:p>
        </p:txBody>
      </p:sp>
      <p:sp>
        <p:nvSpPr>
          <p:cNvPr id="31" name="Line 34"/>
          <p:cNvSpPr>
            <a:spLocks noChangeShapeType="1"/>
          </p:cNvSpPr>
          <p:nvPr/>
        </p:nvSpPr>
        <p:spPr bwMode="auto">
          <a:xfrm>
            <a:off x="7581900" y="1905000"/>
            <a:ext cx="0" cy="457200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 type="triangle" w="med" len="med"/>
          </a:ln>
        </p:spPr>
        <p:txBody>
          <a:bodyPr wrap="none" lIns="45720" rIns="45720" anchor="ctr">
            <a:spAutoFit/>
          </a:bodyPr>
          <a:lstStyle/>
          <a:p>
            <a:endParaRPr lang="en-US"/>
          </a:p>
        </p:txBody>
      </p:sp>
      <p:cxnSp>
        <p:nvCxnSpPr>
          <p:cNvPr id="33" name="Straight Connector 32"/>
          <p:cNvCxnSpPr/>
          <p:nvPr/>
        </p:nvCxnSpPr>
        <p:spPr bwMode="auto">
          <a:xfrm>
            <a:off x="6858000" y="2665413"/>
            <a:ext cx="1447800" cy="1587"/>
          </a:xfrm>
          <a:prstGeom prst="line">
            <a:avLst/>
          </a:prstGeom>
          <a:noFill/>
          <a:ln w="2540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6" name="Rectangle 25"/>
          <p:cNvSpPr>
            <a:spLocks noChangeArrowheads="1"/>
          </p:cNvSpPr>
          <p:nvPr/>
        </p:nvSpPr>
        <p:spPr bwMode="auto">
          <a:xfrm>
            <a:off x="6858000" y="914400"/>
            <a:ext cx="1447800" cy="609600"/>
          </a:xfrm>
          <a:prstGeom prst="rect">
            <a:avLst/>
          </a:prstGeom>
          <a:solidFill>
            <a:srgbClr val="D5F1CF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 dirty="0">
                <a:latin typeface="Calibri" pitchFamily="34" charset="0"/>
              </a:rPr>
              <a:t>Shared</a:t>
            </a:r>
          </a:p>
          <a:p>
            <a:pPr algn="ctr" eaLnBrk="0" hangingPunct="0"/>
            <a:r>
              <a:rPr lang="en-US" sz="1800" dirty="0">
                <a:latin typeface="Calibri" pitchFamily="34" charset="0"/>
              </a:rPr>
              <a:t>Libraries</a:t>
            </a:r>
          </a:p>
        </p:txBody>
      </p:sp>
      <p:cxnSp>
        <p:nvCxnSpPr>
          <p:cNvPr id="38" name="Straight Arrow Connector 37"/>
          <p:cNvCxnSpPr/>
          <p:nvPr/>
        </p:nvCxnSpPr>
        <p:spPr bwMode="auto">
          <a:xfrm>
            <a:off x="5347390" y="2514600"/>
            <a:ext cx="1510610" cy="228600"/>
          </a:xfrm>
          <a:prstGeom prst="straightConnector1">
            <a:avLst/>
          </a:prstGeom>
          <a:noFill/>
          <a:ln w="2540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arrow"/>
          </a:ln>
          <a:effectLst/>
        </p:spPr>
      </p:cxn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Runaway Stack Example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96875" y="4190999"/>
            <a:ext cx="4632325" cy="2143125"/>
          </a:xfrm>
        </p:spPr>
        <p:txBody>
          <a:bodyPr/>
          <a:lstStyle/>
          <a:p>
            <a:r>
              <a:rPr lang="en-US" dirty="0"/>
              <a:t>Functions store local data on in stack frame</a:t>
            </a:r>
          </a:p>
          <a:p>
            <a:r>
              <a:rPr lang="en-US" dirty="0"/>
              <a:t>Recursive functions cause deep nesting of frames</a:t>
            </a:r>
          </a:p>
        </p:txBody>
      </p:sp>
      <p:sp>
        <p:nvSpPr>
          <p:cNvPr id="11267" name="Rectangle 3"/>
          <p:cNvSpPr>
            <a:spLocks noChangeArrowheads="1"/>
          </p:cNvSpPr>
          <p:nvPr/>
        </p:nvSpPr>
        <p:spPr bwMode="auto">
          <a:xfrm>
            <a:off x="457200" y="1371600"/>
            <a:ext cx="5791200" cy="2675091"/>
          </a:xfrm>
          <a:prstGeom prst="rect">
            <a:avLst/>
          </a:prstGeom>
          <a:solidFill>
            <a:srgbClr val="F6F5BD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square" lIns="90487" tIns="44450" rIns="90487" bIns="44450">
            <a:spAutoFit/>
          </a:bodyPr>
          <a:lstStyle/>
          <a:p>
            <a:r>
              <a:rPr lang="mr-IN" sz="1800" dirty="0" err="1">
                <a:latin typeface="Courier New" charset="0"/>
                <a:ea typeface="Courier New" charset="0"/>
                <a:cs typeface="Courier New" charset="0"/>
              </a:rPr>
              <a:t>int</a:t>
            </a:r>
            <a:r>
              <a:rPr lang="mr-IN" sz="1800" dirty="0">
                <a:latin typeface="Courier New" charset="0"/>
                <a:ea typeface="Courier New" charset="0"/>
                <a:cs typeface="Courier New" charset="0"/>
              </a:rPr>
              <a:t> </a:t>
            </a:r>
            <a:r>
              <a:rPr lang="mr-IN" sz="1800" dirty="0" err="1">
                <a:latin typeface="Courier New" charset="0"/>
                <a:ea typeface="Courier New" charset="0"/>
                <a:cs typeface="Courier New" charset="0"/>
              </a:rPr>
              <a:t>recurse</a:t>
            </a:r>
            <a:r>
              <a:rPr lang="mr-IN" sz="1800" dirty="0">
                <a:latin typeface="Courier New" charset="0"/>
                <a:ea typeface="Courier New" charset="0"/>
                <a:cs typeface="Courier New" charset="0"/>
              </a:rPr>
              <a:t>(</a:t>
            </a:r>
            <a:r>
              <a:rPr lang="mr-IN" sz="1800" dirty="0" err="1">
                <a:latin typeface="Courier New" charset="0"/>
                <a:ea typeface="Courier New" charset="0"/>
                <a:cs typeface="Courier New" charset="0"/>
              </a:rPr>
              <a:t>int</a:t>
            </a:r>
            <a:r>
              <a:rPr lang="mr-IN" sz="1800" dirty="0">
                <a:latin typeface="Courier New" charset="0"/>
                <a:ea typeface="Courier New" charset="0"/>
                <a:cs typeface="Courier New" charset="0"/>
              </a:rPr>
              <a:t> </a:t>
            </a:r>
            <a:r>
              <a:rPr lang="mr-IN" sz="1800" dirty="0" err="1">
                <a:latin typeface="Courier New" charset="0"/>
                <a:ea typeface="Courier New" charset="0"/>
                <a:cs typeface="Courier New" charset="0"/>
              </a:rPr>
              <a:t>x</a:t>
            </a:r>
            <a:r>
              <a:rPr lang="mr-IN" sz="1800" dirty="0">
                <a:latin typeface="Courier New" charset="0"/>
                <a:ea typeface="Courier New" charset="0"/>
                <a:cs typeface="Courier New" charset="0"/>
              </a:rPr>
              <a:t>) {</a:t>
            </a:r>
          </a:p>
          <a:p>
            <a:r>
              <a:rPr lang="mr-IN" sz="1800" dirty="0">
                <a:latin typeface="Courier New" charset="0"/>
                <a:ea typeface="Courier New" charset="0"/>
                <a:cs typeface="Courier New" charset="0"/>
              </a:rPr>
              <a:t>    </a:t>
            </a:r>
            <a:r>
              <a:rPr lang="mr-IN" sz="1800" dirty="0" err="1">
                <a:latin typeface="Courier New" charset="0"/>
                <a:ea typeface="Courier New" charset="0"/>
                <a:cs typeface="Courier New" charset="0"/>
              </a:rPr>
              <a:t>int</a:t>
            </a:r>
            <a:r>
              <a:rPr lang="mr-IN" sz="1800" dirty="0">
                <a:latin typeface="Courier New" charset="0"/>
                <a:ea typeface="Courier New" charset="0"/>
                <a:cs typeface="Courier New" charset="0"/>
              </a:rPr>
              <a:t> </a:t>
            </a:r>
            <a:r>
              <a:rPr lang="mr-IN" sz="1800" dirty="0" err="1">
                <a:latin typeface="Courier New" charset="0"/>
                <a:ea typeface="Courier New" charset="0"/>
                <a:cs typeface="Courier New" charset="0"/>
              </a:rPr>
              <a:t>a</a:t>
            </a:r>
            <a:r>
              <a:rPr lang="mr-IN" sz="1800" dirty="0">
                <a:latin typeface="Courier New" charset="0"/>
                <a:ea typeface="Courier New" charset="0"/>
                <a:cs typeface="Courier New" charset="0"/>
              </a:rPr>
              <a:t>[2&lt;&lt;15];  /* 2~17 =  128 </a:t>
            </a:r>
            <a:r>
              <a:rPr lang="mr-IN" sz="1800" dirty="0" err="1">
                <a:latin typeface="Courier New" charset="0"/>
                <a:ea typeface="Courier New" charset="0"/>
                <a:cs typeface="Courier New" charset="0"/>
              </a:rPr>
              <a:t>KiB</a:t>
            </a:r>
            <a:r>
              <a:rPr lang="mr-IN" sz="1800" dirty="0">
                <a:latin typeface="Courier New" charset="0"/>
                <a:ea typeface="Courier New" charset="0"/>
                <a:cs typeface="Courier New" charset="0"/>
              </a:rPr>
              <a:t> */</a:t>
            </a:r>
          </a:p>
          <a:p>
            <a:r>
              <a:rPr lang="mr-IN" sz="1800" dirty="0">
                <a:latin typeface="Courier New" charset="0"/>
                <a:ea typeface="Courier New" charset="0"/>
                <a:cs typeface="Courier New" charset="0"/>
              </a:rPr>
              <a:t>    </a:t>
            </a:r>
            <a:r>
              <a:rPr lang="mr-IN" sz="1800" dirty="0" err="1">
                <a:latin typeface="Courier New" charset="0"/>
                <a:ea typeface="Courier New" charset="0"/>
                <a:cs typeface="Courier New" charset="0"/>
              </a:rPr>
              <a:t>printf</a:t>
            </a:r>
            <a:r>
              <a:rPr lang="mr-IN" sz="1800" dirty="0">
                <a:latin typeface="Courier New" charset="0"/>
                <a:ea typeface="Courier New" charset="0"/>
                <a:cs typeface="Courier New" charset="0"/>
              </a:rPr>
              <a:t>("</a:t>
            </a:r>
            <a:r>
              <a:rPr lang="mr-IN" sz="1800" dirty="0" err="1">
                <a:latin typeface="Courier New" charset="0"/>
                <a:ea typeface="Courier New" charset="0"/>
                <a:cs typeface="Courier New" charset="0"/>
              </a:rPr>
              <a:t>x</a:t>
            </a:r>
            <a:r>
              <a:rPr lang="mr-IN" sz="1800" dirty="0">
                <a:latin typeface="Courier New" charset="0"/>
                <a:ea typeface="Courier New" charset="0"/>
                <a:cs typeface="Courier New" charset="0"/>
              </a:rPr>
              <a:t> = %</a:t>
            </a:r>
            <a:r>
              <a:rPr lang="mr-IN" sz="1800" dirty="0" err="1">
                <a:latin typeface="Courier New" charset="0"/>
                <a:ea typeface="Courier New" charset="0"/>
                <a:cs typeface="Courier New" charset="0"/>
              </a:rPr>
              <a:t>d</a:t>
            </a:r>
            <a:r>
              <a:rPr lang="mr-IN" sz="1800" dirty="0">
                <a:latin typeface="Courier New" charset="0"/>
                <a:ea typeface="Courier New" charset="0"/>
                <a:cs typeface="Courier New" charset="0"/>
              </a:rPr>
              <a:t>.  </a:t>
            </a:r>
            <a:r>
              <a:rPr lang="mr-IN" sz="1800" dirty="0" err="1">
                <a:latin typeface="Courier New" charset="0"/>
                <a:ea typeface="Courier New" charset="0"/>
                <a:cs typeface="Courier New" charset="0"/>
              </a:rPr>
              <a:t>a</a:t>
            </a:r>
            <a:r>
              <a:rPr lang="mr-IN" sz="1800" dirty="0">
                <a:latin typeface="Courier New" charset="0"/>
                <a:ea typeface="Courier New" charset="0"/>
                <a:cs typeface="Courier New" charset="0"/>
              </a:rPr>
              <a:t> </a:t>
            </a:r>
            <a:r>
              <a:rPr lang="mr-IN" sz="1800" dirty="0" err="1">
                <a:latin typeface="Courier New" charset="0"/>
                <a:ea typeface="Courier New" charset="0"/>
                <a:cs typeface="Courier New" charset="0"/>
              </a:rPr>
              <a:t>at</a:t>
            </a:r>
            <a:r>
              <a:rPr lang="mr-IN" sz="1800" dirty="0">
                <a:latin typeface="Courier New" charset="0"/>
                <a:ea typeface="Courier New" charset="0"/>
                <a:cs typeface="Courier New" charset="0"/>
              </a:rPr>
              <a:t> %</a:t>
            </a:r>
            <a:r>
              <a:rPr lang="mr-IN" sz="1800" dirty="0" err="1">
                <a:latin typeface="Courier New" charset="0"/>
                <a:ea typeface="Courier New" charset="0"/>
                <a:cs typeface="Courier New" charset="0"/>
              </a:rPr>
              <a:t>p</a:t>
            </a:r>
            <a:r>
              <a:rPr lang="mr-IN" sz="1800" dirty="0">
                <a:latin typeface="Courier New" charset="0"/>
                <a:ea typeface="Courier New" charset="0"/>
                <a:cs typeface="Courier New" charset="0"/>
              </a:rPr>
              <a:t>\</a:t>
            </a:r>
            <a:r>
              <a:rPr lang="mr-IN" sz="1800" dirty="0" err="1">
                <a:latin typeface="Courier New" charset="0"/>
                <a:ea typeface="Courier New" charset="0"/>
                <a:cs typeface="Courier New" charset="0"/>
              </a:rPr>
              <a:t>n</a:t>
            </a:r>
            <a:r>
              <a:rPr lang="mr-IN" sz="1800" dirty="0">
                <a:latin typeface="Courier New" charset="0"/>
                <a:ea typeface="Courier New" charset="0"/>
                <a:cs typeface="Courier New" charset="0"/>
              </a:rPr>
              <a:t>", </a:t>
            </a:r>
            <a:r>
              <a:rPr lang="mr-IN" sz="1800" dirty="0" err="1">
                <a:latin typeface="Courier New" charset="0"/>
                <a:ea typeface="Courier New" charset="0"/>
                <a:cs typeface="Courier New" charset="0"/>
              </a:rPr>
              <a:t>x</a:t>
            </a:r>
            <a:r>
              <a:rPr lang="mr-IN" sz="1800" dirty="0">
                <a:latin typeface="Courier New" charset="0"/>
                <a:ea typeface="Courier New" charset="0"/>
                <a:cs typeface="Courier New" charset="0"/>
              </a:rPr>
              <a:t>, </a:t>
            </a:r>
            <a:r>
              <a:rPr lang="mr-IN" sz="1800" dirty="0" err="1">
                <a:latin typeface="Courier New" charset="0"/>
                <a:ea typeface="Courier New" charset="0"/>
                <a:cs typeface="Courier New" charset="0"/>
              </a:rPr>
              <a:t>a</a:t>
            </a:r>
            <a:r>
              <a:rPr lang="mr-IN" sz="1800" dirty="0">
                <a:latin typeface="Courier New" charset="0"/>
                <a:ea typeface="Courier New" charset="0"/>
                <a:cs typeface="Courier New" charset="0"/>
              </a:rPr>
              <a:t>); </a:t>
            </a:r>
          </a:p>
          <a:p>
            <a:r>
              <a:rPr lang="mr-IN" sz="1800" dirty="0">
                <a:latin typeface="Courier New" charset="0"/>
                <a:ea typeface="Courier New" charset="0"/>
                <a:cs typeface="Courier New" charset="0"/>
              </a:rPr>
              <a:t>    </a:t>
            </a:r>
            <a:r>
              <a:rPr lang="mr-IN" sz="1800" dirty="0" err="1">
                <a:latin typeface="Courier New" charset="0"/>
                <a:ea typeface="Courier New" charset="0"/>
                <a:cs typeface="Courier New" charset="0"/>
              </a:rPr>
              <a:t>a</a:t>
            </a:r>
            <a:r>
              <a:rPr lang="mr-IN" sz="1800" dirty="0">
                <a:latin typeface="Courier New" charset="0"/>
                <a:ea typeface="Courier New" charset="0"/>
                <a:cs typeface="Courier New" charset="0"/>
              </a:rPr>
              <a:t>[0] = (2&lt;&lt;13)-1;</a:t>
            </a:r>
          </a:p>
          <a:p>
            <a:r>
              <a:rPr lang="mr-IN" sz="1800" dirty="0">
                <a:latin typeface="Courier New" charset="0"/>
                <a:ea typeface="Courier New" charset="0"/>
                <a:cs typeface="Courier New" charset="0"/>
              </a:rPr>
              <a:t>    </a:t>
            </a:r>
            <a:r>
              <a:rPr lang="mr-IN" sz="1800" dirty="0" err="1">
                <a:latin typeface="Courier New" charset="0"/>
                <a:ea typeface="Courier New" charset="0"/>
                <a:cs typeface="Courier New" charset="0"/>
              </a:rPr>
              <a:t>a</a:t>
            </a:r>
            <a:r>
              <a:rPr lang="mr-IN" sz="1800" dirty="0">
                <a:latin typeface="Courier New" charset="0"/>
                <a:ea typeface="Courier New" charset="0"/>
                <a:cs typeface="Courier New" charset="0"/>
              </a:rPr>
              <a:t>[</a:t>
            </a:r>
            <a:r>
              <a:rPr lang="mr-IN" sz="1800" dirty="0" err="1">
                <a:latin typeface="Courier New" charset="0"/>
                <a:ea typeface="Courier New" charset="0"/>
                <a:cs typeface="Courier New" charset="0"/>
              </a:rPr>
              <a:t>a</a:t>
            </a:r>
            <a:r>
              <a:rPr lang="mr-IN" sz="1800" dirty="0">
                <a:latin typeface="Courier New" charset="0"/>
                <a:ea typeface="Courier New" charset="0"/>
                <a:cs typeface="Courier New" charset="0"/>
              </a:rPr>
              <a:t>[0]] = x-1;</a:t>
            </a:r>
          </a:p>
          <a:p>
            <a:r>
              <a:rPr lang="mr-IN" sz="1800" dirty="0">
                <a:latin typeface="Courier New" charset="0"/>
                <a:ea typeface="Courier New" charset="0"/>
                <a:cs typeface="Courier New" charset="0"/>
              </a:rPr>
              <a:t>    </a:t>
            </a:r>
            <a:r>
              <a:rPr lang="mr-IN" sz="1800" dirty="0" err="1">
                <a:latin typeface="Courier New" charset="0"/>
                <a:ea typeface="Courier New" charset="0"/>
                <a:cs typeface="Courier New" charset="0"/>
              </a:rPr>
              <a:t>if</a:t>
            </a:r>
            <a:r>
              <a:rPr lang="mr-IN" sz="1800" dirty="0">
                <a:latin typeface="Courier New" charset="0"/>
                <a:ea typeface="Courier New" charset="0"/>
                <a:cs typeface="Courier New" charset="0"/>
              </a:rPr>
              <a:t> (</a:t>
            </a:r>
            <a:r>
              <a:rPr lang="mr-IN" sz="1800" dirty="0" err="1">
                <a:latin typeface="Courier New" charset="0"/>
                <a:ea typeface="Courier New" charset="0"/>
                <a:cs typeface="Courier New" charset="0"/>
              </a:rPr>
              <a:t>a</a:t>
            </a:r>
            <a:r>
              <a:rPr lang="mr-IN" sz="1800" dirty="0">
                <a:latin typeface="Courier New" charset="0"/>
                <a:ea typeface="Courier New" charset="0"/>
                <a:cs typeface="Courier New" charset="0"/>
              </a:rPr>
              <a:t>[</a:t>
            </a:r>
            <a:r>
              <a:rPr lang="mr-IN" sz="1800" dirty="0" err="1">
                <a:latin typeface="Courier New" charset="0"/>
                <a:ea typeface="Courier New" charset="0"/>
                <a:cs typeface="Courier New" charset="0"/>
              </a:rPr>
              <a:t>a</a:t>
            </a:r>
            <a:r>
              <a:rPr lang="mr-IN" sz="1800" dirty="0">
                <a:latin typeface="Courier New" charset="0"/>
                <a:ea typeface="Courier New" charset="0"/>
                <a:cs typeface="Courier New" charset="0"/>
              </a:rPr>
              <a:t>[0]] == 0)</a:t>
            </a:r>
          </a:p>
          <a:p>
            <a:r>
              <a:rPr lang="en-US" sz="1800" dirty="0">
                <a:latin typeface="Courier New" charset="0"/>
                <a:ea typeface="Courier New" charset="0"/>
                <a:cs typeface="Courier New" charset="0"/>
              </a:rPr>
              <a:t>        </a:t>
            </a:r>
            <a:r>
              <a:rPr lang="mr-IN" sz="1800" dirty="0" err="1">
                <a:latin typeface="Courier New" charset="0"/>
                <a:ea typeface="Courier New" charset="0"/>
                <a:cs typeface="Courier New" charset="0"/>
              </a:rPr>
              <a:t>return</a:t>
            </a:r>
            <a:r>
              <a:rPr lang="mr-IN" sz="1800" dirty="0">
                <a:latin typeface="Courier New" charset="0"/>
                <a:ea typeface="Courier New" charset="0"/>
                <a:cs typeface="Courier New" charset="0"/>
              </a:rPr>
              <a:t> -1;</a:t>
            </a:r>
          </a:p>
          <a:p>
            <a:r>
              <a:rPr lang="mr-IN" sz="1800" dirty="0">
                <a:latin typeface="Courier New" charset="0"/>
                <a:ea typeface="Courier New" charset="0"/>
                <a:cs typeface="Courier New" charset="0"/>
              </a:rPr>
              <a:t>    </a:t>
            </a:r>
            <a:r>
              <a:rPr lang="mr-IN" sz="1800" dirty="0" err="1">
                <a:latin typeface="Courier New" charset="0"/>
                <a:ea typeface="Courier New" charset="0"/>
                <a:cs typeface="Courier New" charset="0"/>
              </a:rPr>
              <a:t>return</a:t>
            </a:r>
            <a:r>
              <a:rPr lang="mr-IN" sz="1800" dirty="0">
                <a:latin typeface="Courier New" charset="0"/>
                <a:ea typeface="Courier New" charset="0"/>
                <a:cs typeface="Courier New" charset="0"/>
              </a:rPr>
              <a:t> </a:t>
            </a:r>
            <a:r>
              <a:rPr lang="mr-IN" sz="1800" dirty="0" err="1">
                <a:latin typeface="Courier New" charset="0"/>
                <a:ea typeface="Courier New" charset="0"/>
                <a:cs typeface="Courier New" charset="0"/>
              </a:rPr>
              <a:t>recurse</a:t>
            </a:r>
            <a:r>
              <a:rPr lang="mr-IN" sz="1800" dirty="0">
                <a:latin typeface="Courier New" charset="0"/>
                <a:ea typeface="Courier New" charset="0"/>
                <a:cs typeface="Courier New" charset="0"/>
              </a:rPr>
              <a:t>(</a:t>
            </a:r>
            <a:r>
              <a:rPr lang="mr-IN" sz="1800" dirty="0" err="1">
                <a:latin typeface="Courier New" charset="0"/>
                <a:ea typeface="Courier New" charset="0"/>
                <a:cs typeface="Courier New" charset="0"/>
              </a:rPr>
              <a:t>a</a:t>
            </a:r>
            <a:r>
              <a:rPr lang="mr-IN" sz="1800" dirty="0">
                <a:latin typeface="Courier New" charset="0"/>
                <a:ea typeface="Courier New" charset="0"/>
                <a:cs typeface="Courier New" charset="0"/>
              </a:rPr>
              <a:t>[</a:t>
            </a:r>
            <a:r>
              <a:rPr lang="mr-IN" sz="1800" dirty="0" err="1">
                <a:latin typeface="Courier New" charset="0"/>
                <a:ea typeface="Courier New" charset="0"/>
                <a:cs typeface="Courier New" charset="0"/>
              </a:rPr>
              <a:t>a</a:t>
            </a:r>
            <a:r>
              <a:rPr lang="mr-IN" sz="1800" dirty="0">
                <a:latin typeface="Courier New" charset="0"/>
                <a:ea typeface="Courier New" charset="0"/>
                <a:cs typeface="Courier New" charset="0"/>
              </a:rPr>
              <a:t>[0]]) - 1;</a:t>
            </a:r>
          </a:p>
          <a:p>
            <a:r>
              <a:rPr lang="mr-IN" sz="1800" dirty="0">
                <a:latin typeface="Courier New" charset="0"/>
                <a:ea typeface="Courier New" charset="0"/>
                <a:cs typeface="Courier New" charset="0"/>
              </a:rPr>
              <a:t>}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770688" y="304800"/>
            <a:ext cx="1949450" cy="369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US" sz="18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  <a:cs typeface="+mn-cs"/>
              </a:rPr>
              <a:t>not drawn to scale</a:t>
            </a:r>
          </a:p>
        </p:txBody>
      </p:sp>
      <p:sp>
        <p:nvSpPr>
          <p:cNvPr id="17" name="Rectangle 20"/>
          <p:cNvSpPr>
            <a:spLocks noChangeArrowheads="1"/>
          </p:cNvSpPr>
          <p:nvPr/>
        </p:nvSpPr>
        <p:spPr bwMode="auto">
          <a:xfrm>
            <a:off x="6744418" y="1143000"/>
            <a:ext cx="1447800" cy="2362200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endParaRPr lang="en-US" dirty="0">
              <a:latin typeface="Calibri" pitchFamily="34" charset="0"/>
              <a:cs typeface="+mn-cs"/>
            </a:endParaRPr>
          </a:p>
        </p:txBody>
      </p:sp>
      <p:sp>
        <p:nvSpPr>
          <p:cNvPr id="26" name="Text Box 12"/>
          <p:cNvSpPr txBox="1">
            <a:spLocks noChangeArrowheads="1"/>
          </p:cNvSpPr>
          <p:nvPr/>
        </p:nvSpPr>
        <p:spPr bwMode="auto">
          <a:xfrm>
            <a:off x="4343400" y="990600"/>
            <a:ext cx="2401018" cy="36933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eaLnBrk="0" hangingPunct="0"/>
            <a:r>
              <a:rPr lang="en-US" sz="1800" dirty="0">
                <a:latin typeface="Courier New" pitchFamily="49" charset="0"/>
              </a:rPr>
              <a:t>00007FFFFFFFFFFF</a:t>
            </a:r>
          </a:p>
        </p:txBody>
      </p:sp>
      <p:sp>
        <p:nvSpPr>
          <p:cNvPr id="27" name="Rectangle 21"/>
          <p:cNvSpPr>
            <a:spLocks noChangeArrowheads="1"/>
          </p:cNvSpPr>
          <p:nvPr/>
        </p:nvSpPr>
        <p:spPr bwMode="auto">
          <a:xfrm>
            <a:off x="6744418" y="1752600"/>
            <a:ext cx="144780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r>
              <a:rPr lang="en-US" sz="1800" dirty="0">
                <a:latin typeface="Calibri" pitchFamily="34" charset="0"/>
                <a:cs typeface="+mn-cs"/>
              </a:rPr>
              <a:t>Stack</a:t>
            </a:r>
          </a:p>
        </p:txBody>
      </p:sp>
      <p:sp>
        <p:nvSpPr>
          <p:cNvPr id="28" name="Line 34"/>
          <p:cNvSpPr>
            <a:spLocks noChangeShapeType="1"/>
          </p:cNvSpPr>
          <p:nvPr/>
        </p:nvSpPr>
        <p:spPr bwMode="auto">
          <a:xfrm>
            <a:off x="7468318" y="2133600"/>
            <a:ext cx="0" cy="457200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 type="triangle" w="med" len="med"/>
          </a:ln>
        </p:spPr>
        <p:txBody>
          <a:bodyPr wrap="none" lIns="45720" rIns="45720" anchor="ctr">
            <a:spAutoFit/>
          </a:bodyPr>
          <a:lstStyle/>
          <a:p>
            <a:endParaRPr lang="en-US"/>
          </a:p>
        </p:txBody>
      </p:sp>
      <p:sp>
        <p:nvSpPr>
          <p:cNvPr id="32" name="Rectangle 25"/>
          <p:cNvSpPr>
            <a:spLocks noChangeArrowheads="1"/>
          </p:cNvSpPr>
          <p:nvPr/>
        </p:nvSpPr>
        <p:spPr bwMode="auto">
          <a:xfrm>
            <a:off x="6744418" y="1143000"/>
            <a:ext cx="1447800" cy="609600"/>
          </a:xfrm>
          <a:prstGeom prst="rect">
            <a:avLst/>
          </a:prstGeom>
          <a:solidFill>
            <a:srgbClr val="D5F1CF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 dirty="0">
                <a:latin typeface="Calibri" pitchFamily="34" charset="0"/>
              </a:rPr>
              <a:t>Shared</a:t>
            </a:r>
          </a:p>
          <a:p>
            <a:pPr algn="ctr" eaLnBrk="0" hangingPunct="0"/>
            <a:r>
              <a:rPr lang="en-US" sz="1800" dirty="0">
                <a:latin typeface="Calibri" pitchFamily="34" charset="0"/>
              </a:rPr>
              <a:t>Libraries</a:t>
            </a:r>
          </a:p>
        </p:txBody>
      </p:sp>
      <p:sp>
        <p:nvSpPr>
          <p:cNvPr id="18" name="AutoShape 16"/>
          <p:cNvSpPr>
            <a:spLocks/>
          </p:cNvSpPr>
          <p:nvPr/>
        </p:nvSpPr>
        <p:spPr bwMode="auto">
          <a:xfrm rot="10800000">
            <a:off x="8250956" y="1752600"/>
            <a:ext cx="228600" cy="1141413"/>
          </a:xfrm>
          <a:prstGeom prst="leftBrace">
            <a:avLst>
              <a:gd name="adj1" fmla="val 75011"/>
              <a:gd name="adj2" fmla="val 50000"/>
            </a:avLst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1800">
              <a:latin typeface="Calibri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8450981" y="2139950"/>
            <a:ext cx="633412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US" sz="1800" kern="0" dirty="0">
                <a:solidFill>
                  <a:srgbClr val="000000"/>
                </a:solidFill>
                <a:latin typeface="Calibri" pitchFamily="34" charset="0"/>
                <a:cs typeface="+mn-cs"/>
              </a:rPr>
              <a:t>8MB</a:t>
            </a:r>
            <a:endParaRPr lang="en-US" dirty="0">
              <a:latin typeface="Calibri" pitchFamily="34" charset="0"/>
              <a:cs typeface="+mn-cs"/>
            </a:endParaRPr>
          </a:p>
        </p:txBody>
      </p:sp>
      <p:cxnSp>
        <p:nvCxnSpPr>
          <p:cNvPr id="24" name="Straight Connector 23"/>
          <p:cNvCxnSpPr/>
          <p:nvPr/>
        </p:nvCxnSpPr>
        <p:spPr bwMode="auto">
          <a:xfrm>
            <a:off x="6744418" y="2894013"/>
            <a:ext cx="1447800" cy="1587"/>
          </a:xfrm>
          <a:prstGeom prst="line">
            <a:avLst/>
          </a:prstGeom>
          <a:noFill/>
          <a:ln w="2540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5" name="Rectangle 3"/>
          <p:cNvSpPr>
            <a:spLocks noChangeArrowheads="1"/>
          </p:cNvSpPr>
          <p:nvPr/>
        </p:nvSpPr>
        <p:spPr bwMode="auto">
          <a:xfrm>
            <a:off x="5105400" y="4343400"/>
            <a:ext cx="3505200" cy="2244204"/>
          </a:xfrm>
          <a:prstGeom prst="rect">
            <a:avLst/>
          </a:prstGeom>
          <a:solidFill>
            <a:srgbClr val="F1C7C7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square" lIns="90487" tIns="44450" rIns="90487" bIns="44450">
            <a:spAutoFit/>
          </a:bodyPr>
          <a:lstStyle/>
          <a:p>
            <a:r>
              <a:rPr lang="nb-NO" sz="1400" dirty="0">
                <a:latin typeface="Courier New" charset="0"/>
                <a:ea typeface="Courier New" charset="0"/>
                <a:cs typeface="Courier New" charset="0"/>
              </a:rPr>
              <a:t>./</a:t>
            </a:r>
            <a:r>
              <a:rPr lang="nb-NO" sz="1400" dirty="0" err="1">
                <a:latin typeface="Courier New" charset="0"/>
                <a:ea typeface="Courier New" charset="0"/>
                <a:cs typeface="Courier New" charset="0"/>
              </a:rPr>
              <a:t>runaway</a:t>
            </a:r>
            <a:r>
              <a:rPr lang="nb-NO" sz="1400" dirty="0">
                <a:latin typeface="Courier New" charset="0"/>
                <a:ea typeface="Courier New" charset="0"/>
                <a:cs typeface="Courier New" charset="0"/>
              </a:rPr>
              <a:t> 48</a:t>
            </a:r>
          </a:p>
          <a:p>
            <a:r>
              <a:rPr lang="nb-NO" sz="1400" dirty="0">
                <a:latin typeface="Courier New" charset="0"/>
                <a:ea typeface="Courier New" charset="0"/>
                <a:cs typeface="Courier New" charset="0"/>
              </a:rPr>
              <a:t>x = 48.  a at 0x7fffd43e45d0</a:t>
            </a:r>
          </a:p>
          <a:p>
            <a:r>
              <a:rPr lang="nb-NO" sz="1400" dirty="0">
                <a:latin typeface="Courier New" charset="0"/>
                <a:ea typeface="Courier New" charset="0"/>
                <a:cs typeface="Courier New" charset="0"/>
              </a:rPr>
              <a:t>x = 47.  a at 0x7fffd43a45c0</a:t>
            </a:r>
          </a:p>
          <a:p>
            <a:r>
              <a:rPr lang="nb-NO" sz="1400" dirty="0">
                <a:latin typeface="Courier New" charset="0"/>
                <a:ea typeface="Courier New" charset="0"/>
                <a:cs typeface="Courier New" charset="0"/>
              </a:rPr>
              <a:t>x = 46.  a at 0x7fffd43645b0</a:t>
            </a:r>
          </a:p>
          <a:p>
            <a:r>
              <a:rPr lang="nb-NO" sz="1400" dirty="0">
                <a:latin typeface="Courier New" charset="0"/>
                <a:ea typeface="Courier New" charset="0"/>
                <a:cs typeface="Courier New" charset="0"/>
              </a:rPr>
              <a:t>x = 45.  a at 0x7fffd43245a0</a:t>
            </a:r>
          </a:p>
          <a:p>
            <a:r>
              <a:rPr lang="nb-NO" sz="1400" dirty="0">
                <a:latin typeface="Courier New" charset="0"/>
                <a:ea typeface="Courier New" charset="0"/>
                <a:cs typeface="Courier New" charset="0"/>
              </a:rPr>
              <a:t>. . .</a:t>
            </a:r>
          </a:p>
          <a:p>
            <a:r>
              <a:rPr lang="nb-NO" sz="1400" dirty="0">
                <a:latin typeface="Courier New" charset="0"/>
                <a:ea typeface="Courier New" charset="0"/>
                <a:cs typeface="Courier New" charset="0"/>
              </a:rPr>
              <a:t>x = 4.  a at 0x7fffd38e4310</a:t>
            </a:r>
          </a:p>
          <a:p>
            <a:r>
              <a:rPr lang="nb-NO" sz="1400" dirty="0">
                <a:latin typeface="Courier New" charset="0"/>
                <a:ea typeface="Courier New" charset="0"/>
                <a:cs typeface="Courier New" charset="0"/>
              </a:rPr>
              <a:t>x = 3.  a at 0x7fffd38a4300</a:t>
            </a:r>
          </a:p>
          <a:p>
            <a:r>
              <a:rPr lang="nb-NO" sz="1400" dirty="0">
                <a:latin typeface="Courier New" charset="0"/>
                <a:ea typeface="Courier New" charset="0"/>
                <a:cs typeface="Courier New" charset="0"/>
              </a:rPr>
              <a:t>x = 2.  a at 0x7fffd38642f0</a:t>
            </a:r>
          </a:p>
          <a:p>
            <a:r>
              <a:rPr lang="nb-NO" sz="1400" dirty="0" err="1">
                <a:latin typeface="Courier New" charset="0"/>
                <a:ea typeface="Courier New" charset="0"/>
                <a:cs typeface="Courier New" charset="0"/>
              </a:rPr>
              <a:t>Segmentation</a:t>
            </a:r>
            <a:r>
              <a:rPr lang="nb-NO" sz="1400" dirty="0">
                <a:latin typeface="Courier New" charset="0"/>
                <a:ea typeface="Courier New" charset="0"/>
                <a:cs typeface="Courier New" charset="0"/>
              </a:rPr>
              <a:t> </a:t>
            </a:r>
            <a:r>
              <a:rPr lang="nb-NO" sz="1400" dirty="0" err="1">
                <a:latin typeface="Courier New" charset="0"/>
                <a:ea typeface="Courier New" charset="0"/>
                <a:cs typeface="Courier New" charset="0"/>
              </a:rPr>
              <a:t>fault</a:t>
            </a:r>
            <a:endParaRPr lang="nb-NO" sz="1400" dirty="0">
              <a:latin typeface="Courier New" charset="0"/>
              <a:ea typeface="Courier New" charset="0"/>
              <a:cs typeface="Courier New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639334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3" name="Title 1"/>
          <p:cNvSpPr>
            <a:spLocks noGrp="1"/>
          </p:cNvSpPr>
          <p:nvPr>
            <p:ph type="title"/>
          </p:nvPr>
        </p:nvSpPr>
        <p:spPr>
          <a:xfrm>
            <a:off x="357188" y="434975"/>
            <a:ext cx="7591425" cy="762000"/>
          </a:xfrm>
        </p:spPr>
        <p:txBody>
          <a:bodyPr/>
          <a:lstStyle/>
          <a:p>
            <a:r>
              <a:rPr lang="en-US" dirty="0">
                <a:latin typeface="Calibri" pitchFamily="-96" charset="0"/>
              </a:rPr>
              <a:t>Today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solidFill>
                  <a:srgbClr val="808080"/>
                </a:solidFill>
              </a:rPr>
              <a:t>Memory Layout</a:t>
            </a:r>
          </a:p>
          <a:p>
            <a:pPr>
              <a:defRPr/>
            </a:pPr>
            <a:r>
              <a:rPr lang="en-US" dirty="0"/>
              <a:t>Buffer Overflow</a:t>
            </a:r>
          </a:p>
          <a:p>
            <a:pPr lvl="1">
              <a:defRPr/>
            </a:pPr>
            <a:r>
              <a:rPr lang="en-US" dirty="0"/>
              <a:t>Vulnerability</a:t>
            </a:r>
          </a:p>
          <a:p>
            <a:pPr lvl="1">
              <a:defRPr/>
            </a:pPr>
            <a:r>
              <a:rPr lang="en-US" dirty="0"/>
              <a:t>Protection</a:t>
            </a:r>
          </a:p>
          <a:p>
            <a:pPr>
              <a:defRPr/>
            </a:pPr>
            <a:r>
              <a:rPr lang="en-US" dirty="0">
                <a:solidFill>
                  <a:srgbClr val="7F7F7F"/>
                </a:solidFill>
              </a:rPr>
              <a:t>Unions</a:t>
            </a:r>
          </a:p>
          <a:p>
            <a:pPr>
              <a:buFont typeface="Wingdings" pitchFamily="2" charset="2"/>
              <a:buChar char="§"/>
              <a:defRPr/>
            </a:pPr>
            <a:endParaRPr lang="en-US" dirty="0">
              <a:solidFill>
                <a:srgbClr val="7F7F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9856219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3"/>
          <p:cNvSpPr>
            <a:spLocks noGrp="1" noChangeArrowheads="1"/>
          </p:cNvSpPr>
          <p:nvPr>
            <p:ph type="title"/>
          </p:nvPr>
        </p:nvSpPr>
        <p:spPr>
          <a:xfrm>
            <a:off x="357188" y="50800"/>
            <a:ext cx="8558212" cy="1549400"/>
          </a:xfrm>
          <a:ln/>
        </p:spPr>
        <p:txBody>
          <a:bodyPr/>
          <a:lstStyle/>
          <a:p>
            <a:pPr marL="119063" indent="-119063"/>
            <a:r>
              <a:rPr lang="en-US" b="1" dirty="0"/>
              <a:t>Recall: Memory Referencing Bug Example</a:t>
            </a:r>
          </a:p>
        </p:txBody>
      </p:sp>
      <p:sp>
        <p:nvSpPr>
          <p:cNvPr id="18438" name="Rectangle 6"/>
          <p:cNvSpPr>
            <a:spLocks noGrp="1" noChangeArrowheads="1"/>
          </p:cNvSpPr>
          <p:nvPr>
            <p:ph idx="1"/>
          </p:nvPr>
        </p:nvSpPr>
        <p:spPr bwMode="auto">
          <a:xfrm>
            <a:off x="457200" y="6096000"/>
            <a:ext cx="8229600" cy="563563"/>
          </a:xfrm>
          <a:noFill/>
          <a:ln>
            <a:miter lim="800000"/>
            <a:headEnd/>
            <a:tailEnd/>
          </a:ln>
        </p:spPr>
        <p:txBody>
          <a:bodyPr wrap="square" lIns="38100" tIns="38100" rIns="38100" bIns="38100" numCol="1" anchor="t" anchorCtr="0" compatLnSpc="1">
            <a:prstTxWarp prst="textNoShape">
              <a:avLst/>
            </a:prstTxWarp>
          </a:bodyPr>
          <a:lstStyle/>
          <a:p>
            <a:pPr lvl="1" indent="-342900"/>
            <a:r>
              <a:rPr lang="en-US" dirty="0"/>
              <a:t>Result is system specific</a:t>
            </a:r>
          </a:p>
        </p:txBody>
      </p:sp>
      <p:sp>
        <p:nvSpPr>
          <p:cNvPr id="18437" name="Rectangle 5"/>
          <p:cNvSpPr>
            <a:spLocks/>
          </p:cNvSpPr>
          <p:nvPr/>
        </p:nvSpPr>
        <p:spPr bwMode="auto">
          <a:xfrm>
            <a:off x="825500" y="4267200"/>
            <a:ext cx="7327900" cy="1828800"/>
          </a:xfrm>
          <a:prstGeom prst="rect">
            <a:avLst/>
          </a:prstGeom>
          <a:solidFill>
            <a:srgbClr val="FFFFFF"/>
          </a:solidFill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38100" tIns="38100" rIns="38100" bIns="38100">
            <a:prstTxWarp prst="textNoShape">
              <a:avLst/>
            </a:prstTxWarp>
          </a:bodyPr>
          <a:lstStyle/>
          <a:p>
            <a:pPr algn="l"/>
            <a:r>
              <a:rPr lang="en-US" sz="1800" dirty="0">
                <a:solidFill>
                  <a:schemeClr val="tx1"/>
                </a:solidFill>
                <a:latin typeface="Courier New" charset="0"/>
                <a:ea typeface="Zapf Dingbats" charset="2"/>
                <a:cs typeface="Zapf Dingbats" charset="2"/>
                <a:sym typeface="Courier New" charset="0"/>
              </a:rPr>
              <a:t>fun(0)  -&gt;	3.1400000000</a:t>
            </a:r>
            <a:endParaRPr lang="en-US" sz="2400" dirty="0">
              <a:solidFill>
                <a:schemeClr val="tx1"/>
              </a:solidFill>
              <a:latin typeface="Arial Narrow" charset="0"/>
              <a:ea typeface="Lucida Grande" charset="0"/>
              <a:cs typeface="Lucida Grande" charset="0"/>
              <a:sym typeface="Arial Narrow" charset="0"/>
            </a:endParaRPr>
          </a:p>
          <a:p>
            <a:pPr lvl="0"/>
            <a:r>
              <a:rPr lang="en-US" sz="1800" dirty="0">
                <a:solidFill>
                  <a:schemeClr val="tx1"/>
                </a:solidFill>
                <a:latin typeface="Courier New" charset="0"/>
                <a:ea typeface="Courier New" charset="0"/>
                <a:cs typeface="Courier New" charset="0"/>
                <a:sym typeface="Courier New" charset="0"/>
              </a:rPr>
              <a:t>fun(1)  -&gt;</a:t>
            </a:r>
            <a:r>
              <a:rPr lang="en-US" sz="1800" dirty="0">
                <a:solidFill>
                  <a:schemeClr val="tx1"/>
                </a:solidFill>
                <a:latin typeface="Courier New" charset="0"/>
                <a:ea typeface="Monaco" charset="0"/>
                <a:cs typeface="Monaco" charset="0"/>
                <a:sym typeface="Courier New" charset="0"/>
              </a:rPr>
              <a:t>	3.14</a:t>
            </a:r>
            <a:r>
              <a:rPr lang="en-US" sz="1800" dirty="0">
                <a:solidFill>
                  <a:srgbClr val="000000"/>
                </a:solidFill>
                <a:latin typeface="Courier New" charset="0"/>
                <a:ea typeface="Zapf Dingbats" charset="2"/>
                <a:cs typeface="Zapf Dingbats" charset="2"/>
                <a:sym typeface="Courier New" charset="0"/>
              </a:rPr>
              <a:t>00000000</a:t>
            </a:r>
            <a:endParaRPr lang="en-US" sz="2400" dirty="0">
              <a:solidFill>
                <a:schemeClr val="tx1"/>
              </a:solidFill>
              <a:latin typeface="Arial Narrow" charset="0"/>
              <a:ea typeface="Lucida Grande" charset="0"/>
              <a:cs typeface="Lucida Grande" charset="0"/>
              <a:sym typeface="Arial Narrow" charset="0"/>
            </a:endParaRP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charset="0"/>
                <a:ea typeface="Courier New" charset="0"/>
                <a:cs typeface="Courier New" charset="0"/>
                <a:sym typeface="Courier New" charset="0"/>
              </a:rPr>
              <a:t>fun(2)  -&gt;</a:t>
            </a:r>
            <a:r>
              <a:rPr lang="en-US" sz="1800" dirty="0">
                <a:solidFill>
                  <a:schemeClr val="tx1"/>
                </a:solidFill>
                <a:latin typeface="Courier New" charset="0"/>
                <a:ea typeface="Monaco" charset="0"/>
                <a:cs typeface="Monaco" charset="0"/>
                <a:sym typeface="Courier New" charset="0"/>
              </a:rPr>
              <a:t>	3.1399998665</a:t>
            </a:r>
            <a:endParaRPr lang="en-US" sz="2400" dirty="0">
              <a:solidFill>
                <a:schemeClr val="tx1"/>
              </a:solidFill>
              <a:latin typeface="Arial Narrow" charset="0"/>
              <a:ea typeface="Lucida Grande" charset="0"/>
              <a:cs typeface="Lucida Grande" charset="0"/>
              <a:sym typeface="Arial Narrow" charset="0"/>
            </a:endParaRP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charset="0"/>
                <a:ea typeface="Courier New" charset="0"/>
                <a:cs typeface="Courier New" charset="0"/>
                <a:sym typeface="Courier New" charset="0"/>
              </a:rPr>
              <a:t>fun(3)  -&gt;</a:t>
            </a:r>
            <a:r>
              <a:rPr lang="en-US" sz="1800" dirty="0">
                <a:solidFill>
                  <a:schemeClr val="tx1"/>
                </a:solidFill>
                <a:latin typeface="Courier New" charset="0"/>
                <a:ea typeface="Monaco" charset="0"/>
                <a:cs typeface="Monaco" charset="0"/>
                <a:sym typeface="Courier New" charset="0"/>
              </a:rPr>
              <a:t>	2.0000006104</a:t>
            </a:r>
            <a:endParaRPr lang="en-US" sz="2400" dirty="0">
              <a:solidFill>
                <a:schemeClr val="tx1"/>
              </a:solidFill>
              <a:latin typeface="Arial Narrow" charset="0"/>
              <a:ea typeface="Lucida Grande" charset="0"/>
              <a:cs typeface="Lucida Grande" charset="0"/>
              <a:sym typeface="Arial Narrow" charset="0"/>
            </a:endParaRP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charset="0"/>
                <a:ea typeface="Courier New" charset="0"/>
                <a:cs typeface="Courier New" charset="0"/>
                <a:sym typeface="Courier New" charset="0"/>
              </a:rPr>
              <a:t>fun(4)  -&gt;</a:t>
            </a:r>
            <a:r>
              <a:rPr lang="en-US" sz="1800" dirty="0">
                <a:solidFill>
                  <a:schemeClr val="tx1"/>
                </a:solidFill>
                <a:latin typeface="Courier New" charset="0"/>
                <a:ea typeface="Monaco" charset="0"/>
                <a:cs typeface="Monaco" charset="0"/>
                <a:sym typeface="Courier New" charset="0"/>
              </a:rPr>
              <a:t>	</a:t>
            </a:r>
            <a:r>
              <a:rPr lang="en-US" sz="1800" dirty="0">
                <a:solidFill>
                  <a:schemeClr val="tx1"/>
                </a:solidFill>
                <a:latin typeface="Calibri"/>
                <a:ea typeface="Monaco" charset="0"/>
                <a:cs typeface="Calibri"/>
                <a:sym typeface="Courier New" charset="0"/>
              </a:rPr>
              <a:t>Segmentation fault</a:t>
            </a:r>
          </a:p>
          <a:p>
            <a:pPr lvl="0"/>
            <a:r>
              <a:rPr lang="en-US" sz="1800" dirty="0">
                <a:latin typeface="Courier New" charset="0"/>
                <a:ea typeface="Courier New" charset="0"/>
                <a:cs typeface="Courier New" charset="0"/>
                <a:sym typeface="Courier New" charset="0"/>
              </a:rPr>
              <a:t>fun(8)  -&gt;</a:t>
            </a:r>
            <a:r>
              <a:rPr lang="en-US" sz="1800" dirty="0">
                <a:latin typeface="Courier New" charset="0"/>
                <a:ea typeface="Monaco" charset="0"/>
                <a:cs typeface="Monaco" charset="0"/>
                <a:sym typeface="Courier New" charset="0"/>
              </a:rPr>
              <a:t>	3.14</a:t>
            </a:r>
            <a:r>
              <a:rPr lang="en-US" sz="1800" dirty="0">
                <a:solidFill>
                  <a:srgbClr val="000000"/>
                </a:solidFill>
                <a:latin typeface="Courier New" charset="0"/>
                <a:ea typeface="Zapf Dingbats" charset="2"/>
                <a:cs typeface="Zapf Dingbats" charset="2"/>
                <a:sym typeface="Courier New" charset="0"/>
              </a:rPr>
              <a:t>00000000</a:t>
            </a:r>
            <a:endParaRPr lang="en-US" dirty="0">
              <a:solidFill>
                <a:srgbClr val="000000"/>
              </a:solidFill>
              <a:latin typeface="Arial Narrow" charset="0"/>
              <a:ea typeface="Lucida Grande" charset="0"/>
              <a:cs typeface="Lucida Grande" charset="0"/>
              <a:sym typeface="Arial Narrow" charset="0"/>
            </a:endParaRPr>
          </a:p>
          <a:p>
            <a:endParaRPr lang="en-US" dirty="0">
              <a:latin typeface="Arial Narrow" charset="0"/>
              <a:ea typeface="Lucida Grande" charset="0"/>
              <a:cs typeface="Lucida Grande" charset="0"/>
              <a:sym typeface="Arial Narrow" charset="0"/>
            </a:endParaRPr>
          </a:p>
        </p:txBody>
      </p:sp>
      <p:sp>
        <p:nvSpPr>
          <p:cNvPr id="18436" name="Rectangle 4"/>
          <p:cNvSpPr>
            <a:spLocks/>
          </p:cNvSpPr>
          <p:nvPr/>
        </p:nvSpPr>
        <p:spPr bwMode="auto">
          <a:xfrm>
            <a:off x="838200" y="1295400"/>
            <a:ext cx="6553200" cy="2844800"/>
          </a:xfrm>
          <a:prstGeom prst="rect">
            <a:avLst/>
          </a:prstGeom>
          <a:solidFill>
            <a:srgbClr val="F8F6D9"/>
          </a:solidFill>
          <a:ln w="635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63500" tIns="63500" rIns="63500" bIns="63500">
            <a:prstTxWarp prst="textNoShape">
              <a:avLst/>
            </a:prstTxWarp>
          </a:bodyPr>
          <a:lstStyle/>
          <a:p>
            <a:pPr algn="l">
              <a:tabLst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</a:tabLst>
            </a:pPr>
            <a:r>
              <a:rPr lang="en-US" sz="1600" b="1" dirty="0" err="1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typedef</a:t>
            </a:r>
            <a:r>
              <a:rPr lang="en-US" sz="1600" b="1" dirty="0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 </a:t>
            </a:r>
            <a:r>
              <a:rPr lang="en-US" sz="1600" b="1" dirty="0" err="1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struct</a:t>
            </a:r>
            <a:r>
              <a:rPr lang="en-US" sz="1600" b="1" dirty="0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 {</a:t>
            </a:r>
          </a:p>
          <a:p>
            <a:pPr algn="l">
              <a:tabLst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</a:tabLst>
            </a:pPr>
            <a:r>
              <a:rPr lang="en-US" sz="1600" b="1" dirty="0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  </a:t>
            </a:r>
            <a:r>
              <a:rPr lang="en-US" sz="1600" b="1" dirty="0" err="1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int</a:t>
            </a:r>
            <a:r>
              <a:rPr lang="en-US" sz="1600" b="1" dirty="0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 a[2];</a:t>
            </a:r>
          </a:p>
          <a:p>
            <a:pPr algn="l">
              <a:tabLst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</a:tabLst>
            </a:pPr>
            <a:r>
              <a:rPr lang="en-US" sz="1600" b="1" dirty="0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  double d;</a:t>
            </a:r>
          </a:p>
          <a:p>
            <a:pPr algn="l">
              <a:tabLst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</a:tabLst>
            </a:pPr>
            <a:r>
              <a:rPr lang="en-US" sz="1600" b="1" dirty="0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} </a:t>
            </a:r>
            <a:r>
              <a:rPr lang="en-US" sz="1600" b="1" dirty="0" err="1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struct_t</a:t>
            </a:r>
            <a:r>
              <a:rPr lang="en-US" sz="1600" b="1" dirty="0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;</a:t>
            </a:r>
          </a:p>
          <a:p>
            <a:pPr algn="l">
              <a:tabLst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</a:tabLst>
            </a:pPr>
            <a:endParaRPr lang="en-US" sz="1600" b="1" dirty="0">
              <a:solidFill>
                <a:schemeClr val="tx1"/>
              </a:solidFill>
              <a:latin typeface="Courier New"/>
              <a:ea typeface="Monaco" charset="0"/>
              <a:cs typeface="Courier New"/>
              <a:sym typeface="Monaco" charset="0"/>
            </a:endParaRPr>
          </a:p>
          <a:p>
            <a:pPr algn="l">
              <a:tabLst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</a:tabLst>
            </a:pPr>
            <a:r>
              <a:rPr lang="en-US" sz="1600" b="1" dirty="0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double fun(</a:t>
            </a:r>
            <a:r>
              <a:rPr lang="en-US" sz="1600" b="1" dirty="0" err="1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int</a:t>
            </a:r>
            <a:r>
              <a:rPr lang="en-US" sz="1600" b="1" dirty="0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 </a:t>
            </a:r>
            <a:r>
              <a:rPr lang="en-US" sz="1600" b="1" dirty="0" err="1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i</a:t>
            </a:r>
            <a:r>
              <a:rPr lang="en-US" sz="1600" b="1" dirty="0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) {</a:t>
            </a:r>
          </a:p>
          <a:p>
            <a:pPr algn="l">
              <a:tabLst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</a:tabLst>
            </a:pPr>
            <a:r>
              <a:rPr lang="en-US" sz="1600" b="1" dirty="0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  volatile </a:t>
            </a:r>
            <a:r>
              <a:rPr lang="en-US" sz="1600" b="1" dirty="0" err="1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struct_t</a:t>
            </a:r>
            <a:r>
              <a:rPr lang="en-US" sz="1600" b="1" dirty="0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 s;</a:t>
            </a:r>
          </a:p>
          <a:p>
            <a:pPr algn="l">
              <a:tabLst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</a:tabLst>
            </a:pPr>
            <a:r>
              <a:rPr lang="en-US" sz="1600" b="1" dirty="0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  </a:t>
            </a:r>
            <a:r>
              <a:rPr lang="en-US" sz="1600" b="1" dirty="0" err="1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s.d</a:t>
            </a:r>
            <a:r>
              <a:rPr lang="en-US" sz="1600" b="1" dirty="0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 = 3.14;</a:t>
            </a:r>
          </a:p>
          <a:p>
            <a:pPr algn="l">
              <a:tabLst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</a:tabLst>
            </a:pPr>
            <a:r>
              <a:rPr lang="en-US" sz="1600" b="1" dirty="0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  </a:t>
            </a:r>
            <a:r>
              <a:rPr lang="en-US" sz="1600" b="1" dirty="0" err="1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s.a</a:t>
            </a:r>
            <a:r>
              <a:rPr lang="en-US" sz="1600" b="1" dirty="0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[</a:t>
            </a:r>
            <a:r>
              <a:rPr lang="en-US" sz="1600" b="1" dirty="0" err="1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i</a:t>
            </a:r>
            <a:r>
              <a:rPr lang="en-US" sz="1600" b="1" dirty="0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] = 1073741824; /* Possibly out of bounds */</a:t>
            </a:r>
          </a:p>
          <a:p>
            <a:pPr algn="l">
              <a:tabLst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</a:tabLst>
            </a:pPr>
            <a:r>
              <a:rPr lang="en-US" sz="1600" b="1" dirty="0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  return </a:t>
            </a:r>
            <a:r>
              <a:rPr lang="en-US" sz="1600" b="1" dirty="0" err="1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s.d</a:t>
            </a:r>
            <a:r>
              <a:rPr lang="en-US" sz="1600" b="1" dirty="0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;</a:t>
            </a:r>
          </a:p>
          <a:p>
            <a:pPr algn="l">
              <a:tabLst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</a:tabLst>
            </a:pPr>
            <a:r>
              <a:rPr lang="en-US" sz="1600" b="1" dirty="0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553572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7" grpId="0" build="p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3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 b="1" dirty="0"/>
              <a:t>Memory Referencing Bug Example</a:t>
            </a:r>
          </a:p>
        </p:txBody>
      </p:sp>
      <p:sp>
        <p:nvSpPr>
          <p:cNvPr id="19460" name="Rectangle 4"/>
          <p:cNvSpPr>
            <a:spLocks/>
          </p:cNvSpPr>
          <p:nvPr/>
        </p:nvSpPr>
        <p:spPr bwMode="auto">
          <a:xfrm>
            <a:off x="762000" y="1270000"/>
            <a:ext cx="2209800" cy="1320800"/>
          </a:xfrm>
          <a:prstGeom prst="rect">
            <a:avLst/>
          </a:prstGeom>
          <a:solidFill>
            <a:srgbClr val="F8F6D9"/>
          </a:solidFill>
          <a:ln w="635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63500" tIns="63500" rIns="63500" bIns="63500">
            <a:prstTxWarp prst="textNoShape">
              <a:avLst/>
            </a:prstTxWarp>
          </a:bodyPr>
          <a:lstStyle/>
          <a:p>
            <a:pPr algn="l">
              <a:tabLst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</a:tabLst>
            </a:pPr>
            <a:r>
              <a:rPr lang="en-US" sz="1600" b="1" dirty="0" err="1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typedef</a:t>
            </a:r>
            <a:r>
              <a:rPr lang="en-US" sz="1600" b="1" dirty="0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 </a:t>
            </a:r>
            <a:r>
              <a:rPr lang="en-US" sz="1600" b="1" dirty="0" err="1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struct</a:t>
            </a:r>
            <a:r>
              <a:rPr lang="en-US" sz="1600" b="1" dirty="0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 {</a:t>
            </a:r>
          </a:p>
          <a:p>
            <a:pPr algn="l">
              <a:tabLst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</a:tabLst>
            </a:pPr>
            <a:r>
              <a:rPr lang="en-US" sz="1600" b="1" dirty="0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  </a:t>
            </a:r>
            <a:r>
              <a:rPr lang="en-US" sz="1600" b="1" dirty="0" err="1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int</a:t>
            </a:r>
            <a:r>
              <a:rPr lang="en-US" sz="1600" b="1" dirty="0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 a[2];</a:t>
            </a:r>
          </a:p>
          <a:p>
            <a:pPr algn="l">
              <a:tabLst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</a:tabLst>
            </a:pPr>
            <a:r>
              <a:rPr lang="en-US" sz="1600" b="1" dirty="0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  double d;</a:t>
            </a:r>
          </a:p>
          <a:p>
            <a:pPr algn="l">
              <a:tabLst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</a:tabLst>
            </a:pPr>
            <a:r>
              <a:rPr lang="en-US" sz="1600" b="1" dirty="0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} </a:t>
            </a:r>
            <a:r>
              <a:rPr lang="en-US" sz="1600" b="1" dirty="0" err="1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struct_t</a:t>
            </a:r>
            <a:r>
              <a:rPr lang="en-US" sz="1600" b="1" dirty="0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;</a:t>
            </a:r>
          </a:p>
        </p:txBody>
      </p:sp>
      <p:sp>
        <p:nvSpPr>
          <p:cNvPr id="19461" name="Rectangle 5"/>
          <p:cNvSpPr>
            <a:spLocks/>
          </p:cNvSpPr>
          <p:nvPr/>
        </p:nvSpPr>
        <p:spPr bwMode="auto">
          <a:xfrm>
            <a:off x="3581400" y="1295400"/>
            <a:ext cx="4419600" cy="1371600"/>
          </a:xfrm>
          <a:prstGeom prst="rect">
            <a:avLst/>
          </a:prstGeom>
          <a:solidFill>
            <a:srgbClr val="FFFFFF"/>
          </a:solidFill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38100" tIns="38100" rIns="38100" bIns="38100">
            <a:prstTxWarp prst="textNoShape">
              <a:avLst/>
            </a:prstTxWarp>
          </a:bodyPr>
          <a:lstStyle/>
          <a:p>
            <a:r>
              <a:rPr lang="en-US" sz="1800" dirty="0">
                <a:latin typeface="Courier New" charset="0"/>
                <a:ea typeface="Zapf Dingbats" charset="2"/>
                <a:cs typeface="Zapf Dingbats" charset="2"/>
                <a:sym typeface="Courier New" charset="0"/>
              </a:rPr>
              <a:t>fun(0)  -&gt;	3.1400000000</a:t>
            </a:r>
            <a:endParaRPr lang="en-US" dirty="0">
              <a:latin typeface="Arial Narrow" charset="0"/>
              <a:ea typeface="Lucida Grande" charset="0"/>
              <a:cs typeface="Lucida Grande" charset="0"/>
              <a:sym typeface="Arial Narrow" charset="0"/>
            </a:endParaRPr>
          </a:p>
          <a:p>
            <a:pPr lvl="0"/>
            <a:r>
              <a:rPr lang="en-US" sz="1800" dirty="0">
                <a:latin typeface="Courier New" charset="0"/>
                <a:ea typeface="Courier New" charset="0"/>
                <a:cs typeface="Courier New" charset="0"/>
                <a:sym typeface="Courier New" charset="0"/>
              </a:rPr>
              <a:t>fun(1)  -&gt;</a:t>
            </a:r>
            <a:r>
              <a:rPr lang="en-US" sz="1800" dirty="0">
                <a:latin typeface="Courier New" charset="0"/>
                <a:ea typeface="Monaco" charset="0"/>
                <a:cs typeface="Monaco" charset="0"/>
                <a:sym typeface="Courier New" charset="0"/>
              </a:rPr>
              <a:t>	3.14</a:t>
            </a:r>
            <a:r>
              <a:rPr lang="en-US" sz="1800" dirty="0">
                <a:solidFill>
                  <a:srgbClr val="000000"/>
                </a:solidFill>
                <a:latin typeface="Courier New" charset="0"/>
                <a:ea typeface="Zapf Dingbats" charset="2"/>
                <a:cs typeface="Zapf Dingbats" charset="2"/>
                <a:sym typeface="Courier New" charset="0"/>
              </a:rPr>
              <a:t>00000000</a:t>
            </a:r>
            <a:endParaRPr lang="en-US" dirty="0">
              <a:latin typeface="Arial Narrow" charset="0"/>
              <a:ea typeface="Lucida Grande" charset="0"/>
              <a:cs typeface="Lucida Grande" charset="0"/>
              <a:sym typeface="Arial Narrow" charset="0"/>
            </a:endParaRPr>
          </a:p>
          <a:p>
            <a:r>
              <a:rPr lang="en-US" sz="1800" dirty="0">
                <a:latin typeface="Courier New" charset="0"/>
                <a:ea typeface="Courier New" charset="0"/>
                <a:cs typeface="Courier New" charset="0"/>
                <a:sym typeface="Courier New" charset="0"/>
              </a:rPr>
              <a:t>fun(2)  -&gt;</a:t>
            </a:r>
            <a:r>
              <a:rPr lang="en-US" sz="1800" dirty="0">
                <a:latin typeface="Courier New" charset="0"/>
                <a:ea typeface="Monaco" charset="0"/>
                <a:cs typeface="Monaco" charset="0"/>
                <a:sym typeface="Courier New" charset="0"/>
              </a:rPr>
              <a:t>	3.1399998665</a:t>
            </a:r>
            <a:endParaRPr lang="en-US" dirty="0">
              <a:latin typeface="Arial Narrow" charset="0"/>
              <a:ea typeface="Lucida Grande" charset="0"/>
              <a:cs typeface="Lucida Grande" charset="0"/>
              <a:sym typeface="Arial Narrow" charset="0"/>
            </a:endParaRPr>
          </a:p>
          <a:p>
            <a:r>
              <a:rPr lang="en-US" sz="1800" dirty="0">
                <a:latin typeface="Courier New" charset="0"/>
                <a:ea typeface="Courier New" charset="0"/>
                <a:cs typeface="Courier New" charset="0"/>
                <a:sym typeface="Courier New" charset="0"/>
              </a:rPr>
              <a:t>fun(3)  -&gt;</a:t>
            </a:r>
            <a:r>
              <a:rPr lang="en-US" sz="1800" dirty="0">
                <a:latin typeface="Courier New" charset="0"/>
                <a:ea typeface="Monaco" charset="0"/>
                <a:cs typeface="Monaco" charset="0"/>
                <a:sym typeface="Courier New" charset="0"/>
              </a:rPr>
              <a:t>	2.0000006104</a:t>
            </a:r>
            <a:endParaRPr lang="en-US" dirty="0">
              <a:latin typeface="Arial Narrow" charset="0"/>
              <a:ea typeface="Lucida Grande" charset="0"/>
              <a:cs typeface="Lucida Grande" charset="0"/>
              <a:sym typeface="Arial Narrow" charset="0"/>
            </a:endParaRPr>
          </a:p>
          <a:p>
            <a:r>
              <a:rPr lang="en-US" sz="1800" dirty="0">
                <a:latin typeface="Courier New" charset="0"/>
                <a:ea typeface="Courier New" charset="0"/>
                <a:cs typeface="Courier New" charset="0"/>
                <a:sym typeface="Courier New" charset="0"/>
              </a:rPr>
              <a:t>fun(4)  -&gt;</a:t>
            </a:r>
            <a:r>
              <a:rPr lang="en-US" sz="1800" dirty="0">
                <a:latin typeface="Courier New" charset="0"/>
                <a:ea typeface="Monaco" charset="0"/>
                <a:cs typeface="Monaco" charset="0"/>
                <a:sym typeface="Courier New" charset="0"/>
              </a:rPr>
              <a:t>	</a:t>
            </a:r>
            <a:r>
              <a:rPr lang="en-US" sz="1800" dirty="0">
                <a:latin typeface="Calibri"/>
                <a:ea typeface="Monaco" charset="0"/>
                <a:cs typeface="Calibri"/>
                <a:sym typeface="Courier New" charset="0"/>
              </a:rPr>
              <a:t>Segmentation fault</a:t>
            </a:r>
          </a:p>
          <a:p>
            <a:pPr lvl="0"/>
            <a:r>
              <a:rPr lang="en-US" sz="1800" dirty="0">
                <a:latin typeface="Courier New" charset="0"/>
                <a:ea typeface="Courier New" charset="0"/>
                <a:cs typeface="Courier New" charset="0"/>
                <a:sym typeface="Courier New" charset="0"/>
              </a:rPr>
              <a:t>fun(8)  -&gt;</a:t>
            </a:r>
            <a:r>
              <a:rPr lang="en-US" sz="1800" dirty="0">
                <a:latin typeface="Courier New" charset="0"/>
                <a:ea typeface="Monaco" charset="0"/>
                <a:cs typeface="Monaco" charset="0"/>
                <a:sym typeface="Courier New" charset="0"/>
              </a:rPr>
              <a:t>	3.14</a:t>
            </a:r>
            <a:r>
              <a:rPr lang="en-US" sz="1800" dirty="0">
                <a:solidFill>
                  <a:srgbClr val="000000"/>
                </a:solidFill>
                <a:latin typeface="Courier New" charset="0"/>
                <a:ea typeface="Zapf Dingbats" charset="2"/>
                <a:cs typeface="Zapf Dingbats" charset="2"/>
                <a:sym typeface="Courier New" charset="0"/>
              </a:rPr>
              <a:t>00000000</a:t>
            </a:r>
            <a:endParaRPr lang="en-US" sz="1800" dirty="0">
              <a:solidFill>
                <a:srgbClr val="000000"/>
              </a:solidFill>
              <a:latin typeface="Arial Narrow" charset="0"/>
              <a:ea typeface="Lucida Grande" charset="0"/>
              <a:cs typeface="Lucida Grande" charset="0"/>
              <a:sym typeface="Arial Narrow" charset="0"/>
            </a:endParaRPr>
          </a:p>
        </p:txBody>
      </p:sp>
      <p:sp>
        <p:nvSpPr>
          <p:cNvPr id="19462" name="AutoShape 6"/>
          <p:cNvSpPr>
            <a:spLocks/>
          </p:cNvSpPr>
          <p:nvPr/>
        </p:nvSpPr>
        <p:spPr bwMode="auto">
          <a:xfrm>
            <a:off x="4648200" y="3124200"/>
            <a:ext cx="304800" cy="3429000"/>
          </a:xfrm>
          <a:custGeom>
            <a:avLst/>
            <a:gdLst>
              <a:gd name="T0" fmla="*/ 10800 w 21600"/>
              <a:gd name="T1" fmla="*/ 10800 h 21600"/>
            </a:gdLst>
            <a:ahLst/>
            <a:cxnLst>
              <a:cxn ang="0">
                <a:pos x="T0" y="T1"/>
              </a:cxn>
            </a:cxnLst>
            <a:rect l="0" t="0" r="r" b="b"/>
            <a:pathLst>
              <a:path w="21600" h="21600">
                <a:moveTo>
                  <a:pt x="0" y="0"/>
                </a:moveTo>
                <a:cubicBezTo>
                  <a:pt x="5965" y="0"/>
                  <a:pt x="10800" y="631"/>
                  <a:pt x="10800" y="1409"/>
                </a:cubicBezTo>
                <a:lnTo>
                  <a:pt x="10800" y="9391"/>
                </a:lnTo>
                <a:cubicBezTo>
                  <a:pt x="10800" y="10169"/>
                  <a:pt x="15635" y="10800"/>
                  <a:pt x="21600" y="10800"/>
                </a:cubicBezTo>
                <a:cubicBezTo>
                  <a:pt x="15635" y="10800"/>
                  <a:pt x="10800" y="11431"/>
                  <a:pt x="10800" y="12209"/>
                </a:cubicBezTo>
                <a:lnTo>
                  <a:pt x="10800" y="20191"/>
                </a:lnTo>
                <a:cubicBezTo>
                  <a:pt x="10800" y="20969"/>
                  <a:pt x="5965" y="21600"/>
                  <a:pt x="0" y="21600"/>
                </a:cubicBezTo>
              </a:path>
            </a:pathLst>
          </a:custGeom>
          <a:noFill/>
          <a:ln w="28575" cap="flat">
            <a:solidFill>
              <a:srgbClr val="7F7F7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463" name="Rectangle 7"/>
          <p:cNvSpPr>
            <a:spLocks/>
          </p:cNvSpPr>
          <p:nvPr/>
        </p:nvSpPr>
        <p:spPr bwMode="auto">
          <a:xfrm>
            <a:off x="5105400" y="4953000"/>
            <a:ext cx="2120900" cy="647700"/>
          </a:xfrm>
          <a:prstGeom prst="rect">
            <a:avLst/>
          </a:prstGeom>
          <a:noFill/>
          <a:ln w="19050" cap="flat">
            <a:noFill/>
            <a:miter lim="800000"/>
            <a:headEnd type="none" w="med" len="med"/>
            <a:tailEnd type="none" w="med" len="med"/>
          </a:ln>
        </p:spPr>
        <p:txBody>
          <a:bodyPr lIns="38100" tIns="38100" rIns="38100" bIns="38100">
            <a:prstTxWarp prst="textNoShape">
              <a:avLst/>
            </a:prstTxWarp>
          </a:bodyPr>
          <a:lstStyle/>
          <a:p>
            <a:pPr algn="l">
              <a:lnSpc>
                <a:spcPct val="110000"/>
              </a:lnSpc>
            </a:pPr>
            <a:r>
              <a:rPr lang="en-US" sz="1800" dirty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  <a:sym typeface="Calibri" charset="0"/>
              </a:rPr>
              <a:t>Location accessed by </a:t>
            </a:r>
            <a:r>
              <a:rPr lang="en-US" sz="1800" dirty="0">
                <a:solidFill>
                  <a:schemeClr val="tx1"/>
                </a:solidFill>
                <a:latin typeface="Courier New" charset="0"/>
                <a:ea typeface="Courier New" charset="0"/>
                <a:cs typeface="Courier New" charset="0"/>
                <a:sym typeface="Courier New" charset="0"/>
              </a:rPr>
              <a:t>fun(</a:t>
            </a:r>
            <a:r>
              <a:rPr lang="en-US" sz="1800" dirty="0" err="1">
                <a:solidFill>
                  <a:schemeClr val="tx1"/>
                </a:solidFill>
                <a:latin typeface="Courier New" charset="0"/>
                <a:ea typeface="Courier New" charset="0"/>
                <a:cs typeface="Courier New" charset="0"/>
                <a:sym typeface="Courier New" charset="0"/>
              </a:rPr>
              <a:t>i</a:t>
            </a:r>
            <a:r>
              <a:rPr lang="en-US" sz="1800" dirty="0">
                <a:solidFill>
                  <a:schemeClr val="tx1"/>
                </a:solidFill>
                <a:latin typeface="Courier New" charset="0"/>
                <a:ea typeface="Courier New" charset="0"/>
                <a:cs typeface="Courier New" charset="0"/>
                <a:sym typeface="Courier New" charset="0"/>
              </a:rPr>
              <a:t>)</a:t>
            </a:r>
          </a:p>
        </p:txBody>
      </p:sp>
      <p:sp>
        <p:nvSpPr>
          <p:cNvPr id="19464" name="Rectangle 8"/>
          <p:cNvSpPr>
            <a:spLocks/>
          </p:cNvSpPr>
          <p:nvPr/>
        </p:nvSpPr>
        <p:spPr bwMode="auto">
          <a:xfrm>
            <a:off x="762000" y="3352800"/>
            <a:ext cx="1668462" cy="44450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Explanation:</a:t>
            </a:r>
          </a:p>
        </p:txBody>
      </p:sp>
      <p:graphicFrame>
        <p:nvGraphicFramePr>
          <p:cNvPr id="19465" name="Group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6644167"/>
              </p:ext>
            </p:extLst>
          </p:nvPr>
        </p:nvGraphicFramePr>
        <p:xfrm>
          <a:off x="2514600" y="3124200"/>
          <a:ext cx="2070100" cy="3429000"/>
        </p:xfrm>
        <a:graphic>
          <a:graphicData uri="http://schemas.openxmlformats.org/drawingml/2006/table">
            <a:tbl>
              <a:tblPr/>
              <a:tblGrid>
                <a:gridCol w="1638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1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  <a:defRPr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Monaco" charset="0"/>
                          <a:cs typeface="Calibri"/>
                          <a:sym typeface="Monaco" charset="0"/>
                        </a:rPr>
                        <a:t>???</a:t>
                      </a:r>
                    </a:p>
                  </a:txBody>
                  <a:tcPr marL="50800" marR="50800" marT="50800" marB="50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Arial Narrow" charset="0"/>
                          <a:cs typeface="Calibri"/>
                          <a:sym typeface="Arial Narrow" charset="0"/>
                        </a:rPr>
                        <a:t>8</a:t>
                      </a:r>
                    </a:p>
                  </a:txBody>
                  <a:tcPr marL="50800" marR="50800" marT="50800" marB="50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  <a:defRPr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Monaco" charset="0"/>
                          <a:cs typeface="Calibri"/>
                          <a:sym typeface="Monaco" charset="0"/>
                        </a:rPr>
                        <a:t>Critical State</a:t>
                      </a:r>
                    </a:p>
                  </a:txBody>
                  <a:tcPr marL="50800" marR="50800" marT="50800" marB="50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Arial Narrow" charset="0"/>
                          <a:cs typeface="Calibri"/>
                          <a:sym typeface="Arial Narrow" charset="0"/>
                        </a:rPr>
                        <a:t>7</a:t>
                      </a:r>
                    </a:p>
                  </a:txBody>
                  <a:tcPr marL="50800" marR="50800" marT="50800" marB="50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  <a:defRPr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Monaco" charset="0"/>
                          <a:cs typeface="Calibri"/>
                          <a:sym typeface="Monaco" charset="0"/>
                        </a:rPr>
                        <a:t>Critical State</a:t>
                      </a:r>
                    </a:p>
                  </a:txBody>
                  <a:tcPr marL="50800" marR="50800" marT="50800" marB="50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Arial Narrow" charset="0"/>
                          <a:cs typeface="Calibri"/>
                          <a:sym typeface="Arial Narrow" charset="0"/>
                        </a:rPr>
                        <a:t>6</a:t>
                      </a:r>
                    </a:p>
                  </a:txBody>
                  <a:tcPr marL="50800" marR="50800" marT="50800" marB="50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  <a:defRPr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Monaco" charset="0"/>
                          <a:cs typeface="Calibri"/>
                          <a:sym typeface="Monaco" charset="0"/>
                        </a:rPr>
                        <a:t>Critical State</a:t>
                      </a:r>
                    </a:p>
                  </a:txBody>
                  <a:tcPr marL="50800" marR="50800" marT="50800" marB="50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Arial Narrow" charset="0"/>
                          <a:cs typeface="Calibri"/>
                          <a:sym typeface="Arial Narrow" charset="0"/>
                        </a:rPr>
                        <a:t>5</a:t>
                      </a:r>
                    </a:p>
                  </a:txBody>
                  <a:tcPr marL="50800" marR="50800" marT="50800" marB="50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  <a:defRPr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Monaco" charset="0"/>
                          <a:cs typeface="Calibri"/>
                          <a:sym typeface="Monaco" charset="0"/>
                        </a:rPr>
                        <a:t>Critical State</a:t>
                      </a:r>
                    </a:p>
                  </a:txBody>
                  <a:tcPr marL="50800" marR="50800" marT="50800" marB="50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Arial Narrow" charset="0"/>
                          <a:cs typeface="Calibri"/>
                          <a:sym typeface="Arial Narrow" charset="0"/>
                        </a:rPr>
                        <a:t>4</a:t>
                      </a:r>
                    </a:p>
                  </a:txBody>
                  <a:tcPr marL="50800" marR="50800" marT="50800" marB="50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anose="02070309020205020404" pitchFamily="49" charset="0"/>
                          <a:ea typeface="Monaco" charset="0"/>
                          <a:cs typeface="Courier New" panose="02070309020205020404" pitchFamily="49" charset="0"/>
                          <a:sym typeface="Monaco" charset="0"/>
                        </a:rPr>
                        <a:t>d7 ... d4</a:t>
                      </a:r>
                    </a:p>
                  </a:txBody>
                  <a:tcPr marL="50800" marR="50800" marT="50800" marB="50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Arial Narrow" charset="0"/>
                          <a:cs typeface="Calibri"/>
                          <a:sym typeface="Arial Narrow" charset="0"/>
                        </a:rPr>
                        <a:t>3</a:t>
                      </a:r>
                    </a:p>
                  </a:txBody>
                  <a:tcPr marL="50800" marR="50800" marT="50800" marB="50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anose="02070309020205020404" pitchFamily="49" charset="0"/>
                          <a:ea typeface="Monaco" charset="0"/>
                          <a:cs typeface="Courier New" panose="02070309020205020404" pitchFamily="49" charset="0"/>
                          <a:sym typeface="Monaco" charset="0"/>
                        </a:rPr>
                        <a:t>d3 ... d0</a:t>
                      </a:r>
                    </a:p>
                  </a:txBody>
                  <a:tcPr marL="50800" marR="50800" marT="50800" marB="50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Arial Narrow" charset="0"/>
                          <a:cs typeface="Calibri"/>
                          <a:sym typeface="Arial Narrow" charset="0"/>
                        </a:rPr>
                        <a:t>2</a:t>
                      </a:r>
                    </a:p>
                  </a:txBody>
                  <a:tcPr marL="50800" marR="50800" marT="50800" marB="50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anose="02070309020205020404" pitchFamily="49" charset="0"/>
                          <a:ea typeface="Monaco" charset="0"/>
                          <a:cs typeface="Courier New" panose="02070309020205020404" pitchFamily="49" charset="0"/>
                          <a:sym typeface="Monaco" charset="0"/>
                        </a:rPr>
                        <a:t>a[1]</a:t>
                      </a:r>
                    </a:p>
                  </a:txBody>
                  <a:tcPr marL="50800" marR="50800" marT="50800" marB="50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Arial Narrow" charset="0"/>
                          <a:cs typeface="Calibri"/>
                          <a:sym typeface="Arial Narrow" charset="0"/>
                        </a:rPr>
                        <a:t>1</a:t>
                      </a:r>
                    </a:p>
                  </a:txBody>
                  <a:tcPr marL="50800" marR="50800" marT="50800" marB="50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anose="02070309020205020404" pitchFamily="49" charset="0"/>
                          <a:ea typeface="Monaco" charset="0"/>
                          <a:cs typeface="Courier New" panose="02070309020205020404" pitchFamily="49" charset="0"/>
                          <a:sym typeface="Monaco" charset="0"/>
                        </a:rPr>
                        <a:t>a[0]</a:t>
                      </a:r>
                    </a:p>
                  </a:txBody>
                  <a:tcPr marL="50800" marR="50800" marT="50800" marB="50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Arial Narrow" charset="0"/>
                          <a:cs typeface="Calibri"/>
                          <a:sym typeface="Arial Narrow" charset="0"/>
                        </a:rPr>
                        <a:t>0</a:t>
                      </a:r>
                    </a:p>
                  </a:txBody>
                  <a:tcPr marL="50800" marR="50800" marT="50800" marB="50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1" name="AutoShape 6"/>
          <p:cNvSpPr>
            <a:spLocks/>
          </p:cNvSpPr>
          <p:nvPr/>
        </p:nvSpPr>
        <p:spPr bwMode="auto">
          <a:xfrm flipH="1">
            <a:off x="2057400" y="5029200"/>
            <a:ext cx="304800" cy="1524000"/>
          </a:xfrm>
          <a:custGeom>
            <a:avLst/>
            <a:gdLst>
              <a:gd name="T0" fmla="*/ 10800 w 21600"/>
              <a:gd name="T1" fmla="*/ 10800 h 21600"/>
            </a:gdLst>
            <a:ahLst/>
            <a:cxnLst>
              <a:cxn ang="0">
                <a:pos x="T0" y="T1"/>
              </a:cxn>
            </a:cxnLst>
            <a:rect l="0" t="0" r="r" b="b"/>
            <a:pathLst>
              <a:path w="21600" h="21600">
                <a:moveTo>
                  <a:pt x="0" y="0"/>
                </a:moveTo>
                <a:cubicBezTo>
                  <a:pt x="5965" y="0"/>
                  <a:pt x="10800" y="631"/>
                  <a:pt x="10800" y="1409"/>
                </a:cubicBezTo>
                <a:lnTo>
                  <a:pt x="10800" y="9391"/>
                </a:lnTo>
                <a:cubicBezTo>
                  <a:pt x="10800" y="10169"/>
                  <a:pt x="15635" y="10800"/>
                  <a:pt x="21600" y="10800"/>
                </a:cubicBezTo>
                <a:cubicBezTo>
                  <a:pt x="15635" y="10800"/>
                  <a:pt x="10800" y="11431"/>
                  <a:pt x="10800" y="12209"/>
                </a:cubicBezTo>
                <a:lnTo>
                  <a:pt x="10800" y="20191"/>
                </a:lnTo>
                <a:cubicBezTo>
                  <a:pt x="10800" y="20969"/>
                  <a:pt x="5965" y="21600"/>
                  <a:pt x="0" y="21600"/>
                </a:cubicBezTo>
              </a:path>
            </a:pathLst>
          </a:custGeom>
          <a:noFill/>
          <a:ln w="28575" cap="flat">
            <a:solidFill>
              <a:srgbClr val="7F7F7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609600" y="5638800"/>
            <a:ext cx="12928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dirty="0" err="1">
                <a:solidFill>
                  <a:schemeClr val="tx1"/>
                </a:solidFill>
                <a:latin typeface="Courier New" charset="0"/>
                <a:ea typeface="Courier New" charset="0"/>
                <a:cs typeface="Courier New" charset="0"/>
                <a:sym typeface="Courier New" charset="0"/>
              </a:rPr>
              <a:t>struct_t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9691663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417513"/>
            <a:ext cx="6858000" cy="573087"/>
          </a:xfrm>
        </p:spPr>
        <p:txBody>
          <a:bodyPr/>
          <a:lstStyle/>
          <a:p>
            <a:pPr eaLnBrk="1" hangingPunct="1"/>
            <a:r>
              <a:rPr lang="en-US" dirty="0"/>
              <a:t>Such problems are a BIG deal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295400"/>
            <a:ext cx="8307388" cy="4876800"/>
          </a:xfrm>
        </p:spPr>
        <p:txBody>
          <a:bodyPr/>
          <a:lstStyle/>
          <a:p>
            <a:pPr eaLnBrk="1" hangingPunct="1"/>
            <a:r>
              <a:rPr lang="en-US" dirty="0"/>
              <a:t>Generally called a “buffer overflow”</a:t>
            </a:r>
          </a:p>
          <a:p>
            <a:pPr lvl="1" eaLnBrk="1" hangingPunct="1"/>
            <a:r>
              <a:rPr lang="en-US" dirty="0"/>
              <a:t>when exceeding the memory size allocated for an array</a:t>
            </a:r>
          </a:p>
          <a:p>
            <a:pPr eaLnBrk="1" hangingPunct="1"/>
            <a:r>
              <a:rPr lang="en-US" dirty="0"/>
              <a:t>Why a big deal?</a:t>
            </a:r>
          </a:p>
          <a:p>
            <a:pPr lvl="1" eaLnBrk="1" hangingPunct="1"/>
            <a:r>
              <a:rPr lang="en-US" dirty="0"/>
              <a:t>It’s the #1 technical cause of security vulnerabilities</a:t>
            </a:r>
          </a:p>
          <a:p>
            <a:pPr lvl="2" eaLnBrk="1" hangingPunct="1"/>
            <a:r>
              <a:rPr lang="en-US" dirty="0"/>
              <a:t>#1 overall cause is social engineering / user ignorance</a:t>
            </a:r>
          </a:p>
          <a:p>
            <a:pPr eaLnBrk="1" hangingPunct="1"/>
            <a:r>
              <a:rPr lang="en-US" dirty="0"/>
              <a:t>Most common form</a:t>
            </a:r>
          </a:p>
          <a:p>
            <a:pPr lvl="1" eaLnBrk="1" hangingPunct="1"/>
            <a:r>
              <a:rPr lang="en-US" dirty="0"/>
              <a:t>Unchecked lengths on string inputs</a:t>
            </a:r>
          </a:p>
          <a:p>
            <a:pPr lvl="1" eaLnBrk="1" hangingPunct="1"/>
            <a:r>
              <a:rPr lang="en-US" dirty="0"/>
              <a:t>Particularly for bounded character arrays on the stack</a:t>
            </a:r>
          </a:p>
          <a:p>
            <a:pPr lvl="2" eaLnBrk="1" hangingPunct="1"/>
            <a:r>
              <a:rPr lang="en-US" dirty="0"/>
              <a:t>sometimes referred to as stack smashing</a:t>
            </a:r>
          </a:p>
          <a:p>
            <a:pPr lvl="1" eaLnBrk="1" hangingPunct="1"/>
            <a:endParaRPr lang="en-US" dirty="0"/>
          </a:p>
          <a:p>
            <a:pPr eaLnBrk="1" hangingPunct="1"/>
            <a:endParaRPr lang="en-US" dirty="0"/>
          </a:p>
        </p:txBody>
      </p:sp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5"/>
          <p:cNvSpPr>
            <a:spLocks noGrp="1" noChangeArrowheads="1"/>
          </p:cNvSpPr>
          <p:nvPr>
            <p:ph type="title"/>
          </p:nvPr>
        </p:nvSpPr>
        <p:spPr>
          <a:xfrm>
            <a:off x="381000" y="304800"/>
            <a:ext cx="7591425" cy="762000"/>
          </a:xfrm>
        </p:spPr>
        <p:txBody>
          <a:bodyPr/>
          <a:lstStyle/>
          <a:p>
            <a:pPr eaLnBrk="1" hangingPunct="1"/>
            <a:r>
              <a:rPr lang="en-US"/>
              <a:t>String Library Code</a:t>
            </a:r>
          </a:p>
        </p:txBody>
      </p:sp>
      <p:sp>
        <p:nvSpPr>
          <p:cNvPr id="22531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381000" y="990600"/>
            <a:ext cx="8153400" cy="5791200"/>
          </a:xfrm>
        </p:spPr>
        <p:txBody>
          <a:bodyPr/>
          <a:lstStyle/>
          <a:p>
            <a:pPr eaLnBrk="1" hangingPunct="1"/>
            <a:r>
              <a:rPr lang="en-US" dirty="0"/>
              <a:t>Implementation of Unix function </a:t>
            </a:r>
            <a:r>
              <a:rPr lang="en-US" dirty="0">
                <a:latin typeface="Courier New" pitchFamily="49" charset="0"/>
              </a:rPr>
              <a:t>gets()</a:t>
            </a:r>
          </a:p>
          <a:p>
            <a:pPr lvl="1" eaLnBrk="1" hangingPunct="1"/>
            <a:endParaRPr lang="en-US" dirty="0"/>
          </a:p>
          <a:p>
            <a:pPr lvl="1" eaLnBrk="1" hangingPunct="1"/>
            <a:endParaRPr lang="en-US" dirty="0"/>
          </a:p>
          <a:p>
            <a:pPr lvl="1" eaLnBrk="1" hangingPunct="1"/>
            <a:endParaRPr lang="en-US" dirty="0"/>
          </a:p>
          <a:p>
            <a:pPr lvl="1" eaLnBrk="1" hangingPunct="1"/>
            <a:endParaRPr lang="en-US" dirty="0"/>
          </a:p>
          <a:p>
            <a:pPr lvl="1" eaLnBrk="1" hangingPunct="1">
              <a:buFont typeface="Wingdings" pitchFamily="2" charset="2"/>
              <a:buNone/>
            </a:pPr>
            <a:endParaRPr lang="en-US" dirty="0"/>
          </a:p>
          <a:p>
            <a:pPr lvl="1" eaLnBrk="1" hangingPunct="1">
              <a:buFont typeface="Wingdings" pitchFamily="2" charset="2"/>
              <a:buNone/>
            </a:pPr>
            <a:endParaRPr lang="en-US" dirty="0"/>
          </a:p>
          <a:p>
            <a:pPr lvl="1" eaLnBrk="1" hangingPunct="1">
              <a:buFont typeface="Wingdings" pitchFamily="2" charset="2"/>
              <a:buNone/>
            </a:pPr>
            <a:endParaRPr lang="en-US" dirty="0"/>
          </a:p>
          <a:p>
            <a:pPr lvl="1" eaLnBrk="1" hangingPunct="1">
              <a:buFont typeface="Wingdings" pitchFamily="2" charset="2"/>
              <a:buNone/>
            </a:pPr>
            <a:endParaRPr lang="en-US" dirty="0"/>
          </a:p>
          <a:p>
            <a:pPr lvl="1" eaLnBrk="1" hangingPunct="1">
              <a:buFont typeface="Wingdings" pitchFamily="2" charset="2"/>
              <a:buNone/>
            </a:pPr>
            <a:endParaRPr lang="en-US" dirty="0"/>
          </a:p>
          <a:p>
            <a:pPr lvl="1" eaLnBrk="1" hangingPunct="1">
              <a:buFont typeface="Wingdings" pitchFamily="2" charset="2"/>
              <a:buNone/>
            </a:pPr>
            <a:endParaRPr lang="en-US" dirty="0"/>
          </a:p>
          <a:p>
            <a:pPr lvl="1" eaLnBrk="1" hangingPunct="1"/>
            <a:r>
              <a:rPr lang="en-US" dirty="0"/>
              <a:t>No way to specify limit on number of characters to read</a:t>
            </a:r>
          </a:p>
          <a:p>
            <a:pPr eaLnBrk="1" hangingPunct="1"/>
            <a:r>
              <a:rPr lang="en-US" dirty="0"/>
              <a:t>Similar problems with other library functions</a:t>
            </a:r>
          </a:p>
          <a:p>
            <a:pPr lvl="1" eaLnBrk="1" hangingPunct="1"/>
            <a:r>
              <a:rPr lang="en-US" b="1" dirty="0" err="1">
                <a:latin typeface="Courier New" pitchFamily="49" charset="0"/>
              </a:rPr>
              <a:t>strcpy</a:t>
            </a:r>
            <a:r>
              <a:rPr lang="en-US" b="1" dirty="0"/>
              <a:t>, </a:t>
            </a:r>
            <a:r>
              <a:rPr lang="en-US" b="1" dirty="0" err="1">
                <a:latin typeface="Courier New" pitchFamily="49" charset="0"/>
              </a:rPr>
              <a:t>strcat</a:t>
            </a:r>
            <a:r>
              <a:rPr lang="en-US" dirty="0"/>
              <a:t>: Copy strings of arbitrary length</a:t>
            </a:r>
          </a:p>
          <a:p>
            <a:pPr lvl="1" eaLnBrk="1" hangingPunct="1"/>
            <a:r>
              <a:rPr lang="en-US" b="1" dirty="0" err="1">
                <a:latin typeface="Courier New" pitchFamily="49" charset="0"/>
              </a:rPr>
              <a:t>scanf</a:t>
            </a:r>
            <a:r>
              <a:rPr lang="en-US" b="1" dirty="0"/>
              <a:t>, </a:t>
            </a:r>
            <a:r>
              <a:rPr lang="en-US" b="1" dirty="0" err="1">
                <a:latin typeface="Courier New" pitchFamily="49" charset="0"/>
              </a:rPr>
              <a:t>fscanf</a:t>
            </a:r>
            <a:r>
              <a:rPr lang="en-US" b="1" dirty="0"/>
              <a:t>, </a:t>
            </a:r>
            <a:r>
              <a:rPr lang="en-US" b="1" dirty="0" err="1">
                <a:latin typeface="Courier New" pitchFamily="49" charset="0"/>
              </a:rPr>
              <a:t>sscanf</a:t>
            </a:r>
            <a:r>
              <a:rPr lang="en-US" b="1" dirty="0"/>
              <a:t>, </a:t>
            </a:r>
            <a:r>
              <a:rPr lang="en-US" dirty="0"/>
              <a:t>when given </a:t>
            </a:r>
            <a:r>
              <a:rPr lang="en-US" b="1" dirty="0">
                <a:latin typeface="Courier New" pitchFamily="49" charset="0"/>
              </a:rPr>
              <a:t>%s</a:t>
            </a:r>
            <a:r>
              <a:rPr lang="en-US" dirty="0"/>
              <a:t> conversion specification</a:t>
            </a:r>
          </a:p>
        </p:txBody>
      </p:sp>
      <p:sp>
        <p:nvSpPr>
          <p:cNvPr id="22532" name="Rectangle 4"/>
          <p:cNvSpPr>
            <a:spLocks noChangeArrowheads="1"/>
          </p:cNvSpPr>
          <p:nvPr/>
        </p:nvSpPr>
        <p:spPr bwMode="auto">
          <a:xfrm>
            <a:off x="838200" y="1524000"/>
            <a:ext cx="5410200" cy="3397250"/>
          </a:xfrm>
          <a:prstGeom prst="rect">
            <a:avLst/>
          </a:prstGeom>
          <a:solidFill>
            <a:srgbClr val="F6F5BD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0487" tIns="44450" rIns="90487" bIns="44450">
            <a:spAutoFit/>
          </a:bodyPr>
          <a:lstStyle/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  <a:ea typeface="MS Mincho" pitchFamily="49" charset="-128"/>
              </a:rPr>
              <a:t>/* Get string from </a:t>
            </a:r>
            <a:r>
              <a:rPr lang="en-US" sz="1800" dirty="0" err="1">
                <a:latin typeface="Courier New" pitchFamily="49" charset="0"/>
                <a:ea typeface="MS Mincho" pitchFamily="49" charset="-128"/>
              </a:rPr>
              <a:t>stdin</a:t>
            </a:r>
            <a:r>
              <a:rPr lang="en-US" sz="1800" dirty="0">
                <a:latin typeface="Courier New" pitchFamily="49" charset="0"/>
                <a:ea typeface="MS Mincho" pitchFamily="49" charset="-128"/>
              </a:rPr>
              <a:t> */</a:t>
            </a:r>
          </a:p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  <a:ea typeface="MS Mincho" pitchFamily="49" charset="-128"/>
              </a:rPr>
              <a:t>char *gets(char *</a:t>
            </a:r>
            <a:r>
              <a:rPr lang="en-US" sz="1800" dirty="0" err="1">
                <a:latin typeface="Courier New" pitchFamily="49" charset="0"/>
                <a:ea typeface="MS Mincho" pitchFamily="49" charset="-128"/>
              </a:rPr>
              <a:t>dest</a:t>
            </a:r>
            <a:r>
              <a:rPr lang="en-US" sz="1800" dirty="0">
                <a:latin typeface="Courier New" pitchFamily="49" charset="0"/>
                <a:ea typeface="MS Mincho" pitchFamily="49" charset="-128"/>
              </a:rPr>
              <a:t>)</a:t>
            </a:r>
            <a:br>
              <a:rPr lang="en-US" sz="1800" dirty="0">
                <a:latin typeface="Courier New" pitchFamily="49" charset="0"/>
                <a:ea typeface="MS Mincho" pitchFamily="49" charset="-128"/>
              </a:rPr>
            </a:br>
            <a:r>
              <a:rPr lang="en-US" sz="1800" dirty="0">
                <a:latin typeface="Courier New" pitchFamily="49" charset="0"/>
                <a:ea typeface="MS Mincho" pitchFamily="49" charset="-128"/>
              </a:rPr>
              <a:t>{</a:t>
            </a:r>
            <a:br>
              <a:rPr lang="en-US" sz="1800" dirty="0">
                <a:latin typeface="Courier New" pitchFamily="49" charset="0"/>
                <a:ea typeface="MS Mincho" pitchFamily="49" charset="-128"/>
              </a:rPr>
            </a:br>
            <a:r>
              <a:rPr lang="en-US" sz="1800" dirty="0">
                <a:latin typeface="Courier New" pitchFamily="49" charset="0"/>
                <a:ea typeface="MS Mincho" pitchFamily="49" charset="-128"/>
              </a:rPr>
              <a:t>    </a:t>
            </a:r>
            <a:r>
              <a:rPr lang="en-US" sz="1800" dirty="0" err="1">
                <a:latin typeface="Courier New" pitchFamily="49" charset="0"/>
                <a:ea typeface="MS Mincho" pitchFamily="49" charset="-128"/>
              </a:rPr>
              <a:t>int</a:t>
            </a:r>
            <a:r>
              <a:rPr lang="en-US" sz="1800" dirty="0">
                <a:latin typeface="Courier New" pitchFamily="49" charset="0"/>
                <a:ea typeface="MS Mincho" pitchFamily="49" charset="-128"/>
              </a:rPr>
              <a:t> c = </a:t>
            </a:r>
            <a:r>
              <a:rPr lang="en-US" sz="1800" dirty="0" err="1">
                <a:latin typeface="Courier New" pitchFamily="49" charset="0"/>
                <a:ea typeface="MS Mincho" pitchFamily="49" charset="-128"/>
              </a:rPr>
              <a:t>getchar</a:t>
            </a:r>
            <a:r>
              <a:rPr lang="en-US" sz="1800" dirty="0">
                <a:latin typeface="Courier New" pitchFamily="49" charset="0"/>
                <a:ea typeface="MS Mincho" pitchFamily="49" charset="-128"/>
              </a:rPr>
              <a:t>();</a:t>
            </a:r>
          </a:p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  <a:ea typeface="MS Mincho" pitchFamily="49" charset="-128"/>
              </a:rPr>
              <a:t>    char *p = </a:t>
            </a:r>
            <a:r>
              <a:rPr lang="en-US" sz="1800" dirty="0" err="1">
                <a:latin typeface="Courier New" pitchFamily="49" charset="0"/>
                <a:ea typeface="MS Mincho" pitchFamily="49" charset="-128"/>
              </a:rPr>
              <a:t>dest</a:t>
            </a:r>
            <a:r>
              <a:rPr lang="en-US" sz="1800" dirty="0">
                <a:latin typeface="Courier New" pitchFamily="49" charset="0"/>
                <a:ea typeface="MS Mincho" pitchFamily="49" charset="-128"/>
              </a:rPr>
              <a:t>;</a:t>
            </a:r>
          </a:p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  <a:ea typeface="MS Mincho" pitchFamily="49" charset="-128"/>
              </a:rPr>
              <a:t>    </a:t>
            </a:r>
            <a:r>
              <a:rPr lang="en-US" sz="1800" dirty="0">
                <a:solidFill>
                  <a:srgbClr val="C00000"/>
                </a:solidFill>
                <a:latin typeface="Courier New" pitchFamily="49" charset="0"/>
                <a:ea typeface="MS Mincho" pitchFamily="49" charset="-128"/>
              </a:rPr>
              <a:t>while (c != EOF &amp;&amp; c != '\n') </a:t>
            </a:r>
            <a:r>
              <a:rPr lang="en-US" sz="1800" dirty="0">
                <a:latin typeface="Courier New" pitchFamily="49" charset="0"/>
                <a:ea typeface="MS Mincho" pitchFamily="49" charset="-128"/>
              </a:rPr>
              <a:t>{</a:t>
            </a:r>
          </a:p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  <a:ea typeface="MS Mincho" pitchFamily="49" charset="-128"/>
              </a:rPr>
              <a:t>        </a:t>
            </a:r>
            <a:r>
              <a:rPr lang="en-US" sz="1800" dirty="0">
                <a:solidFill>
                  <a:srgbClr val="C00000"/>
                </a:solidFill>
                <a:latin typeface="Courier New" pitchFamily="49" charset="0"/>
                <a:ea typeface="MS Mincho" pitchFamily="49" charset="-128"/>
              </a:rPr>
              <a:t>*p++ = c;</a:t>
            </a:r>
          </a:p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  <a:ea typeface="MS Mincho" pitchFamily="49" charset="-128"/>
              </a:rPr>
              <a:t>        c = </a:t>
            </a:r>
            <a:r>
              <a:rPr lang="en-US" sz="1800" dirty="0" err="1">
                <a:latin typeface="Courier New" pitchFamily="49" charset="0"/>
                <a:ea typeface="MS Mincho" pitchFamily="49" charset="-128"/>
              </a:rPr>
              <a:t>getchar</a:t>
            </a:r>
            <a:r>
              <a:rPr lang="en-US" sz="1800" dirty="0">
                <a:latin typeface="Courier New" pitchFamily="49" charset="0"/>
                <a:ea typeface="MS Mincho" pitchFamily="49" charset="-128"/>
              </a:rPr>
              <a:t>();</a:t>
            </a:r>
          </a:p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  <a:ea typeface="MS Mincho" pitchFamily="49" charset="-128"/>
              </a:rPr>
              <a:t>    }</a:t>
            </a:r>
          </a:p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  <a:ea typeface="MS Mincho" pitchFamily="49" charset="-128"/>
              </a:rPr>
              <a:t>    *p = '\0';</a:t>
            </a:r>
          </a:p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  <a:ea typeface="MS Mincho" pitchFamily="49" charset="-128"/>
              </a:rPr>
              <a:t>    return </a:t>
            </a:r>
            <a:r>
              <a:rPr lang="en-US" sz="1800" dirty="0" err="1">
                <a:latin typeface="Courier New" pitchFamily="49" charset="0"/>
                <a:ea typeface="MS Mincho" pitchFamily="49" charset="-128"/>
              </a:rPr>
              <a:t>dest</a:t>
            </a:r>
            <a:r>
              <a:rPr lang="en-US" sz="1800" dirty="0">
                <a:latin typeface="Courier New" pitchFamily="49" charset="0"/>
                <a:ea typeface="MS Mincho" pitchFamily="49" charset="-128"/>
              </a:rPr>
              <a:t>;</a:t>
            </a:r>
          </a:p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  <a:ea typeface="MS Mincho" pitchFamily="49" charset="-128"/>
              </a:rPr>
              <a:t>}</a:t>
            </a:r>
          </a:p>
        </p:txBody>
      </p:sp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533400"/>
            <a:ext cx="6413500" cy="573088"/>
          </a:xfrm>
        </p:spPr>
        <p:txBody>
          <a:bodyPr/>
          <a:lstStyle/>
          <a:p>
            <a:pPr eaLnBrk="1" hangingPunct="1"/>
            <a:r>
              <a:rPr lang="en-US"/>
              <a:t>Vulnerable Buffer Code</a:t>
            </a:r>
          </a:p>
        </p:txBody>
      </p:sp>
      <p:sp>
        <p:nvSpPr>
          <p:cNvPr id="23555" name="Rectangle 3"/>
          <p:cNvSpPr>
            <a:spLocks noChangeArrowheads="1"/>
          </p:cNvSpPr>
          <p:nvPr/>
        </p:nvSpPr>
        <p:spPr bwMode="auto">
          <a:xfrm>
            <a:off x="609600" y="3124200"/>
            <a:ext cx="3657600" cy="828432"/>
          </a:xfrm>
          <a:prstGeom prst="rect">
            <a:avLst/>
          </a:prstGeom>
          <a:solidFill>
            <a:srgbClr val="F6F5BD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0487" tIns="44450" rIns="90487" bIns="44450">
            <a:spAutoFit/>
          </a:bodyPr>
          <a:lstStyle/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600" dirty="0">
                <a:latin typeface="Courier New" pitchFamily="49" charset="0"/>
                <a:ea typeface="MS Mincho" pitchFamily="49" charset="-128"/>
              </a:rPr>
              <a:t>void </a:t>
            </a:r>
            <a:r>
              <a:rPr lang="en-US" sz="1600" dirty="0" err="1">
                <a:latin typeface="Courier New" pitchFamily="49" charset="0"/>
                <a:ea typeface="MS Mincho" pitchFamily="49" charset="-128"/>
              </a:rPr>
              <a:t>call_echo</a:t>
            </a:r>
            <a:r>
              <a:rPr lang="en-US" sz="1600" dirty="0">
                <a:latin typeface="Courier New" pitchFamily="49" charset="0"/>
                <a:ea typeface="MS Mincho" pitchFamily="49" charset="-128"/>
              </a:rPr>
              <a:t>() {</a:t>
            </a:r>
          </a:p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600" dirty="0">
                <a:latin typeface="Courier New" pitchFamily="49" charset="0"/>
                <a:ea typeface="MS Mincho" pitchFamily="49" charset="-128"/>
              </a:rPr>
              <a:t>    echo();</a:t>
            </a:r>
          </a:p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600" dirty="0">
                <a:latin typeface="Courier New" pitchFamily="49" charset="0"/>
                <a:ea typeface="MS Mincho" pitchFamily="49" charset="-128"/>
              </a:rPr>
              <a:t>}</a:t>
            </a:r>
          </a:p>
        </p:txBody>
      </p:sp>
      <p:sp>
        <p:nvSpPr>
          <p:cNvPr id="23556" name="Rectangle 4"/>
          <p:cNvSpPr>
            <a:spLocks noChangeArrowheads="1"/>
          </p:cNvSpPr>
          <p:nvPr/>
        </p:nvSpPr>
        <p:spPr bwMode="auto">
          <a:xfrm>
            <a:off x="609600" y="1219200"/>
            <a:ext cx="5029200" cy="1812925"/>
          </a:xfrm>
          <a:prstGeom prst="rect">
            <a:avLst/>
          </a:prstGeom>
          <a:solidFill>
            <a:srgbClr val="F6F5BD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0487" tIns="44450" rIns="90487" bIns="44450">
            <a:spAutoFit/>
          </a:bodyPr>
          <a:lstStyle/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600" dirty="0">
                <a:latin typeface="Courier New" pitchFamily="49" charset="0"/>
                <a:ea typeface="MS Mincho" pitchFamily="49" charset="-128"/>
              </a:rPr>
              <a:t>/* Echo Line */</a:t>
            </a:r>
            <a:br>
              <a:rPr lang="en-US" sz="1600" dirty="0">
                <a:latin typeface="Courier New" pitchFamily="49" charset="0"/>
                <a:ea typeface="MS Mincho" pitchFamily="49" charset="-128"/>
              </a:rPr>
            </a:br>
            <a:r>
              <a:rPr lang="en-US" sz="1600" dirty="0">
                <a:latin typeface="Courier New" pitchFamily="49" charset="0"/>
                <a:ea typeface="MS Mincho" pitchFamily="49" charset="-128"/>
              </a:rPr>
              <a:t>void echo()</a:t>
            </a:r>
            <a:br>
              <a:rPr lang="en-US" sz="1600" dirty="0">
                <a:latin typeface="Courier New" pitchFamily="49" charset="0"/>
                <a:ea typeface="MS Mincho" pitchFamily="49" charset="-128"/>
              </a:rPr>
            </a:br>
            <a:r>
              <a:rPr lang="en-US" sz="1600" dirty="0">
                <a:latin typeface="Courier New" pitchFamily="49" charset="0"/>
                <a:ea typeface="MS Mincho" pitchFamily="49" charset="-128"/>
              </a:rPr>
              <a:t>{</a:t>
            </a:r>
            <a:br>
              <a:rPr lang="en-US" sz="1600" dirty="0">
                <a:latin typeface="Courier New" pitchFamily="49" charset="0"/>
                <a:ea typeface="MS Mincho" pitchFamily="49" charset="-128"/>
              </a:rPr>
            </a:br>
            <a:r>
              <a:rPr lang="en-US" sz="1600" dirty="0">
                <a:latin typeface="Courier New" pitchFamily="49" charset="0"/>
                <a:ea typeface="MS Mincho" pitchFamily="49" charset="-128"/>
              </a:rPr>
              <a:t>    char </a:t>
            </a:r>
            <a:r>
              <a:rPr lang="en-US" sz="1600" dirty="0" err="1">
                <a:latin typeface="Courier New" pitchFamily="49" charset="0"/>
                <a:ea typeface="MS Mincho" pitchFamily="49" charset="-128"/>
              </a:rPr>
              <a:t>buf</a:t>
            </a:r>
            <a:r>
              <a:rPr lang="en-US" sz="1600" dirty="0">
                <a:latin typeface="Courier New" pitchFamily="49" charset="0"/>
                <a:ea typeface="MS Mincho" pitchFamily="49" charset="-128"/>
              </a:rPr>
              <a:t>[4];  /* Way too small! */</a:t>
            </a:r>
            <a:br>
              <a:rPr lang="en-US" sz="1600" dirty="0">
                <a:latin typeface="Courier New" pitchFamily="49" charset="0"/>
                <a:ea typeface="MS Mincho" pitchFamily="49" charset="-128"/>
              </a:rPr>
            </a:br>
            <a:r>
              <a:rPr lang="en-US" sz="1600" dirty="0">
                <a:latin typeface="Courier New" pitchFamily="49" charset="0"/>
                <a:ea typeface="MS Mincho" pitchFamily="49" charset="-128"/>
              </a:rPr>
              <a:t>    gets(</a:t>
            </a:r>
            <a:r>
              <a:rPr lang="en-US" sz="1600" dirty="0" err="1">
                <a:latin typeface="Courier New" pitchFamily="49" charset="0"/>
                <a:ea typeface="MS Mincho" pitchFamily="49" charset="-128"/>
              </a:rPr>
              <a:t>buf</a:t>
            </a:r>
            <a:r>
              <a:rPr lang="en-US" sz="1600" dirty="0">
                <a:latin typeface="Courier New" pitchFamily="49" charset="0"/>
                <a:ea typeface="MS Mincho" pitchFamily="49" charset="-128"/>
              </a:rPr>
              <a:t>);</a:t>
            </a:r>
            <a:br>
              <a:rPr lang="en-US" sz="1600" dirty="0">
                <a:latin typeface="Courier New" pitchFamily="49" charset="0"/>
                <a:ea typeface="MS Mincho" pitchFamily="49" charset="-128"/>
              </a:rPr>
            </a:br>
            <a:r>
              <a:rPr lang="en-US" sz="1600" dirty="0">
                <a:latin typeface="Courier New" pitchFamily="49" charset="0"/>
                <a:ea typeface="MS Mincho" pitchFamily="49" charset="-128"/>
              </a:rPr>
              <a:t>    puts(</a:t>
            </a:r>
            <a:r>
              <a:rPr lang="en-US" sz="1600" dirty="0" err="1">
                <a:latin typeface="Courier New" pitchFamily="49" charset="0"/>
                <a:ea typeface="MS Mincho" pitchFamily="49" charset="-128"/>
              </a:rPr>
              <a:t>buf</a:t>
            </a:r>
            <a:r>
              <a:rPr lang="en-US" sz="1600" dirty="0">
                <a:latin typeface="Courier New" pitchFamily="49" charset="0"/>
                <a:ea typeface="MS Mincho" pitchFamily="49" charset="-128"/>
              </a:rPr>
              <a:t>);</a:t>
            </a:r>
            <a:br>
              <a:rPr lang="en-US" sz="1600" dirty="0">
                <a:latin typeface="Courier New" pitchFamily="49" charset="0"/>
                <a:ea typeface="MS Mincho" pitchFamily="49" charset="-128"/>
              </a:rPr>
            </a:br>
            <a:r>
              <a:rPr lang="en-US" sz="1600" dirty="0">
                <a:latin typeface="Courier New" pitchFamily="49" charset="0"/>
                <a:ea typeface="MS Mincho" pitchFamily="49" charset="-128"/>
              </a:rPr>
              <a:t>}</a:t>
            </a: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3352800" y="4133850"/>
            <a:ext cx="5257800" cy="828432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7" tIns="44450" rIns="90487" bIns="44450">
            <a:spAutoFit/>
          </a:bodyPr>
          <a:lstStyle/>
          <a:p>
            <a:pPr eaLnBrk="0" hangingPunct="0">
              <a:tabLst>
                <a:tab pos="457200" algn="l"/>
                <a:tab pos="1485900" algn="l"/>
              </a:tabLst>
              <a:defRPr/>
            </a:pPr>
            <a:r>
              <a:rPr lang="en-US" sz="1600" dirty="0" err="1">
                <a:latin typeface="Courier New" pitchFamily="49" charset="0"/>
                <a:ea typeface="MS Mincho" pitchFamily="49" charset="-128"/>
                <a:cs typeface="+mn-cs"/>
              </a:rPr>
              <a:t>unix</a:t>
            </a:r>
            <a:r>
              <a:rPr lang="en-US" sz="1600" dirty="0">
                <a:latin typeface="Courier New" pitchFamily="49" charset="0"/>
                <a:ea typeface="MS Mincho" pitchFamily="49" charset="-128"/>
                <a:cs typeface="+mn-cs"/>
              </a:rPr>
              <a:t>&gt;</a:t>
            </a:r>
            <a:r>
              <a:rPr lang="en-US" sz="1600" i="1" dirty="0">
                <a:latin typeface="Courier New" pitchFamily="49" charset="0"/>
                <a:ea typeface="MS Mincho" pitchFamily="49" charset="-128"/>
                <a:cs typeface="+mn-cs"/>
              </a:rPr>
              <a:t>./</a:t>
            </a:r>
            <a:r>
              <a:rPr lang="en-US" sz="1600" i="1" dirty="0" err="1">
                <a:latin typeface="Courier New" pitchFamily="49" charset="0"/>
                <a:ea typeface="MS Mincho" pitchFamily="49" charset="-128"/>
                <a:cs typeface="+mn-cs"/>
              </a:rPr>
              <a:t>bufdemo-nsp</a:t>
            </a:r>
            <a:endParaRPr lang="en-US" sz="1600" i="1" dirty="0">
              <a:latin typeface="Courier New" pitchFamily="49" charset="0"/>
              <a:ea typeface="MS Mincho" pitchFamily="49" charset="-128"/>
              <a:cs typeface="+mn-cs"/>
            </a:endParaRPr>
          </a:p>
          <a:p>
            <a:pPr eaLnBrk="0" hangingPunct="0">
              <a:tabLst>
                <a:tab pos="457200" algn="l"/>
                <a:tab pos="1485900" algn="l"/>
              </a:tabLst>
              <a:defRPr/>
            </a:pPr>
            <a:r>
              <a:rPr lang="en-US" sz="1600" dirty="0">
                <a:latin typeface="Courier New" pitchFamily="49" charset="0"/>
                <a:ea typeface="MS Mincho" pitchFamily="49" charset="-128"/>
                <a:cs typeface="+mn-cs"/>
              </a:rPr>
              <a:t>Type a string:</a:t>
            </a:r>
            <a:r>
              <a:rPr lang="en-US" sz="1600" i="1" dirty="0">
                <a:latin typeface="Courier New" pitchFamily="49" charset="0"/>
                <a:ea typeface="MS Mincho" pitchFamily="49" charset="-128"/>
                <a:cs typeface="+mn-cs"/>
              </a:rPr>
              <a:t>01234567890123456789012</a:t>
            </a:r>
          </a:p>
          <a:p>
            <a:pPr eaLnBrk="0" hangingPunct="0">
              <a:tabLst>
                <a:tab pos="457200" algn="l"/>
                <a:tab pos="1485900" algn="l"/>
              </a:tabLst>
              <a:defRPr/>
            </a:pPr>
            <a:r>
              <a:rPr lang="en-US" sz="1600" dirty="0">
                <a:latin typeface="Courier New" pitchFamily="49" charset="0"/>
                <a:ea typeface="MS Mincho" pitchFamily="49" charset="-128"/>
              </a:rPr>
              <a:t>01234567890123456789012</a:t>
            </a:r>
            <a:endParaRPr lang="en-US" sz="1600" dirty="0">
              <a:latin typeface="Courier New" pitchFamily="49" charset="0"/>
              <a:ea typeface="MS Mincho" pitchFamily="49" charset="-128"/>
              <a:cs typeface="+mn-cs"/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3352800" y="5267325"/>
            <a:ext cx="5257800" cy="1074653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7" tIns="44450" rIns="90487" bIns="44450">
            <a:spAutoFit/>
          </a:bodyPr>
          <a:lstStyle/>
          <a:p>
            <a:pPr eaLnBrk="0" hangingPunct="0">
              <a:tabLst>
                <a:tab pos="457200" algn="l"/>
                <a:tab pos="1485900" algn="l"/>
              </a:tabLst>
              <a:defRPr/>
            </a:pPr>
            <a:r>
              <a:rPr lang="en-US" sz="1600" dirty="0" err="1">
                <a:latin typeface="Courier New" pitchFamily="49" charset="0"/>
                <a:ea typeface="MS Mincho" pitchFamily="49" charset="-128"/>
                <a:cs typeface="+mn-cs"/>
              </a:rPr>
              <a:t>unix</a:t>
            </a:r>
            <a:r>
              <a:rPr lang="en-US" sz="1600" dirty="0">
                <a:latin typeface="Courier New" pitchFamily="49" charset="0"/>
                <a:ea typeface="MS Mincho" pitchFamily="49" charset="-128"/>
                <a:cs typeface="+mn-cs"/>
              </a:rPr>
              <a:t>&gt;./</a:t>
            </a:r>
            <a:r>
              <a:rPr lang="en-US" sz="1600" dirty="0" err="1">
                <a:latin typeface="Courier New" pitchFamily="49" charset="0"/>
                <a:ea typeface="MS Mincho" pitchFamily="49" charset="-128"/>
                <a:cs typeface="+mn-cs"/>
              </a:rPr>
              <a:t>bufdemo-nsp</a:t>
            </a:r>
            <a:endParaRPr lang="en-US" sz="1600" dirty="0">
              <a:latin typeface="Courier New" pitchFamily="49" charset="0"/>
              <a:ea typeface="MS Mincho" pitchFamily="49" charset="-128"/>
              <a:cs typeface="+mn-cs"/>
            </a:endParaRPr>
          </a:p>
          <a:p>
            <a:pPr eaLnBrk="0" hangingPunct="0">
              <a:tabLst>
                <a:tab pos="457200" algn="l"/>
                <a:tab pos="1485900" algn="l"/>
              </a:tabLst>
              <a:defRPr/>
            </a:pPr>
            <a:r>
              <a:rPr lang="en-US" sz="1600" dirty="0">
                <a:latin typeface="Courier New" pitchFamily="49" charset="0"/>
                <a:ea typeface="MS Mincho" pitchFamily="49" charset="-128"/>
                <a:cs typeface="+mn-cs"/>
              </a:rPr>
              <a:t>Type a string:</a:t>
            </a:r>
            <a:r>
              <a:rPr lang="en-US" sz="1600" i="1" dirty="0">
                <a:latin typeface="Courier New" pitchFamily="49" charset="0"/>
                <a:ea typeface="MS Mincho" pitchFamily="49" charset="-128"/>
              </a:rPr>
              <a:t>012345678901234567890123</a:t>
            </a:r>
          </a:p>
          <a:p>
            <a:pPr eaLnBrk="0" hangingPunct="0">
              <a:tabLst>
                <a:tab pos="457200" algn="l"/>
                <a:tab pos="1485900" algn="l"/>
              </a:tabLst>
              <a:defRPr/>
            </a:pPr>
            <a:r>
              <a:rPr lang="en-US" sz="1600" dirty="0">
                <a:latin typeface="Courier New" pitchFamily="49" charset="0"/>
                <a:ea typeface="MS Mincho" pitchFamily="49" charset="-128"/>
              </a:rPr>
              <a:t>012345678901234567890123</a:t>
            </a:r>
          </a:p>
          <a:p>
            <a:pPr eaLnBrk="0" hangingPunct="0">
              <a:tabLst>
                <a:tab pos="457200" algn="l"/>
                <a:tab pos="1485900" algn="l"/>
              </a:tabLst>
              <a:defRPr/>
            </a:pPr>
            <a:r>
              <a:rPr lang="en-US" sz="1600" dirty="0">
                <a:latin typeface="Courier New" pitchFamily="49" charset="0"/>
                <a:ea typeface="MS Mincho" pitchFamily="49" charset="-128"/>
                <a:cs typeface="+mn-cs"/>
              </a:rPr>
              <a:t>Segmentation Fault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867400" y="1948934"/>
            <a:ext cx="293662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Wingdings" charset="0"/>
              <a:buChar char="ç"/>
            </a:pPr>
            <a:r>
              <a:rPr lang="en-US" dirty="0">
                <a:solidFill>
                  <a:srgbClr val="C00000"/>
                </a:solidFill>
                <a:latin typeface="Calibri" pitchFamily="34" charset="0"/>
                <a:sym typeface="Wingdings"/>
              </a:rPr>
              <a:t>btw, how big </a:t>
            </a:r>
          </a:p>
          <a:p>
            <a:r>
              <a:rPr lang="en-US" dirty="0">
                <a:solidFill>
                  <a:srgbClr val="C00000"/>
                </a:solidFill>
                <a:latin typeface="Calibri" pitchFamily="34" charset="0"/>
                <a:sym typeface="Wingdings"/>
              </a:rPr>
              <a:t>	is big enough?</a:t>
            </a:r>
            <a:endParaRPr lang="en-US" dirty="0">
              <a:solidFill>
                <a:srgbClr val="C00000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444500" y="417513"/>
            <a:ext cx="7099300" cy="573087"/>
          </a:xfrm>
        </p:spPr>
        <p:txBody>
          <a:bodyPr/>
          <a:lstStyle/>
          <a:p>
            <a:pPr eaLnBrk="1" hangingPunct="1"/>
            <a:r>
              <a:rPr lang="en-US"/>
              <a:t>Buffer Overflow Disassembly</a:t>
            </a:r>
          </a:p>
        </p:txBody>
      </p:sp>
      <p:sp>
        <p:nvSpPr>
          <p:cNvPr id="448516" name="Rectangle 4"/>
          <p:cNvSpPr>
            <a:spLocks noChangeArrowheads="1"/>
          </p:cNvSpPr>
          <p:nvPr/>
        </p:nvSpPr>
        <p:spPr bwMode="auto">
          <a:xfrm>
            <a:off x="444500" y="1600200"/>
            <a:ext cx="8578850" cy="230576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7" tIns="44450" rIns="90487" bIns="44450">
            <a:spAutoFit/>
          </a:bodyPr>
          <a:lstStyle/>
          <a:p>
            <a:pPr eaLnBrk="0" hangingPunct="0">
              <a:tabLst>
                <a:tab pos="457200" algn="l"/>
                <a:tab pos="1485900" algn="l"/>
                <a:tab pos="3771900" algn="l"/>
                <a:tab pos="3943350" algn="l"/>
              </a:tabLst>
              <a:defRPr/>
            </a:pPr>
            <a:r>
              <a:rPr lang="en-US" sz="1800" dirty="0">
                <a:latin typeface="Courier New" pitchFamily="49" charset="0"/>
                <a:ea typeface="MS Mincho" pitchFamily="49" charset="-128"/>
                <a:cs typeface="+mn-cs"/>
              </a:rPr>
              <a:t> 00000000004006cf &lt;echo&gt;:</a:t>
            </a:r>
          </a:p>
          <a:p>
            <a:pPr eaLnBrk="0" hangingPunct="0">
              <a:tabLst>
                <a:tab pos="457200" algn="l"/>
                <a:tab pos="1485900" algn="l"/>
                <a:tab pos="3771900" algn="l"/>
                <a:tab pos="3943350" algn="l"/>
              </a:tabLst>
              <a:defRPr/>
            </a:pPr>
            <a:r>
              <a:rPr lang="en-US" sz="1800" dirty="0">
                <a:latin typeface="Courier New" pitchFamily="49" charset="0"/>
                <a:ea typeface="MS Mincho" pitchFamily="49" charset="-128"/>
                <a:cs typeface="+mn-cs"/>
              </a:rPr>
              <a:t>  4006cf:	48 83 </a:t>
            </a:r>
            <a:r>
              <a:rPr lang="en-US" sz="1800" dirty="0" err="1">
                <a:latin typeface="Courier New" pitchFamily="49" charset="0"/>
                <a:ea typeface="MS Mincho" pitchFamily="49" charset="-128"/>
                <a:cs typeface="+mn-cs"/>
              </a:rPr>
              <a:t>ec</a:t>
            </a:r>
            <a:r>
              <a:rPr lang="en-US" sz="1800" dirty="0">
                <a:latin typeface="Courier New" pitchFamily="49" charset="0"/>
                <a:ea typeface="MS Mincho" pitchFamily="49" charset="-128"/>
                <a:cs typeface="+mn-cs"/>
              </a:rPr>
              <a:t> 18          	sub    </a:t>
            </a:r>
            <a:r>
              <a:rPr lang="en-US" sz="1800" dirty="0">
                <a:solidFill>
                  <a:srgbClr val="C00000"/>
                </a:solidFill>
                <a:latin typeface="Courier New" pitchFamily="49" charset="0"/>
                <a:ea typeface="MS Mincho" pitchFamily="49" charset="-128"/>
                <a:cs typeface="+mn-cs"/>
              </a:rPr>
              <a:t>$0x18</a:t>
            </a:r>
            <a:r>
              <a:rPr lang="en-US" sz="1800" dirty="0">
                <a:latin typeface="Courier New" pitchFamily="49" charset="0"/>
                <a:ea typeface="MS Mincho" pitchFamily="49" charset="-128"/>
                <a:cs typeface="+mn-cs"/>
              </a:rPr>
              <a:t>,%rsp</a:t>
            </a:r>
          </a:p>
          <a:p>
            <a:pPr eaLnBrk="0" hangingPunct="0">
              <a:tabLst>
                <a:tab pos="457200" algn="l"/>
                <a:tab pos="1485900" algn="l"/>
                <a:tab pos="3771900" algn="l"/>
                <a:tab pos="3943350" algn="l"/>
              </a:tabLst>
              <a:defRPr/>
            </a:pPr>
            <a:r>
              <a:rPr lang="en-US" sz="1800" dirty="0">
                <a:latin typeface="Courier New" pitchFamily="49" charset="0"/>
                <a:ea typeface="MS Mincho" pitchFamily="49" charset="-128"/>
                <a:cs typeface="+mn-cs"/>
              </a:rPr>
              <a:t>  4006d3:	48 89 e7             	</a:t>
            </a:r>
            <a:r>
              <a:rPr lang="en-US" sz="1800" dirty="0" err="1">
                <a:latin typeface="Courier New" pitchFamily="49" charset="0"/>
                <a:ea typeface="MS Mincho" pitchFamily="49" charset="-128"/>
                <a:cs typeface="+mn-cs"/>
              </a:rPr>
              <a:t>mov</a:t>
            </a:r>
            <a:r>
              <a:rPr lang="en-US" sz="1800" dirty="0">
                <a:latin typeface="Courier New" pitchFamily="49" charset="0"/>
                <a:ea typeface="MS Mincho" pitchFamily="49" charset="-128"/>
                <a:cs typeface="+mn-cs"/>
              </a:rPr>
              <a:t>    </a:t>
            </a:r>
            <a:r>
              <a:rPr lang="en-US" sz="1800" dirty="0">
                <a:solidFill>
                  <a:srgbClr val="C00000"/>
                </a:solidFill>
                <a:latin typeface="Courier New" pitchFamily="49" charset="0"/>
                <a:ea typeface="MS Mincho" pitchFamily="49" charset="-128"/>
                <a:cs typeface="+mn-cs"/>
              </a:rPr>
              <a:t>%</a:t>
            </a:r>
            <a:r>
              <a:rPr lang="en-US" sz="1800" dirty="0" err="1">
                <a:solidFill>
                  <a:srgbClr val="C00000"/>
                </a:solidFill>
                <a:latin typeface="Courier New" pitchFamily="49" charset="0"/>
                <a:ea typeface="MS Mincho" pitchFamily="49" charset="-128"/>
                <a:cs typeface="+mn-cs"/>
              </a:rPr>
              <a:t>rsp</a:t>
            </a:r>
            <a:r>
              <a:rPr lang="en-US" sz="1800" dirty="0">
                <a:solidFill>
                  <a:srgbClr val="C00000"/>
                </a:solidFill>
                <a:latin typeface="Courier New" pitchFamily="49" charset="0"/>
                <a:ea typeface="MS Mincho" pitchFamily="49" charset="-128"/>
                <a:cs typeface="+mn-cs"/>
              </a:rPr>
              <a:t>,%</a:t>
            </a:r>
            <a:r>
              <a:rPr lang="en-US" sz="1800" dirty="0" err="1">
                <a:solidFill>
                  <a:srgbClr val="C00000"/>
                </a:solidFill>
                <a:latin typeface="Courier New" pitchFamily="49" charset="0"/>
                <a:ea typeface="MS Mincho" pitchFamily="49" charset="-128"/>
                <a:cs typeface="+mn-cs"/>
              </a:rPr>
              <a:t>rdi</a:t>
            </a:r>
            <a:endParaRPr lang="en-US" sz="1800" dirty="0">
              <a:solidFill>
                <a:srgbClr val="C00000"/>
              </a:solidFill>
              <a:latin typeface="Courier New" pitchFamily="49" charset="0"/>
              <a:ea typeface="MS Mincho" pitchFamily="49" charset="-128"/>
              <a:cs typeface="+mn-cs"/>
            </a:endParaRPr>
          </a:p>
          <a:p>
            <a:pPr eaLnBrk="0" hangingPunct="0">
              <a:tabLst>
                <a:tab pos="457200" algn="l"/>
                <a:tab pos="1485900" algn="l"/>
                <a:tab pos="3771900" algn="l"/>
                <a:tab pos="3943350" algn="l"/>
              </a:tabLst>
              <a:defRPr/>
            </a:pPr>
            <a:r>
              <a:rPr lang="en-US" sz="1800" dirty="0">
                <a:latin typeface="Courier New" pitchFamily="49" charset="0"/>
                <a:ea typeface="MS Mincho" pitchFamily="49" charset="-128"/>
                <a:cs typeface="+mn-cs"/>
              </a:rPr>
              <a:t>  4006d6:	e8 a5 </a:t>
            </a:r>
            <a:r>
              <a:rPr lang="en-US" sz="1800" dirty="0" err="1">
                <a:latin typeface="Courier New" pitchFamily="49" charset="0"/>
                <a:ea typeface="MS Mincho" pitchFamily="49" charset="-128"/>
                <a:cs typeface="+mn-cs"/>
              </a:rPr>
              <a:t>ff</a:t>
            </a:r>
            <a:r>
              <a:rPr lang="en-US" sz="1800" dirty="0">
                <a:latin typeface="Courier New" pitchFamily="49" charset="0"/>
                <a:ea typeface="MS Mincho" pitchFamily="49" charset="-128"/>
                <a:cs typeface="+mn-cs"/>
              </a:rPr>
              <a:t> </a:t>
            </a:r>
            <a:r>
              <a:rPr lang="en-US" sz="1800" dirty="0" err="1">
                <a:latin typeface="Courier New" pitchFamily="49" charset="0"/>
                <a:ea typeface="MS Mincho" pitchFamily="49" charset="-128"/>
                <a:cs typeface="+mn-cs"/>
              </a:rPr>
              <a:t>ff</a:t>
            </a:r>
            <a:r>
              <a:rPr lang="en-US" sz="1800" dirty="0">
                <a:latin typeface="Courier New" pitchFamily="49" charset="0"/>
                <a:ea typeface="MS Mincho" pitchFamily="49" charset="-128"/>
                <a:cs typeface="+mn-cs"/>
              </a:rPr>
              <a:t> </a:t>
            </a:r>
            <a:r>
              <a:rPr lang="en-US" sz="1800" dirty="0" err="1">
                <a:latin typeface="Courier New" pitchFamily="49" charset="0"/>
                <a:ea typeface="MS Mincho" pitchFamily="49" charset="-128"/>
                <a:cs typeface="+mn-cs"/>
              </a:rPr>
              <a:t>ff</a:t>
            </a:r>
            <a:r>
              <a:rPr lang="en-US" sz="1800" dirty="0">
                <a:latin typeface="Courier New" pitchFamily="49" charset="0"/>
                <a:ea typeface="MS Mincho" pitchFamily="49" charset="-128"/>
                <a:cs typeface="+mn-cs"/>
              </a:rPr>
              <a:t>       	</a:t>
            </a:r>
            <a:r>
              <a:rPr lang="en-US" sz="1800" dirty="0" err="1">
                <a:latin typeface="Courier New" pitchFamily="49" charset="0"/>
                <a:ea typeface="MS Mincho" pitchFamily="49" charset="-128"/>
                <a:cs typeface="+mn-cs"/>
              </a:rPr>
              <a:t>callq</a:t>
            </a:r>
            <a:r>
              <a:rPr lang="en-US" sz="1800" dirty="0">
                <a:latin typeface="Courier New" pitchFamily="49" charset="0"/>
                <a:ea typeface="MS Mincho" pitchFamily="49" charset="-128"/>
                <a:cs typeface="+mn-cs"/>
              </a:rPr>
              <a:t>  400680 &lt;gets&gt;</a:t>
            </a:r>
          </a:p>
          <a:p>
            <a:pPr eaLnBrk="0" hangingPunct="0">
              <a:tabLst>
                <a:tab pos="457200" algn="l"/>
                <a:tab pos="1485900" algn="l"/>
                <a:tab pos="3771900" algn="l"/>
                <a:tab pos="3943350" algn="l"/>
              </a:tabLst>
              <a:defRPr/>
            </a:pPr>
            <a:r>
              <a:rPr lang="en-US" sz="1800" dirty="0">
                <a:latin typeface="Courier New" pitchFamily="49" charset="0"/>
                <a:ea typeface="MS Mincho" pitchFamily="49" charset="-128"/>
                <a:cs typeface="+mn-cs"/>
              </a:rPr>
              <a:t>  4006db:	48 89 e7             	</a:t>
            </a:r>
            <a:r>
              <a:rPr lang="en-US" sz="1800" dirty="0" err="1">
                <a:latin typeface="Courier New" pitchFamily="49" charset="0"/>
                <a:ea typeface="MS Mincho" pitchFamily="49" charset="-128"/>
                <a:cs typeface="+mn-cs"/>
              </a:rPr>
              <a:t>mov</a:t>
            </a:r>
            <a:r>
              <a:rPr lang="en-US" sz="1800" dirty="0">
                <a:latin typeface="Courier New" pitchFamily="49" charset="0"/>
                <a:ea typeface="MS Mincho" pitchFamily="49" charset="-128"/>
                <a:cs typeface="+mn-cs"/>
              </a:rPr>
              <a:t>    %</a:t>
            </a:r>
            <a:r>
              <a:rPr lang="en-US" sz="1800" dirty="0" err="1">
                <a:latin typeface="Courier New" pitchFamily="49" charset="0"/>
                <a:ea typeface="MS Mincho" pitchFamily="49" charset="-128"/>
                <a:cs typeface="+mn-cs"/>
              </a:rPr>
              <a:t>rsp</a:t>
            </a:r>
            <a:r>
              <a:rPr lang="en-US" sz="1800" dirty="0">
                <a:latin typeface="Courier New" pitchFamily="49" charset="0"/>
                <a:ea typeface="MS Mincho" pitchFamily="49" charset="-128"/>
                <a:cs typeface="+mn-cs"/>
              </a:rPr>
              <a:t>,%</a:t>
            </a:r>
            <a:r>
              <a:rPr lang="en-US" sz="1800" dirty="0" err="1">
                <a:latin typeface="Courier New" pitchFamily="49" charset="0"/>
                <a:ea typeface="MS Mincho" pitchFamily="49" charset="-128"/>
                <a:cs typeface="+mn-cs"/>
              </a:rPr>
              <a:t>rdi</a:t>
            </a:r>
            <a:endParaRPr lang="en-US" sz="1800" dirty="0">
              <a:latin typeface="Courier New" pitchFamily="49" charset="0"/>
              <a:ea typeface="MS Mincho" pitchFamily="49" charset="-128"/>
              <a:cs typeface="+mn-cs"/>
            </a:endParaRPr>
          </a:p>
          <a:p>
            <a:pPr eaLnBrk="0" hangingPunct="0">
              <a:tabLst>
                <a:tab pos="457200" algn="l"/>
                <a:tab pos="1485900" algn="l"/>
                <a:tab pos="3771900" algn="l"/>
                <a:tab pos="3943350" algn="l"/>
              </a:tabLst>
              <a:defRPr/>
            </a:pPr>
            <a:r>
              <a:rPr lang="en-US" sz="1800" dirty="0">
                <a:latin typeface="Courier New" pitchFamily="49" charset="0"/>
                <a:ea typeface="MS Mincho" pitchFamily="49" charset="-128"/>
                <a:cs typeface="+mn-cs"/>
              </a:rPr>
              <a:t>  4006de:	e8 3d </a:t>
            </a:r>
            <a:r>
              <a:rPr lang="en-US" sz="1800" dirty="0" err="1">
                <a:latin typeface="Courier New" pitchFamily="49" charset="0"/>
                <a:ea typeface="MS Mincho" pitchFamily="49" charset="-128"/>
                <a:cs typeface="+mn-cs"/>
              </a:rPr>
              <a:t>fe</a:t>
            </a:r>
            <a:r>
              <a:rPr lang="en-US" sz="1800" dirty="0">
                <a:latin typeface="Courier New" pitchFamily="49" charset="0"/>
                <a:ea typeface="MS Mincho" pitchFamily="49" charset="-128"/>
                <a:cs typeface="+mn-cs"/>
              </a:rPr>
              <a:t> </a:t>
            </a:r>
            <a:r>
              <a:rPr lang="en-US" sz="1800" dirty="0" err="1">
                <a:latin typeface="Courier New" pitchFamily="49" charset="0"/>
                <a:ea typeface="MS Mincho" pitchFamily="49" charset="-128"/>
                <a:cs typeface="+mn-cs"/>
              </a:rPr>
              <a:t>ff</a:t>
            </a:r>
            <a:r>
              <a:rPr lang="en-US" sz="1800" dirty="0">
                <a:latin typeface="Courier New" pitchFamily="49" charset="0"/>
                <a:ea typeface="MS Mincho" pitchFamily="49" charset="-128"/>
                <a:cs typeface="+mn-cs"/>
              </a:rPr>
              <a:t> </a:t>
            </a:r>
            <a:r>
              <a:rPr lang="en-US" sz="1800" dirty="0" err="1">
                <a:latin typeface="Courier New" pitchFamily="49" charset="0"/>
                <a:ea typeface="MS Mincho" pitchFamily="49" charset="-128"/>
                <a:cs typeface="+mn-cs"/>
              </a:rPr>
              <a:t>ff</a:t>
            </a:r>
            <a:r>
              <a:rPr lang="en-US" sz="1800" dirty="0">
                <a:latin typeface="Courier New" pitchFamily="49" charset="0"/>
                <a:ea typeface="MS Mincho" pitchFamily="49" charset="-128"/>
                <a:cs typeface="+mn-cs"/>
              </a:rPr>
              <a:t>       	</a:t>
            </a:r>
            <a:r>
              <a:rPr lang="en-US" sz="1800" dirty="0" err="1">
                <a:latin typeface="Courier New" pitchFamily="49" charset="0"/>
                <a:ea typeface="MS Mincho" pitchFamily="49" charset="-128"/>
                <a:cs typeface="+mn-cs"/>
              </a:rPr>
              <a:t>callq</a:t>
            </a:r>
            <a:r>
              <a:rPr lang="en-US" sz="1800" dirty="0">
                <a:latin typeface="Courier New" pitchFamily="49" charset="0"/>
                <a:ea typeface="MS Mincho" pitchFamily="49" charset="-128"/>
                <a:cs typeface="+mn-cs"/>
              </a:rPr>
              <a:t>  400520 &lt;</a:t>
            </a:r>
            <a:r>
              <a:rPr lang="en-US" sz="1800" dirty="0" err="1">
                <a:latin typeface="Courier New" pitchFamily="49" charset="0"/>
                <a:ea typeface="MS Mincho" pitchFamily="49" charset="-128"/>
                <a:cs typeface="+mn-cs"/>
              </a:rPr>
              <a:t>puts@plt</a:t>
            </a:r>
            <a:r>
              <a:rPr lang="en-US" sz="1800" dirty="0">
                <a:latin typeface="Courier New" pitchFamily="49" charset="0"/>
                <a:ea typeface="MS Mincho" pitchFamily="49" charset="-128"/>
                <a:cs typeface="+mn-cs"/>
              </a:rPr>
              <a:t>&gt;</a:t>
            </a:r>
          </a:p>
          <a:p>
            <a:pPr eaLnBrk="0" hangingPunct="0">
              <a:tabLst>
                <a:tab pos="457200" algn="l"/>
                <a:tab pos="1485900" algn="l"/>
                <a:tab pos="3771900" algn="l"/>
                <a:tab pos="3943350" algn="l"/>
              </a:tabLst>
              <a:defRPr/>
            </a:pPr>
            <a:r>
              <a:rPr lang="en-US" sz="1800" dirty="0">
                <a:latin typeface="Courier New" pitchFamily="49" charset="0"/>
                <a:ea typeface="MS Mincho" pitchFamily="49" charset="-128"/>
                <a:cs typeface="+mn-cs"/>
              </a:rPr>
              <a:t>  4006e3:	48 83 c4 18          	add    $0x18,%rsp</a:t>
            </a:r>
          </a:p>
          <a:p>
            <a:pPr eaLnBrk="0" hangingPunct="0">
              <a:tabLst>
                <a:tab pos="457200" algn="l"/>
                <a:tab pos="1485900" algn="l"/>
                <a:tab pos="3771900" algn="l"/>
                <a:tab pos="3943350" algn="l"/>
              </a:tabLst>
              <a:defRPr/>
            </a:pPr>
            <a:r>
              <a:rPr lang="en-US" sz="1800" dirty="0">
                <a:latin typeface="Courier New" pitchFamily="49" charset="0"/>
                <a:ea typeface="MS Mincho" pitchFamily="49" charset="-128"/>
                <a:cs typeface="+mn-cs"/>
              </a:rPr>
              <a:t>  4006e7:	c3                   	</a:t>
            </a:r>
            <a:r>
              <a:rPr lang="en-US" sz="1800" dirty="0" err="1">
                <a:latin typeface="Courier New" pitchFamily="49" charset="0"/>
                <a:ea typeface="MS Mincho" pitchFamily="49" charset="-128"/>
                <a:cs typeface="+mn-cs"/>
              </a:rPr>
              <a:t>retq</a:t>
            </a:r>
            <a:r>
              <a:rPr lang="en-US" sz="1800" dirty="0">
                <a:latin typeface="Courier New" pitchFamily="49" charset="0"/>
                <a:ea typeface="MS Mincho" pitchFamily="49" charset="-128"/>
                <a:cs typeface="+mn-cs"/>
              </a:rPr>
              <a:t> </a:t>
            </a:r>
            <a:endParaRPr lang="ro-RO" sz="1800" dirty="0">
              <a:latin typeface="Courier New" pitchFamily="49" charset="0"/>
              <a:ea typeface="MS Mincho" pitchFamily="49" charset="-128"/>
              <a:cs typeface="+mn-cs"/>
            </a:endParaRPr>
          </a:p>
        </p:txBody>
      </p:sp>
      <p:sp>
        <p:nvSpPr>
          <p:cNvPr id="24580" name="Rectangle 5"/>
          <p:cNvSpPr>
            <a:spLocks noChangeArrowheads="1"/>
          </p:cNvSpPr>
          <p:nvPr/>
        </p:nvSpPr>
        <p:spPr bwMode="auto">
          <a:xfrm>
            <a:off x="565150" y="4826501"/>
            <a:ext cx="8045450" cy="1474763"/>
          </a:xfrm>
          <a:prstGeom prst="rect">
            <a:avLst/>
          </a:prstGeom>
          <a:solidFill>
            <a:srgbClr val="F1C7C7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0487" tIns="44450" rIns="90487" bIns="44450">
            <a:spAutoFit/>
          </a:bodyPr>
          <a:lstStyle/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  <a:ea typeface="MS Mincho" pitchFamily="49" charset="-128"/>
              </a:rPr>
              <a:t>  4006e8:	48 83 </a:t>
            </a:r>
            <a:r>
              <a:rPr lang="en-US" sz="1800" dirty="0" err="1">
                <a:latin typeface="Courier New" pitchFamily="49" charset="0"/>
                <a:ea typeface="MS Mincho" pitchFamily="49" charset="-128"/>
              </a:rPr>
              <a:t>ec</a:t>
            </a:r>
            <a:r>
              <a:rPr lang="en-US" sz="1800" dirty="0">
                <a:latin typeface="Courier New" pitchFamily="49" charset="0"/>
                <a:ea typeface="MS Mincho" pitchFamily="49" charset="-128"/>
              </a:rPr>
              <a:t> 08          	sub    $0x8,%rsp</a:t>
            </a:r>
          </a:p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  <a:ea typeface="MS Mincho" pitchFamily="49" charset="-128"/>
              </a:rPr>
              <a:t>  4006ec:	b8 00 00 00 00       	</a:t>
            </a:r>
            <a:r>
              <a:rPr lang="en-US" sz="1800" dirty="0" err="1">
                <a:latin typeface="Courier New" pitchFamily="49" charset="0"/>
                <a:ea typeface="MS Mincho" pitchFamily="49" charset="-128"/>
              </a:rPr>
              <a:t>mov</a:t>
            </a:r>
            <a:r>
              <a:rPr lang="en-US" sz="1800" dirty="0">
                <a:latin typeface="Courier New" pitchFamily="49" charset="0"/>
                <a:ea typeface="MS Mincho" pitchFamily="49" charset="-128"/>
              </a:rPr>
              <a:t>    $0x0,%eax</a:t>
            </a:r>
          </a:p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  <a:ea typeface="MS Mincho" pitchFamily="49" charset="-128"/>
              </a:rPr>
              <a:t>  4006f1:	e8 d9 </a:t>
            </a:r>
            <a:r>
              <a:rPr lang="en-US" sz="1800" dirty="0" err="1">
                <a:latin typeface="Courier New" pitchFamily="49" charset="0"/>
                <a:ea typeface="MS Mincho" pitchFamily="49" charset="-128"/>
              </a:rPr>
              <a:t>ff</a:t>
            </a:r>
            <a:r>
              <a:rPr lang="en-US" sz="1800" dirty="0">
                <a:latin typeface="Courier New" pitchFamily="49" charset="0"/>
                <a:ea typeface="MS Mincho" pitchFamily="49" charset="-128"/>
              </a:rPr>
              <a:t> </a:t>
            </a:r>
            <a:r>
              <a:rPr lang="en-US" sz="1800" dirty="0" err="1">
                <a:latin typeface="Courier New" pitchFamily="49" charset="0"/>
                <a:ea typeface="MS Mincho" pitchFamily="49" charset="-128"/>
              </a:rPr>
              <a:t>ff</a:t>
            </a:r>
            <a:r>
              <a:rPr lang="en-US" sz="1800" dirty="0">
                <a:latin typeface="Courier New" pitchFamily="49" charset="0"/>
                <a:ea typeface="MS Mincho" pitchFamily="49" charset="-128"/>
              </a:rPr>
              <a:t> </a:t>
            </a:r>
            <a:r>
              <a:rPr lang="en-US" sz="1800" dirty="0" err="1">
                <a:latin typeface="Courier New" pitchFamily="49" charset="0"/>
                <a:ea typeface="MS Mincho" pitchFamily="49" charset="-128"/>
              </a:rPr>
              <a:t>ff</a:t>
            </a:r>
            <a:r>
              <a:rPr lang="en-US" sz="1800" dirty="0">
                <a:latin typeface="Courier New" pitchFamily="49" charset="0"/>
                <a:ea typeface="MS Mincho" pitchFamily="49" charset="-128"/>
              </a:rPr>
              <a:t>       	</a:t>
            </a:r>
            <a:r>
              <a:rPr lang="en-US" sz="1800" dirty="0" err="1">
                <a:latin typeface="Courier New" pitchFamily="49" charset="0"/>
                <a:ea typeface="MS Mincho" pitchFamily="49" charset="-128"/>
              </a:rPr>
              <a:t>callq</a:t>
            </a:r>
            <a:r>
              <a:rPr lang="en-US" sz="1800" dirty="0">
                <a:latin typeface="Courier New" pitchFamily="49" charset="0"/>
                <a:ea typeface="MS Mincho" pitchFamily="49" charset="-128"/>
              </a:rPr>
              <a:t>  4006cf &lt;echo&gt;</a:t>
            </a:r>
          </a:p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  <a:ea typeface="MS Mincho" pitchFamily="49" charset="-128"/>
              </a:rPr>
              <a:t>  </a:t>
            </a:r>
            <a:r>
              <a:rPr lang="en-US" sz="1800" dirty="0">
                <a:solidFill>
                  <a:srgbClr val="0070C0"/>
                </a:solidFill>
                <a:latin typeface="Courier New" pitchFamily="49" charset="0"/>
                <a:ea typeface="MS Mincho" pitchFamily="49" charset="-128"/>
              </a:rPr>
              <a:t>4006f6</a:t>
            </a:r>
            <a:r>
              <a:rPr lang="en-US" sz="1800" dirty="0">
                <a:latin typeface="Courier New" pitchFamily="49" charset="0"/>
                <a:ea typeface="MS Mincho" pitchFamily="49" charset="-128"/>
              </a:rPr>
              <a:t>:	48 83 c4 08          	add    $0x8,%rsp</a:t>
            </a:r>
          </a:p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  <a:ea typeface="MS Mincho" pitchFamily="49" charset="-128"/>
              </a:rPr>
              <a:t>  4006fa:	c3                   	</a:t>
            </a:r>
            <a:r>
              <a:rPr lang="en-US" sz="1800" dirty="0" err="1">
                <a:latin typeface="Courier New" pitchFamily="49" charset="0"/>
                <a:ea typeface="MS Mincho" pitchFamily="49" charset="-128"/>
              </a:rPr>
              <a:t>retq</a:t>
            </a:r>
            <a:r>
              <a:rPr lang="en-US" sz="1800" dirty="0">
                <a:latin typeface="Courier New" pitchFamily="49" charset="0"/>
                <a:ea typeface="MS Mincho" pitchFamily="49" charset="-128"/>
              </a:rPr>
              <a:t>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44500" y="4419600"/>
            <a:ext cx="14691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latin typeface="Calibri" pitchFamily="34" charset="0"/>
              </a:rPr>
              <a:t>call_echo</a:t>
            </a:r>
            <a:r>
              <a:rPr lang="en-US" dirty="0">
                <a:latin typeface="Calibri" pitchFamily="34" charset="0"/>
              </a:rPr>
              <a:t>: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44500" y="1138535"/>
            <a:ext cx="8835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alibri" pitchFamily="34" charset="0"/>
              </a:rPr>
              <a:t>echo:</a:t>
            </a:r>
          </a:p>
        </p:txBody>
      </p: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419100" y="493713"/>
            <a:ext cx="6489700" cy="573087"/>
          </a:xfrm>
        </p:spPr>
        <p:txBody>
          <a:bodyPr/>
          <a:lstStyle/>
          <a:p>
            <a:pPr eaLnBrk="1" hangingPunct="1"/>
            <a:r>
              <a:rPr lang="en-US" dirty="0"/>
              <a:t>Buffer Overflow Stack</a:t>
            </a:r>
          </a:p>
        </p:txBody>
      </p:sp>
      <p:sp>
        <p:nvSpPr>
          <p:cNvPr id="360451" name="Rectangle 3"/>
          <p:cNvSpPr>
            <a:spLocks noChangeArrowheads="1"/>
          </p:cNvSpPr>
          <p:nvPr/>
        </p:nvSpPr>
        <p:spPr bwMode="auto">
          <a:xfrm>
            <a:off x="6096000" y="5181600"/>
            <a:ext cx="2601912" cy="1320874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7" tIns="44450" rIns="90487" bIns="44450">
            <a:spAutoFit/>
          </a:bodyPr>
          <a:lstStyle/>
          <a:p>
            <a:pPr eaLnBrk="0" hangingPunct="0">
              <a:tabLst>
                <a:tab pos="457200" algn="l"/>
                <a:tab pos="3146425" algn="l"/>
              </a:tabLst>
              <a:defRPr/>
            </a:pPr>
            <a:r>
              <a:rPr lang="en-US" sz="1600" dirty="0">
                <a:latin typeface="Courier New" pitchFamily="49" charset="0"/>
                <a:ea typeface="MS Mincho" pitchFamily="49" charset="-128"/>
                <a:cs typeface="+mn-cs"/>
              </a:rPr>
              <a:t>echo:</a:t>
            </a:r>
          </a:p>
          <a:p>
            <a:pPr eaLnBrk="0" hangingPunct="0">
              <a:tabLst>
                <a:tab pos="457200" algn="l"/>
                <a:tab pos="3146425" algn="l"/>
              </a:tabLst>
              <a:defRPr/>
            </a:pPr>
            <a:r>
              <a:rPr lang="en-US" sz="1600" dirty="0">
                <a:latin typeface="Courier New" pitchFamily="49" charset="0"/>
                <a:ea typeface="MS Mincho" pitchFamily="49" charset="-128"/>
                <a:cs typeface="+mn-cs"/>
              </a:rPr>
              <a:t>  </a:t>
            </a:r>
            <a:r>
              <a:rPr lang="en-US" sz="1600" dirty="0" err="1">
                <a:solidFill>
                  <a:srgbClr val="C00000"/>
                </a:solidFill>
                <a:latin typeface="Courier New" pitchFamily="49" charset="0"/>
                <a:ea typeface="MS Mincho" pitchFamily="49" charset="-128"/>
                <a:cs typeface="+mn-cs"/>
              </a:rPr>
              <a:t>subq</a:t>
            </a:r>
            <a:r>
              <a:rPr lang="en-US" sz="1600" dirty="0">
                <a:solidFill>
                  <a:srgbClr val="C00000"/>
                </a:solidFill>
                <a:latin typeface="Courier New" pitchFamily="49" charset="0"/>
                <a:ea typeface="MS Mincho" pitchFamily="49" charset="-128"/>
                <a:cs typeface="+mn-cs"/>
              </a:rPr>
              <a:t>  $0x18, %</a:t>
            </a:r>
            <a:r>
              <a:rPr lang="en-US" sz="1600" dirty="0" err="1">
                <a:solidFill>
                  <a:srgbClr val="C00000"/>
                </a:solidFill>
                <a:latin typeface="Courier New" pitchFamily="49" charset="0"/>
                <a:ea typeface="MS Mincho" pitchFamily="49" charset="-128"/>
                <a:cs typeface="+mn-cs"/>
              </a:rPr>
              <a:t>rsp</a:t>
            </a:r>
            <a:endParaRPr lang="en-US" sz="1600" dirty="0">
              <a:solidFill>
                <a:srgbClr val="C00000"/>
              </a:solidFill>
              <a:latin typeface="Courier New" pitchFamily="49" charset="0"/>
              <a:ea typeface="MS Mincho" pitchFamily="49" charset="-128"/>
              <a:cs typeface="+mn-cs"/>
            </a:endParaRPr>
          </a:p>
          <a:p>
            <a:pPr eaLnBrk="0" hangingPunct="0">
              <a:tabLst>
                <a:tab pos="457200" algn="l"/>
                <a:tab pos="3146425" algn="l"/>
              </a:tabLst>
              <a:defRPr/>
            </a:pPr>
            <a:r>
              <a:rPr lang="en-US" sz="1600" dirty="0">
                <a:solidFill>
                  <a:srgbClr val="C00000"/>
                </a:solidFill>
                <a:latin typeface="Courier New" pitchFamily="49" charset="0"/>
                <a:ea typeface="MS Mincho" pitchFamily="49" charset="-128"/>
                <a:cs typeface="+mn-cs"/>
              </a:rPr>
              <a:t>  </a:t>
            </a:r>
            <a:r>
              <a:rPr lang="en-US" sz="1600" dirty="0" err="1">
                <a:solidFill>
                  <a:srgbClr val="C00000"/>
                </a:solidFill>
                <a:latin typeface="Courier New" pitchFamily="49" charset="0"/>
                <a:ea typeface="MS Mincho" pitchFamily="49" charset="-128"/>
                <a:cs typeface="+mn-cs"/>
              </a:rPr>
              <a:t>movq</a:t>
            </a:r>
            <a:r>
              <a:rPr lang="en-US" sz="1600" dirty="0">
                <a:solidFill>
                  <a:srgbClr val="C00000"/>
                </a:solidFill>
                <a:latin typeface="Courier New" pitchFamily="49" charset="0"/>
                <a:ea typeface="MS Mincho" pitchFamily="49" charset="-128"/>
                <a:cs typeface="+mn-cs"/>
              </a:rPr>
              <a:t>  %</a:t>
            </a:r>
            <a:r>
              <a:rPr lang="en-US" sz="1600" dirty="0" err="1">
                <a:solidFill>
                  <a:srgbClr val="C00000"/>
                </a:solidFill>
                <a:latin typeface="Courier New" pitchFamily="49" charset="0"/>
                <a:ea typeface="MS Mincho" pitchFamily="49" charset="-128"/>
                <a:cs typeface="+mn-cs"/>
              </a:rPr>
              <a:t>rsp</a:t>
            </a:r>
            <a:r>
              <a:rPr lang="en-US" sz="1600" dirty="0">
                <a:solidFill>
                  <a:srgbClr val="C00000"/>
                </a:solidFill>
                <a:latin typeface="Courier New" pitchFamily="49" charset="0"/>
                <a:ea typeface="MS Mincho" pitchFamily="49" charset="-128"/>
                <a:cs typeface="+mn-cs"/>
              </a:rPr>
              <a:t>, %</a:t>
            </a:r>
            <a:r>
              <a:rPr lang="en-US" sz="1600" dirty="0" err="1">
                <a:solidFill>
                  <a:srgbClr val="C00000"/>
                </a:solidFill>
                <a:latin typeface="Courier New" pitchFamily="49" charset="0"/>
                <a:ea typeface="MS Mincho" pitchFamily="49" charset="-128"/>
                <a:cs typeface="+mn-cs"/>
              </a:rPr>
              <a:t>rdi</a:t>
            </a:r>
            <a:endParaRPr lang="en-US" sz="1600" dirty="0">
              <a:solidFill>
                <a:srgbClr val="C00000"/>
              </a:solidFill>
              <a:latin typeface="Courier New" pitchFamily="49" charset="0"/>
              <a:ea typeface="MS Mincho" pitchFamily="49" charset="-128"/>
              <a:cs typeface="+mn-cs"/>
            </a:endParaRPr>
          </a:p>
          <a:p>
            <a:pPr eaLnBrk="0" hangingPunct="0">
              <a:tabLst>
                <a:tab pos="457200" algn="l"/>
                <a:tab pos="3146425" algn="l"/>
              </a:tabLst>
              <a:defRPr/>
            </a:pPr>
            <a:r>
              <a:rPr lang="en-US" sz="1600" dirty="0">
                <a:latin typeface="Courier New" pitchFamily="49" charset="0"/>
                <a:ea typeface="MS Mincho" pitchFamily="49" charset="-128"/>
                <a:cs typeface="+mn-cs"/>
              </a:rPr>
              <a:t>  call  gets</a:t>
            </a:r>
          </a:p>
          <a:p>
            <a:pPr eaLnBrk="0" hangingPunct="0">
              <a:tabLst>
                <a:tab pos="457200" algn="l"/>
                <a:tab pos="3146425" algn="l"/>
              </a:tabLst>
              <a:defRPr/>
            </a:pPr>
            <a:r>
              <a:rPr lang="en-US" sz="1600" dirty="0">
                <a:latin typeface="Courier New" pitchFamily="49" charset="0"/>
                <a:ea typeface="MS Mincho" pitchFamily="49" charset="-128"/>
                <a:cs typeface="+mn-cs"/>
              </a:rPr>
              <a:t>  . . .</a:t>
            </a:r>
          </a:p>
        </p:txBody>
      </p:sp>
      <p:sp>
        <p:nvSpPr>
          <p:cNvPr id="25604" name="Rectangle 4"/>
          <p:cNvSpPr>
            <a:spLocks noChangeArrowheads="1"/>
          </p:cNvSpPr>
          <p:nvPr/>
        </p:nvSpPr>
        <p:spPr bwMode="auto">
          <a:xfrm>
            <a:off x="3733800" y="2286000"/>
            <a:ext cx="5105400" cy="1812925"/>
          </a:xfrm>
          <a:prstGeom prst="rect">
            <a:avLst/>
          </a:prstGeom>
          <a:solidFill>
            <a:srgbClr val="F6F5BD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0487" tIns="44450" rIns="90487" bIns="44450">
            <a:spAutoFit/>
          </a:bodyPr>
          <a:lstStyle/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600" dirty="0">
                <a:latin typeface="Courier New" pitchFamily="49" charset="0"/>
                <a:ea typeface="MS Mincho" pitchFamily="49" charset="-128"/>
              </a:rPr>
              <a:t>/* Echo Line */</a:t>
            </a:r>
            <a:br>
              <a:rPr lang="en-US" sz="1600" dirty="0">
                <a:latin typeface="Courier New" pitchFamily="49" charset="0"/>
                <a:ea typeface="MS Mincho" pitchFamily="49" charset="-128"/>
              </a:rPr>
            </a:br>
            <a:r>
              <a:rPr lang="en-US" sz="1600" dirty="0">
                <a:latin typeface="Courier New" pitchFamily="49" charset="0"/>
                <a:ea typeface="MS Mincho" pitchFamily="49" charset="-128"/>
              </a:rPr>
              <a:t>void echo()</a:t>
            </a:r>
            <a:br>
              <a:rPr lang="en-US" sz="1600" dirty="0">
                <a:latin typeface="Courier New" pitchFamily="49" charset="0"/>
                <a:ea typeface="MS Mincho" pitchFamily="49" charset="-128"/>
              </a:rPr>
            </a:br>
            <a:r>
              <a:rPr lang="en-US" sz="1600" dirty="0">
                <a:latin typeface="Courier New" pitchFamily="49" charset="0"/>
                <a:ea typeface="MS Mincho" pitchFamily="49" charset="-128"/>
              </a:rPr>
              <a:t>{</a:t>
            </a:r>
            <a:br>
              <a:rPr lang="en-US" sz="1600" dirty="0">
                <a:latin typeface="Courier New" pitchFamily="49" charset="0"/>
                <a:ea typeface="MS Mincho" pitchFamily="49" charset="-128"/>
              </a:rPr>
            </a:br>
            <a:r>
              <a:rPr lang="en-US" sz="1600" dirty="0">
                <a:latin typeface="Courier New" pitchFamily="49" charset="0"/>
                <a:ea typeface="MS Mincho" pitchFamily="49" charset="-128"/>
              </a:rPr>
              <a:t>    </a:t>
            </a:r>
            <a:r>
              <a:rPr lang="en-US" sz="1600" dirty="0">
                <a:solidFill>
                  <a:srgbClr val="C00000"/>
                </a:solidFill>
                <a:latin typeface="Courier New" pitchFamily="49" charset="0"/>
                <a:ea typeface="MS Mincho" pitchFamily="49" charset="-128"/>
              </a:rPr>
              <a:t>char </a:t>
            </a:r>
            <a:r>
              <a:rPr lang="en-US" sz="1600" dirty="0" err="1">
                <a:solidFill>
                  <a:srgbClr val="C00000"/>
                </a:solidFill>
                <a:latin typeface="Courier New" pitchFamily="49" charset="0"/>
                <a:ea typeface="MS Mincho" pitchFamily="49" charset="-128"/>
              </a:rPr>
              <a:t>buf</a:t>
            </a:r>
            <a:r>
              <a:rPr lang="en-US" sz="1600" dirty="0">
                <a:solidFill>
                  <a:srgbClr val="C00000"/>
                </a:solidFill>
                <a:latin typeface="Courier New" pitchFamily="49" charset="0"/>
                <a:ea typeface="MS Mincho" pitchFamily="49" charset="-128"/>
              </a:rPr>
              <a:t>[4];  </a:t>
            </a:r>
            <a:r>
              <a:rPr lang="en-US" sz="1600" dirty="0">
                <a:latin typeface="Courier New" pitchFamily="49" charset="0"/>
                <a:ea typeface="MS Mincho" pitchFamily="49" charset="-128"/>
              </a:rPr>
              <a:t>/* Way too small! */</a:t>
            </a:r>
            <a:br>
              <a:rPr lang="en-US" sz="1600" dirty="0">
                <a:latin typeface="Courier New" pitchFamily="49" charset="0"/>
                <a:ea typeface="MS Mincho" pitchFamily="49" charset="-128"/>
              </a:rPr>
            </a:br>
            <a:r>
              <a:rPr lang="en-US" sz="1600" dirty="0">
                <a:latin typeface="Courier New" pitchFamily="49" charset="0"/>
                <a:ea typeface="MS Mincho" pitchFamily="49" charset="-128"/>
              </a:rPr>
              <a:t>    gets(</a:t>
            </a:r>
            <a:r>
              <a:rPr lang="en-US" sz="1600" dirty="0" err="1">
                <a:latin typeface="Courier New" pitchFamily="49" charset="0"/>
                <a:ea typeface="MS Mincho" pitchFamily="49" charset="-128"/>
              </a:rPr>
              <a:t>buf</a:t>
            </a:r>
            <a:r>
              <a:rPr lang="en-US" sz="1600" dirty="0">
                <a:latin typeface="Courier New" pitchFamily="49" charset="0"/>
                <a:ea typeface="MS Mincho" pitchFamily="49" charset="-128"/>
              </a:rPr>
              <a:t>);</a:t>
            </a:r>
            <a:br>
              <a:rPr lang="en-US" sz="1600" dirty="0">
                <a:latin typeface="Courier New" pitchFamily="49" charset="0"/>
                <a:ea typeface="MS Mincho" pitchFamily="49" charset="-128"/>
              </a:rPr>
            </a:br>
            <a:r>
              <a:rPr lang="en-US" sz="1600" dirty="0">
                <a:latin typeface="Courier New" pitchFamily="49" charset="0"/>
                <a:ea typeface="MS Mincho" pitchFamily="49" charset="-128"/>
              </a:rPr>
              <a:t>    puts(</a:t>
            </a:r>
            <a:r>
              <a:rPr lang="en-US" sz="1600" dirty="0" err="1">
                <a:latin typeface="Courier New" pitchFamily="49" charset="0"/>
                <a:ea typeface="MS Mincho" pitchFamily="49" charset="-128"/>
              </a:rPr>
              <a:t>buf</a:t>
            </a:r>
            <a:r>
              <a:rPr lang="en-US" sz="1600" dirty="0">
                <a:latin typeface="Courier New" pitchFamily="49" charset="0"/>
                <a:ea typeface="MS Mincho" pitchFamily="49" charset="-128"/>
              </a:rPr>
              <a:t>);</a:t>
            </a:r>
            <a:br>
              <a:rPr lang="en-US" sz="1600" dirty="0">
                <a:latin typeface="Courier New" pitchFamily="49" charset="0"/>
                <a:ea typeface="MS Mincho" pitchFamily="49" charset="-128"/>
              </a:rPr>
            </a:br>
            <a:r>
              <a:rPr lang="en-US" sz="1600" dirty="0">
                <a:latin typeface="Courier New" pitchFamily="49" charset="0"/>
                <a:ea typeface="MS Mincho" pitchFamily="49" charset="-128"/>
              </a:rPr>
              <a:t>}</a:t>
            </a:r>
          </a:p>
        </p:txBody>
      </p:sp>
      <p:sp>
        <p:nvSpPr>
          <p:cNvPr id="360470" name="Rectangle 22"/>
          <p:cNvSpPr>
            <a:spLocks noChangeArrowheads="1"/>
          </p:cNvSpPr>
          <p:nvPr/>
        </p:nvSpPr>
        <p:spPr bwMode="auto">
          <a:xfrm>
            <a:off x="533400" y="2503486"/>
            <a:ext cx="1797050" cy="608299"/>
          </a:xfrm>
          <a:prstGeom prst="rect">
            <a:avLst/>
          </a:prstGeom>
          <a:solidFill>
            <a:srgbClr val="D5F1CF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1800" b="0" dirty="0">
                <a:latin typeface="Calibri" pitchFamily="34" charset="0"/>
                <a:cs typeface="+mn-cs"/>
              </a:rPr>
              <a:t>Return Address</a:t>
            </a:r>
          </a:p>
          <a:p>
            <a:pPr algn="ctr">
              <a:defRPr/>
            </a:pPr>
            <a:r>
              <a:rPr lang="en-US" sz="1800" b="0" dirty="0">
                <a:latin typeface="Calibri" pitchFamily="34" charset="0"/>
                <a:cs typeface="+mn-cs"/>
              </a:rPr>
              <a:t>(8 bytes)</a:t>
            </a:r>
          </a:p>
        </p:txBody>
      </p:sp>
      <p:sp>
        <p:nvSpPr>
          <p:cNvPr id="360477" name="Line 29"/>
          <p:cNvSpPr>
            <a:spLocks noChangeShapeType="1"/>
          </p:cNvSpPr>
          <p:nvPr/>
        </p:nvSpPr>
        <p:spPr bwMode="auto">
          <a:xfrm flipH="1">
            <a:off x="2952750" y="4814816"/>
            <a:ext cx="45085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60478" name="Rectangle 30"/>
          <p:cNvSpPr>
            <a:spLocks noChangeArrowheads="1"/>
          </p:cNvSpPr>
          <p:nvPr/>
        </p:nvSpPr>
        <p:spPr bwMode="auto">
          <a:xfrm>
            <a:off x="3365500" y="4641778"/>
            <a:ext cx="73875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dirty="0">
                <a:latin typeface="Courier New" pitchFamily="49" charset="0"/>
              </a:rPr>
              <a:t>%</a:t>
            </a:r>
            <a:r>
              <a:rPr lang="en-US" sz="1800" dirty="0" err="1">
                <a:latin typeface="Courier New" pitchFamily="49" charset="0"/>
              </a:rPr>
              <a:t>rsp</a:t>
            </a:r>
            <a:endParaRPr lang="en-US" sz="1800" dirty="0">
              <a:latin typeface="Courier New" pitchFamily="49" charset="0"/>
            </a:endParaRPr>
          </a:p>
        </p:txBody>
      </p:sp>
      <p:sp>
        <p:nvSpPr>
          <p:cNvPr id="360479" name="Rectangle 31"/>
          <p:cNvSpPr>
            <a:spLocks noChangeArrowheads="1"/>
          </p:cNvSpPr>
          <p:nvPr/>
        </p:nvSpPr>
        <p:spPr bwMode="auto">
          <a:xfrm>
            <a:off x="533400" y="1360487"/>
            <a:ext cx="1797050" cy="114300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pPr algn="ctr">
              <a:defRPr/>
            </a:pPr>
            <a:r>
              <a:rPr lang="en-US" sz="1800" b="0" dirty="0">
                <a:latin typeface="Calibri" pitchFamily="34" charset="0"/>
                <a:cs typeface="+mn-cs"/>
              </a:rPr>
              <a:t>Stack Frame</a:t>
            </a:r>
          </a:p>
          <a:p>
            <a:pPr algn="ctr">
              <a:defRPr/>
            </a:pPr>
            <a:r>
              <a:rPr lang="en-US" sz="1800" b="0" dirty="0">
                <a:latin typeface="Calibri" pitchFamily="34" charset="0"/>
                <a:cs typeface="+mn-cs"/>
              </a:rPr>
              <a:t>for </a:t>
            </a:r>
            <a:r>
              <a:rPr lang="en-US" sz="1800" dirty="0" err="1">
                <a:latin typeface="Courier New" pitchFamily="49" charset="0"/>
                <a:cs typeface="+mn-cs"/>
              </a:rPr>
              <a:t>call_echo</a:t>
            </a:r>
            <a:endParaRPr lang="en-US" sz="1800" dirty="0">
              <a:latin typeface="Courier New" pitchFamily="49" charset="0"/>
              <a:cs typeface="+mn-cs"/>
            </a:endParaRPr>
          </a:p>
        </p:txBody>
      </p:sp>
      <p:sp>
        <p:nvSpPr>
          <p:cNvPr id="360472" name="Rectangle 24"/>
          <p:cNvSpPr>
            <a:spLocks noChangeArrowheads="1"/>
          </p:cNvSpPr>
          <p:nvPr/>
        </p:nvSpPr>
        <p:spPr bwMode="auto">
          <a:xfrm>
            <a:off x="533400" y="4648200"/>
            <a:ext cx="449263" cy="3048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1800" dirty="0">
                <a:solidFill>
                  <a:srgbClr val="C00000"/>
                </a:solidFill>
                <a:latin typeface="Courier New" pitchFamily="49" charset="0"/>
                <a:cs typeface="+mn-cs"/>
              </a:rPr>
              <a:t>[3]</a:t>
            </a:r>
          </a:p>
        </p:txBody>
      </p:sp>
      <p:sp>
        <p:nvSpPr>
          <p:cNvPr id="360473" name="Rectangle 25"/>
          <p:cNvSpPr>
            <a:spLocks noChangeArrowheads="1"/>
          </p:cNvSpPr>
          <p:nvPr/>
        </p:nvSpPr>
        <p:spPr bwMode="auto">
          <a:xfrm>
            <a:off x="982663" y="4648200"/>
            <a:ext cx="449262" cy="3048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1800">
                <a:solidFill>
                  <a:srgbClr val="C00000"/>
                </a:solidFill>
                <a:latin typeface="Courier New" pitchFamily="49" charset="0"/>
                <a:cs typeface="+mn-cs"/>
              </a:rPr>
              <a:t>[2]</a:t>
            </a:r>
          </a:p>
        </p:txBody>
      </p:sp>
      <p:sp>
        <p:nvSpPr>
          <p:cNvPr id="360474" name="Rectangle 26"/>
          <p:cNvSpPr>
            <a:spLocks noChangeArrowheads="1"/>
          </p:cNvSpPr>
          <p:nvPr/>
        </p:nvSpPr>
        <p:spPr bwMode="auto">
          <a:xfrm>
            <a:off x="1431925" y="4648200"/>
            <a:ext cx="449263" cy="3048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1800">
                <a:solidFill>
                  <a:srgbClr val="C00000"/>
                </a:solidFill>
                <a:latin typeface="Courier New" pitchFamily="49" charset="0"/>
                <a:cs typeface="+mn-cs"/>
              </a:rPr>
              <a:t>[1]</a:t>
            </a:r>
          </a:p>
        </p:txBody>
      </p:sp>
      <p:sp>
        <p:nvSpPr>
          <p:cNvPr id="360475" name="Rectangle 27"/>
          <p:cNvSpPr>
            <a:spLocks noChangeArrowheads="1"/>
          </p:cNvSpPr>
          <p:nvPr/>
        </p:nvSpPr>
        <p:spPr bwMode="auto">
          <a:xfrm>
            <a:off x="1881188" y="4648200"/>
            <a:ext cx="449262" cy="3048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1800">
                <a:solidFill>
                  <a:srgbClr val="C00000"/>
                </a:solidFill>
                <a:latin typeface="Courier New" pitchFamily="49" charset="0"/>
                <a:cs typeface="+mn-cs"/>
              </a:rPr>
              <a:t>[0]</a:t>
            </a:r>
          </a:p>
        </p:txBody>
      </p:sp>
      <p:sp>
        <p:nvSpPr>
          <p:cNvPr id="360476" name="Rectangle 28"/>
          <p:cNvSpPr>
            <a:spLocks noChangeArrowheads="1"/>
          </p:cNvSpPr>
          <p:nvPr/>
        </p:nvSpPr>
        <p:spPr bwMode="auto">
          <a:xfrm>
            <a:off x="2330450" y="4648200"/>
            <a:ext cx="5937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dirty="0" err="1">
                <a:solidFill>
                  <a:srgbClr val="C00000"/>
                </a:solidFill>
                <a:latin typeface="Courier New" pitchFamily="49" charset="0"/>
              </a:rPr>
              <a:t>buf</a:t>
            </a:r>
            <a:endParaRPr lang="en-US" sz="1800" dirty="0">
              <a:solidFill>
                <a:srgbClr val="C00000"/>
              </a:solidFill>
              <a:latin typeface="Courier New" pitchFamily="49" charset="0"/>
            </a:endParaRP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457200" y="990600"/>
            <a:ext cx="190817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1800" i="1">
                <a:solidFill>
                  <a:srgbClr val="C00000"/>
                </a:solidFill>
                <a:latin typeface="Calibri" pitchFamily="34" charset="0"/>
              </a:rPr>
              <a:t>Before call to gets</a:t>
            </a:r>
          </a:p>
        </p:txBody>
      </p:sp>
      <p:sp>
        <p:nvSpPr>
          <p:cNvPr id="18" name="Rectangle 23"/>
          <p:cNvSpPr>
            <a:spLocks noChangeArrowheads="1"/>
          </p:cNvSpPr>
          <p:nvPr/>
        </p:nvSpPr>
        <p:spPr bwMode="auto">
          <a:xfrm>
            <a:off x="533400" y="3113087"/>
            <a:ext cx="1797050" cy="1531207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1800" b="0" dirty="0">
                <a:latin typeface="Calibri" pitchFamily="34" charset="0"/>
              </a:rPr>
              <a:t>20 bytes unused</a:t>
            </a:r>
            <a:endParaRPr lang="en-US" sz="1800" dirty="0">
              <a:latin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5681353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419100" y="493713"/>
            <a:ext cx="6489700" cy="573087"/>
          </a:xfrm>
        </p:spPr>
        <p:txBody>
          <a:bodyPr/>
          <a:lstStyle/>
          <a:p>
            <a:pPr eaLnBrk="1" hangingPunct="1"/>
            <a:r>
              <a:rPr lang="en-US" dirty="0"/>
              <a:t>Buffer Overflow Stack Example</a:t>
            </a:r>
          </a:p>
        </p:txBody>
      </p:sp>
      <p:sp>
        <p:nvSpPr>
          <p:cNvPr id="360451" name="Rectangle 3"/>
          <p:cNvSpPr>
            <a:spLocks noChangeArrowheads="1"/>
          </p:cNvSpPr>
          <p:nvPr/>
        </p:nvSpPr>
        <p:spPr bwMode="auto">
          <a:xfrm>
            <a:off x="5486400" y="1219200"/>
            <a:ext cx="2601912" cy="1320874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7" tIns="44450" rIns="90487" bIns="44450">
            <a:spAutoFit/>
          </a:bodyPr>
          <a:lstStyle/>
          <a:p>
            <a:pPr eaLnBrk="0" hangingPunct="0">
              <a:tabLst>
                <a:tab pos="457200" algn="l"/>
                <a:tab pos="3146425" algn="l"/>
              </a:tabLst>
              <a:defRPr/>
            </a:pPr>
            <a:r>
              <a:rPr lang="en-US" sz="1600" dirty="0">
                <a:latin typeface="Courier New" pitchFamily="49" charset="0"/>
                <a:ea typeface="MS Mincho" pitchFamily="49" charset="-128"/>
                <a:cs typeface="+mn-cs"/>
              </a:rPr>
              <a:t>echo:</a:t>
            </a:r>
          </a:p>
          <a:p>
            <a:pPr eaLnBrk="0" hangingPunct="0">
              <a:tabLst>
                <a:tab pos="457200" algn="l"/>
                <a:tab pos="3146425" algn="l"/>
              </a:tabLst>
              <a:defRPr/>
            </a:pPr>
            <a:r>
              <a:rPr lang="en-US" sz="1600" dirty="0">
                <a:latin typeface="Courier New" pitchFamily="49" charset="0"/>
                <a:ea typeface="MS Mincho" pitchFamily="49" charset="-128"/>
                <a:cs typeface="+mn-cs"/>
              </a:rPr>
              <a:t>  </a:t>
            </a:r>
            <a:r>
              <a:rPr lang="en-US" sz="1600" dirty="0" err="1">
                <a:latin typeface="Courier New" pitchFamily="49" charset="0"/>
                <a:ea typeface="MS Mincho" pitchFamily="49" charset="-128"/>
                <a:cs typeface="+mn-cs"/>
              </a:rPr>
              <a:t>subq</a:t>
            </a:r>
            <a:r>
              <a:rPr lang="en-US" sz="1600" dirty="0">
                <a:latin typeface="Courier New" pitchFamily="49" charset="0"/>
                <a:ea typeface="MS Mincho" pitchFamily="49" charset="-128"/>
                <a:cs typeface="+mn-cs"/>
              </a:rPr>
              <a:t>  $24, %</a:t>
            </a:r>
            <a:r>
              <a:rPr lang="en-US" sz="1600" dirty="0" err="1">
                <a:latin typeface="Courier New" pitchFamily="49" charset="0"/>
                <a:ea typeface="MS Mincho" pitchFamily="49" charset="-128"/>
                <a:cs typeface="+mn-cs"/>
              </a:rPr>
              <a:t>rsp</a:t>
            </a:r>
            <a:endParaRPr lang="en-US" sz="1600" dirty="0">
              <a:latin typeface="Courier New" pitchFamily="49" charset="0"/>
              <a:ea typeface="MS Mincho" pitchFamily="49" charset="-128"/>
              <a:cs typeface="+mn-cs"/>
            </a:endParaRPr>
          </a:p>
          <a:p>
            <a:pPr eaLnBrk="0" hangingPunct="0">
              <a:tabLst>
                <a:tab pos="457200" algn="l"/>
                <a:tab pos="3146425" algn="l"/>
              </a:tabLst>
              <a:defRPr/>
            </a:pPr>
            <a:r>
              <a:rPr lang="en-US" sz="1600" dirty="0">
                <a:latin typeface="Courier New" pitchFamily="49" charset="0"/>
                <a:ea typeface="MS Mincho" pitchFamily="49" charset="-128"/>
                <a:cs typeface="+mn-cs"/>
              </a:rPr>
              <a:t>  </a:t>
            </a:r>
            <a:r>
              <a:rPr lang="en-US" sz="1600" dirty="0" err="1">
                <a:latin typeface="Courier New" pitchFamily="49" charset="0"/>
                <a:ea typeface="MS Mincho" pitchFamily="49" charset="-128"/>
                <a:cs typeface="+mn-cs"/>
              </a:rPr>
              <a:t>movq</a:t>
            </a:r>
            <a:r>
              <a:rPr lang="en-US" sz="1600" dirty="0">
                <a:latin typeface="Courier New" pitchFamily="49" charset="0"/>
                <a:ea typeface="MS Mincho" pitchFamily="49" charset="-128"/>
                <a:cs typeface="+mn-cs"/>
              </a:rPr>
              <a:t>  %</a:t>
            </a:r>
            <a:r>
              <a:rPr lang="en-US" sz="1600" dirty="0" err="1">
                <a:latin typeface="Courier New" pitchFamily="49" charset="0"/>
                <a:ea typeface="MS Mincho" pitchFamily="49" charset="-128"/>
                <a:cs typeface="+mn-cs"/>
              </a:rPr>
              <a:t>rsp</a:t>
            </a:r>
            <a:r>
              <a:rPr lang="en-US" sz="1600" dirty="0">
                <a:latin typeface="Courier New" pitchFamily="49" charset="0"/>
                <a:ea typeface="MS Mincho" pitchFamily="49" charset="-128"/>
                <a:cs typeface="+mn-cs"/>
              </a:rPr>
              <a:t>, %</a:t>
            </a:r>
            <a:r>
              <a:rPr lang="en-US" sz="1600" dirty="0" err="1">
                <a:latin typeface="Courier New" pitchFamily="49" charset="0"/>
                <a:ea typeface="MS Mincho" pitchFamily="49" charset="-128"/>
                <a:cs typeface="+mn-cs"/>
              </a:rPr>
              <a:t>rdi</a:t>
            </a:r>
            <a:endParaRPr lang="en-US" sz="1600" dirty="0">
              <a:latin typeface="Courier New" pitchFamily="49" charset="0"/>
              <a:ea typeface="MS Mincho" pitchFamily="49" charset="-128"/>
              <a:cs typeface="+mn-cs"/>
            </a:endParaRPr>
          </a:p>
          <a:p>
            <a:pPr eaLnBrk="0" hangingPunct="0">
              <a:tabLst>
                <a:tab pos="457200" algn="l"/>
                <a:tab pos="3146425" algn="l"/>
              </a:tabLst>
              <a:defRPr/>
            </a:pPr>
            <a:r>
              <a:rPr lang="en-US" sz="1600" dirty="0">
                <a:latin typeface="Courier New" pitchFamily="49" charset="0"/>
                <a:ea typeface="MS Mincho" pitchFamily="49" charset="-128"/>
                <a:cs typeface="+mn-cs"/>
              </a:rPr>
              <a:t>  call  gets</a:t>
            </a:r>
          </a:p>
          <a:p>
            <a:pPr eaLnBrk="0" hangingPunct="0">
              <a:tabLst>
                <a:tab pos="457200" algn="l"/>
                <a:tab pos="3146425" algn="l"/>
              </a:tabLst>
              <a:defRPr/>
            </a:pPr>
            <a:r>
              <a:rPr lang="en-US" sz="1600" dirty="0">
                <a:latin typeface="Courier New" pitchFamily="49" charset="0"/>
                <a:ea typeface="MS Mincho" pitchFamily="49" charset="-128"/>
                <a:cs typeface="+mn-cs"/>
              </a:rPr>
              <a:t>  . . .</a:t>
            </a:r>
          </a:p>
        </p:txBody>
      </p:sp>
      <p:sp>
        <p:nvSpPr>
          <p:cNvPr id="25604" name="Rectangle 4"/>
          <p:cNvSpPr>
            <a:spLocks noChangeArrowheads="1"/>
          </p:cNvSpPr>
          <p:nvPr/>
        </p:nvSpPr>
        <p:spPr bwMode="auto">
          <a:xfrm>
            <a:off x="3048000" y="1219200"/>
            <a:ext cx="2438400" cy="1567096"/>
          </a:xfrm>
          <a:prstGeom prst="rect">
            <a:avLst/>
          </a:prstGeom>
          <a:solidFill>
            <a:srgbClr val="F6F5BD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square" lIns="90487" tIns="44450" rIns="90487" bIns="44450">
            <a:spAutoFit/>
          </a:bodyPr>
          <a:lstStyle/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600" dirty="0">
                <a:latin typeface="Courier New" pitchFamily="49" charset="0"/>
                <a:ea typeface="MS Mincho" pitchFamily="49" charset="-128"/>
              </a:rPr>
              <a:t>void </a:t>
            </a:r>
            <a:r>
              <a:rPr lang="en-US" sz="1600" dirty="0">
                <a:solidFill>
                  <a:srgbClr val="0070C0"/>
                </a:solidFill>
                <a:latin typeface="Courier New" pitchFamily="49" charset="0"/>
                <a:ea typeface="MS Mincho" pitchFamily="49" charset="-128"/>
              </a:rPr>
              <a:t>echo</a:t>
            </a:r>
            <a:r>
              <a:rPr lang="en-US" sz="1600" dirty="0">
                <a:latin typeface="Courier New" pitchFamily="49" charset="0"/>
                <a:ea typeface="MS Mincho" pitchFamily="49" charset="-128"/>
              </a:rPr>
              <a:t>()</a:t>
            </a:r>
            <a:br>
              <a:rPr lang="en-US" sz="1600" dirty="0">
                <a:latin typeface="Courier New" pitchFamily="49" charset="0"/>
                <a:ea typeface="MS Mincho" pitchFamily="49" charset="-128"/>
              </a:rPr>
            </a:br>
            <a:r>
              <a:rPr lang="en-US" sz="1600" dirty="0">
                <a:latin typeface="Courier New" pitchFamily="49" charset="0"/>
                <a:ea typeface="MS Mincho" pitchFamily="49" charset="-128"/>
              </a:rPr>
              <a:t>{</a:t>
            </a:r>
            <a:br>
              <a:rPr lang="en-US" sz="1600" dirty="0">
                <a:latin typeface="Courier New" pitchFamily="49" charset="0"/>
                <a:ea typeface="MS Mincho" pitchFamily="49" charset="-128"/>
              </a:rPr>
            </a:br>
            <a:r>
              <a:rPr lang="en-US" sz="1600" dirty="0">
                <a:latin typeface="Courier New" pitchFamily="49" charset="0"/>
                <a:ea typeface="MS Mincho" pitchFamily="49" charset="-128"/>
              </a:rPr>
              <a:t>    char </a:t>
            </a:r>
            <a:r>
              <a:rPr lang="en-US" sz="1600" dirty="0" err="1">
                <a:latin typeface="Courier New" pitchFamily="49" charset="0"/>
                <a:ea typeface="MS Mincho" pitchFamily="49" charset="-128"/>
              </a:rPr>
              <a:t>buf</a:t>
            </a:r>
            <a:r>
              <a:rPr lang="en-US" sz="1600" dirty="0">
                <a:latin typeface="Courier New" pitchFamily="49" charset="0"/>
                <a:ea typeface="MS Mincho" pitchFamily="49" charset="-128"/>
              </a:rPr>
              <a:t>[4]; </a:t>
            </a:r>
          </a:p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600" dirty="0">
                <a:latin typeface="Courier New" pitchFamily="49" charset="0"/>
                <a:ea typeface="MS Mincho" pitchFamily="49" charset="-128"/>
              </a:rPr>
              <a:t>    gets(</a:t>
            </a:r>
            <a:r>
              <a:rPr lang="en-US" sz="1600" dirty="0" err="1">
                <a:latin typeface="Courier New" pitchFamily="49" charset="0"/>
                <a:ea typeface="MS Mincho" pitchFamily="49" charset="-128"/>
              </a:rPr>
              <a:t>buf</a:t>
            </a:r>
            <a:r>
              <a:rPr lang="en-US" sz="1600" dirty="0">
                <a:latin typeface="Courier New" pitchFamily="49" charset="0"/>
                <a:ea typeface="MS Mincho" pitchFamily="49" charset="-128"/>
              </a:rPr>
              <a:t>);</a:t>
            </a:r>
            <a:br>
              <a:rPr lang="en-US" sz="1600" dirty="0">
                <a:latin typeface="Courier New" pitchFamily="49" charset="0"/>
                <a:ea typeface="MS Mincho" pitchFamily="49" charset="-128"/>
              </a:rPr>
            </a:br>
            <a:r>
              <a:rPr lang="en-US" sz="1600" dirty="0">
                <a:latin typeface="Courier New" pitchFamily="49" charset="0"/>
                <a:ea typeface="MS Mincho" pitchFamily="49" charset="-128"/>
              </a:rPr>
              <a:t>    . . .</a:t>
            </a:r>
            <a:br>
              <a:rPr lang="en-US" sz="1600" dirty="0">
                <a:latin typeface="Courier New" pitchFamily="49" charset="0"/>
                <a:ea typeface="MS Mincho" pitchFamily="49" charset="-128"/>
              </a:rPr>
            </a:br>
            <a:r>
              <a:rPr lang="en-US" sz="1600" dirty="0">
                <a:latin typeface="Courier New" pitchFamily="49" charset="0"/>
                <a:ea typeface="MS Mincho" pitchFamily="49" charset="-128"/>
              </a:rPr>
              <a:t>}</a:t>
            </a:r>
          </a:p>
        </p:txBody>
      </p:sp>
      <p:sp>
        <p:nvSpPr>
          <p:cNvPr id="360470" name="Rectangle 22"/>
          <p:cNvSpPr>
            <a:spLocks noChangeArrowheads="1"/>
          </p:cNvSpPr>
          <p:nvPr/>
        </p:nvSpPr>
        <p:spPr bwMode="auto">
          <a:xfrm>
            <a:off x="533400" y="2503486"/>
            <a:ext cx="1797050" cy="608299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1800" b="0" dirty="0">
                <a:latin typeface="Calibri" pitchFamily="34" charset="0"/>
                <a:cs typeface="+mn-cs"/>
              </a:rPr>
              <a:t>Return Address</a:t>
            </a:r>
          </a:p>
          <a:p>
            <a:pPr algn="ctr">
              <a:defRPr/>
            </a:pPr>
            <a:r>
              <a:rPr lang="en-US" sz="1800" b="0" dirty="0">
                <a:latin typeface="Calibri" pitchFamily="34" charset="0"/>
                <a:cs typeface="+mn-cs"/>
              </a:rPr>
              <a:t>(8 bytes)</a:t>
            </a:r>
          </a:p>
        </p:txBody>
      </p:sp>
      <p:sp>
        <p:nvSpPr>
          <p:cNvPr id="360477" name="Line 29"/>
          <p:cNvSpPr>
            <a:spLocks noChangeShapeType="1"/>
          </p:cNvSpPr>
          <p:nvPr/>
        </p:nvSpPr>
        <p:spPr bwMode="auto">
          <a:xfrm flipH="1">
            <a:off x="2952750" y="4814816"/>
            <a:ext cx="45085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60478" name="Rectangle 30"/>
          <p:cNvSpPr>
            <a:spLocks noChangeArrowheads="1"/>
          </p:cNvSpPr>
          <p:nvPr/>
        </p:nvSpPr>
        <p:spPr bwMode="auto">
          <a:xfrm>
            <a:off x="3365500" y="4641778"/>
            <a:ext cx="73875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dirty="0">
                <a:latin typeface="Courier New" pitchFamily="49" charset="0"/>
              </a:rPr>
              <a:t>%</a:t>
            </a:r>
            <a:r>
              <a:rPr lang="en-US" sz="1800" dirty="0" err="1">
                <a:latin typeface="Courier New" pitchFamily="49" charset="0"/>
              </a:rPr>
              <a:t>rsp</a:t>
            </a:r>
            <a:endParaRPr lang="en-US" sz="1800" dirty="0">
              <a:latin typeface="Courier New" pitchFamily="49" charset="0"/>
            </a:endParaRPr>
          </a:p>
        </p:txBody>
      </p:sp>
      <p:sp>
        <p:nvSpPr>
          <p:cNvPr id="360479" name="Rectangle 31"/>
          <p:cNvSpPr>
            <a:spLocks noChangeArrowheads="1"/>
          </p:cNvSpPr>
          <p:nvPr/>
        </p:nvSpPr>
        <p:spPr bwMode="auto">
          <a:xfrm>
            <a:off x="533400" y="1360487"/>
            <a:ext cx="1797050" cy="114300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pPr algn="ctr">
              <a:defRPr/>
            </a:pPr>
            <a:r>
              <a:rPr lang="en-US" sz="1800" b="0" dirty="0">
                <a:latin typeface="Calibri" pitchFamily="34" charset="0"/>
                <a:cs typeface="+mn-cs"/>
              </a:rPr>
              <a:t>Stack Frame</a:t>
            </a:r>
          </a:p>
          <a:p>
            <a:pPr algn="ctr">
              <a:defRPr/>
            </a:pPr>
            <a:r>
              <a:rPr lang="en-US" sz="1800" b="0" dirty="0">
                <a:latin typeface="Calibri" pitchFamily="34" charset="0"/>
                <a:cs typeface="+mn-cs"/>
              </a:rPr>
              <a:t>for </a:t>
            </a:r>
            <a:r>
              <a:rPr lang="en-US" sz="1800" dirty="0" err="1">
                <a:latin typeface="Courier New" pitchFamily="49" charset="0"/>
                <a:cs typeface="+mn-cs"/>
              </a:rPr>
              <a:t>call_echo</a:t>
            </a:r>
            <a:endParaRPr lang="en-US" sz="1800" dirty="0">
              <a:latin typeface="Courier New" pitchFamily="49" charset="0"/>
              <a:cs typeface="+mn-cs"/>
            </a:endParaRPr>
          </a:p>
        </p:txBody>
      </p:sp>
      <p:sp>
        <p:nvSpPr>
          <p:cNvPr id="360472" name="Rectangle 24"/>
          <p:cNvSpPr>
            <a:spLocks noChangeArrowheads="1"/>
          </p:cNvSpPr>
          <p:nvPr/>
        </p:nvSpPr>
        <p:spPr bwMode="auto">
          <a:xfrm>
            <a:off x="533400" y="4648200"/>
            <a:ext cx="449263" cy="3048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1800" dirty="0">
                <a:latin typeface="Courier New" pitchFamily="49" charset="0"/>
                <a:cs typeface="+mn-cs"/>
              </a:rPr>
              <a:t>[3]</a:t>
            </a:r>
          </a:p>
        </p:txBody>
      </p:sp>
      <p:sp>
        <p:nvSpPr>
          <p:cNvPr id="360473" name="Rectangle 25"/>
          <p:cNvSpPr>
            <a:spLocks noChangeArrowheads="1"/>
          </p:cNvSpPr>
          <p:nvPr/>
        </p:nvSpPr>
        <p:spPr bwMode="auto">
          <a:xfrm>
            <a:off x="982663" y="4648200"/>
            <a:ext cx="449262" cy="3048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1800">
                <a:latin typeface="Courier New" pitchFamily="49" charset="0"/>
                <a:cs typeface="+mn-cs"/>
              </a:rPr>
              <a:t>[2]</a:t>
            </a:r>
          </a:p>
        </p:txBody>
      </p:sp>
      <p:sp>
        <p:nvSpPr>
          <p:cNvPr id="360474" name="Rectangle 26"/>
          <p:cNvSpPr>
            <a:spLocks noChangeArrowheads="1"/>
          </p:cNvSpPr>
          <p:nvPr/>
        </p:nvSpPr>
        <p:spPr bwMode="auto">
          <a:xfrm>
            <a:off x="1431925" y="4648200"/>
            <a:ext cx="449263" cy="3048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1800">
                <a:latin typeface="Courier New" pitchFamily="49" charset="0"/>
                <a:cs typeface="+mn-cs"/>
              </a:rPr>
              <a:t>[1]</a:t>
            </a:r>
          </a:p>
        </p:txBody>
      </p:sp>
      <p:sp>
        <p:nvSpPr>
          <p:cNvPr id="360475" name="Rectangle 27"/>
          <p:cNvSpPr>
            <a:spLocks noChangeArrowheads="1"/>
          </p:cNvSpPr>
          <p:nvPr/>
        </p:nvSpPr>
        <p:spPr bwMode="auto">
          <a:xfrm>
            <a:off x="1881188" y="4648200"/>
            <a:ext cx="449262" cy="3048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1800">
                <a:latin typeface="Courier New" pitchFamily="49" charset="0"/>
                <a:cs typeface="+mn-cs"/>
              </a:rPr>
              <a:t>[0]</a:t>
            </a:r>
          </a:p>
        </p:txBody>
      </p:sp>
      <p:sp>
        <p:nvSpPr>
          <p:cNvPr id="360476" name="Rectangle 28"/>
          <p:cNvSpPr>
            <a:spLocks noChangeArrowheads="1"/>
          </p:cNvSpPr>
          <p:nvPr/>
        </p:nvSpPr>
        <p:spPr bwMode="auto">
          <a:xfrm>
            <a:off x="2330450" y="4648200"/>
            <a:ext cx="5937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dirty="0" err="1">
                <a:latin typeface="Courier New" pitchFamily="49" charset="0"/>
              </a:rPr>
              <a:t>buf</a:t>
            </a:r>
            <a:endParaRPr lang="en-US" sz="1800" dirty="0">
              <a:latin typeface="Courier New" pitchFamily="49" charset="0"/>
            </a:endParaRP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457200" y="990600"/>
            <a:ext cx="190817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1800" i="1">
                <a:solidFill>
                  <a:srgbClr val="C00000"/>
                </a:solidFill>
                <a:latin typeface="Calibri" pitchFamily="34" charset="0"/>
              </a:rPr>
              <a:t>Before call to gets</a:t>
            </a:r>
          </a:p>
        </p:txBody>
      </p:sp>
      <p:sp>
        <p:nvSpPr>
          <p:cNvPr id="18" name="Rectangle 23"/>
          <p:cNvSpPr>
            <a:spLocks noChangeArrowheads="1"/>
          </p:cNvSpPr>
          <p:nvPr/>
        </p:nvSpPr>
        <p:spPr bwMode="auto">
          <a:xfrm>
            <a:off x="533400" y="3113087"/>
            <a:ext cx="1797050" cy="1531207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1800" b="0" dirty="0">
                <a:latin typeface="Calibri" pitchFamily="34" charset="0"/>
              </a:rPr>
              <a:t>20 bytes unused</a:t>
            </a:r>
            <a:endParaRPr lang="en-US" sz="1800" dirty="0">
              <a:latin typeface="Courier New" pitchFamily="49" charset="0"/>
            </a:endParaRPr>
          </a:p>
        </p:txBody>
      </p:sp>
      <p:sp>
        <p:nvSpPr>
          <p:cNvPr id="25" name="Rectangle 5"/>
          <p:cNvSpPr>
            <a:spLocks noChangeArrowheads="1"/>
          </p:cNvSpPr>
          <p:nvPr/>
        </p:nvSpPr>
        <p:spPr bwMode="auto">
          <a:xfrm>
            <a:off x="3403600" y="3444014"/>
            <a:ext cx="4718485" cy="1197764"/>
          </a:xfrm>
          <a:prstGeom prst="rect">
            <a:avLst/>
          </a:prstGeom>
          <a:solidFill>
            <a:srgbClr val="F1C7C7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square" lIns="90487" tIns="44450" rIns="90487" bIns="44450">
            <a:spAutoFit/>
          </a:bodyPr>
          <a:lstStyle/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  <a:ea typeface="MS Mincho" pitchFamily="49" charset="-128"/>
              </a:rPr>
              <a:t>  . . .</a:t>
            </a:r>
          </a:p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  <a:ea typeface="MS Mincho" pitchFamily="49" charset="-128"/>
              </a:rPr>
              <a:t>  4006f1:	</a:t>
            </a:r>
            <a:r>
              <a:rPr lang="en-US" sz="1800" dirty="0" err="1">
                <a:latin typeface="Courier New" pitchFamily="49" charset="0"/>
                <a:ea typeface="MS Mincho" pitchFamily="49" charset="-128"/>
              </a:rPr>
              <a:t>callq</a:t>
            </a:r>
            <a:r>
              <a:rPr lang="en-US" sz="1800" dirty="0">
                <a:latin typeface="Courier New" pitchFamily="49" charset="0"/>
                <a:ea typeface="MS Mincho" pitchFamily="49" charset="-128"/>
              </a:rPr>
              <a:t>  4006cf &lt;</a:t>
            </a:r>
            <a:r>
              <a:rPr lang="en-US" sz="1800" dirty="0">
                <a:solidFill>
                  <a:srgbClr val="0070C0"/>
                </a:solidFill>
                <a:latin typeface="Courier New" pitchFamily="49" charset="0"/>
                <a:ea typeface="MS Mincho" pitchFamily="49" charset="-128"/>
              </a:rPr>
              <a:t>echo</a:t>
            </a:r>
            <a:r>
              <a:rPr lang="en-US" sz="1800" dirty="0">
                <a:latin typeface="Courier New" pitchFamily="49" charset="0"/>
                <a:ea typeface="MS Mincho" pitchFamily="49" charset="-128"/>
              </a:rPr>
              <a:t>&gt;</a:t>
            </a:r>
          </a:p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  <a:ea typeface="MS Mincho" pitchFamily="49" charset="-128"/>
              </a:rPr>
              <a:t>  </a:t>
            </a:r>
            <a:r>
              <a:rPr lang="en-US" sz="1800" dirty="0">
                <a:solidFill>
                  <a:srgbClr val="C00000"/>
                </a:solidFill>
                <a:latin typeface="Courier New" pitchFamily="49" charset="0"/>
                <a:ea typeface="MS Mincho" pitchFamily="49" charset="-128"/>
              </a:rPr>
              <a:t>4006f6</a:t>
            </a:r>
            <a:r>
              <a:rPr lang="en-US" sz="1800" dirty="0">
                <a:latin typeface="Courier New" pitchFamily="49" charset="0"/>
                <a:ea typeface="MS Mincho" pitchFamily="49" charset="-128"/>
              </a:rPr>
              <a:t>:	add    $0x8,%rsp</a:t>
            </a:r>
          </a:p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  <a:ea typeface="MS Mincho" pitchFamily="49" charset="-128"/>
              </a:rPr>
              <a:t>  . . 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282950" y="3037113"/>
            <a:ext cx="14691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latin typeface="Calibri" pitchFamily="34" charset="0"/>
              </a:rPr>
              <a:t>call_echo</a:t>
            </a:r>
            <a:r>
              <a:rPr lang="en-US" dirty="0">
                <a:latin typeface="Calibri" pitchFamily="34" charset="0"/>
              </a:rPr>
              <a:t>: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533400" y="2811289"/>
            <a:ext cx="1797050" cy="304800"/>
            <a:chOff x="2377022" y="2811289"/>
            <a:chExt cx="1797050" cy="304800"/>
          </a:xfrm>
          <a:solidFill>
            <a:srgbClr val="D5F1CF"/>
          </a:solidFill>
        </p:grpSpPr>
        <p:sp>
          <p:nvSpPr>
            <p:cNvPr id="27" name="Rectangle 24"/>
            <p:cNvSpPr>
              <a:spLocks noChangeArrowheads="1"/>
            </p:cNvSpPr>
            <p:nvPr/>
          </p:nvSpPr>
          <p:spPr bwMode="auto">
            <a:xfrm>
              <a:off x="2377022" y="2811289"/>
              <a:ext cx="449263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rgbClr val="C00000"/>
                  </a:solidFill>
                  <a:latin typeface="Courier New" pitchFamily="49" charset="0"/>
                  <a:cs typeface="+mn-cs"/>
                </a:rPr>
                <a:t>00</a:t>
              </a:r>
            </a:p>
          </p:txBody>
        </p:sp>
        <p:sp>
          <p:nvSpPr>
            <p:cNvPr id="28" name="Rectangle 25"/>
            <p:cNvSpPr>
              <a:spLocks noChangeArrowheads="1"/>
            </p:cNvSpPr>
            <p:nvPr/>
          </p:nvSpPr>
          <p:spPr bwMode="auto">
            <a:xfrm>
              <a:off x="2826285" y="2811289"/>
              <a:ext cx="449262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rgbClr val="C00000"/>
                  </a:solidFill>
                  <a:latin typeface="Courier New" pitchFamily="49" charset="0"/>
                  <a:cs typeface="+mn-cs"/>
                </a:rPr>
                <a:t>40</a:t>
              </a:r>
            </a:p>
          </p:txBody>
        </p:sp>
        <p:sp>
          <p:nvSpPr>
            <p:cNvPr id="29" name="Rectangle 26"/>
            <p:cNvSpPr>
              <a:spLocks noChangeArrowheads="1"/>
            </p:cNvSpPr>
            <p:nvPr/>
          </p:nvSpPr>
          <p:spPr bwMode="auto">
            <a:xfrm>
              <a:off x="3275547" y="2811289"/>
              <a:ext cx="449263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rgbClr val="C00000"/>
                  </a:solidFill>
                  <a:latin typeface="Courier New" pitchFamily="49" charset="0"/>
                  <a:cs typeface="+mn-cs"/>
                </a:rPr>
                <a:t>06</a:t>
              </a:r>
            </a:p>
          </p:txBody>
        </p:sp>
        <p:sp>
          <p:nvSpPr>
            <p:cNvPr id="30" name="Rectangle 27"/>
            <p:cNvSpPr>
              <a:spLocks noChangeArrowheads="1"/>
            </p:cNvSpPr>
            <p:nvPr/>
          </p:nvSpPr>
          <p:spPr bwMode="auto">
            <a:xfrm>
              <a:off x="3724810" y="2811289"/>
              <a:ext cx="449262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rgbClr val="C00000"/>
                  </a:solidFill>
                  <a:latin typeface="Courier New" pitchFamily="49" charset="0"/>
                  <a:cs typeface="+mn-cs"/>
                </a:rPr>
                <a:t>f6</a:t>
              </a: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538208" y="2481496"/>
            <a:ext cx="1797050" cy="304800"/>
            <a:chOff x="2377022" y="2811289"/>
            <a:chExt cx="1797050" cy="304800"/>
          </a:xfrm>
          <a:solidFill>
            <a:srgbClr val="D5F1CF"/>
          </a:solidFill>
        </p:grpSpPr>
        <p:sp>
          <p:nvSpPr>
            <p:cNvPr id="33" name="Rectangle 24"/>
            <p:cNvSpPr>
              <a:spLocks noChangeArrowheads="1"/>
            </p:cNvSpPr>
            <p:nvPr/>
          </p:nvSpPr>
          <p:spPr bwMode="auto">
            <a:xfrm>
              <a:off x="2377022" y="2811289"/>
              <a:ext cx="449263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rgbClr val="C00000"/>
                  </a:solidFill>
                  <a:latin typeface="Courier New" pitchFamily="49" charset="0"/>
                  <a:cs typeface="+mn-cs"/>
                </a:rPr>
                <a:t>00</a:t>
              </a:r>
            </a:p>
          </p:txBody>
        </p:sp>
        <p:sp>
          <p:nvSpPr>
            <p:cNvPr id="34" name="Rectangle 25"/>
            <p:cNvSpPr>
              <a:spLocks noChangeArrowheads="1"/>
            </p:cNvSpPr>
            <p:nvPr/>
          </p:nvSpPr>
          <p:spPr bwMode="auto">
            <a:xfrm>
              <a:off x="2826285" y="2811289"/>
              <a:ext cx="449262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rgbClr val="C00000"/>
                  </a:solidFill>
                  <a:latin typeface="Courier New" pitchFamily="49" charset="0"/>
                  <a:cs typeface="+mn-cs"/>
                </a:rPr>
                <a:t>00</a:t>
              </a:r>
            </a:p>
          </p:txBody>
        </p:sp>
        <p:sp>
          <p:nvSpPr>
            <p:cNvPr id="35" name="Rectangle 26"/>
            <p:cNvSpPr>
              <a:spLocks noChangeArrowheads="1"/>
            </p:cNvSpPr>
            <p:nvPr/>
          </p:nvSpPr>
          <p:spPr bwMode="auto">
            <a:xfrm>
              <a:off x="3275547" y="2811289"/>
              <a:ext cx="449263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rgbClr val="C00000"/>
                  </a:solidFill>
                  <a:latin typeface="Courier New" pitchFamily="49" charset="0"/>
                  <a:cs typeface="+mn-cs"/>
                </a:rPr>
                <a:t>00</a:t>
              </a:r>
            </a:p>
          </p:txBody>
        </p:sp>
        <p:sp>
          <p:nvSpPr>
            <p:cNvPr id="36" name="Rectangle 27"/>
            <p:cNvSpPr>
              <a:spLocks noChangeArrowheads="1"/>
            </p:cNvSpPr>
            <p:nvPr/>
          </p:nvSpPr>
          <p:spPr bwMode="auto">
            <a:xfrm>
              <a:off x="3724810" y="2811289"/>
              <a:ext cx="449262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rgbClr val="C00000"/>
                  </a:solidFill>
                  <a:latin typeface="Courier New" pitchFamily="49" charset="0"/>
                  <a:cs typeface="+mn-cs"/>
                </a:rPr>
                <a:t>00</a:t>
              </a:r>
            </a:p>
          </p:txBody>
        </p:sp>
      </p:grpSp>
      <p:sp>
        <p:nvSpPr>
          <p:cNvPr id="5" name="Arc 4"/>
          <p:cNvSpPr/>
          <p:nvPr/>
        </p:nvSpPr>
        <p:spPr bwMode="auto">
          <a:xfrm>
            <a:off x="2438400" y="1360487"/>
            <a:ext cx="1460500" cy="2513847"/>
          </a:xfrm>
          <a:prstGeom prst="arc">
            <a:avLst>
              <a:gd name="adj1" fmla="val 5393125"/>
              <a:gd name="adj2" fmla="val 15866911"/>
            </a:avLst>
          </a:prstGeom>
          <a:noFill/>
          <a:ln w="2540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stealth" w="med" len="med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0451" grpId="0" animBg="1"/>
      <p:bldP spid="25604" grpId="0" animBg="1"/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419099" y="493713"/>
            <a:ext cx="7229491" cy="573087"/>
          </a:xfrm>
        </p:spPr>
        <p:txBody>
          <a:bodyPr/>
          <a:lstStyle/>
          <a:p>
            <a:pPr eaLnBrk="1" hangingPunct="1"/>
            <a:r>
              <a:rPr lang="en-US" dirty="0"/>
              <a:t>Buffer Overflow Stack Example #1</a:t>
            </a:r>
          </a:p>
        </p:txBody>
      </p:sp>
      <p:sp>
        <p:nvSpPr>
          <p:cNvPr id="360451" name="Rectangle 3"/>
          <p:cNvSpPr>
            <a:spLocks noChangeArrowheads="1"/>
          </p:cNvSpPr>
          <p:nvPr/>
        </p:nvSpPr>
        <p:spPr bwMode="auto">
          <a:xfrm>
            <a:off x="5486400" y="1219200"/>
            <a:ext cx="2601912" cy="1320874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7" tIns="44450" rIns="90487" bIns="44450">
            <a:spAutoFit/>
          </a:bodyPr>
          <a:lstStyle/>
          <a:p>
            <a:pPr eaLnBrk="0" hangingPunct="0">
              <a:tabLst>
                <a:tab pos="457200" algn="l"/>
                <a:tab pos="3146425" algn="l"/>
              </a:tabLst>
              <a:defRPr/>
            </a:pPr>
            <a:r>
              <a:rPr lang="en-US" sz="1600" dirty="0">
                <a:latin typeface="Courier New" pitchFamily="49" charset="0"/>
                <a:ea typeface="MS Mincho" pitchFamily="49" charset="-128"/>
                <a:cs typeface="+mn-cs"/>
              </a:rPr>
              <a:t>echo:</a:t>
            </a:r>
          </a:p>
          <a:p>
            <a:pPr eaLnBrk="0" hangingPunct="0">
              <a:tabLst>
                <a:tab pos="457200" algn="l"/>
                <a:tab pos="3146425" algn="l"/>
              </a:tabLst>
              <a:defRPr/>
            </a:pPr>
            <a:r>
              <a:rPr lang="en-US" sz="1600" dirty="0">
                <a:latin typeface="Courier New" pitchFamily="49" charset="0"/>
                <a:ea typeface="MS Mincho" pitchFamily="49" charset="-128"/>
                <a:cs typeface="+mn-cs"/>
              </a:rPr>
              <a:t>  </a:t>
            </a:r>
            <a:r>
              <a:rPr lang="en-US" sz="1600" dirty="0" err="1">
                <a:latin typeface="Courier New" pitchFamily="49" charset="0"/>
                <a:ea typeface="MS Mincho" pitchFamily="49" charset="-128"/>
                <a:cs typeface="+mn-cs"/>
              </a:rPr>
              <a:t>subq</a:t>
            </a:r>
            <a:r>
              <a:rPr lang="en-US" sz="1600" dirty="0">
                <a:latin typeface="Courier New" pitchFamily="49" charset="0"/>
                <a:ea typeface="MS Mincho" pitchFamily="49" charset="-128"/>
                <a:cs typeface="+mn-cs"/>
              </a:rPr>
              <a:t>  $24, %</a:t>
            </a:r>
            <a:r>
              <a:rPr lang="en-US" sz="1600" dirty="0" err="1">
                <a:latin typeface="Courier New" pitchFamily="49" charset="0"/>
                <a:ea typeface="MS Mincho" pitchFamily="49" charset="-128"/>
                <a:cs typeface="+mn-cs"/>
              </a:rPr>
              <a:t>rsp</a:t>
            </a:r>
            <a:endParaRPr lang="en-US" sz="1600" dirty="0">
              <a:latin typeface="Courier New" pitchFamily="49" charset="0"/>
              <a:ea typeface="MS Mincho" pitchFamily="49" charset="-128"/>
              <a:cs typeface="+mn-cs"/>
            </a:endParaRPr>
          </a:p>
          <a:p>
            <a:pPr eaLnBrk="0" hangingPunct="0">
              <a:tabLst>
                <a:tab pos="457200" algn="l"/>
                <a:tab pos="3146425" algn="l"/>
              </a:tabLst>
              <a:defRPr/>
            </a:pPr>
            <a:r>
              <a:rPr lang="en-US" sz="1600" dirty="0">
                <a:latin typeface="Courier New" pitchFamily="49" charset="0"/>
                <a:ea typeface="MS Mincho" pitchFamily="49" charset="-128"/>
                <a:cs typeface="+mn-cs"/>
              </a:rPr>
              <a:t>  </a:t>
            </a:r>
            <a:r>
              <a:rPr lang="en-US" sz="1600" dirty="0" err="1">
                <a:latin typeface="Courier New" pitchFamily="49" charset="0"/>
                <a:ea typeface="MS Mincho" pitchFamily="49" charset="-128"/>
                <a:cs typeface="+mn-cs"/>
              </a:rPr>
              <a:t>movq</a:t>
            </a:r>
            <a:r>
              <a:rPr lang="en-US" sz="1600" dirty="0">
                <a:latin typeface="Courier New" pitchFamily="49" charset="0"/>
                <a:ea typeface="MS Mincho" pitchFamily="49" charset="-128"/>
                <a:cs typeface="+mn-cs"/>
              </a:rPr>
              <a:t>  %</a:t>
            </a:r>
            <a:r>
              <a:rPr lang="en-US" sz="1600" dirty="0" err="1">
                <a:latin typeface="Courier New" pitchFamily="49" charset="0"/>
                <a:ea typeface="MS Mincho" pitchFamily="49" charset="-128"/>
                <a:cs typeface="+mn-cs"/>
              </a:rPr>
              <a:t>rsp</a:t>
            </a:r>
            <a:r>
              <a:rPr lang="en-US" sz="1600" dirty="0">
                <a:latin typeface="Courier New" pitchFamily="49" charset="0"/>
                <a:ea typeface="MS Mincho" pitchFamily="49" charset="-128"/>
                <a:cs typeface="+mn-cs"/>
              </a:rPr>
              <a:t>, %</a:t>
            </a:r>
            <a:r>
              <a:rPr lang="en-US" sz="1600" dirty="0" err="1">
                <a:latin typeface="Courier New" pitchFamily="49" charset="0"/>
                <a:ea typeface="MS Mincho" pitchFamily="49" charset="-128"/>
                <a:cs typeface="+mn-cs"/>
              </a:rPr>
              <a:t>rdi</a:t>
            </a:r>
            <a:endParaRPr lang="en-US" sz="1600" dirty="0">
              <a:latin typeface="Courier New" pitchFamily="49" charset="0"/>
              <a:ea typeface="MS Mincho" pitchFamily="49" charset="-128"/>
              <a:cs typeface="+mn-cs"/>
            </a:endParaRPr>
          </a:p>
          <a:p>
            <a:pPr eaLnBrk="0" hangingPunct="0">
              <a:tabLst>
                <a:tab pos="457200" algn="l"/>
                <a:tab pos="3146425" algn="l"/>
              </a:tabLst>
              <a:defRPr/>
            </a:pPr>
            <a:r>
              <a:rPr lang="en-US" sz="1600" dirty="0">
                <a:latin typeface="Courier New" pitchFamily="49" charset="0"/>
                <a:ea typeface="MS Mincho" pitchFamily="49" charset="-128"/>
                <a:cs typeface="+mn-cs"/>
              </a:rPr>
              <a:t>  call  gets</a:t>
            </a:r>
          </a:p>
          <a:p>
            <a:pPr eaLnBrk="0" hangingPunct="0">
              <a:tabLst>
                <a:tab pos="457200" algn="l"/>
                <a:tab pos="3146425" algn="l"/>
              </a:tabLst>
              <a:defRPr/>
            </a:pPr>
            <a:r>
              <a:rPr lang="en-US" sz="1600" dirty="0">
                <a:latin typeface="Courier New" pitchFamily="49" charset="0"/>
                <a:ea typeface="MS Mincho" pitchFamily="49" charset="-128"/>
                <a:cs typeface="+mn-cs"/>
              </a:rPr>
              <a:t>  . . .</a:t>
            </a:r>
          </a:p>
        </p:txBody>
      </p:sp>
      <p:sp>
        <p:nvSpPr>
          <p:cNvPr id="25604" name="Rectangle 4"/>
          <p:cNvSpPr>
            <a:spLocks noChangeArrowheads="1"/>
          </p:cNvSpPr>
          <p:nvPr/>
        </p:nvSpPr>
        <p:spPr bwMode="auto">
          <a:xfrm>
            <a:off x="3048000" y="1219200"/>
            <a:ext cx="2438400" cy="1567096"/>
          </a:xfrm>
          <a:prstGeom prst="rect">
            <a:avLst/>
          </a:prstGeom>
          <a:solidFill>
            <a:srgbClr val="F6F5BD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square" lIns="90487" tIns="44450" rIns="90487" bIns="44450">
            <a:spAutoFit/>
          </a:bodyPr>
          <a:lstStyle/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600" dirty="0">
                <a:latin typeface="Courier New" pitchFamily="49" charset="0"/>
                <a:ea typeface="MS Mincho" pitchFamily="49" charset="-128"/>
              </a:rPr>
              <a:t>void echo()</a:t>
            </a:r>
            <a:br>
              <a:rPr lang="en-US" sz="1600" dirty="0">
                <a:latin typeface="Courier New" pitchFamily="49" charset="0"/>
                <a:ea typeface="MS Mincho" pitchFamily="49" charset="-128"/>
              </a:rPr>
            </a:br>
            <a:r>
              <a:rPr lang="en-US" sz="1600" dirty="0">
                <a:latin typeface="Courier New" pitchFamily="49" charset="0"/>
                <a:ea typeface="MS Mincho" pitchFamily="49" charset="-128"/>
              </a:rPr>
              <a:t>{</a:t>
            </a:r>
            <a:br>
              <a:rPr lang="en-US" sz="1600" dirty="0">
                <a:latin typeface="Courier New" pitchFamily="49" charset="0"/>
                <a:ea typeface="MS Mincho" pitchFamily="49" charset="-128"/>
              </a:rPr>
            </a:br>
            <a:r>
              <a:rPr lang="en-US" sz="1600" dirty="0">
                <a:latin typeface="Courier New" pitchFamily="49" charset="0"/>
                <a:ea typeface="MS Mincho" pitchFamily="49" charset="-128"/>
              </a:rPr>
              <a:t>    char </a:t>
            </a:r>
            <a:r>
              <a:rPr lang="en-US" sz="1600" dirty="0" err="1">
                <a:latin typeface="Courier New" pitchFamily="49" charset="0"/>
                <a:ea typeface="MS Mincho" pitchFamily="49" charset="-128"/>
              </a:rPr>
              <a:t>buf</a:t>
            </a:r>
            <a:r>
              <a:rPr lang="en-US" sz="1600" dirty="0">
                <a:latin typeface="Courier New" pitchFamily="49" charset="0"/>
                <a:ea typeface="MS Mincho" pitchFamily="49" charset="-128"/>
              </a:rPr>
              <a:t>[4]; </a:t>
            </a:r>
          </a:p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600" dirty="0">
                <a:latin typeface="Courier New" pitchFamily="49" charset="0"/>
                <a:ea typeface="MS Mincho" pitchFamily="49" charset="-128"/>
              </a:rPr>
              <a:t>    gets(</a:t>
            </a:r>
            <a:r>
              <a:rPr lang="en-US" sz="1600" dirty="0" err="1">
                <a:latin typeface="Courier New" pitchFamily="49" charset="0"/>
                <a:ea typeface="MS Mincho" pitchFamily="49" charset="-128"/>
              </a:rPr>
              <a:t>buf</a:t>
            </a:r>
            <a:r>
              <a:rPr lang="en-US" sz="1600" dirty="0">
                <a:latin typeface="Courier New" pitchFamily="49" charset="0"/>
                <a:ea typeface="MS Mincho" pitchFamily="49" charset="-128"/>
              </a:rPr>
              <a:t>);</a:t>
            </a:r>
            <a:br>
              <a:rPr lang="en-US" sz="1600" dirty="0">
                <a:latin typeface="Courier New" pitchFamily="49" charset="0"/>
                <a:ea typeface="MS Mincho" pitchFamily="49" charset="-128"/>
              </a:rPr>
            </a:br>
            <a:r>
              <a:rPr lang="en-US" sz="1600" dirty="0">
                <a:latin typeface="Courier New" pitchFamily="49" charset="0"/>
                <a:ea typeface="MS Mincho" pitchFamily="49" charset="-128"/>
              </a:rPr>
              <a:t>    . . .</a:t>
            </a:r>
            <a:br>
              <a:rPr lang="en-US" sz="1600" dirty="0">
                <a:latin typeface="Courier New" pitchFamily="49" charset="0"/>
                <a:ea typeface="MS Mincho" pitchFamily="49" charset="-128"/>
              </a:rPr>
            </a:br>
            <a:r>
              <a:rPr lang="en-US" sz="1600" dirty="0">
                <a:latin typeface="Courier New" pitchFamily="49" charset="0"/>
                <a:ea typeface="MS Mincho" pitchFamily="49" charset="-128"/>
              </a:rPr>
              <a:t>}</a:t>
            </a:r>
          </a:p>
        </p:txBody>
      </p:sp>
      <p:sp>
        <p:nvSpPr>
          <p:cNvPr id="360470" name="Rectangle 22"/>
          <p:cNvSpPr>
            <a:spLocks noChangeArrowheads="1"/>
          </p:cNvSpPr>
          <p:nvPr/>
        </p:nvSpPr>
        <p:spPr bwMode="auto">
          <a:xfrm>
            <a:off x="533400" y="2503486"/>
            <a:ext cx="1797050" cy="608299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1800" b="0" dirty="0">
                <a:latin typeface="Calibri" pitchFamily="34" charset="0"/>
                <a:cs typeface="+mn-cs"/>
              </a:rPr>
              <a:t>Return Address</a:t>
            </a:r>
          </a:p>
          <a:p>
            <a:pPr algn="ctr">
              <a:defRPr/>
            </a:pPr>
            <a:r>
              <a:rPr lang="en-US" sz="1800" b="0" dirty="0">
                <a:latin typeface="Calibri" pitchFamily="34" charset="0"/>
                <a:cs typeface="+mn-cs"/>
              </a:rPr>
              <a:t>(8 bytes)</a:t>
            </a:r>
          </a:p>
        </p:txBody>
      </p:sp>
      <p:sp>
        <p:nvSpPr>
          <p:cNvPr id="360477" name="Line 29"/>
          <p:cNvSpPr>
            <a:spLocks noChangeShapeType="1"/>
          </p:cNvSpPr>
          <p:nvPr/>
        </p:nvSpPr>
        <p:spPr bwMode="auto">
          <a:xfrm flipH="1">
            <a:off x="2952750" y="4814816"/>
            <a:ext cx="45085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60478" name="Rectangle 30"/>
          <p:cNvSpPr>
            <a:spLocks noChangeArrowheads="1"/>
          </p:cNvSpPr>
          <p:nvPr/>
        </p:nvSpPr>
        <p:spPr bwMode="auto">
          <a:xfrm>
            <a:off x="3365500" y="4641778"/>
            <a:ext cx="73875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dirty="0">
                <a:latin typeface="Courier New" pitchFamily="49" charset="0"/>
              </a:rPr>
              <a:t>%</a:t>
            </a:r>
            <a:r>
              <a:rPr lang="en-US" sz="1800" dirty="0" err="1">
                <a:latin typeface="Courier New" pitchFamily="49" charset="0"/>
              </a:rPr>
              <a:t>rsp</a:t>
            </a:r>
            <a:endParaRPr lang="en-US" sz="1800" dirty="0">
              <a:latin typeface="Courier New" pitchFamily="49" charset="0"/>
            </a:endParaRPr>
          </a:p>
        </p:txBody>
      </p:sp>
      <p:sp>
        <p:nvSpPr>
          <p:cNvPr id="360479" name="Rectangle 31"/>
          <p:cNvSpPr>
            <a:spLocks noChangeArrowheads="1"/>
          </p:cNvSpPr>
          <p:nvPr/>
        </p:nvSpPr>
        <p:spPr bwMode="auto">
          <a:xfrm>
            <a:off x="533400" y="1360487"/>
            <a:ext cx="1797050" cy="114300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pPr algn="ctr">
              <a:defRPr/>
            </a:pPr>
            <a:r>
              <a:rPr lang="en-US" sz="1800" b="0" dirty="0">
                <a:latin typeface="Calibri" pitchFamily="34" charset="0"/>
                <a:cs typeface="+mn-cs"/>
              </a:rPr>
              <a:t>Stack Frame</a:t>
            </a:r>
          </a:p>
          <a:p>
            <a:pPr algn="ctr">
              <a:defRPr/>
            </a:pPr>
            <a:r>
              <a:rPr lang="en-US" sz="1800" b="0" dirty="0">
                <a:latin typeface="Calibri" pitchFamily="34" charset="0"/>
                <a:cs typeface="+mn-cs"/>
              </a:rPr>
              <a:t>for </a:t>
            </a:r>
            <a:r>
              <a:rPr lang="en-US" sz="1800" dirty="0" err="1">
                <a:latin typeface="Courier New" pitchFamily="49" charset="0"/>
                <a:cs typeface="+mn-cs"/>
              </a:rPr>
              <a:t>call_echo</a:t>
            </a:r>
            <a:endParaRPr lang="en-US" sz="1800" dirty="0">
              <a:latin typeface="Courier New" pitchFamily="49" charset="0"/>
              <a:cs typeface="+mn-cs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533400" y="4648200"/>
            <a:ext cx="1797050" cy="304800"/>
            <a:chOff x="533400" y="4648200"/>
            <a:chExt cx="1797050" cy="304800"/>
          </a:xfrm>
        </p:grpSpPr>
        <p:sp>
          <p:nvSpPr>
            <p:cNvPr id="360472" name="Rectangle 24"/>
            <p:cNvSpPr>
              <a:spLocks noChangeArrowheads="1"/>
            </p:cNvSpPr>
            <p:nvPr/>
          </p:nvSpPr>
          <p:spPr bwMode="auto">
            <a:xfrm>
              <a:off x="533400" y="4648200"/>
              <a:ext cx="449263" cy="3048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latin typeface="Courier New" pitchFamily="49" charset="0"/>
                  <a:cs typeface="+mn-cs"/>
                </a:rPr>
                <a:t>33</a:t>
              </a:r>
            </a:p>
          </p:txBody>
        </p:sp>
        <p:sp>
          <p:nvSpPr>
            <p:cNvPr id="360473" name="Rectangle 25"/>
            <p:cNvSpPr>
              <a:spLocks noChangeArrowheads="1"/>
            </p:cNvSpPr>
            <p:nvPr/>
          </p:nvSpPr>
          <p:spPr bwMode="auto">
            <a:xfrm>
              <a:off x="982663" y="4648200"/>
              <a:ext cx="449262" cy="3048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latin typeface="Courier New" pitchFamily="49" charset="0"/>
                  <a:cs typeface="+mn-cs"/>
                </a:rPr>
                <a:t>32</a:t>
              </a:r>
            </a:p>
          </p:txBody>
        </p:sp>
        <p:sp>
          <p:nvSpPr>
            <p:cNvPr id="360474" name="Rectangle 26"/>
            <p:cNvSpPr>
              <a:spLocks noChangeArrowheads="1"/>
            </p:cNvSpPr>
            <p:nvPr/>
          </p:nvSpPr>
          <p:spPr bwMode="auto">
            <a:xfrm>
              <a:off x="1431925" y="4648200"/>
              <a:ext cx="449263" cy="3048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latin typeface="Courier New" pitchFamily="49" charset="0"/>
                  <a:cs typeface="+mn-cs"/>
                </a:rPr>
                <a:t>31</a:t>
              </a:r>
            </a:p>
          </p:txBody>
        </p:sp>
        <p:sp>
          <p:nvSpPr>
            <p:cNvPr id="360475" name="Rectangle 27"/>
            <p:cNvSpPr>
              <a:spLocks noChangeArrowheads="1"/>
            </p:cNvSpPr>
            <p:nvPr/>
          </p:nvSpPr>
          <p:spPr bwMode="auto">
            <a:xfrm>
              <a:off x="1881188" y="4648200"/>
              <a:ext cx="449262" cy="3048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latin typeface="Courier New" pitchFamily="49" charset="0"/>
                  <a:cs typeface="+mn-cs"/>
                </a:rPr>
                <a:t>30</a:t>
              </a:r>
            </a:p>
          </p:txBody>
        </p:sp>
      </p:grpSp>
      <p:sp>
        <p:nvSpPr>
          <p:cNvPr id="360476" name="Rectangle 28"/>
          <p:cNvSpPr>
            <a:spLocks noChangeArrowheads="1"/>
          </p:cNvSpPr>
          <p:nvPr/>
        </p:nvSpPr>
        <p:spPr bwMode="auto">
          <a:xfrm>
            <a:off x="2330450" y="4648200"/>
            <a:ext cx="5937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dirty="0" err="1">
                <a:latin typeface="Courier New" pitchFamily="49" charset="0"/>
              </a:rPr>
              <a:t>buf</a:t>
            </a:r>
            <a:endParaRPr lang="en-US" sz="1800" dirty="0">
              <a:latin typeface="Courier New" pitchFamily="49" charset="0"/>
            </a:endParaRP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457200" y="990600"/>
            <a:ext cx="181617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1800" i="1" dirty="0">
                <a:solidFill>
                  <a:srgbClr val="C00000"/>
                </a:solidFill>
                <a:latin typeface="Calibri" pitchFamily="34" charset="0"/>
              </a:rPr>
              <a:t>After call to gets</a:t>
            </a:r>
          </a:p>
        </p:txBody>
      </p:sp>
      <p:sp>
        <p:nvSpPr>
          <p:cNvPr id="18" name="Rectangle 23"/>
          <p:cNvSpPr>
            <a:spLocks noChangeArrowheads="1"/>
          </p:cNvSpPr>
          <p:nvPr/>
        </p:nvSpPr>
        <p:spPr bwMode="auto">
          <a:xfrm>
            <a:off x="533400" y="3113087"/>
            <a:ext cx="1797050" cy="153120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1800" b="0" dirty="0">
                <a:latin typeface="Calibri" pitchFamily="34" charset="0"/>
              </a:rPr>
              <a:t>20 bytes unused</a:t>
            </a:r>
            <a:endParaRPr lang="en-US" sz="1800" dirty="0">
              <a:latin typeface="Courier New" pitchFamily="49" charset="0"/>
            </a:endParaRPr>
          </a:p>
        </p:txBody>
      </p:sp>
      <p:sp>
        <p:nvSpPr>
          <p:cNvPr id="25" name="Rectangle 5"/>
          <p:cNvSpPr>
            <a:spLocks noChangeArrowheads="1"/>
          </p:cNvSpPr>
          <p:nvPr/>
        </p:nvSpPr>
        <p:spPr bwMode="auto">
          <a:xfrm>
            <a:off x="3403600" y="3444014"/>
            <a:ext cx="4718485" cy="1197764"/>
          </a:xfrm>
          <a:prstGeom prst="rect">
            <a:avLst/>
          </a:prstGeom>
          <a:solidFill>
            <a:srgbClr val="F1C7C7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square" lIns="90487" tIns="44450" rIns="90487" bIns="44450">
            <a:spAutoFit/>
          </a:bodyPr>
          <a:lstStyle/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  <a:ea typeface="MS Mincho" pitchFamily="49" charset="-128"/>
              </a:rPr>
              <a:t>  . . .</a:t>
            </a:r>
          </a:p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  <a:ea typeface="MS Mincho" pitchFamily="49" charset="-128"/>
              </a:rPr>
              <a:t>  4006f1:	</a:t>
            </a:r>
            <a:r>
              <a:rPr lang="en-US" sz="1800" dirty="0" err="1">
                <a:latin typeface="Courier New" pitchFamily="49" charset="0"/>
                <a:ea typeface="MS Mincho" pitchFamily="49" charset="-128"/>
              </a:rPr>
              <a:t>callq</a:t>
            </a:r>
            <a:r>
              <a:rPr lang="en-US" sz="1800" dirty="0">
                <a:latin typeface="Courier New" pitchFamily="49" charset="0"/>
                <a:ea typeface="MS Mincho" pitchFamily="49" charset="-128"/>
              </a:rPr>
              <a:t>  4006cf &lt;echo&gt;</a:t>
            </a:r>
          </a:p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  <a:ea typeface="MS Mincho" pitchFamily="49" charset="-128"/>
              </a:rPr>
              <a:t>  </a:t>
            </a:r>
            <a:r>
              <a:rPr lang="en-US" sz="1800" dirty="0">
                <a:solidFill>
                  <a:srgbClr val="0070C0"/>
                </a:solidFill>
                <a:latin typeface="Courier New" pitchFamily="49" charset="0"/>
                <a:ea typeface="MS Mincho" pitchFamily="49" charset="-128"/>
              </a:rPr>
              <a:t>4006f6</a:t>
            </a:r>
            <a:r>
              <a:rPr lang="en-US" sz="1800" dirty="0">
                <a:latin typeface="Courier New" pitchFamily="49" charset="0"/>
                <a:ea typeface="MS Mincho" pitchFamily="49" charset="-128"/>
              </a:rPr>
              <a:t>:	add    $0x8,%rsp</a:t>
            </a:r>
          </a:p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  <a:ea typeface="MS Mincho" pitchFamily="49" charset="-128"/>
              </a:rPr>
              <a:t>  . . 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282950" y="3037113"/>
            <a:ext cx="14691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latin typeface="Calibri" pitchFamily="34" charset="0"/>
              </a:rPr>
              <a:t>call_echo</a:t>
            </a:r>
            <a:r>
              <a:rPr lang="en-US" dirty="0">
                <a:latin typeface="Calibri" pitchFamily="34" charset="0"/>
              </a:rPr>
              <a:t>: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533400" y="2811289"/>
            <a:ext cx="1797050" cy="304800"/>
            <a:chOff x="2377022" y="2811289"/>
            <a:chExt cx="1797050" cy="304800"/>
          </a:xfrm>
          <a:solidFill>
            <a:srgbClr val="D5F1CF"/>
          </a:solidFill>
        </p:grpSpPr>
        <p:sp>
          <p:nvSpPr>
            <p:cNvPr id="27" name="Rectangle 24"/>
            <p:cNvSpPr>
              <a:spLocks noChangeArrowheads="1"/>
            </p:cNvSpPr>
            <p:nvPr/>
          </p:nvSpPr>
          <p:spPr bwMode="auto">
            <a:xfrm>
              <a:off x="2377022" y="2811289"/>
              <a:ext cx="449263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rgbClr val="0070C0"/>
                  </a:solidFill>
                  <a:latin typeface="Courier New" pitchFamily="49" charset="0"/>
                  <a:cs typeface="+mn-cs"/>
                </a:rPr>
                <a:t>00</a:t>
              </a:r>
            </a:p>
          </p:txBody>
        </p:sp>
        <p:sp>
          <p:nvSpPr>
            <p:cNvPr id="28" name="Rectangle 25"/>
            <p:cNvSpPr>
              <a:spLocks noChangeArrowheads="1"/>
            </p:cNvSpPr>
            <p:nvPr/>
          </p:nvSpPr>
          <p:spPr bwMode="auto">
            <a:xfrm>
              <a:off x="2826285" y="2811289"/>
              <a:ext cx="449262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rgbClr val="0070C0"/>
                  </a:solidFill>
                  <a:latin typeface="Courier New" pitchFamily="49" charset="0"/>
                  <a:cs typeface="+mn-cs"/>
                </a:rPr>
                <a:t>40</a:t>
              </a:r>
            </a:p>
          </p:txBody>
        </p:sp>
        <p:sp>
          <p:nvSpPr>
            <p:cNvPr id="29" name="Rectangle 26"/>
            <p:cNvSpPr>
              <a:spLocks noChangeArrowheads="1"/>
            </p:cNvSpPr>
            <p:nvPr/>
          </p:nvSpPr>
          <p:spPr bwMode="auto">
            <a:xfrm>
              <a:off x="3275547" y="2811289"/>
              <a:ext cx="449263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rgbClr val="0070C0"/>
                  </a:solidFill>
                  <a:latin typeface="Courier New" pitchFamily="49" charset="0"/>
                  <a:cs typeface="+mn-cs"/>
                </a:rPr>
                <a:t>06</a:t>
              </a:r>
            </a:p>
          </p:txBody>
        </p:sp>
        <p:sp>
          <p:nvSpPr>
            <p:cNvPr id="30" name="Rectangle 27"/>
            <p:cNvSpPr>
              <a:spLocks noChangeArrowheads="1"/>
            </p:cNvSpPr>
            <p:nvPr/>
          </p:nvSpPr>
          <p:spPr bwMode="auto">
            <a:xfrm>
              <a:off x="3724810" y="2811289"/>
              <a:ext cx="449262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rgbClr val="0070C0"/>
                  </a:solidFill>
                  <a:latin typeface="Courier New" pitchFamily="49" charset="0"/>
                  <a:cs typeface="+mn-cs"/>
                </a:rPr>
                <a:t>f6</a:t>
              </a: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538208" y="2481496"/>
            <a:ext cx="1797050" cy="304800"/>
            <a:chOff x="2377022" y="2811289"/>
            <a:chExt cx="1797050" cy="304800"/>
          </a:xfrm>
          <a:solidFill>
            <a:srgbClr val="D5F1CF"/>
          </a:solidFill>
        </p:grpSpPr>
        <p:sp>
          <p:nvSpPr>
            <p:cNvPr id="33" name="Rectangle 24"/>
            <p:cNvSpPr>
              <a:spLocks noChangeArrowheads="1"/>
            </p:cNvSpPr>
            <p:nvPr/>
          </p:nvSpPr>
          <p:spPr bwMode="auto">
            <a:xfrm>
              <a:off x="2377022" y="2811289"/>
              <a:ext cx="449263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rgbClr val="0070C0"/>
                  </a:solidFill>
                  <a:latin typeface="Courier New" pitchFamily="49" charset="0"/>
                  <a:cs typeface="+mn-cs"/>
                </a:rPr>
                <a:t>00</a:t>
              </a:r>
            </a:p>
          </p:txBody>
        </p:sp>
        <p:sp>
          <p:nvSpPr>
            <p:cNvPr id="34" name="Rectangle 25"/>
            <p:cNvSpPr>
              <a:spLocks noChangeArrowheads="1"/>
            </p:cNvSpPr>
            <p:nvPr/>
          </p:nvSpPr>
          <p:spPr bwMode="auto">
            <a:xfrm>
              <a:off x="2826285" y="2811289"/>
              <a:ext cx="449262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rgbClr val="0070C0"/>
                  </a:solidFill>
                  <a:latin typeface="Courier New" pitchFamily="49" charset="0"/>
                  <a:cs typeface="+mn-cs"/>
                </a:rPr>
                <a:t>00</a:t>
              </a:r>
            </a:p>
          </p:txBody>
        </p:sp>
        <p:sp>
          <p:nvSpPr>
            <p:cNvPr id="35" name="Rectangle 26"/>
            <p:cNvSpPr>
              <a:spLocks noChangeArrowheads="1"/>
            </p:cNvSpPr>
            <p:nvPr/>
          </p:nvSpPr>
          <p:spPr bwMode="auto">
            <a:xfrm>
              <a:off x="3275547" y="2811289"/>
              <a:ext cx="449263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rgbClr val="0070C0"/>
                  </a:solidFill>
                  <a:latin typeface="Courier New" pitchFamily="49" charset="0"/>
                  <a:cs typeface="+mn-cs"/>
                </a:rPr>
                <a:t>00</a:t>
              </a:r>
            </a:p>
          </p:txBody>
        </p:sp>
        <p:sp>
          <p:nvSpPr>
            <p:cNvPr id="36" name="Rectangle 27"/>
            <p:cNvSpPr>
              <a:spLocks noChangeArrowheads="1"/>
            </p:cNvSpPr>
            <p:nvPr/>
          </p:nvSpPr>
          <p:spPr bwMode="auto">
            <a:xfrm>
              <a:off x="3724810" y="2811289"/>
              <a:ext cx="449262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rgbClr val="0070C0"/>
                  </a:solidFill>
                  <a:latin typeface="Courier New" pitchFamily="49" charset="0"/>
                  <a:cs typeface="+mn-cs"/>
                </a:rPr>
                <a:t>00</a:t>
              </a:r>
            </a:p>
          </p:txBody>
        </p:sp>
      </p:grpSp>
      <p:sp>
        <p:nvSpPr>
          <p:cNvPr id="37" name="Rectangle 3"/>
          <p:cNvSpPr>
            <a:spLocks noChangeArrowheads="1"/>
          </p:cNvSpPr>
          <p:nvPr/>
        </p:nvSpPr>
        <p:spPr bwMode="auto">
          <a:xfrm>
            <a:off x="2390791" y="5029200"/>
            <a:ext cx="5257800" cy="828432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7" tIns="44450" rIns="90487" bIns="44450">
            <a:spAutoFit/>
          </a:bodyPr>
          <a:lstStyle/>
          <a:p>
            <a:pPr eaLnBrk="0" hangingPunct="0">
              <a:tabLst>
                <a:tab pos="457200" algn="l"/>
                <a:tab pos="1485900" algn="l"/>
              </a:tabLst>
              <a:defRPr/>
            </a:pPr>
            <a:r>
              <a:rPr lang="en-US" sz="1600" dirty="0" err="1">
                <a:latin typeface="Courier New" pitchFamily="49" charset="0"/>
                <a:ea typeface="MS Mincho" pitchFamily="49" charset="-128"/>
                <a:cs typeface="+mn-cs"/>
              </a:rPr>
              <a:t>unix</a:t>
            </a:r>
            <a:r>
              <a:rPr lang="en-US" sz="1600" dirty="0">
                <a:latin typeface="Courier New" pitchFamily="49" charset="0"/>
                <a:ea typeface="MS Mincho" pitchFamily="49" charset="-128"/>
                <a:cs typeface="+mn-cs"/>
              </a:rPr>
              <a:t>&gt;</a:t>
            </a:r>
            <a:r>
              <a:rPr lang="en-US" sz="1600" i="1" dirty="0">
                <a:latin typeface="Courier New" pitchFamily="49" charset="0"/>
                <a:ea typeface="MS Mincho" pitchFamily="49" charset="-128"/>
                <a:cs typeface="+mn-cs"/>
              </a:rPr>
              <a:t>./</a:t>
            </a:r>
            <a:r>
              <a:rPr lang="en-US" sz="1600" i="1" dirty="0" err="1">
                <a:latin typeface="Courier New" pitchFamily="49" charset="0"/>
                <a:ea typeface="MS Mincho" pitchFamily="49" charset="-128"/>
                <a:cs typeface="+mn-cs"/>
              </a:rPr>
              <a:t>bufdemo-nsp</a:t>
            </a:r>
            <a:endParaRPr lang="en-US" sz="1600" i="1" dirty="0">
              <a:latin typeface="Courier New" pitchFamily="49" charset="0"/>
              <a:ea typeface="MS Mincho" pitchFamily="49" charset="-128"/>
              <a:cs typeface="+mn-cs"/>
            </a:endParaRPr>
          </a:p>
          <a:p>
            <a:pPr eaLnBrk="0" hangingPunct="0">
              <a:tabLst>
                <a:tab pos="457200" algn="l"/>
                <a:tab pos="1485900" algn="l"/>
              </a:tabLst>
              <a:defRPr/>
            </a:pPr>
            <a:r>
              <a:rPr lang="en-US" sz="1600" dirty="0">
                <a:latin typeface="Courier New" pitchFamily="49" charset="0"/>
                <a:ea typeface="MS Mincho" pitchFamily="49" charset="-128"/>
                <a:cs typeface="+mn-cs"/>
              </a:rPr>
              <a:t>Type a string:</a:t>
            </a:r>
            <a:r>
              <a:rPr lang="en-US" sz="1600" i="1" dirty="0">
                <a:latin typeface="Courier New" pitchFamily="49" charset="0"/>
                <a:ea typeface="MS Mincho" pitchFamily="49" charset="-128"/>
                <a:cs typeface="+mn-cs"/>
              </a:rPr>
              <a:t>01234567890123456789012</a:t>
            </a:r>
          </a:p>
          <a:p>
            <a:pPr eaLnBrk="0" hangingPunct="0">
              <a:tabLst>
                <a:tab pos="457200" algn="l"/>
                <a:tab pos="1485900" algn="l"/>
              </a:tabLst>
              <a:defRPr/>
            </a:pPr>
            <a:r>
              <a:rPr lang="en-US" sz="1600" dirty="0">
                <a:latin typeface="Courier New" pitchFamily="49" charset="0"/>
                <a:ea typeface="MS Mincho" pitchFamily="49" charset="-128"/>
              </a:rPr>
              <a:t>01234567890123456789012</a:t>
            </a:r>
            <a:endParaRPr lang="en-US" sz="1600" dirty="0">
              <a:latin typeface="Courier New" pitchFamily="49" charset="0"/>
              <a:ea typeface="MS Mincho" pitchFamily="49" charset="-128"/>
              <a:cs typeface="+mn-cs"/>
            </a:endParaRPr>
          </a:p>
        </p:txBody>
      </p:sp>
      <p:grpSp>
        <p:nvGrpSpPr>
          <p:cNvPr id="43" name="Group 42"/>
          <p:cNvGrpSpPr/>
          <p:nvPr/>
        </p:nvGrpSpPr>
        <p:grpSpPr>
          <a:xfrm>
            <a:off x="533400" y="4336978"/>
            <a:ext cx="1797050" cy="304800"/>
            <a:chOff x="533400" y="4648200"/>
            <a:chExt cx="1797050" cy="304800"/>
          </a:xfrm>
          <a:solidFill>
            <a:schemeClr val="bg2">
              <a:lumMod val="40000"/>
              <a:lumOff val="60000"/>
            </a:schemeClr>
          </a:solidFill>
        </p:grpSpPr>
        <p:sp>
          <p:nvSpPr>
            <p:cNvPr id="44" name="Rectangle 24"/>
            <p:cNvSpPr>
              <a:spLocks noChangeArrowheads="1"/>
            </p:cNvSpPr>
            <p:nvPr/>
          </p:nvSpPr>
          <p:spPr bwMode="auto">
            <a:xfrm>
              <a:off x="533400" y="4648200"/>
              <a:ext cx="449263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latin typeface="Courier New" pitchFamily="49" charset="0"/>
                  <a:cs typeface="+mn-cs"/>
                </a:rPr>
                <a:t>37</a:t>
              </a:r>
            </a:p>
          </p:txBody>
        </p:sp>
        <p:sp>
          <p:nvSpPr>
            <p:cNvPr id="45" name="Rectangle 25"/>
            <p:cNvSpPr>
              <a:spLocks noChangeArrowheads="1"/>
            </p:cNvSpPr>
            <p:nvPr/>
          </p:nvSpPr>
          <p:spPr bwMode="auto">
            <a:xfrm>
              <a:off x="982663" y="4648200"/>
              <a:ext cx="449262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latin typeface="Courier New" pitchFamily="49" charset="0"/>
                  <a:cs typeface="+mn-cs"/>
                </a:rPr>
                <a:t>36</a:t>
              </a:r>
            </a:p>
          </p:txBody>
        </p:sp>
        <p:sp>
          <p:nvSpPr>
            <p:cNvPr id="46" name="Rectangle 26"/>
            <p:cNvSpPr>
              <a:spLocks noChangeArrowheads="1"/>
            </p:cNvSpPr>
            <p:nvPr/>
          </p:nvSpPr>
          <p:spPr bwMode="auto">
            <a:xfrm>
              <a:off x="1431925" y="4648200"/>
              <a:ext cx="449263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latin typeface="Courier New" pitchFamily="49" charset="0"/>
                  <a:cs typeface="+mn-cs"/>
                </a:rPr>
                <a:t>35</a:t>
              </a:r>
            </a:p>
          </p:txBody>
        </p:sp>
        <p:sp>
          <p:nvSpPr>
            <p:cNvPr id="47" name="Rectangle 27"/>
            <p:cNvSpPr>
              <a:spLocks noChangeArrowheads="1"/>
            </p:cNvSpPr>
            <p:nvPr/>
          </p:nvSpPr>
          <p:spPr bwMode="auto">
            <a:xfrm>
              <a:off x="1881188" y="4648200"/>
              <a:ext cx="449262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latin typeface="Courier New" pitchFamily="49" charset="0"/>
                  <a:cs typeface="+mn-cs"/>
                </a:rPr>
                <a:t>34</a:t>
              </a:r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533400" y="4025756"/>
            <a:ext cx="1797050" cy="304800"/>
            <a:chOff x="533400" y="4648200"/>
            <a:chExt cx="1797050" cy="304800"/>
          </a:xfrm>
          <a:solidFill>
            <a:schemeClr val="bg2">
              <a:lumMod val="40000"/>
              <a:lumOff val="60000"/>
            </a:schemeClr>
          </a:solidFill>
        </p:grpSpPr>
        <p:sp>
          <p:nvSpPr>
            <p:cNvPr id="49" name="Rectangle 24"/>
            <p:cNvSpPr>
              <a:spLocks noChangeArrowheads="1"/>
            </p:cNvSpPr>
            <p:nvPr/>
          </p:nvSpPr>
          <p:spPr bwMode="auto">
            <a:xfrm>
              <a:off x="533400" y="4648200"/>
              <a:ext cx="449263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latin typeface="Courier New" pitchFamily="49" charset="0"/>
                  <a:cs typeface="+mn-cs"/>
                </a:rPr>
                <a:t>31</a:t>
              </a:r>
            </a:p>
          </p:txBody>
        </p:sp>
        <p:sp>
          <p:nvSpPr>
            <p:cNvPr id="50" name="Rectangle 25"/>
            <p:cNvSpPr>
              <a:spLocks noChangeArrowheads="1"/>
            </p:cNvSpPr>
            <p:nvPr/>
          </p:nvSpPr>
          <p:spPr bwMode="auto">
            <a:xfrm>
              <a:off x="982663" y="4648200"/>
              <a:ext cx="449262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latin typeface="Courier New" pitchFamily="49" charset="0"/>
                  <a:cs typeface="+mn-cs"/>
                </a:rPr>
                <a:t>30</a:t>
              </a:r>
            </a:p>
          </p:txBody>
        </p:sp>
        <p:sp>
          <p:nvSpPr>
            <p:cNvPr id="51" name="Rectangle 26"/>
            <p:cNvSpPr>
              <a:spLocks noChangeArrowheads="1"/>
            </p:cNvSpPr>
            <p:nvPr/>
          </p:nvSpPr>
          <p:spPr bwMode="auto">
            <a:xfrm>
              <a:off x="1431925" y="4648200"/>
              <a:ext cx="449263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latin typeface="Courier New" pitchFamily="49" charset="0"/>
                  <a:cs typeface="+mn-cs"/>
                </a:rPr>
                <a:t>39</a:t>
              </a:r>
            </a:p>
          </p:txBody>
        </p:sp>
        <p:sp>
          <p:nvSpPr>
            <p:cNvPr id="52" name="Rectangle 27"/>
            <p:cNvSpPr>
              <a:spLocks noChangeArrowheads="1"/>
            </p:cNvSpPr>
            <p:nvPr/>
          </p:nvSpPr>
          <p:spPr bwMode="auto">
            <a:xfrm>
              <a:off x="1881188" y="4648200"/>
              <a:ext cx="449262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latin typeface="Courier New" pitchFamily="49" charset="0"/>
                  <a:cs typeface="+mn-cs"/>
                </a:rPr>
                <a:t>38</a:t>
              </a:r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533400" y="3714534"/>
            <a:ext cx="1797050" cy="304800"/>
            <a:chOff x="533400" y="4648200"/>
            <a:chExt cx="1797050" cy="304800"/>
          </a:xfrm>
          <a:solidFill>
            <a:schemeClr val="bg2">
              <a:lumMod val="40000"/>
              <a:lumOff val="60000"/>
            </a:schemeClr>
          </a:solidFill>
        </p:grpSpPr>
        <p:sp>
          <p:nvSpPr>
            <p:cNvPr id="54" name="Rectangle 24"/>
            <p:cNvSpPr>
              <a:spLocks noChangeArrowheads="1"/>
            </p:cNvSpPr>
            <p:nvPr/>
          </p:nvSpPr>
          <p:spPr bwMode="auto">
            <a:xfrm>
              <a:off x="533400" y="4648200"/>
              <a:ext cx="449263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latin typeface="Courier New" pitchFamily="49" charset="0"/>
                  <a:cs typeface="+mn-cs"/>
                </a:rPr>
                <a:t>35</a:t>
              </a:r>
            </a:p>
          </p:txBody>
        </p:sp>
        <p:sp>
          <p:nvSpPr>
            <p:cNvPr id="55" name="Rectangle 25"/>
            <p:cNvSpPr>
              <a:spLocks noChangeArrowheads="1"/>
            </p:cNvSpPr>
            <p:nvPr/>
          </p:nvSpPr>
          <p:spPr bwMode="auto">
            <a:xfrm>
              <a:off x="982663" y="4648200"/>
              <a:ext cx="449262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latin typeface="Courier New" pitchFamily="49" charset="0"/>
                  <a:cs typeface="+mn-cs"/>
                </a:rPr>
                <a:t>34</a:t>
              </a:r>
            </a:p>
          </p:txBody>
        </p:sp>
        <p:sp>
          <p:nvSpPr>
            <p:cNvPr id="56" name="Rectangle 26"/>
            <p:cNvSpPr>
              <a:spLocks noChangeArrowheads="1"/>
            </p:cNvSpPr>
            <p:nvPr/>
          </p:nvSpPr>
          <p:spPr bwMode="auto">
            <a:xfrm>
              <a:off x="1431925" y="4648200"/>
              <a:ext cx="449263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latin typeface="Courier New" pitchFamily="49" charset="0"/>
                  <a:cs typeface="+mn-cs"/>
                </a:rPr>
                <a:t>33</a:t>
              </a:r>
            </a:p>
          </p:txBody>
        </p:sp>
        <p:sp>
          <p:nvSpPr>
            <p:cNvPr id="57" name="Rectangle 27"/>
            <p:cNvSpPr>
              <a:spLocks noChangeArrowheads="1"/>
            </p:cNvSpPr>
            <p:nvPr/>
          </p:nvSpPr>
          <p:spPr bwMode="auto">
            <a:xfrm>
              <a:off x="1881188" y="4648200"/>
              <a:ext cx="449262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latin typeface="Courier New" pitchFamily="49" charset="0"/>
                  <a:cs typeface="+mn-cs"/>
                </a:rPr>
                <a:t>32</a:t>
              </a:r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533400" y="3403312"/>
            <a:ext cx="1797050" cy="304800"/>
            <a:chOff x="533400" y="4648200"/>
            <a:chExt cx="1797050" cy="304800"/>
          </a:xfrm>
          <a:solidFill>
            <a:schemeClr val="bg2">
              <a:lumMod val="40000"/>
              <a:lumOff val="60000"/>
            </a:schemeClr>
          </a:solidFill>
        </p:grpSpPr>
        <p:sp>
          <p:nvSpPr>
            <p:cNvPr id="59" name="Rectangle 24"/>
            <p:cNvSpPr>
              <a:spLocks noChangeArrowheads="1"/>
            </p:cNvSpPr>
            <p:nvPr/>
          </p:nvSpPr>
          <p:spPr bwMode="auto">
            <a:xfrm>
              <a:off x="533400" y="4648200"/>
              <a:ext cx="449263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latin typeface="Courier New" pitchFamily="49" charset="0"/>
                  <a:cs typeface="+mn-cs"/>
                </a:rPr>
                <a:t>39</a:t>
              </a:r>
            </a:p>
          </p:txBody>
        </p:sp>
        <p:sp>
          <p:nvSpPr>
            <p:cNvPr id="60" name="Rectangle 25"/>
            <p:cNvSpPr>
              <a:spLocks noChangeArrowheads="1"/>
            </p:cNvSpPr>
            <p:nvPr/>
          </p:nvSpPr>
          <p:spPr bwMode="auto">
            <a:xfrm>
              <a:off x="982663" y="4648200"/>
              <a:ext cx="449262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latin typeface="Courier New" pitchFamily="49" charset="0"/>
                  <a:cs typeface="+mn-cs"/>
                </a:rPr>
                <a:t>38</a:t>
              </a:r>
            </a:p>
          </p:txBody>
        </p:sp>
        <p:sp>
          <p:nvSpPr>
            <p:cNvPr id="61" name="Rectangle 26"/>
            <p:cNvSpPr>
              <a:spLocks noChangeArrowheads="1"/>
            </p:cNvSpPr>
            <p:nvPr/>
          </p:nvSpPr>
          <p:spPr bwMode="auto">
            <a:xfrm>
              <a:off x="1431925" y="4648200"/>
              <a:ext cx="449263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latin typeface="Courier New" pitchFamily="49" charset="0"/>
                  <a:cs typeface="+mn-cs"/>
                </a:rPr>
                <a:t>37</a:t>
              </a:r>
            </a:p>
          </p:txBody>
        </p:sp>
        <p:sp>
          <p:nvSpPr>
            <p:cNvPr id="62" name="Rectangle 27"/>
            <p:cNvSpPr>
              <a:spLocks noChangeArrowheads="1"/>
            </p:cNvSpPr>
            <p:nvPr/>
          </p:nvSpPr>
          <p:spPr bwMode="auto">
            <a:xfrm>
              <a:off x="1881188" y="4648200"/>
              <a:ext cx="449262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latin typeface="Courier New" pitchFamily="49" charset="0"/>
                  <a:cs typeface="+mn-cs"/>
                </a:rPr>
                <a:t>36</a:t>
              </a:r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533400" y="3092090"/>
            <a:ext cx="1797050" cy="304800"/>
            <a:chOff x="533400" y="4648200"/>
            <a:chExt cx="1797050" cy="304800"/>
          </a:xfrm>
          <a:solidFill>
            <a:schemeClr val="bg2">
              <a:lumMod val="40000"/>
              <a:lumOff val="60000"/>
            </a:schemeClr>
          </a:solidFill>
        </p:grpSpPr>
        <p:sp>
          <p:nvSpPr>
            <p:cNvPr id="64" name="Rectangle 24"/>
            <p:cNvSpPr>
              <a:spLocks noChangeArrowheads="1"/>
            </p:cNvSpPr>
            <p:nvPr/>
          </p:nvSpPr>
          <p:spPr bwMode="auto">
            <a:xfrm>
              <a:off x="533400" y="4648200"/>
              <a:ext cx="449263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rgbClr val="FF0000"/>
                  </a:solidFill>
                  <a:latin typeface="Courier New" pitchFamily="49" charset="0"/>
                  <a:cs typeface="+mn-cs"/>
                </a:rPr>
                <a:t>00</a:t>
              </a:r>
            </a:p>
          </p:txBody>
        </p:sp>
        <p:sp>
          <p:nvSpPr>
            <p:cNvPr id="65" name="Rectangle 25"/>
            <p:cNvSpPr>
              <a:spLocks noChangeArrowheads="1"/>
            </p:cNvSpPr>
            <p:nvPr/>
          </p:nvSpPr>
          <p:spPr bwMode="auto">
            <a:xfrm>
              <a:off x="982663" y="4648200"/>
              <a:ext cx="449262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latin typeface="Courier New" pitchFamily="49" charset="0"/>
                  <a:cs typeface="+mn-cs"/>
                </a:rPr>
                <a:t>32</a:t>
              </a:r>
            </a:p>
          </p:txBody>
        </p:sp>
        <p:sp>
          <p:nvSpPr>
            <p:cNvPr id="66" name="Rectangle 26"/>
            <p:cNvSpPr>
              <a:spLocks noChangeArrowheads="1"/>
            </p:cNvSpPr>
            <p:nvPr/>
          </p:nvSpPr>
          <p:spPr bwMode="auto">
            <a:xfrm>
              <a:off x="1431925" y="4648200"/>
              <a:ext cx="449263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latin typeface="Courier New" pitchFamily="49" charset="0"/>
                  <a:cs typeface="+mn-cs"/>
                </a:rPr>
                <a:t>31</a:t>
              </a:r>
            </a:p>
          </p:txBody>
        </p:sp>
        <p:sp>
          <p:nvSpPr>
            <p:cNvPr id="67" name="Rectangle 27"/>
            <p:cNvSpPr>
              <a:spLocks noChangeArrowheads="1"/>
            </p:cNvSpPr>
            <p:nvPr/>
          </p:nvSpPr>
          <p:spPr bwMode="auto">
            <a:xfrm>
              <a:off x="1881188" y="4648200"/>
              <a:ext cx="449262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latin typeface="Courier New" pitchFamily="49" charset="0"/>
                  <a:cs typeface="+mn-cs"/>
                </a:rPr>
                <a:t>30</a:t>
              </a:r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982663" y="6292334"/>
            <a:ext cx="44294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rgbClr val="C00000"/>
                </a:solidFill>
                <a:latin typeface="Calibri" pitchFamily="34" charset="0"/>
              </a:rPr>
              <a:t>Overflowed buffer, but did not corrupt state</a:t>
            </a:r>
          </a:p>
        </p:txBody>
      </p:sp>
      <p:sp>
        <p:nvSpPr>
          <p:cNvPr id="68" name="Rectangle 3"/>
          <p:cNvSpPr>
            <a:spLocks noChangeArrowheads="1"/>
          </p:cNvSpPr>
          <p:nvPr/>
        </p:nvSpPr>
        <p:spPr bwMode="auto">
          <a:xfrm>
            <a:off x="2390791" y="5943600"/>
            <a:ext cx="3552809" cy="335989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12700">
            <a:noFill/>
            <a:miter lim="800000"/>
            <a:headEnd/>
            <a:tailEnd/>
          </a:ln>
          <a:effectLst/>
        </p:spPr>
        <p:txBody>
          <a:bodyPr wrap="square" lIns="90487" tIns="44450" rIns="90487" bIns="44450">
            <a:spAutoFit/>
          </a:bodyPr>
          <a:lstStyle/>
          <a:p>
            <a:pPr eaLnBrk="0" hangingPunct="0">
              <a:tabLst>
                <a:tab pos="457200" algn="l"/>
                <a:tab pos="1485900" algn="l"/>
              </a:tabLst>
              <a:defRPr/>
            </a:pPr>
            <a:r>
              <a:rPr lang="en-US" sz="1600" dirty="0">
                <a:latin typeface="Courier New" pitchFamily="49" charset="0"/>
                <a:ea typeface="MS Mincho" pitchFamily="49" charset="-128"/>
              </a:rPr>
              <a:t>“01234567890123456789012</a:t>
            </a:r>
            <a:r>
              <a:rPr lang="en-US" sz="1600" dirty="0">
                <a:solidFill>
                  <a:srgbClr val="C00000"/>
                </a:solidFill>
                <a:latin typeface="Courier New" pitchFamily="49" charset="0"/>
                <a:ea typeface="MS Mincho" pitchFamily="49" charset="-128"/>
              </a:rPr>
              <a:t>\0</a:t>
            </a:r>
            <a:r>
              <a:rPr lang="en-US" sz="1600" dirty="0">
                <a:latin typeface="Courier New" pitchFamily="49" charset="0"/>
                <a:ea typeface="MS Mincho" pitchFamily="49" charset="-128"/>
              </a:rPr>
              <a:t>”</a:t>
            </a:r>
            <a:endParaRPr lang="en-US" sz="1600" dirty="0">
              <a:latin typeface="Courier New" pitchFamily="49" charset="0"/>
              <a:ea typeface="MS Mincho" pitchFamily="49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13562213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419099" y="493713"/>
            <a:ext cx="7229491" cy="573087"/>
          </a:xfrm>
        </p:spPr>
        <p:txBody>
          <a:bodyPr/>
          <a:lstStyle/>
          <a:p>
            <a:pPr eaLnBrk="1" hangingPunct="1"/>
            <a:r>
              <a:rPr lang="en-US" dirty="0"/>
              <a:t>Buffer Overflow Stack Example #2</a:t>
            </a:r>
          </a:p>
        </p:txBody>
      </p:sp>
      <p:sp>
        <p:nvSpPr>
          <p:cNvPr id="360451" name="Rectangle 3"/>
          <p:cNvSpPr>
            <a:spLocks noChangeArrowheads="1"/>
          </p:cNvSpPr>
          <p:nvPr/>
        </p:nvSpPr>
        <p:spPr bwMode="auto">
          <a:xfrm>
            <a:off x="5486400" y="1219200"/>
            <a:ext cx="2601912" cy="1320874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7" tIns="44450" rIns="90487" bIns="44450">
            <a:spAutoFit/>
          </a:bodyPr>
          <a:lstStyle/>
          <a:p>
            <a:pPr eaLnBrk="0" hangingPunct="0">
              <a:tabLst>
                <a:tab pos="457200" algn="l"/>
                <a:tab pos="3146425" algn="l"/>
              </a:tabLst>
              <a:defRPr/>
            </a:pPr>
            <a:r>
              <a:rPr lang="en-US" sz="1600" dirty="0">
                <a:latin typeface="Courier New" pitchFamily="49" charset="0"/>
                <a:ea typeface="MS Mincho" pitchFamily="49" charset="-128"/>
                <a:cs typeface="+mn-cs"/>
              </a:rPr>
              <a:t>echo:</a:t>
            </a:r>
          </a:p>
          <a:p>
            <a:pPr eaLnBrk="0" hangingPunct="0">
              <a:tabLst>
                <a:tab pos="457200" algn="l"/>
                <a:tab pos="3146425" algn="l"/>
              </a:tabLst>
              <a:defRPr/>
            </a:pPr>
            <a:r>
              <a:rPr lang="en-US" sz="1600" dirty="0">
                <a:latin typeface="Courier New" pitchFamily="49" charset="0"/>
                <a:ea typeface="MS Mincho" pitchFamily="49" charset="-128"/>
                <a:cs typeface="+mn-cs"/>
              </a:rPr>
              <a:t>  </a:t>
            </a:r>
            <a:r>
              <a:rPr lang="en-US" sz="1600" dirty="0" err="1">
                <a:latin typeface="Courier New" pitchFamily="49" charset="0"/>
                <a:ea typeface="MS Mincho" pitchFamily="49" charset="-128"/>
                <a:cs typeface="+mn-cs"/>
              </a:rPr>
              <a:t>subq</a:t>
            </a:r>
            <a:r>
              <a:rPr lang="en-US" sz="1600" dirty="0">
                <a:latin typeface="Courier New" pitchFamily="49" charset="0"/>
                <a:ea typeface="MS Mincho" pitchFamily="49" charset="-128"/>
                <a:cs typeface="+mn-cs"/>
              </a:rPr>
              <a:t>  $24, %</a:t>
            </a:r>
            <a:r>
              <a:rPr lang="en-US" sz="1600" dirty="0" err="1">
                <a:latin typeface="Courier New" pitchFamily="49" charset="0"/>
                <a:ea typeface="MS Mincho" pitchFamily="49" charset="-128"/>
                <a:cs typeface="+mn-cs"/>
              </a:rPr>
              <a:t>rsp</a:t>
            </a:r>
            <a:endParaRPr lang="en-US" sz="1600" dirty="0">
              <a:latin typeface="Courier New" pitchFamily="49" charset="0"/>
              <a:ea typeface="MS Mincho" pitchFamily="49" charset="-128"/>
              <a:cs typeface="+mn-cs"/>
            </a:endParaRPr>
          </a:p>
          <a:p>
            <a:pPr eaLnBrk="0" hangingPunct="0">
              <a:tabLst>
                <a:tab pos="457200" algn="l"/>
                <a:tab pos="3146425" algn="l"/>
              </a:tabLst>
              <a:defRPr/>
            </a:pPr>
            <a:r>
              <a:rPr lang="en-US" sz="1600" dirty="0">
                <a:latin typeface="Courier New" pitchFamily="49" charset="0"/>
                <a:ea typeface="MS Mincho" pitchFamily="49" charset="-128"/>
                <a:cs typeface="+mn-cs"/>
              </a:rPr>
              <a:t>  </a:t>
            </a:r>
            <a:r>
              <a:rPr lang="en-US" sz="1600" dirty="0" err="1">
                <a:latin typeface="Courier New" pitchFamily="49" charset="0"/>
                <a:ea typeface="MS Mincho" pitchFamily="49" charset="-128"/>
                <a:cs typeface="+mn-cs"/>
              </a:rPr>
              <a:t>movq</a:t>
            </a:r>
            <a:r>
              <a:rPr lang="en-US" sz="1600" dirty="0">
                <a:latin typeface="Courier New" pitchFamily="49" charset="0"/>
                <a:ea typeface="MS Mincho" pitchFamily="49" charset="-128"/>
                <a:cs typeface="+mn-cs"/>
              </a:rPr>
              <a:t>  %</a:t>
            </a:r>
            <a:r>
              <a:rPr lang="en-US" sz="1600" dirty="0" err="1">
                <a:latin typeface="Courier New" pitchFamily="49" charset="0"/>
                <a:ea typeface="MS Mincho" pitchFamily="49" charset="-128"/>
                <a:cs typeface="+mn-cs"/>
              </a:rPr>
              <a:t>rsp</a:t>
            </a:r>
            <a:r>
              <a:rPr lang="en-US" sz="1600" dirty="0">
                <a:latin typeface="Courier New" pitchFamily="49" charset="0"/>
                <a:ea typeface="MS Mincho" pitchFamily="49" charset="-128"/>
                <a:cs typeface="+mn-cs"/>
              </a:rPr>
              <a:t>, %</a:t>
            </a:r>
            <a:r>
              <a:rPr lang="en-US" sz="1600" dirty="0" err="1">
                <a:latin typeface="Courier New" pitchFamily="49" charset="0"/>
                <a:ea typeface="MS Mincho" pitchFamily="49" charset="-128"/>
                <a:cs typeface="+mn-cs"/>
              </a:rPr>
              <a:t>rdi</a:t>
            </a:r>
            <a:endParaRPr lang="en-US" sz="1600" dirty="0">
              <a:latin typeface="Courier New" pitchFamily="49" charset="0"/>
              <a:ea typeface="MS Mincho" pitchFamily="49" charset="-128"/>
              <a:cs typeface="+mn-cs"/>
            </a:endParaRPr>
          </a:p>
          <a:p>
            <a:pPr eaLnBrk="0" hangingPunct="0">
              <a:tabLst>
                <a:tab pos="457200" algn="l"/>
                <a:tab pos="3146425" algn="l"/>
              </a:tabLst>
              <a:defRPr/>
            </a:pPr>
            <a:r>
              <a:rPr lang="en-US" sz="1600" dirty="0">
                <a:latin typeface="Courier New" pitchFamily="49" charset="0"/>
                <a:ea typeface="MS Mincho" pitchFamily="49" charset="-128"/>
                <a:cs typeface="+mn-cs"/>
              </a:rPr>
              <a:t>  call  gets</a:t>
            </a:r>
          </a:p>
          <a:p>
            <a:pPr eaLnBrk="0" hangingPunct="0">
              <a:tabLst>
                <a:tab pos="457200" algn="l"/>
                <a:tab pos="3146425" algn="l"/>
              </a:tabLst>
              <a:defRPr/>
            </a:pPr>
            <a:r>
              <a:rPr lang="en-US" sz="1600" dirty="0">
                <a:latin typeface="Courier New" pitchFamily="49" charset="0"/>
                <a:ea typeface="MS Mincho" pitchFamily="49" charset="-128"/>
                <a:cs typeface="+mn-cs"/>
              </a:rPr>
              <a:t>  . . .</a:t>
            </a:r>
          </a:p>
        </p:txBody>
      </p:sp>
      <p:sp>
        <p:nvSpPr>
          <p:cNvPr id="25604" name="Rectangle 4"/>
          <p:cNvSpPr>
            <a:spLocks noChangeArrowheads="1"/>
          </p:cNvSpPr>
          <p:nvPr/>
        </p:nvSpPr>
        <p:spPr bwMode="auto">
          <a:xfrm>
            <a:off x="3048000" y="1219200"/>
            <a:ext cx="2438400" cy="1567096"/>
          </a:xfrm>
          <a:prstGeom prst="rect">
            <a:avLst/>
          </a:prstGeom>
          <a:solidFill>
            <a:srgbClr val="F6F5BD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square" lIns="90487" tIns="44450" rIns="90487" bIns="44450">
            <a:spAutoFit/>
          </a:bodyPr>
          <a:lstStyle/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600" dirty="0">
                <a:latin typeface="Courier New" pitchFamily="49" charset="0"/>
                <a:ea typeface="MS Mincho" pitchFamily="49" charset="-128"/>
              </a:rPr>
              <a:t>void echo()</a:t>
            </a:r>
            <a:br>
              <a:rPr lang="en-US" sz="1600" dirty="0">
                <a:latin typeface="Courier New" pitchFamily="49" charset="0"/>
                <a:ea typeface="MS Mincho" pitchFamily="49" charset="-128"/>
              </a:rPr>
            </a:br>
            <a:r>
              <a:rPr lang="en-US" sz="1600" dirty="0">
                <a:latin typeface="Courier New" pitchFamily="49" charset="0"/>
                <a:ea typeface="MS Mincho" pitchFamily="49" charset="-128"/>
              </a:rPr>
              <a:t>{</a:t>
            </a:r>
            <a:br>
              <a:rPr lang="en-US" sz="1600" dirty="0">
                <a:latin typeface="Courier New" pitchFamily="49" charset="0"/>
                <a:ea typeface="MS Mincho" pitchFamily="49" charset="-128"/>
              </a:rPr>
            </a:br>
            <a:r>
              <a:rPr lang="en-US" sz="1600" dirty="0">
                <a:latin typeface="Courier New" pitchFamily="49" charset="0"/>
                <a:ea typeface="MS Mincho" pitchFamily="49" charset="-128"/>
              </a:rPr>
              <a:t>    char </a:t>
            </a:r>
            <a:r>
              <a:rPr lang="en-US" sz="1600" dirty="0" err="1">
                <a:latin typeface="Courier New" pitchFamily="49" charset="0"/>
                <a:ea typeface="MS Mincho" pitchFamily="49" charset="-128"/>
              </a:rPr>
              <a:t>buf</a:t>
            </a:r>
            <a:r>
              <a:rPr lang="en-US" sz="1600" dirty="0">
                <a:latin typeface="Courier New" pitchFamily="49" charset="0"/>
                <a:ea typeface="MS Mincho" pitchFamily="49" charset="-128"/>
              </a:rPr>
              <a:t>[4]; </a:t>
            </a:r>
          </a:p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600" dirty="0">
                <a:latin typeface="Courier New" pitchFamily="49" charset="0"/>
                <a:ea typeface="MS Mincho" pitchFamily="49" charset="-128"/>
              </a:rPr>
              <a:t>    gets(</a:t>
            </a:r>
            <a:r>
              <a:rPr lang="en-US" sz="1600" dirty="0" err="1">
                <a:latin typeface="Courier New" pitchFamily="49" charset="0"/>
                <a:ea typeface="MS Mincho" pitchFamily="49" charset="-128"/>
              </a:rPr>
              <a:t>buf</a:t>
            </a:r>
            <a:r>
              <a:rPr lang="en-US" sz="1600" dirty="0">
                <a:latin typeface="Courier New" pitchFamily="49" charset="0"/>
                <a:ea typeface="MS Mincho" pitchFamily="49" charset="-128"/>
              </a:rPr>
              <a:t>);</a:t>
            </a:r>
            <a:br>
              <a:rPr lang="en-US" sz="1600" dirty="0">
                <a:latin typeface="Courier New" pitchFamily="49" charset="0"/>
                <a:ea typeface="MS Mincho" pitchFamily="49" charset="-128"/>
              </a:rPr>
            </a:br>
            <a:r>
              <a:rPr lang="en-US" sz="1600" dirty="0">
                <a:latin typeface="Courier New" pitchFamily="49" charset="0"/>
                <a:ea typeface="MS Mincho" pitchFamily="49" charset="-128"/>
              </a:rPr>
              <a:t>    . . .</a:t>
            </a:r>
            <a:br>
              <a:rPr lang="en-US" sz="1600" dirty="0">
                <a:latin typeface="Courier New" pitchFamily="49" charset="0"/>
                <a:ea typeface="MS Mincho" pitchFamily="49" charset="-128"/>
              </a:rPr>
            </a:br>
            <a:r>
              <a:rPr lang="en-US" sz="1600" dirty="0">
                <a:latin typeface="Courier New" pitchFamily="49" charset="0"/>
                <a:ea typeface="MS Mincho" pitchFamily="49" charset="-128"/>
              </a:rPr>
              <a:t>}</a:t>
            </a:r>
          </a:p>
        </p:txBody>
      </p:sp>
      <p:sp>
        <p:nvSpPr>
          <p:cNvPr id="360470" name="Rectangle 22"/>
          <p:cNvSpPr>
            <a:spLocks noChangeArrowheads="1"/>
          </p:cNvSpPr>
          <p:nvPr/>
        </p:nvSpPr>
        <p:spPr bwMode="auto">
          <a:xfrm>
            <a:off x="533400" y="2503486"/>
            <a:ext cx="1797050" cy="608299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1800" b="0" dirty="0">
                <a:latin typeface="Calibri" pitchFamily="34" charset="0"/>
                <a:cs typeface="+mn-cs"/>
              </a:rPr>
              <a:t>Return Address</a:t>
            </a:r>
          </a:p>
          <a:p>
            <a:pPr algn="ctr">
              <a:defRPr/>
            </a:pPr>
            <a:r>
              <a:rPr lang="en-US" sz="1800" b="0" dirty="0">
                <a:latin typeface="Calibri" pitchFamily="34" charset="0"/>
                <a:cs typeface="+mn-cs"/>
              </a:rPr>
              <a:t>(8 bytes)</a:t>
            </a:r>
          </a:p>
        </p:txBody>
      </p:sp>
      <p:sp>
        <p:nvSpPr>
          <p:cNvPr id="360477" name="Line 29"/>
          <p:cNvSpPr>
            <a:spLocks noChangeShapeType="1"/>
          </p:cNvSpPr>
          <p:nvPr/>
        </p:nvSpPr>
        <p:spPr bwMode="auto">
          <a:xfrm flipH="1">
            <a:off x="2952750" y="4814816"/>
            <a:ext cx="45085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60478" name="Rectangle 30"/>
          <p:cNvSpPr>
            <a:spLocks noChangeArrowheads="1"/>
          </p:cNvSpPr>
          <p:nvPr/>
        </p:nvSpPr>
        <p:spPr bwMode="auto">
          <a:xfrm>
            <a:off x="3365500" y="4641778"/>
            <a:ext cx="73875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dirty="0">
                <a:latin typeface="Courier New" pitchFamily="49" charset="0"/>
              </a:rPr>
              <a:t>%</a:t>
            </a:r>
            <a:r>
              <a:rPr lang="en-US" sz="1800" dirty="0" err="1">
                <a:latin typeface="Courier New" pitchFamily="49" charset="0"/>
              </a:rPr>
              <a:t>rsp</a:t>
            </a:r>
            <a:endParaRPr lang="en-US" sz="1800" dirty="0">
              <a:latin typeface="Courier New" pitchFamily="49" charset="0"/>
            </a:endParaRPr>
          </a:p>
        </p:txBody>
      </p:sp>
      <p:sp>
        <p:nvSpPr>
          <p:cNvPr id="360479" name="Rectangle 31"/>
          <p:cNvSpPr>
            <a:spLocks noChangeArrowheads="1"/>
          </p:cNvSpPr>
          <p:nvPr/>
        </p:nvSpPr>
        <p:spPr bwMode="auto">
          <a:xfrm>
            <a:off x="533400" y="1360487"/>
            <a:ext cx="1797050" cy="114300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pPr algn="ctr">
              <a:defRPr/>
            </a:pPr>
            <a:r>
              <a:rPr lang="en-US" sz="1800" b="0" dirty="0">
                <a:latin typeface="Calibri" pitchFamily="34" charset="0"/>
                <a:cs typeface="+mn-cs"/>
              </a:rPr>
              <a:t>Stack Frame</a:t>
            </a:r>
          </a:p>
          <a:p>
            <a:pPr algn="ctr">
              <a:defRPr/>
            </a:pPr>
            <a:r>
              <a:rPr lang="en-US" sz="1800" b="0" dirty="0">
                <a:latin typeface="Calibri" pitchFamily="34" charset="0"/>
                <a:cs typeface="+mn-cs"/>
              </a:rPr>
              <a:t>for </a:t>
            </a:r>
            <a:r>
              <a:rPr lang="en-US" sz="1800" dirty="0" err="1">
                <a:latin typeface="Courier New" pitchFamily="49" charset="0"/>
                <a:cs typeface="+mn-cs"/>
              </a:rPr>
              <a:t>call_echo</a:t>
            </a:r>
            <a:endParaRPr lang="en-US" sz="1800" dirty="0">
              <a:latin typeface="Courier New" pitchFamily="49" charset="0"/>
              <a:cs typeface="+mn-cs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533400" y="4648200"/>
            <a:ext cx="1797050" cy="304800"/>
            <a:chOff x="533400" y="4648200"/>
            <a:chExt cx="1797050" cy="304800"/>
          </a:xfrm>
        </p:grpSpPr>
        <p:sp>
          <p:nvSpPr>
            <p:cNvPr id="360472" name="Rectangle 24"/>
            <p:cNvSpPr>
              <a:spLocks noChangeArrowheads="1"/>
            </p:cNvSpPr>
            <p:nvPr/>
          </p:nvSpPr>
          <p:spPr bwMode="auto">
            <a:xfrm>
              <a:off x="533400" y="4648200"/>
              <a:ext cx="449263" cy="3048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latin typeface="Courier New" pitchFamily="49" charset="0"/>
                  <a:cs typeface="+mn-cs"/>
                </a:rPr>
                <a:t>33</a:t>
              </a:r>
            </a:p>
          </p:txBody>
        </p:sp>
        <p:sp>
          <p:nvSpPr>
            <p:cNvPr id="360473" name="Rectangle 25"/>
            <p:cNvSpPr>
              <a:spLocks noChangeArrowheads="1"/>
            </p:cNvSpPr>
            <p:nvPr/>
          </p:nvSpPr>
          <p:spPr bwMode="auto">
            <a:xfrm>
              <a:off x="982663" y="4648200"/>
              <a:ext cx="449262" cy="3048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latin typeface="Courier New" pitchFamily="49" charset="0"/>
                  <a:cs typeface="+mn-cs"/>
                </a:rPr>
                <a:t>32</a:t>
              </a:r>
            </a:p>
          </p:txBody>
        </p:sp>
        <p:sp>
          <p:nvSpPr>
            <p:cNvPr id="360474" name="Rectangle 26"/>
            <p:cNvSpPr>
              <a:spLocks noChangeArrowheads="1"/>
            </p:cNvSpPr>
            <p:nvPr/>
          </p:nvSpPr>
          <p:spPr bwMode="auto">
            <a:xfrm>
              <a:off x="1431925" y="4648200"/>
              <a:ext cx="449263" cy="3048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latin typeface="Courier New" pitchFamily="49" charset="0"/>
                  <a:cs typeface="+mn-cs"/>
                </a:rPr>
                <a:t>31</a:t>
              </a:r>
            </a:p>
          </p:txBody>
        </p:sp>
        <p:sp>
          <p:nvSpPr>
            <p:cNvPr id="360475" name="Rectangle 27"/>
            <p:cNvSpPr>
              <a:spLocks noChangeArrowheads="1"/>
            </p:cNvSpPr>
            <p:nvPr/>
          </p:nvSpPr>
          <p:spPr bwMode="auto">
            <a:xfrm>
              <a:off x="1881188" y="4648200"/>
              <a:ext cx="449262" cy="3048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latin typeface="Courier New" pitchFamily="49" charset="0"/>
                  <a:cs typeface="+mn-cs"/>
                </a:rPr>
                <a:t>30</a:t>
              </a:r>
            </a:p>
          </p:txBody>
        </p:sp>
      </p:grpSp>
      <p:sp>
        <p:nvSpPr>
          <p:cNvPr id="360476" name="Rectangle 28"/>
          <p:cNvSpPr>
            <a:spLocks noChangeArrowheads="1"/>
          </p:cNvSpPr>
          <p:nvPr/>
        </p:nvSpPr>
        <p:spPr bwMode="auto">
          <a:xfrm>
            <a:off x="2330450" y="4648200"/>
            <a:ext cx="5937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dirty="0" err="1">
                <a:latin typeface="Courier New" pitchFamily="49" charset="0"/>
              </a:rPr>
              <a:t>buf</a:t>
            </a:r>
            <a:endParaRPr lang="en-US" sz="1800" dirty="0">
              <a:latin typeface="Courier New" pitchFamily="49" charset="0"/>
            </a:endParaRP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457200" y="990600"/>
            <a:ext cx="181617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1800" i="1" dirty="0">
                <a:solidFill>
                  <a:srgbClr val="C00000"/>
                </a:solidFill>
                <a:latin typeface="Calibri" pitchFamily="34" charset="0"/>
              </a:rPr>
              <a:t>After call to gets</a:t>
            </a:r>
          </a:p>
        </p:txBody>
      </p:sp>
      <p:sp>
        <p:nvSpPr>
          <p:cNvPr id="18" name="Rectangle 23"/>
          <p:cNvSpPr>
            <a:spLocks noChangeArrowheads="1"/>
          </p:cNvSpPr>
          <p:nvPr/>
        </p:nvSpPr>
        <p:spPr bwMode="auto">
          <a:xfrm>
            <a:off x="533400" y="3113087"/>
            <a:ext cx="1797050" cy="153120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1800" b="0" dirty="0">
                <a:latin typeface="Calibri" pitchFamily="34" charset="0"/>
              </a:rPr>
              <a:t>20 bytes unused</a:t>
            </a:r>
            <a:endParaRPr lang="en-US" sz="1800" dirty="0">
              <a:latin typeface="Courier New" pitchFamily="49" charset="0"/>
            </a:endParaRPr>
          </a:p>
        </p:txBody>
      </p:sp>
      <p:sp>
        <p:nvSpPr>
          <p:cNvPr id="25" name="Rectangle 5"/>
          <p:cNvSpPr>
            <a:spLocks noChangeArrowheads="1"/>
          </p:cNvSpPr>
          <p:nvPr/>
        </p:nvSpPr>
        <p:spPr bwMode="auto">
          <a:xfrm>
            <a:off x="3403600" y="3444014"/>
            <a:ext cx="4718485" cy="1197764"/>
          </a:xfrm>
          <a:prstGeom prst="rect">
            <a:avLst/>
          </a:prstGeom>
          <a:solidFill>
            <a:srgbClr val="F1C7C7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square" lIns="90487" tIns="44450" rIns="90487" bIns="44450">
            <a:spAutoFit/>
          </a:bodyPr>
          <a:lstStyle/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  <a:ea typeface="MS Mincho" pitchFamily="49" charset="-128"/>
              </a:rPr>
              <a:t>  . . .</a:t>
            </a:r>
          </a:p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  <a:ea typeface="MS Mincho" pitchFamily="49" charset="-128"/>
              </a:rPr>
              <a:t>  4006f1:	</a:t>
            </a:r>
            <a:r>
              <a:rPr lang="en-US" sz="1800" dirty="0" err="1">
                <a:latin typeface="Courier New" pitchFamily="49" charset="0"/>
                <a:ea typeface="MS Mincho" pitchFamily="49" charset="-128"/>
              </a:rPr>
              <a:t>callq</a:t>
            </a:r>
            <a:r>
              <a:rPr lang="en-US" sz="1800" dirty="0">
                <a:latin typeface="Courier New" pitchFamily="49" charset="0"/>
                <a:ea typeface="MS Mincho" pitchFamily="49" charset="-128"/>
              </a:rPr>
              <a:t>  4006cf &lt;echo&gt;</a:t>
            </a:r>
          </a:p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  <a:ea typeface="MS Mincho" pitchFamily="49" charset="-128"/>
              </a:rPr>
              <a:t>  </a:t>
            </a:r>
            <a:r>
              <a:rPr lang="en-US" sz="1800" dirty="0">
                <a:solidFill>
                  <a:srgbClr val="FF0000"/>
                </a:solidFill>
                <a:latin typeface="Courier New" pitchFamily="49" charset="0"/>
                <a:ea typeface="MS Mincho" pitchFamily="49" charset="-128"/>
              </a:rPr>
              <a:t>4006f6</a:t>
            </a:r>
            <a:r>
              <a:rPr lang="en-US" sz="1800" dirty="0">
                <a:latin typeface="Courier New" pitchFamily="49" charset="0"/>
                <a:ea typeface="MS Mincho" pitchFamily="49" charset="-128"/>
              </a:rPr>
              <a:t>:	add    $0x8,%rsp</a:t>
            </a:r>
          </a:p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  <a:ea typeface="MS Mincho" pitchFamily="49" charset="-128"/>
              </a:rPr>
              <a:t>  . . 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282950" y="3037113"/>
            <a:ext cx="14691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latin typeface="Calibri" pitchFamily="34" charset="0"/>
              </a:rPr>
              <a:t>call_echo</a:t>
            </a:r>
            <a:r>
              <a:rPr lang="en-US" dirty="0">
                <a:latin typeface="Calibri" pitchFamily="34" charset="0"/>
              </a:rPr>
              <a:t>:</a:t>
            </a:r>
          </a:p>
        </p:txBody>
      </p:sp>
      <p:grpSp>
        <p:nvGrpSpPr>
          <p:cNvPr id="32" name="Group 31"/>
          <p:cNvGrpSpPr/>
          <p:nvPr/>
        </p:nvGrpSpPr>
        <p:grpSpPr>
          <a:xfrm>
            <a:off x="532564" y="2509716"/>
            <a:ext cx="1797050" cy="304800"/>
            <a:chOff x="2377022" y="2811289"/>
            <a:chExt cx="1797050" cy="304800"/>
          </a:xfrm>
          <a:solidFill>
            <a:srgbClr val="CDF1C5"/>
          </a:solidFill>
        </p:grpSpPr>
        <p:sp>
          <p:nvSpPr>
            <p:cNvPr id="33" name="Rectangle 24"/>
            <p:cNvSpPr>
              <a:spLocks noChangeArrowheads="1"/>
            </p:cNvSpPr>
            <p:nvPr/>
          </p:nvSpPr>
          <p:spPr bwMode="auto">
            <a:xfrm>
              <a:off x="2377022" y="2811289"/>
              <a:ext cx="449263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rgbClr val="0070C0"/>
                  </a:solidFill>
                  <a:latin typeface="Courier New" pitchFamily="49" charset="0"/>
                  <a:cs typeface="+mn-cs"/>
                </a:rPr>
                <a:t>00</a:t>
              </a:r>
            </a:p>
          </p:txBody>
        </p:sp>
        <p:sp>
          <p:nvSpPr>
            <p:cNvPr id="34" name="Rectangle 25"/>
            <p:cNvSpPr>
              <a:spLocks noChangeArrowheads="1"/>
            </p:cNvSpPr>
            <p:nvPr/>
          </p:nvSpPr>
          <p:spPr bwMode="auto">
            <a:xfrm>
              <a:off x="2826285" y="2811289"/>
              <a:ext cx="449262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rgbClr val="0070C0"/>
                  </a:solidFill>
                  <a:latin typeface="Courier New" pitchFamily="49" charset="0"/>
                  <a:cs typeface="+mn-cs"/>
                </a:rPr>
                <a:t>00</a:t>
              </a:r>
            </a:p>
          </p:txBody>
        </p:sp>
        <p:sp>
          <p:nvSpPr>
            <p:cNvPr id="35" name="Rectangle 26"/>
            <p:cNvSpPr>
              <a:spLocks noChangeArrowheads="1"/>
            </p:cNvSpPr>
            <p:nvPr/>
          </p:nvSpPr>
          <p:spPr bwMode="auto">
            <a:xfrm>
              <a:off x="3275547" y="2811289"/>
              <a:ext cx="449263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rgbClr val="0070C0"/>
                  </a:solidFill>
                  <a:latin typeface="Courier New" pitchFamily="49" charset="0"/>
                  <a:cs typeface="+mn-cs"/>
                </a:rPr>
                <a:t>00</a:t>
              </a:r>
            </a:p>
          </p:txBody>
        </p:sp>
        <p:sp>
          <p:nvSpPr>
            <p:cNvPr id="36" name="Rectangle 27"/>
            <p:cNvSpPr>
              <a:spLocks noChangeArrowheads="1"/>
            </p:cNvSpPr>
            <p:nvPr/>
          </p:nvSpPr>
          <p:spPr bwMode="auto">
            <a:xfrm>
              <a:off x="3724810" y="2811289"/>
              <a:ext cx="449262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rgbClr val="0070C0"/>
                  </a:solidFill>
                  <a:latin typeface="Courier New" pitchFamily="49" charset="0"/>
                  <a:cs typeface="+mn-cs"/>
                </a:rPr>
                <a:t>00</a:t>
              </a:r>
            </a:p>
          </p:txBody>
        </p:sp>
      </p:grpSp>
      <p:sp>
        <p:nvSpPr>
          <p:cNvPr id="37" name="Rectangle 3"/>
          <p:cNvSpPr>
            <a:spLocks noChangeArrowheads="1"/>
          </p:cNvSpPr>
          <p:nvPr/>
        </p:nvSpPr>
        <p:spPr bwMode="auto">
          <a:xfrm>
            <a:off x="2390791" y="5029200"/>
            <a:ext cx="5257800" cy="1074653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7" tIns="44450" rIns="90487" bIns="44450">
            <a:spAutoFit/>
          </a:bodyPr>
          <a:lstStyle/>
          <a:p>
            <a:pPr eaLnBrk="0" hangingPunct="0">
              <a:tabLst>
                <a:tab pos="457200" algn="l"/>
                <a:tab pos="1485900" algn="l"/>
              </a:tabLst>
              <a:defRPr/>
            </a:pPr>
            <a:r>
              <a:rPr lang="en-US" sz="1600" dirty="0" err="1">
                <a:latin typeface="Courier New" pitchFamily="49" charset="0"/>
                <a:ea typeface="MS Mincho" pitchFamily="49" charset="-128"/>
                <a:cs typeface="+mn-cs"/>
              </a:rPr>
              <a:t>unix</a:t>
            </a:r>
            <a:r>
              <a:rPr lang="en-US" sz="1600" dirty="0">
                <a:latin typeface="Courier New" pitchFamily="49" charset="0"/>
                <a:ea typeface="MS Mincho" pitchFamily="49" charset="-128"/>
                <a:cs typeface="+mn-cs"/>
              </a:rPr>
              <a:t>&gt;</a:t>
            </a:r>
            <a:r>
              <a:rPr lang="en-US" sz="1600" i="1" dirty="0">
                <a:latin typeface="Courier New" pitchFamily="49" charset="0"/>
                <a:ea typeface="MS Mincho" pitchFamily="49" charset="-128"/>
                <a:cs typeface="+mn-cs"/>
              </a:rPr>
              <a:t>./</a:t>
            </a:r>
            <a:r>
              <a:rPr lang="en-US" sz="1600" i="1" dirty="0" err="1">
                <a:latin typeface="Courier New" pitchFamily="49" charset="0"/>
                <a:ea typeface="MS Mincho" pitchFamily="49" charset="-128"/>
                <a:cs typeface="+mn-cs"/>
              </a:rPr>
              <a:t>bufdemo-nsp</a:t>
            </a:r>
            <a:endParaRPr lang="en-US" sz="1600" i="1" dirty="0">
              <a:latin typeface="Courier New" pitchFamily="49" charset="0"/>
              <a:ea typeface="MS Mincho" pitchFamily="49" charset="-128"/>
              <a:cs typeface="+mn-cs"/>
            </a:endParaRPr>
          </a:p>
          <a:p>
            <a:pPr eaLnBrk="0" hangingPunct="0">
              <a:tabLst>
                <a:tab pos="457200" algn="l"/>
                <a:tab pos="1485900" algn="l"/>
              </a:tabLst>
              <a:defRPr/>
            </a:pPr>
            <a:r>
              <a:rPr lang="en-US" sz="1600" dirty="0">
                <a:latin typeface="Courier New" pitchFamily="49" charset="0"/>
                <a:ea typeface="MS Mincho" pitchFamily="49" charset="-128"/>
                <a:cs typeface="+mn-cs"/>
              </a:rPr>
              <a:t>Type a string:</a:t>
            </a:r>
            <a:r>
              <a:rPr lang="en-US" sz="1600" i="1" dirty="0">
                <a:latin typeface="Courier New" pitchFamily="49" charset="0"/>
                <a:ea typeface="MS Mincho" pitchFamily="49" charset="-128"/>
                <a:cs typeface="+mn-cs"/>
              </a:rPr>
              <a:t>012345678901234567890123</a:t>
            </a:r>
          </a:p>
          <a:p>
            <a:pPr eaLnBrk="0" hangingPunct="0">
              <a:tabLst>
                <a:tab pos="457200" algn="l"/>
                <a:tab pos="1485900" algn="l"/>
              </a:tabLst>
              <a:defRPr/>
            </a:pPr>
            <a:r>
              <a:rPr lang="en-US" sz="1600" dirty="0">
                <a:latin typeface="Courier New" pitchFamily="49" charset="0"/>
                <a:ea typeface="MS Mincho" pitchFamily="49" charset="-128"/>
              </a:rPr>
              <a:t>012345678901234567890123</a:t>
            </a:r>
          </a:p>
          <a:p>
            <a:pPr eaLnBrk="0" hangingPunct="0">
              <a:tabLst>
                <a:tab pos="457200" algn="l"/>
                <a:tab pos="1485900" algn="l"/>
              </a:tabLst>
              <a:defRPr/>
            </a:pPr>
            <a:r>
              <a:rPr lang="en-US" sz="1600" dirty="0">
                <a:latin typeface="Courier New" pitchFamily="49" charset="0"/>
                <a:ea typeface="MS Mincho" pitchFamily="49" charset="-128"/>
              </a:rPr>
              <a:t>Segmentation fault</a:t>
            </a:r>
          </a:p>
        </p:txBody>
      </p:sp>
      <p:grpSp>
        <p:nvGrpSpPr>
          <p:cNvPr id="43" name="Group 42"/>
          <p:cNvGrpSpPr/>
          <p:nvPr/>
        </p:nvGrpSpPr>
        <p:grpSpPr>
          <a:xfrm>
            <a:off x="533400" y="4336978"/>
            <a:ext cx="1797050" cy="304800"/>
            <a:chOff x="533400" y="4648200"/>
            <a:chExt cx="1797050" cy="304800"/>
          </a:xfrm>
          <a:solidFill>
            <a:schemeClr val="bg2">
              <a:lumMod val="40000"/>
              <a:lumOff val="60000"/>
            </a:schemeClr>
          </a:solidFill>
        </p:grpSpPr>
        <p:sp>
          <p:nvSpPr>
            <p:cNvPr id="44" name="Rectangle 24"/>
            <p:cNvSpPr>
              <a:spLocks noChangeArrowheads="1"/>
            </p:cNvSpPr>
            <p:nvPr/>
          </p:nvSpPr>
          <p:spPr bwMode="auto">
            <a:xfrm>
              <a:off x="533400" y="4648200"/>
              <a:ext cx="449263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latin typeface="Courier New" pitchFamily="49" charset="0"/>
                  <a:cs typeface="+mn-cs"/>
                </a:rPr>
                <a:t>37</a:t>
              </a:r>
            </a:p>
          </p:txBody>
        </p:sp>
        <p:sp>
          <p:nvSpPr>
            <p:cNvPr id="45" name="Rectangle 25"/>
            <p:cNvSpPr>
              <a:spLocks noChangeArrowheads="1"/>
            </p:cNvSpPr>
            <p:nvPr/>
          </p:nvSpPr>
          <p:spPr bwMode="auto">
            <a:xfrm>
              <a:off x="982663" y="4648200"/>
              <a:ext cx="449262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latin typeface="Courier New" pitchFamily="49" charset="0"/>
                  <a:cs typeface="+mn-cs"/>
                </a:rPr>
                <a:t>36</a:t>
              </a:r>
            </a:p>
          </p:txBody>
        </p:sp>
        <p:sp>
          <p:nvSpPr>
            <p:cNvPr id="46" name="Rectangle 26"/>
            <p:cNvSpPr>
              <a:spLocks noChangeArrowheads="1"/>
            </p:cNvSpPr>
            <p:nvPr/>
          </p:nvSpPr>
          <p:spPr bwMode="auto">
            <a:xfrm>
              <a:off x="1431925" y="4648200"/>
              <a:ext cx="449263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latin typeface="Courier New" pitchFamily="49" charset="0"/>
                  <a:cs typeface="+mn-cs"/>
                </a:rPr>
                <a:t>35</a:t>
              </a:r>
            </a:p>
          </p:txBody>
        </p:sp>
        <p:sp>
          <p:nvSpPr>
            <p:cNvPr id="47" name="Rectangle 27"/>
            <p:cNvSpPr>
              <a:spLocks noChangeArrowheads="1"/>
            </p:cNvSpPr>
            <p:nvPr/>
          </p:nvSpPr>
          <p:spPr bwMode="auto">
            <a:xfrm>
              <a:off x="1881188" y="4648200"/>
              <a:ext cx="449262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latin typeface="Courier New" pitchFamily="49" charset="0"/>
                  <a:cs typeface="+mn-cs"/>
                </a:rPr>
                <a:t>34</a:t>
              </a:r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533400" y="4025756"/>
            <a:ext cx="1797050" cy="304800"/>
            <a:chOff x="533400" y="4648200"/>
            <a:chExt cx="1797050" cy="304800"/>
          </a:xfrm>
          <a:solidFill>
            <a:schemeClr val="bg2">
              <a:lumMod val="40000"/>
              <a:lumOff val="60000"/>
            </a:schemeClr>
          </a:solidFill>
        </p:grpSpPr>
        <p:sp>
          <p:nvSpPr>
            <p:cNvPr id="49" name="Rectangle 24"/>
            <p:cNvSpPr>
              <a:spLocks noChangeArrowheads="1"/>
            </p:cNvSpPr>
            <p:nvPr/>
          </p:nvSpPr>
          <p:spPr bwMode="auto">
            <a:xfrm>
              <a:off x="533400" y="4648200"/>
              <a:ext cx="449263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latin typeface="Courier New" pitchFamily="49" charset="0"/>
                  <a:cs typeface="+mn-cs"/>
                </a:rPr>
                <a:t>31</a:t>
              </a:r>
            </a:p>
          </p:txBody>
        </p:sp>
        <p:sp>
          <p:nvSpPr>
            <p:cNvPr id="50" name="Rectangle 25"/>
            <p:cNvSpPr>
              <a:spLocks noChangeArrowheads="1"/>
            </p:cNvSpPr>
            <p:nvPr/>
          </p:nvSpPr>
          <p:spPr bwMode="auto">
            <a:xfrm>
              <a:off x="982663" y="4648200"/>
              <a:ext cx="449262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latin typeface="Courier New" pitchFamily="49" charset="0"/>
                  <a:cs typeface="+mn-cs"/>
                </a:rPr>
                <a:t>30</a:t>
              </a:r>
            </a:p>
          </p:txBody>
        </p:sp>
        <p:sp>
          <p:nvSpPr>
            <p:cNvPr id="51" name="Rectangle 26"/>
            <p:cNvSpPr>
              <a:spLocks noChangeArrowheads="1"/>
            </p:cNvSpPr>
            <p:nvPr/>
          </p:nvSpPr>
          <p:spPr bwMode="auto">
            <a:xfrm>
              <a:off x="1431925" y="4648200"/>
              <a:ext cx="449263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latin typeface="Courier New" pitchFamily="49" charset="0"/>
                  <a:cs typeface="+mn-cs"/>
                </a:rPr>
                <a:t>39</a:t>
              </a:r>
            </a:p>
          </p:txBody>
        </p:sp>
        <p:sp>
          <p:nvSpPr>
            <p:cNvPr id="52" name="Rectangle 27"/>
            <p:cNvSpPr>
              <a:spLocks noChangeArrowheads="1"/>
            </p:cNvSpPr>
            <p:nvPr/>
          </p:nvSpPr>
          <p:spPr bwMode="auto">
            <a:xfrm>
              <a:off x="1881188" y="4648200"/>
              <a:ext cx="449262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latin typeface="Courier New" pitchFamily="49" charset="0"/>
                  <a:cs typeface="+mn-cs"/>
                </a:rPr>
                <a:t>38</a:t>
              </a:r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533400" y="3714534"/>
            <a:ext cx="1797050" cy="304800"/>
            <a:chOff x="533400" y="4648200"/>
            <a:chExt cx="1797050" cy="304800"/>
          </a:xfrm>
          <a:solidFill>
            <a:schemeClr val="bg2">
              <a:lumMod val="40000"/>
              <a:lumOff val="60000"/>
            </a:schemeClr>
          </a:solidFill>
        </p:grpSpPr>
        <p:sp>
          <p:nvSpPr>
            <p:cNvPr id="54" name="Rectangle 24"/>
            <p:cNvSpPr>
              <a:spLocks noChangeArrowheads="1"/>
            </p:cNvSpPr>
            <p:nvPr/>
          </p:nvSpPr>
          <p:spPr bwMode="auto">
            <a:xfrm>
              <a:off x="533400" y="4648200"/>
              <a:ext cx="449263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latin typeface="Courier New" pitchFamily="49" charset="0"/>
                  <a:cs typeface="+mn-cs"/>
                </a:rPr>
                <a:t>35</a:t>
              </a:r>
            </a:p>
          </p:txBody>
        </p:sp>
        <p:sp>
          <p:nvSpPr>
            <p:cNvPr id="55" name="Rectangle 25"/>
            <p:cNvSpPr>
              <a:spLocks noChangeArrowheads="1"/>
            </p:cNvSpPr>
            <p:nvPr/>
          </p:nvSpPr>
          <p:spPr bwMode="auto">
            <a:xfrm>
              <a:off x="982663" y="4648200"/>
              <a:ext cx="449262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latin typeface="Courier New" pitchFamily="49" charset="0"/>
                  <a:cs typeface="+mn-cs"/>
                </a:rPr>
                <a:t>34</a:t>
              </a:r>
            </a:p>
          </p:txBody>
        </p:sp>
        <p:sp>
          <p:nvSpPr>
            <p:cNvPr id="56" name="Rectangle 26"/>
            <p:cNvSpPr>
              <a:spLocks noChangeArrowheads="1"/>
            </p:cNvSpPr>
            <p:nvPr/>
          </p:nvSpPr>
          <p:spPr bwMode="auto">
            <a:xfrm>
              <a:off x="1431925" y="4648200"/>
              <a:ext cx="449263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latin typeface="Courier New" pitchFamily="49" charset="0"/>
                  <a:cs typeface="+mn-cs"/>
                </a:rPr>
                <a:t>33</a:t>
              </a:r>
            </a:p>
          </p:txBody>
        </p:sp>
        <p:sp>
          <p:nvSpPr>
            <p:cNvPr id="57" name="Rectangle 27"/>
            <p:cNvSpPr>
              <a:spLocks noChangeArrowheads="1"/>
            </p:cNvSpPr>
            <p:nvPr/>
          </p:nvSpPr>
          <p:spPr bwMode="auto">
            <a:xfrm>
              <a:off x="1881188" y="4648200"/>
              <a:ext cx="449262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latin typeface="Courier New" pitchFamily="49" charset="0"/>
                  <a:cs typeface="+mn-cs"/>
                </a:rPr>
                <a:t>32</a:t>
              </a:r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533400" y="3403312"/>
            <a:ext cx="1797050" cy="304800"/>
            <a:chOff x="533400" y="4648200"/>
            <a:chExt cx="1797050" cy="304800"/>
          </a:xfrm>
          <a:solidFill>
            <a:schemeClr val="bg2">
              <a:lumMod val="40000"/>
              <a:lumOff val="60000"/>
            </a:schemeClr>
          </a:solidFill>
        </p:grpSpPr>
        <p:sp>
          <p:nvSpPr>
            <p:cNvPr id="59" name="Rectangle 24"/>
            <p:cNvSpPr>
              <a:spLocks noChangeArrowheads="1"/>
            </p:cNvSpPr>
            <p:nvPr/>
          </p:nvSpPr>
          <p:spPr bwMode="auto">
            <a:xfrm>
              <a:off x="533400" y="4648200"/>
              <a:ext cx="449263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latin typeface="Courier New" pitchFamily="49" charset="0"/>
                  <a:cs typeface="+mn-cs"/>
                </a:rPr>
                <a:t>39</a:t>
              </a:r>
            </a:p>
          </p:txBody>
        </p:sp>
        <p:sp>
          <p:nvSpPr>
            <p:cNvPr id="60" name="Rectangle 25"/>
            <p:cNvSpPr>
              <a:spLocks noChangeArrowheads="1"/>
            </p:cNvSpPr>
            <p:nvPr/>
          </p:nvSpPr>
          <p:spPr bwMode="auto">
            <a:xfrm>
              <a:off x="982663" y="4648200"/>
              <a:ext cx="449262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latin typeface="Courier New" pitchFamily="49" charset="0"/>
                  <a:cs typeface="+mn-cs"/>
                </a:rPr>
                <a:t>38</a:t>
              </a:r>
            </a:p>
          </p:txBody>
        </p:sp>
        <p:sp>
          <p:nvSpPr>
            <p:cNvPr id="61" name="Rectangle 26"/>
            <p:cNvSpPr>
              <a:spLocks noChangeArrowheads="1"/>
            </p:cNvSpPr>
            <p:nvPr/>
          </p:nvSpPr>
          <p:spPr bwMode="auto">
            <a:xfrm>
              <a:off x="1431925" y="4648200"/>
              <a:ext cx="449263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latin typeface="Courier New" pitchFamily="49" charset="0"/>
                  <a:cs typeface="+mn-cs"/>
                </a:rPr>
                <a:t>37</a:t>
              </a:r>
            </a:p>
          </p:txBody>
        </p:sp>
        <p:sp>
          <p:nvSpPr>
            <p:cNvPr id="62" name="Rectangle 27"/>
            <p:cNvSpPr>
              <a:spLocks noChangeArrowheads="1"/>
            </p:cNvSpPr>
            <p:nvPr/>
          </p:nvSpPr>
          <p:spPr bwMode="auto">
            <a:xfrm>
              <a:off x="1881188" y="4648200"/>
              <a:ext cx="449262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latin typeface="Courier New" pitchFamily="49" charset="0"/>
                  <a:cs typeface="+mn-cs"/>
                </a:rPr>
                <a:t>36</a:t>
              </a:r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533400" y="3092090"/>
            <a:ext cx="1797050" cy="304800"/>
            <a:chOff x="533400" y="4648200"/>
            <a:chExt cx="1797050" cy="304800"/>
          </a:xfrm>
          <a:solidFill>
            <a:schemeClr val="bg2">
              <a:lumMod val="40000"/>
              <a:lumOff val="60000"/>
            </a:schemeClr>
          </a:solidFill>
        </p:grpSpPr>
        <p:sp>
          <p:nvSpPr>
            <p:cNvPr id="64" name="Rectangle 24"/>
            <p:cNvSpPr>
              <a:spLocks noChangeArrowheads="1"/>
            </p:cNvSpPr>
            <p:nvPr/>
          </p:nvSpPr>
          <p:spPr bwMode="auto">
            <a:xfrm>
              <a:off x="533400" y="4648200"/>
              <a:ext cx="449263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latin typeface="Courier New" pitchFamily="49" charset="0"/>
                  <a:cs typeface="+mn-cs"/>
                </a:rPr>
                <a:t>33</a:t>
              </a:r>
            </a:p>
          </p:txBody>
        </p:sp>
        <p:sp>
          <p:nvSpPr>
            <p:cNvPr id="65" name="Rectangle 25"/>
            <p:cNvSpPr>
              <a:spLocks noChangeArrowheads="1"/>
            </p:cNvSpPr>
            <p:nvPr/>
          </p:nvSpPr>
          <p:spPr bwMode="auto">
            <a:xfrm>
              <a:off x="982663" y="4648200"/>
              <a:ext cx="449262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latin typeface="Courier New" pitchFamily="49" charset="0"/>
                  <a:cs typeface="+mn-cs"/>
                </a:rPr>
                <a:t>32</a:t>
              </a:r>
            </a:p>
          </p:txBody>
        </p:sp>
        <p:sp>
          <p:nvSpPr>
            <p:cNvPr id="66" name="Rectangle 26"/>
            <p:cNvSpPr>
              <a:spLocks noChangeArrowheads="1"/>
            </p:cNvSpPr>
            <p:nvPr/>
          </p:nvSpPr>
          <p:spPr bwMode="auto">
            <a:xfrm>
              <a:off x="1431925" y="4648200"/>
              <a:ext cx="449263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latin typeface="Courier New" pitchFamily="49" charset="0"/>
                  <a:cs typeface="+mn-cs"/>
                </a:rPr>
                <a:t>31</a:t>
              </a:r>
            </a:p>
          </p:txBody>
        </p:sp>
        <p:sp>
          <p:nvSpPr>
            <p:cNvPr id="67" name="Rectangle 27"/>
            <p:cNvSpPr>
              <a:spLocks noChangeArrowheads="1"/>
            </p:cNvSpPr>
            <p:nvPr/>
          </p:nvSpPr>
          <p:spPr bwMode="auto">
            <a:xfrm>
              <a:off x="1881188" y="4648200"/>
              <a:ext cx="449262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latin typeface="Courier New" pitchFamily="49" charset="0"/>
                  <a:cs typeface="+mn-cs"/>
                </a:rPr>
                <a:t>30</a:t>
              </a:r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982663" y="6292334"/>
            <a:ext cx="52652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rgbClr val="C00000"/>
                </a:solidFill>
                <a:latin typeface="Calibri" pitchFamily="34" charset="0"/>
              </a:rPr>
              <a:t>Program “returned” to 0x0400600, and then crashed.</a:t>
            </a:r>
          </a:p>
        </p:txBody>
      </p:sp>
      <p:grpSp>
        <p:nvGrpSpPr>
          <p:cNvPr id="68" name="Group 67"/>
          <p:cNvGrpSpPr/>
          <p:nvPr/>
        </p:nvGrpSpPr>
        <p:grpSpPr>
          <a:xfrm>
            <a:off x="533400" y="2819400"/>
            <a:ext cx="1797050" cy="304800"/>
            <a:chOff x="2377022" y="2811289"/>
            <a:chExt cx="1797050" cy="304800"/>
          </a:xfrm>
          <a:solidFill>
            <a:srgbClr val="D5F1CF"/>
          </a:solidFill>
        </p:grpSpPr>
        <p:sp>
          <p:nvSpPr>
            <p:cNvPr id="69" name="Rectangle 24"/>
            <p:cNvSpPr>
              <a:spLocks noChangeArrowheads="1"/>
            </p:cNvSpPr>
            <p:nvPr/>
          </p:nvSpPr>
          <p:spPr bwMode="auto">
            <a:xfrm>
              <a:off x="2377022" y="2811289"/>
              <a:ext cx="449263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rgbClr val="0070C0"/>
                  </a:solidFill>
                  <a:latin typeface="Courier New" pitchFamily="49" charset="0"/>
                  <a:cs typeface="+mn-cs"/>
                </a:rPr>
                <a:t>00</a:t>
              </a:r>
            </a:p>
          </p:txBody>
        </p:sp>
        <p:sp>
          <p:nvSpPr>
            <p:cNvPr id="70" name="Rectangle 25"/>
            <p:cNvSpPr>
              <a:spLocks noChangeArrowheads="1"/>
            </p:cNvSpPr>
            <p:nvPr/>
          </p:nvSpPr>
          <p:spPr bwMode="auto">
            <a:xfrm>
              <a:off x="2826285" y="2811289"/>
              <a:ext cx="449262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rgbClr val="0070C0"/>
                  </a:solidFill>
                  <a:latin typeface="Courier New" pitchFamily="49" charset="0"/>
                  <a:cs typeface="+mn-cs"/>
                </a:rPr>
                <a:t>40</a:t>
              </a:r>
            </a:p>
          </p:txBody>
        </p:sp>
        <p:sp>
          <p:nvSpPr>
            <p:cNvPr id="71" name="Rectangle 26"/>
            <p:cNvSpPr>
              <a:spLocks noChangeArrowheads="1"/>
            </p:cNvSpPr>
            <p:nvPr/>
          </p:nvSpPr>
          <p:spPr bwMode="auto">
            <a:xfrm>
              <a:off x="3275547" y="2811289"/>
              <a:ext cx="449263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rgbClr val="0070C0"/>
                  </a:solidFill>
                  <a:latin typeface="Courier New" pitchFamily="49" charset="0"/>
                  <a:cs typeface="+mn-cs"/>
                </a:rPr>
                <a:t>06</a:t>
              </a:r>
            </a:p>
          </p:txBody>
        </p:sp>
        <p:sp>
          <p:nvSpPr>
            <p:cNvPr id="72" name="Rectangle 27"/>
            <p:cNvSpPr>
              <a:spLocks noChangeArrowheads="1"/>
            </p:cNvSpPr>
            <p:nvPr/>
          </p:nvSpPr>
          <p:spPr bwMode="auto">
            <a:xfrm>
              <a:off x="3724810" y="2811289"/>
              <a:ext cx="449262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rgbClr val="FF0000"/>
                  </a:solidFill>
                  <a:latin typeface="Courier New" pitchFamily="49" charset="0"/>
                  <a:cs typeface="+mn-cs"/>
                </a:rPr>
                <a:t>00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53105120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533400"/>
            <a:ext cx="8305800" cy="573088"/>
          </a:xfrm>
        </p:spPr>
        <p:txBody>
          <a:bodyPr/>
          <a:lstStyle/>
          <a:p>
            <a:pPr eaLnBrk="1" hangingPunct="1"/>
            <a:r>
              <a:rPr lang="en-US" dirty="0"/>
              <a:t>Stack Smashing Attacks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5562600"/>
            <a:ext cx="8255000" cy="1143000"/>
          </a:xfrm>
        </p:spPr>
        <p:txBody>
          <a:bodyPr anchor="ctr"/>
          <a:lstStyle/>
          <a:p>
            <a:pPr marL="160338" defTabSz="895350" eaLnBrk="1" hangingPunct="1">
              <a:lnSpc>
                <a:spcPct val="90000"/>
              </a:lnSpc>
            </a:pPr>
            <a:r>
              <a:rPr lang="en-US" sz="2000" dirty="0"/>
              <a:t>Overwrite normal return address A with address of some other code S</a:t>
            </a:r>
          </a:p>
          <a:p>
            <a:pPr marL="160338" defTabSz="895350" eaLnBrk="1" hangingPunct="1">
              <a:lnSpc>
                <a:spcPct val="90000"/>
              </a:lnSpc>
            </a:pPr>
            <a:r>
              <a:rPr lang="en-US" sz="2000" dirty="0"/>
              <a:t>When </a:t>
            </a:r>
            <a:r>
              <a:rPr lang="en-US" sz="2000" dirty="0">
                <a:latin typeface="Courier New" pitchFamily="49" charset="0"/>
              </a:rPr>
              <a:t>Q</a:t>
            </a:r>
            <a:r>
              <a:rPr lang="en-US" sz="2000" dirty="0"/>
              <a:t> executes</a:t>
            </a:r>
            <a:r>
              <a:rPr lang="en-US" sz="2000" dirty="0">
                <a:latin typeface="Courier New" pitchFamily="49" charset="0"/>
              </a:rPr>
              <a:t> ret</a:t>
            </a:r>
            <a:r>
              <a:rPr lang="en-US" sz="2000" dirty="0"/>
              <a:t>, will jump to other code</a:t>
            </a:r>
          </a:p>
        </p:txBody>
      </p:sp>
      <p:sp>
        <p:nvSpPr>
          <p:cNvPr id="30724" name="Rectangle 4"/>
          <p:cNvSpPr>
            <a:spLocks noChangeArrowheads="1"/>
          </p:cNvSpPr>
          <p:nvPr/>
        </p:nvSpPr>
        <p:spPr bwMode="auto">
          <a:xfrm>
            <a:off x="533400" y="2438400"/>
            <a:ext cx="2438400" cy="1749425"/>
          </a:xfrm>
          <a:prstGeom prst="rect">
            <a:avLst/>
          </a:prstGeom>
          <a:solidFill>
            <a:srgbClr val="F6F5BD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0487" tIns="44450" rIns="90487" bIns="44450">
            <a:spAutoFit/>
          </a:bodyPr>
          <a:lstStyle/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800" dirty="0" err="1">
                <a:latin typeface="Courier New" pitchFamily="49" charset="0"/>
              </a:rPr>
              <a:t>int</a:t>
            </a:r>
            <a:r>
              <a:rPr lang="en-US" sz="1800" dirty="0">
                <a:latin typeface="Courier New" pitchFamily="49" charset="0"/>
              </a:rPr>
              <a:t> Q() {</a:t>
            </a:r>
          </a:p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  char </a:t>
            </a:r>
            <a:r>
              <a:rPr lang="en-US" sz="1800" dirty="0" err="1">
                <a:latin typeface="Courier New" pitchFamily="49" charset="0"/>
              </a:rPr>
              <a:t>buf</a:t>
            </a:r>
            <a:r>
              <a:rPr lang="en-US" sz="1800" dirty="0">
                <a:latin typeface="Courier New" pitchFamily="49" charset="0"/>
              </a:rPr>
              <a:t>[64]; </a:t>
            </a:r>
          </a:p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  </a:t>
            </a:r>
            <a:r>
              <a:rPr lang="en-US" sz="1800" dirty="0">
                <a:solidFill>
                  <a:srgbClr val="C00000"/>
                </a:solidFill>
                <a:latin typeface="Courier New" pitchFamily="49" charset="0"/>
              </a:rPr>
              <a:t>gets(</a:t>
            </a:r>
            <a:r>
              <a:rPr lang="en-US" sz="1800" dirty="0" err="1">
                <a:solidFill>
                  <a:srgbClr val="C00000"/>
                </a:solidFill>
                <a:latin typeface="Courier New" pitchFamily="49" charset="0"/>
              </a:rPr>
              <a:t>buf</a:t>
            </a:r>
            <a:r>
              <a:rPr lang="en-US" sz="1800" dirty="0">
                <a:solidFill>
                  <a:srgbClr val="C00000"/>
                </a:solidFill>
                <a:latin typeface="Courier New" pitchFamily="49" charset="0"/>
              </a:rPr>
              <a:t>); </a:t>
            </a:r>
          </a:p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  ...</a:t>
            </a:r>
          </a:p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  return ...; </a:t>
            </a:r>
          </a:p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}</a:t>
            </a:r>
          </a:p>
        </p:txBody>
      </p:sp>
      <p:sp>
        <p:nvSpPr>
          <p:cNvPr id="30725" name="Rectangle 5"/>
          <p:cNvSpPr>
            <a:spLocks noChangeArrowheads="1"/>
          </p:cNvSpPr>
          <p:nvPr/>
        </p:nvSpPr>
        <p:spPr bwMode="auto">
          <a:xfrm>
            <a:off x="533400" y="1143000"/>
            <a:ext cx="1828800" cy="1200150"/>
          </a:xfrm>
          <a:prstGeom prst="rect">
            <a:avLst/>
          </a:prstGeom>
          <a:solidFill>
            <a:srgbClr val="F6F5BD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0487" tIns="44450" rIns="90487" bIns="44450">
            <a:spAutoFit/>
          </a:bodyPr>
          <a:lstStyle/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void P(){</a:t>
            </a:r>
          </a:p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  Q();</a:t>
            </a:r>
          </a:p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  </a:t>
            </a:r>
            <a:r>
              <a:rPr lang="en-US" sz="1800" dirty="0">
                <a:solidFill>
                  <a:srgbClr val="C00000"/>
                </a:solidFill>
                <a:latin typeface="Courier New" pitchFamily="49" charset="0"/>
              </a:rPr>
              <a:t>...</a:t>
            </a:r>
          </a:p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}</a:t>
            </a:r>
          </a:p>
        </p:txBody>
      </p:sp>
      <p:sp>
        <p:nvSpPr>
          <p:cNvPr id="30730" name="Text Box 12"/>
          <p:cNvSpPr txBox="1">
            <a:spLocks noChangeArrowheads="1"/>
          </p:cNvSpPr>
          <p:nvPr/>
        </p:nvSpPr>
        <p:spPr bwMode="auto">
          <a:xfrm>
            <a:off x="2593975" y="1444625"/>
            <a:ext cx="911225" cy="923925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r>
              <a:rPr lang="en-US" sz="1800" b="0" dirty="0">
                <a:latin typeface="Calibri" pitchFamily="34" charset="0"/>
              </a:rPr>
              <a:t>return</a:t>
            </a:r>
          </a:p>
          <a:p>
            <a:pPr eaLnBrk="0" hangingPunct="0"/>
            <a:r>
              <a:rPr lang="en-US" sz="1800" b="0" dirty="0">
                <a:latin typeface="Calibri" pitchFamily="34" charset="0"/>
              </a:rPr>
              <a:t>address</a:t>
            </a:r>
          </a:p>
          <a:p>
            <a:pPr eaLnBrk="0" hangingPunct="0"/>
            <a:r>
              <a:rPr lang="en-US" sz="1800" b="0" dirty="0">
                <a:solidFill>
                  <a:srgbClr val="C00000"/>
                </a:solidFill>
                <a:latin typeface="Calibri" pitchFamily="34" charset="0"/>
              </a:rPr>
              <a:t>A</a:t>
            </a:r>
          </a:p>
        </p:txBody>
      </p:sp>
      <p:sp>
        <p:nvSpPr>
          <p:cNvPr id="30731" name="Line 13"/>
          <p:cNvSpPr>
            <a:spLocks noChangeShapeType="1"/>
          </p:cNvSpPr>
          <p:nvPr/>
        </p:nvSpPr>
        <p:spPr bwMode="auto">
          <a:xfrm flipH="1">
            <a:off x="1905000" y="1901825"/>
            <a:ext cx="68897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30726" name="Text Box 6"/>
          <p:cNvSpPr txBox="1">
            <a:spLocks noChangeArrowheads="1"/>
          </p:cNvSpPr>
          <p:nvPr/>
        </p:nvSpPr>
        <p:spPr bwMode="auto">
          <a:xfrm>
            <a:off x="5630863" y="1154113"/>
            <a:ext cx="2674937" cy="369887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1800" b="0" dirty="0">
                <a:latin typeface="Calibri" pitchFamily="34" charset="0"/>
              </a:rPr>
              <a:t>Stack after call to </a:t>
            </a:r>
            <a:r>
              <a:rPr lang="en-US" sz="1800" dirty="0">
                <a:latin typeface="Courier New" pitchFamily="49" charset="0"/>
              </a:rPr>
              <a:t>gets()</a:t>
            </a:r>
          </a:p>
        </p:txBody>
      </p:sp>
      <p:sp>
        <p:nvSpPr>
          <p:cNvPr id="365575" name="Rectangle 7"/>
          <p:cNvSpPr>
            <a:spLocks noChangeArrowheads="1"/>
          </p:cNvSpPr>
          <p:nvPr/>
        </p:nvSpPr>
        <p:spPr bwMode="auto">
          <a:xfrm>
            <a:off x="5727700" y="2819400"/>
            <a:ext cx="1066800" cy="381000"/>
          </a:xfrm>
          <a:prstGeom prst="rect">
            <a:avLst/>
          </a:prstGeom>
          <a:solidFill>
            <a:srgbClr val="A8E799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r>
              <a:rPr lang="en-US" sz="1800" strike="sngStrike" dirty="0">
                <a:solidFill>
                  <a:srgbClr val="C00000"/>
                </a:solidFill>
                <a:latin typeface="Calibri" pitchFamily="34" charset="0"/>
                <a:cs typeface="+mn-cs"/>
              </a:rPr>
              <a:t>A</a:t>
            </a:r>
            <a:r>
              <a:rPr lang="en-US" sz="1800" dirty="0">
                <a:solidFill>
                  <a:srgbClr val="C00000"/>
                </a:solidFill>
                <a:latin typeface="Calibri" pitchFamily="34" charset="0"/>
                <a:cs typeface="+mn-cs"/>
              </a:rPr>
              <a:t> B</a:t>
            </a:r>
          </a:p>
        </p:txBody>
      </p:sp>
      <p:sp>
        <p:nvSpPr>
          <p:cNvPr id="365576" name="Rectangle 8"/>
          <p:cNvSpPr>
            <a:spLocks noChangeArrowheads="1"/>
          </p:cNvSpPr>
          <p:nvPr/>
        </p:nvSpPr>
        <p:spPr bwMode="auto">
          <a:xfrm>
            <a:off x="5727700" y="1600201"/>
            <a:ext cx="1066800" cy="1558924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endParaRPr lang="en-US" sz="1800" dirty="0">
              <a:latin typeface="Calibri" pitchFamily="34" charset="0"/>
              <a:cs typeface="+mn-cs"/>
            </a:endParaRPr>
          </a:p>
        </p:txBody>
      </p:sp>
      <p:sp>
        <p:nvSpPr>
          <p:cNvPr id="365579" name="Rectangle 11"/>
          <p:cNvSpPr>
            <a:spLocks noChangeArrowheads="1"/>
          </p:cNvSpPr>
          <p:nvPr/>
        </p:nvSpPr>
        <p:spPr bwMode="auto">
          <a:xfrm>
            <a:off x="5727700" y="3156441"/>
            <a:ext cx="1066800" cy="219026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endParaRPr lang="en-US" sz="1800" dirty="0">
              <a:latin typeface="Calibri" pitchFamily="34" charset="0"/>
              <a:cs typeface="+mn-cs"/>
            </a:endParaRPr>
          </a:p>
          <a:p>
            <a:pPr eaLnBrk="0" hangingPunct="0">
              <a:defRPr/>
            </a:pPr>
            <a:endParaRPr lang="en-US" sz="1800" dirty="0">
              <a:latin typeface="Calibri" pitchFamily="34" charset="0"/>
              <a:cs typeface="+mn-cs"/>
            </a:endParaRPr>
          </a:p>
        </p:txBody>
      </p:sp>
      <p:sp>
        <p:nvSpPr>
          <p:cNvPr id="30732" name="Text Box 14"/>
          <p:cNvSpPr txBox="1">
            <a:spLocks noChangeArrowheads="1"/>
          </p:cNvSpPr>
          <p:nvPr/>
        </p:nvSpPr>
        <p:spPr bwMode="auto">
          <a:xfrm>
            <a:off x="7162800" y="2023547"/>
            <a:ext cx="1555346" cy="369332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r>
              <a:rPr lang="en-US" sz="1800" dirty="0">
                <a:latin typeface="Courier New" pitchFamily="49" charset="0"/>
              </a:rPr>
              <a:t>P</a:t>
            </a:r>
            <a:r>
              <a:rPr lang="en-US" sz="1800" b="0" dirty="0">
                <a:latin typeface="Courier New" pitchFamily="49" charset="0"/>
              </a:rPr>
              <a:t> </a:t>
            </a:r>
            <a:r>
              <a:rPr lang="en-US" sz="1800" b="0" dirty="0">
                <a:latin typeface="Calibri" pitchFamily="34" charset="0"/>
              </a:rPr>
              <a:t>stack frame</a:t>
            </a:r>
          </a:p>
        </p:txBody>
      </p:sp>
      <p:sp>
        <p:nvSpPr>
          <p:cNvPr id="30733" name="Text Box 15"/>
          <p:cNvSpPr txBox="1">
            <a:spLocks noChangeArrowheads="1"/>
          </p:cNvSpPr>
          <p:nvPr/>
        </p:nvSpPr>
        <p:spPr bwMode="auto">
          <a:xfrm>
            <a:off x="7162800" y="4097615"/>
            <a:ext cx="1469009" cy="369332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r>
              <a:rPr lang="en-US" sz="1800" dirty="0">
                <a:latin typeface="Courier New" pitchFamily="49" charset="0"/>
              </a:rPr>
              <a:t>Q</a:t>
            </a:r>
            <a:r>
              <a:rPr lang="en-US" sz="1800" b="0" dirty="0">
                <a:latin typeface="Calibri" pitchFamily="34" charset="0"/>
              </a:rPr>
              <a:t> stack frame</a:t>
            </a:r>
          </a:p>
        </p:txBody>
      </p:sp>
      <p:sp>
        <p:nvSpPr>
          <p:cNvPr id="30738" name="Text Box 21"/>
          <p:cNvSpPr txBox="1">
            <a:spLocks noChangeArrowheads="1"/>
          </p:cNvSpPr>
          <p:nvPr/>
        </p:nvSpPr>
        <p:spPr bwMode="auto">
          <a:xfrm>
            <a:off x="3733800" y="3451225"/>
            <a:ext cx="1371600" cy="646113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/>
            <a:r>
              <a:rPr lang="en-US" sz="1800" b="0" dirty="0">
                <a:latin typeface="Calibri" pitchFamily="34" charset="0"/>
              </a:rPr>
              <a:t>data written</a:t>
            </a:r>
          </a:p>
          <a:p>
            <a:pPr eaLnBrk="0" hangingPunct="0"/>
            <a:r>
              <a:rPr lang="en-US" sz="1800" b="0" dirty="0">
                <a:latin typeface="Calibri" pitchFamily="34" charset="0"/>
              </a:rPr>
              <a:t>by </a:t>
            </a:r>
            <a:r>
              <a:rPr lang="en-US" sz="1800" dirty="0">
                <a:latin typeface="Courier New" pitchFamily="49" charset="0"/>
              </a:rPr>
              <a:t>gets()</a:t>
            </a:r>
          </a:p>
        </p:txBody>
      </p:sp>
      <p:sp>
        <p:nvSpPr>
          <p:cNvPr id="30739" name="AutoShape 16"/>
          <p:cNvSpPr>
            <a:spLocks/>
          </p:cNvSpPr>
          <p:nvPr/>
        </p:nvSpPr>
        <p:spPr bwMode="auto">
          <a:xfrm rot="10800000">
            <a:off x="6892925" y="1600200"/>
            <a:ext cx="228600" cy="1600200"/>
          </a:xfrm>
          <a:prstGeom prst="leftBrace">
            <a:avLst>
              <a:gd name="adj1" fmla="val 74991"/>
              <a:gd name="adj2" fmla="val 50000"/>
            </a:avLst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1800">
              <a:latin typeface="Calibri" pitchFamily="34" charset="0"/>
            </a:endParaRPr>
          </a:p>
        </p:txBody>
      </p:sp>
      <p:sp>
        <p:nvSpPr>
          <p:cNvPr id="30740" name="AutoShape 16"/>
          <p:cNvSpPr>
            <a:spLocks/>
          </p:cNvSpPr>
          <p:nvPr/>
        </p:nvSpPr>
        <p:spPr bwMode="auto">
          <a:xfrm rot="10800000">
            <a:off x="6892925" y="3200400"/>
            <a:ext cx="228600" cy="2157413"/>
          </a:xfrm>
          <a:prstGeom prst="leftBrace">
            <a:avLst>
              <a:gd name="adj1" fmla="val 74976"/>
              <a:gd name="adj2" fmla="val 50000"/>
            </a:avLst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1800">
              <a:latin typeface="Calibri" pitchFamily="34" charset="0"/>
            </a:endParaRPr>
          </a:p>
        </p:txBody>
      </p:sp>
      <p:sp>
        <p:nvSpPr>
          <p:cNvPr id="30741" name="AutoShape 16"/>
          <p:cNvSpPr>
            <a:spLocks/>
          </p:cNvSpPr>
          <p:nvPr/>
        </p:nvSpPr>
        <p:spPr bwMode="auto">
          <a:xfrm rot="10800000" flipH="1">
            <a:off x="5359400" y="2819400"/>
            <a:ext cx="228600" cy="1905000"/>
          </a:xfrm>
          <a:prstGeom prst="leftBrace">
            <a:avLst>
              <a:gd name="adj1" fmla="val 75000"/>
              <a:gd name="adj2" fmla="val 50000"/>
            </a:avLst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1800">
              <a:latin typeface="Calibri" pitchFamily="34" charset="0"/>
            </a:endParaRPr>
          </a:p>
        </p:txBody>
      </p:sp>
      <p:sp>
        <p:nvSpPr>
          <p:cNvPr id="365587" name="Rectangle 19"/>
          <p:cNvSpPr>
            <a:spLocks noChangeArrowheads="1"/>
          </p:cNvSpPr>
          <p:nvPr/>
        </p:nvSpPr>
        <p:spPr bwMode="auto">
          <a:xfrm>
            <a:off x="5727700" y="3159125"/>
            <a:ext cx="1065213" cy="1559290"/>
          </a:xfrm>
          <a:prstGeom prst="rect">
            <a:avLst/>
          </a:prstGeom>
          <a:solidFill>
            <a:schemeClr val="bg1">
              <a:lumMod val="75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pPr eaLnBrk="0" hangingPunct="0">
              <a:defRPr/>
            </a:pPr>
            <a:r>
              <a:rPr lang="en-US" sz="1800" dirty="0">
                <a:latin typeface="Calibri" pitchFamily="34" charset="0"/>
                <a:cs typeface="+mn-cs"/>
              </a:rPr>
              <a:t>pad</a:t>
            </a:r>
          </a:p>
        </p:txBody>
      </p:sp>
      <p:sp>
        <p:nvSpPr>
          <p:cNvPr id="27" name="Rectangle 7"/>
          <p:cNvSpPr>
            <a:spLocks noChangeArrowheads="1"/>
          </p:cNvSpPr>
          <p:nvPr/>
        </p:nvSpPr>
        <p:spPr bwMode="auto">
          <a:xfrm>
            <a:off x="5732584" y="2775440"/>
            <a:ext cx="1066800" cy="381000"/>
          </a:xfrm>
          <a:prstGeom prst="rect">
            <a:avLst/>
          </a:prstGeom>
          <a:solidFill>
            <a:srgbClr val="A8E799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r>
              <a:rPr lang="en-US" sz="1800" dirty="0">
                <a:solidFill>
                  <a:srgbClr val="C00000"/>
                </a:solidFill>
                <a:latin typeface="Calibri" pitchFamily="34" charset="0"/>
                <a:cs typeface="+mn-cs"/>
              </a:rPr>
              <a:t>A</a:t>
            </a:r>
          </a:p>
        </p:txBody>
      </p:sp>
      <p:sp>
        <p:nvSpPr>
          <p:cNvPr id="23" name="Rectangle 7"/>
          <p:cNvSpPr>
            <a:spLocks noChangeArrowheads="1"/>
          </p:cNvSpPr>
          <p:nvPr/>
        </p:nvSpPr>
        <p:spPr bwMode="auto">
          <a:xfrm>
            <a:off x="5732584" y="2775440"/>
            <a:ext cx="1066800" cy="381000"/>
          </a:xfrm>
          <a:prstGeom prst="rect">
            <a:avLst/>
          </a:prstGeom>
          <a:solidFill>
            <a:srgbClr val="A8E799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r>
              <a:rPr lang="en-US" sz="1800" dirty="0">
                <a:solidFill>
                  <a:srgbClr val="C00000"/>
                </a:solidFill>
                <a:latin typeface="Calibri" pitchFamily="34" charset="0"/>
                <a:cs typeface="+mn-cs"/>
              </a:rPr>
              <a:t>A </a:t>
            </a:r>
            <a:r>
              <a:rPr lang="en-US" sz="1800" dirty="0">
                <a:solidFill>
                  <a:srgbClr val="C00000"/>
                </a:solidFill>
                <a:latin typeface="Calibri" pitchFamily="34" charset="0"/>
                <a:cs typeface="+mn-cs"/>
                <a:sym typeface="Wingdings"/>
              </a:rPr>
              <a:t> </a:t>
            </a:r>
            <a:r>
              <a:rPr lang="en-US" sz="1800" dirty="0">
                <a:solidFill>
                  <a:srgbClr val="C00000"/>
                </a:solidFill>
                <a:latin typeface="Calibri" pitchFamily="34" charset="0"/>
                <a:cs typeface="+mn-cs"/>
              </a:rPr>
              <a:t>S</a:t>
            </a:r>
          </a:p>
        </p:txBody>
      </p:sp>
      <p:sp>
        <p:nvSpPr>
          <p:cNvPr id="24" name="Rectangle 5"/>
          <p:cNvSpPr>
            <a:spLocks noChangeArrowheads="1"/>
          </p:cNvSpPr>
          <p:nvPr/>
        </p:nvSpPr>
        <p:spPr bwMode="auto">
          <a:xfrm>
            <a:off x="541180" y="4267200"/>
            <a:ext cx="2463800" cy="1474763"/>
          </a:xfrm>
          <a:prstGeom prst="rect">
            <a:avLst/>
          </a:prstGeom>
          <a:solidFill>
            <a:srgbClr val="F6F5BD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square" lIns="90487" tIns="44450" rIns="90487" bIns="44450">
            <a:spAutoFit/>
          </a:bodyPr>
          <a:lstStyle/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void S(){</a:t>
            </a:r>
          </a:p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/* Something</a:t>
            </a:r>
          </a:p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   unexpected */</a:t>
            </a:r>
          </a:p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  </a:t>
            </a:r>
            <a:r>
              <a:rPr lang="en-US" sz="1800" dirty="0">
                <a:solidFill>
                  <a:srgbClr val="C00000"/>
                </a:solidFill>
                <a:latin typeface="Courier New" pitchFamily="49" charset="0"/>
              </a:rPr>
              <a:t>...</a:t>
            </a:r>
          </a:p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11367003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4" grpId="0" animBg="1"/>
      <p:bldP spid="30730" grpId="0"/>
      <p:bldP spid="30731" grpId="0" animBg="1"/>
      <p:bldP spid="30726" grpId="0"/>
      <p:bldP spid="30733" grpId="0"/>
      <p:bldP spid="30738" grpId="0"/>
      <p:bldP spid="30740" grpId="0" animBg="1"/>
      <p:bldP spid="30741" grpId="0" animBg="1"/>
      <p:bldP spid="365587" grpId="0" animBg="1"/>
      <p:bldP spid="27" grpId="0" animBg="1"/>
      <p:bldP spid="23" grpId="0" animBg="1"/>
      <p:bldP spid="2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419099" y="493713"/>
            <a:ext cx="7229491" cy="573087"/>
          </a:xfrm>
        </p:spPr>
        <p:txBody>
          <a:bodyPr/>
          <a:lstStyle/>
          <a:p>
            <a:pPr eaLnBrk="1" hangingPunct="1"/>
            <a:r>
              <a:rPr lang="en-US" dirty="0"/>
              <a:t>Crafting Smashing String</a:t>
            </a:r>
          </a:p>
        </p:txBody>
      </p:sp>
      <p:sp>
        <p:nvSpPr>
          <p:cNvPr id="360479" name="Rectangle 31"/>
          <p:cNvSpPr>
            <a:spLocks noChangeArrowheads="1"/>
          </p:cNvSpPr>
          <p:nvPr/>
        </p:nvSpPr>
        <p:spPr bwMode="auto">
          <a:xfrm>
            <a:off x="533400" y="1360486"/>
            <a:ext cx="1797050" cy="3592513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pPr algn="ctr">
              <a:defRPr/>
            </a:pPr>
            <a:r>
              <a:rPr lang="en-US" sz="1600" b="0" dirty="0">
                <a:latin typeface="Calibri" pitchFamily="34" charset="0"/>
                <a:cs typeface="+mn-cs"/>
              </a:rPr>
              <a:t>Stack Frame</a:t>
            </a:r>
          </a:p>
          <a:p>
            <a:pPr algn="ctr">
              <a:defRPr/>
            </a:pPr>
            <a:r>
              <a:rPr lang="en-US" sz="1600" b="0" dirty="0">
                <a:latin typeface="Calibri" pitchFamily="34" charset="0"/>
                <a:cs typeface="+mn-cs"/>
              </a:rPr>
              <a:t>for </a:t>
            </a:r>
            <a:r>
              <a:rPr lang="en-US" sz="1600" dirty="0" err="1">
                <a:latin typeface="Courier New" pitchFamily="49" charset="0"/>
                <a:cs typeface="+mn-cs"/>
              </a:rPr>
              <a:t>call_echo</a:t>
            </a:r>
            <a:endParaRPr lang="en-US" sz="1600" dirty="0">
              <a:latin typeface="Courier New" pitchFamily="49" charset="0"/>
              <a:cs typeface="+mn-cs"/>
            </a:endParaRPr>
          </a:p>
        </p:txBody>
      </p:sp>
      <p:sp>
        <p:nvSpPr>
          <p:cNvPr id="73" name="Rectangle 3"/>
          <p:cNvSpPr>
            <a:spLocks noChangeArrowheads="1"/>
          </p:cNvSpPr>
          <p:nvPr/>
        </p:nvSpPr>
        <p:spPr bwMode="auto">
          <a:xfrm>
            <a:off x="76200" y="5715000"/>
            <a:ext cx="8915400" cy="582211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12700">
            <a:solidFill>
              <a:schemeClr val="bg2">
                <a:lumMod val="40000"/>
                <a:lumOff val="60000"/>
              </a:schemeClr>
            </a:solidFill>
            <a:miter lim="800000"/>
            <a:headEnd/>
            <a:tailEnd/>
          </a:ln>
          <a:effectLst/>
        </p:spPr>
        <p:txBody>
          <a:bodyPr wrap="square" lIns="90487" tIns="44450" rIns="90487" bIns="44450">
            <a:spAutoFit/>
          </a:bodyPr>
          <a:lstStyle/>
          <a:p>
            <a:pPr eaLnBrk="0" hangingPunct="0">
              <a:tabLst>
                <a:tab pos="457200" algn="l"/>
                <a:tab pos="1485900" algn="l"/>
              </a:tabLst>
              <a:defRPr/>
            </a:pPr>
            <a:r>
              <a:rPr lang="en-US" sz="1600" dirty="0">
                <a:latin typeface="Courier New" pitchFamily="49" charset="0"/>
                <a:ea typeface="MS Mincho" pitchFamily="49" charset="-128"/>
                <a:cs typeface="+mn-cs"/>
              </a:rPr>
              <a:t>30 31 32 33 34 35 36 37 38 39 30 31 32 33 34 35 36 37 38 39 30 31 32 33 fb 06 40 00 00 00 00 00</a:t>
            </a:r>
          </a:p>
        </p:txBody>
      </p:sp>
      <p:sp>
        <p:nvSpPr>
          <p:cNvPr id="75" name="Rectangle 22"/>
          <p:cNvSpPr>
            <a:spLocks noChangeArrowheads="1"/>
          </p:cNvSpPr>
          <p:nvPr/>
        </p:nvSpPr>
        <p:spPr bwMode="auto">
          <a:xfrm>
            <a:off x="533400" y="1887758"/>
            <a:ext cx="1797050" cy="608299"/>
          </a:xfrm>
          <a:prstGeom prst="rect">
            <a:avLst/>
          </a:prstGeom>
          <a:solidFill>
            <a:srgbClr val="FFFFCC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1800" b="0" dirty="0">
                <a:latin typeface="Calibri" pitchFamily="34" charset="0"/>
                <a:cs typeface="+mn-cs"/>
              </a:rPr>
              <a:t>Return Address</a:t>
            </a:r>
          </a:p>
          <a:p>
            <a:pPr algn="ctr">
              <a:defRPr/>
            </a:pPr>
            <a:r>
              <a:rPr lang="en-US" sz="1800" b="0" dirty="0">
                <a:latin typeface="Calibri" pitchFamily="34" charset="0"/>
                <a:cs typeface="+mn-cs"/>
              </a:rPr>
              <a:t>(8 bytes)</a:t>
            </a:r>
          </a:p>
        </p:txBody>
      </p:sp>
      <p:grpSp>
        <p:nvGrpSpPr>
          <p:cNvPr id="76" name="Group 75"/>
          <p:cNvGrpSpPr/>
          <p:nvPr/>
        </p:nvGrpSpPr>
        <p:grpSpPr>
          <a:xfrm>
            <a:off x="538208" y="1887584"/>
            <a:ext cx="1797050" cy="304800"/>
            <a:chOff x="2377022" y="2811289"/>
            <a:chExt cx="1797050" cy="304800"/>
          </a:xfrm>
          <a:solidFill>
            <a:srgbClr val="FFFFCC"/>
          </a:solidFill>
        </p:grpSpPr>
        <p:sp>
          <p:nvSpPr>
            <p:cNvPr id="77" name="Rectangle 24"/>
            <p:cNvSpPr>
              <a:spLocks noChangeArrowheads="1"/>
            </p:cNvSpPr>
            <p:nvPr/>
          </p:nvSpPr>
          <p:spPr bwMode="auto">
            <a:xfrm>
              <a:off x="2377022" y="2811289"/>
              <a:ext cx="449263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rgbClr val="00B050"/>
                  </a:solidFill>
                  <a:latin typeface="Courier New" pitchFamily="49" charset="0"/>
                  <a:cs typeface="+mn-cs"/>
                </a:rPr>
                <a:t>00</a:t>
              </a:r>
            </a:p>
          </p:txBody>
        </p:sp>
        <p:sp>
          <p:nvSpPr>
            <p:cNvPr id="78" name="Rectangle 25"/>
            <p:cNvSpPr>
              <a:spLocks noChangeArrowheads="1"/>
            </p:cNvSpPr>
            <p:nvPr/>
          </p:nvSpPr>
          <p:spPr bwMode="auto">
            <a:xfrm>
              <a:off x="2826285" y="2811289"/>
              <a:ext cx="449262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rgbClr val="00B050"/>
                  </a:solidFill>
                  <a:latin typeface="Courier New" pitchFamily="49" charset="0"/>
                  <a:cs typeface="+mn-cs"/>
                </a:rPr>
                <a:t>00</a:t>
              </a:r>
            </a:p>
          </p:txBody>
        </p:sp>
        <p:sp>
          <p:nvSpPr>
            <p:cNvPr id="79" name="Rectangle 26"/>
            <p:cNvSpPr>
              <a:spLocks noChangeArrowheads="1"/>
            </p:cNvSpPr>
            <p:nvPr/>
          </p:nvSpPr>
          <p:spPr bwMode="auto">
            <a:xfrm>
              <a:off x="3275547" y="2811289"/>
              <a:ext cx="449263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rgbClr val="00B050"/>
                  </a:solidFill>
                  <a:latin typeface="Courier New" pitchFamily="49" charset="0"/>
                  <a:cs typeface="+mn-cs"/>
                </a:rPr>
                <a:t>00</a:t>
              </a:r>
            </a:p>
          </p:txBody>
        </p:sp>
        <p:sp>
          <p:nvSpPr>
            <p:cNvPr id="80" name="Rectangle 27"/>
            <p:cNvSpPr>
              <a:spLocks noChangeArrowheads="1"/>
            </p:cNvSpPr>
            <p:nvPr/>
          </p:nvSpPr>
          <p:spPr bwMode="auto">
            <a:xfrm>
              <a:off x="3724810" y="2811289"/>
              <a:ext cx="449262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rgbClr val="00B050"/>
                  </a:solidFill>
                  <a:latin typeface="Courier New" pitchFamily="49" charset="0"/>
                  <a:cs typeface="+mn-cs"/>
                </a:rPr>
                <a:t>00</a:t>
              </a:r>
            </a:p>
          </p:txBody>
        </p:sp>
      </p:grpSp>
      <p:grpSp>
        <p:nvGrpSpPr>
          <p:cNvPr id="81" name="Group 80"/>
          <p:cNvGrpSpPr/>
          <p:nvPr/>
        </p:nvGrpSpPr>
        <p:grpSpPr>
          <a:xfrm>
            <a:off x="533400" y="2203672"/>
            <a:ext cx="1797050" cy="304800"/>
            <a:chOff x="2377022" y="2811289"/>
            <a:chExt cx="1797050" cy="304800"/>
          </a:xfrm>
          <a:solidFill>
            <a:srgbClr val="FFFFCC"/>
          </a:solidFill>
        </p:grpSpPr>
        <p:sp>
          <p:nvSpPr>
            <p:cNvPr id="82" name="Rectangle 24"/>
            <p:cNvSpPr>
              <a:spLocks noChangeArrowheads="1"/>
            </p:cNvSpPr>
            <p:nvPr/>
          </p:nvSpPr>
          <p:spPr bwMode="auto">
            <a:xfrm>
              <a:off x="2377022" y="2811289"/>
              <a:ext cx="449263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rgbClr val="00B050"/>
                  </a:solidFill>
                  <a:latin typeface="Courier New" pitchFamily="49" charset="0"/>
                  <a:cs typeface="+mn-cs"/>
                </a:rPr>
                <a:t>00</a:t>
              </a:r>
            </a:p>
          </p:txBody>
        </p:sp>
        <p:sp>
          <p:nvSpPr>
            <p:cNvPr id="83" name="Rectangle 25"/>
            <p:cNvSpPr>
              <a:spLocks noChangeArrowheads="1"/>
            </p:cNvSpPr>
            <p:nvPr/>
          </p:nvSpPr>
          <p:spPr bwMode="auto">
            <a:xfrm>
              <a:off x="2826285" y="2811289"/>
              <a:ext cx="449262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rgbClr val="00B050"/>
                  </a:solidFill>
                  <a:latin typeface="Courier New" pitchFamily="49" charset="0"/>
                  <a:cs typeface="+mn-cs"/>
                </a:rPr>
                <a:t>48</a:t>
              </a:r>
            </a:p>
          </p:txBody>
        </p:sp>
        <p:sp>
          <p:nvSpPr>
            <p:cNvPr id="84" name="Rectangle 26"/>
            <p:cNvSpPr>
              <a:spLocks noChangeArrowheads="1"/>
            </p:cNvSpPr>
            <p:nvPr/>
          </p:nvSpPr>
          <p:spPr bwMode="auto">
            <a:xfrm>
              <a:off x="3275547" y="2811289"/>
              <a:ext cx="449263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rgbClr val="00B050"/>
                  </a:solidFill>
                  <a:latin typeface="Courier New" pitchFamily="49" charset="0"/>
                  <a:cs typeface="+mn-cs"/>
                </a:rPr>
                <a:t>83</a:t>
              </a:r>
            </a:p>
          </p:txBody>
        </p:sp>
        <p:sp>
          <p:nvSpPr>
            <p:cNvPr id="85" name="Rectangle 27"/>
            <p:cNvSpPr>
              <a:spLocks noChangeArrowheads="1"/>
            </p:cNvSpPr>
            <p:nvPr/>
          </p:nvSpPr>
          <p:spPr bwMode="auto">
            <a:xfrm>
              <a:off x="3724810" y="2811289"/>
              <a:ext cx="449262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rgbClr val="00B050"/>
                  </a:solidFill>
                  <a:latin typeface="Courier New" pitchFamily="49" charset="0"/>
                  <a:cs typeface="+mn-cs"/>
                </a:rPr>
                <a:t>80</a:t>
              </a:r>
            </a:p>
          </p:txBody>
        </p:sp>
      </p:grpSp>
      <p:sp>
        <p:nvSpPr>
          <p:cNvPr id="86" name="Line 29"/>
          <p:cNvSpPr>
            <a:spLocks noChangeShapeType="1"/>
          </p:cNvSpPr>
          <p:nvPr/>
        </p:nvSpPr>
        <p:spPr bwMode="auto">
          <a:xfrm flipH="1">
            <a:off x="2362200" y="3031907"/>
            <a:ext cx="450850" cy="0"/>
          </a:xfrm>
          <a:prstGeom prst="line">
            <a:avLst/>
          </a:prstGeom>
          <a:noFill/>
          <a:ln w="28575">
            <a:solidFill>
              <a:srgbClr val="C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87" name="Rectangle 30"/>
          <p:cNvSpPr>
            <a:spLocks noChangeArrowheads="1"/>
          </p:cNvSpPr>
          <p:nvPr/>
        </p:nvSpPr>
        <p:spPr bwMode="auto">
          <a:xfrm>
            <a:off x="2762250" y="2858869"/>
            <a:ext cx="8191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rgbClr val="C00000"/>
                </a:solidFill>
                <a:latin typeface="Courier New" pitchFamily="49" charset="0"/>
              </a:rPr>
              <a:t>%</a:t>
            </a:r>
            <a:r>
              <a:rPr lang="en-US" sz="1800" dirty="0" err="1">
                <a:solidFill>
                  <a:srgbClr val="C00000"/>
                </a:solidFill>
                <a:latin typeface="Courier New" pitchFamily="49" charset="0"/>
              </a:rPr>
              <a:t>rsp</a:t>
            </a:r>
            <a:endParaRPr lang="en-US" sz="1800" dirty="0">
              <a:solidFill>
                <a:srgbClr val="C00000"/>
              </a:solidFill>
              <a:latin typeface="Courier New" pitchFamily="49" charset="0"/>
            </a:endParaRPr>
          </a:p>
        </p:txBody>
      </p:sp>
      <p:sp>
        <p:nvSpPr>
          <p:cNvPr id="89" name="Rectangle 5"/>
          <p:cNvSpPr>
            <a:spLocks noChangeArrowheads="1"/>
          </p:cNvSpPr>
          <p:nvPr/>
        </p:nvSpPr>
        <p:spPr bwMode="auto">
          <a:xfrm>
            <a:off x="3707101" y="4701902"/>
            <a:ext cx="3962400" cy="643766"/>
          </a:xfrm>
          <a:prstGeom prst="rect">
            <a:avLst/>
          </a:prstGeom>
          <a:solidFill>
            <a:srgbClr val="F1C7C7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square" lIns="90487" tIns="44450" rIns="90487" bIns="44450">
            <a:spAutoFit/>
          </a:bodyPr>
          <a:lstStyle/>
          <a:p>
            <a:pPr eaLnBrk="0" hangingPunct="0">
              <a:tabLst>
                <a:tab pos="457200" algn="l"/>
                <a:tab pos="1485900" algn="l"/>
              </a:tabLst>
            </a:pPr>
            <a:r>
              <a:rPr lang="ro-RO" sz="1800" dirty="0">
                <a:solidFill>
                  <a:srgbClr val="7030A0"/>
                </a:solidFill>
                <a:latin typeface="Courier New" pitchFamily="49" charset="0"/>
                <a:ea typeface="MS Mincho" pitchFamily="49" charset="-128"/>
              </a:rPr>
              <a:t>00000000004006fb &lt;smash&gt;:</a:t>
            </a:r>
          </a:p>
          <a:p>
            <a:pPr eaLnBrk="0" hangingPunct="0">
              <a:tabLst>
                <a:tab pos="457200" algn="l"/>
                <a:tab pos="1485900" algn="l"/>
              </a:tabLst>
            </a:pPr>
            <a:r>
              <a:rPr lang="ro-RO" sz="1800" dirty="0">
                <a:solidFill>
                  <a:srgbClr val="7030A0"/>
                </a:solidFill>
                <a:latin typeface="Courier New" pitchFamily="49" charset="0"/>
                <a:ea typeface="MS Mincho" pitchFamily="49" charset="-128"/>
              </a:rPr>
              <a:t>  4006fb:       48 83 ec 08</a:t>
            </a:r>
          </a:p>
        </p:txBody>
      </p:sp>
      <p:sp>
        <p:nvSpPr>
          <p:cNvPr id="90" name="TextBox 89"/>
          <p:cNvSpPr txBox="1">
            <a:spLocks noChangeArrowheads="1"/>
          </p:cNvSpPr>
          <p:nvPr/>
        </p:nvSpPr>
        <p:spPr bwMode="auto">
          <a:xfrm>
            <a:off x="5562600" y="2882932"/>
            <a:ext cx="145482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1800" i="1" dirty="0">
                <a:solidFill>
                  <a:srgbClr val="C00000"/>
                </a:solidFill>
                <a:latin typeface="Calibri" pitchFamily="34" charset="0"/>
              </a:rPr>
              <a:t>Target  Code</a:t>
            </a:r>
          </a:p>
        </p:txBody>
      </p:sp>
      <p:sp>
        <p:nvSpPr>
          <p:cNvPr id="91" name="Rectangle 4"/>
          <p:cNvSpPr>
            <a:spLocks noChangeArrowheads="1"/>
          </p:cNvSpPr>
          <p:nvPr/>
        </p:nvSpPr>
        <p:spPr bwMode="auto">
          <a:xfrm>
            <a:off x="2606272" y="1109444"/>
            <a:ext cx="2438400" cy="1749425"/>
          </a:xfrm>
          <a:prstGeom prst="rect">
            <a:avLst/>
          </a:prstGeom>
          <a:solidFill>
            <a:srgbClr val="F6F5BD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0487" tIns="44450" rIns="90487" bIns="44450">
            <a:spAutoFit/>
          </a:bodyPr>
          <a:lstStyle/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800" dirty="0" err="1">
                <a:latin typeface="Courier New" pitchFamily="49" charset="0"/>
              </a:rPr>
              <a:t>int</a:t>
            </a:r>
            <a:r>
              <a:rPr lang="en-US" sz="1800" dirty="0">
                <a:latin typeface="Courier New" pitchFamily="49" charset="0"/>
              </a:rPr>
              <a:t> echo() {</a:t>
            </a:r>
          </a:p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  char </a:t>
            </a:r>
            <a:r>
              <a:rPr lang="en-US" sz="1800" dirty="0" err="1">
                <a:latin typeface="Courier New" pitchFamily="49" charset="0"/>
              </a:rPr>
              <a:t>buf</a:t>
            </a:r>
            <a:r>
              <a:rPr lang="en-US" sz="1800" dirty="0">
                <a:latin typeface="Courier New" pitchFamily="49" charset="0"/>
              </a:rPr>
              <a:t>[4]; </a:t>
            </a:r>
          </a:p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  </a:t>
            </a:r>
            <a:r>
              <a:rPr lang="en-US" sz="1800" dirty="0">
                <a:solidFill>
                  <a:srgbClr val="0070C0"/>
                </a:solidFill>
                <a:latin typeface="Courier New" pitchFamily="49" charset="0"/>
              </a:rPr>
              <a:t>gets(</a:t>
            </a:r>
            <a:r>
              <a:rPr lang="en-US" sz="1800" dirty="0" err="1">
                <a:solidFill>
                  <a:srgbClr val="0070C0"/>
                </a:solidFill>
                <a:latin typeface="Courier New" pitchFamily="49" charset="0"/>
              </a:rPr>
              <a:t>buf</a:t>
            </a:r>
            <a:r>
              <a:rPr lang="en-US" sz="1800" dirty="0">
                <a:solidFill>
                  <a:srgbClr val="0070C0"/>
                </a:solidFill>
                <a:latin typeface="Courier New" pitchFamily="49" charset="0"/>
              </a:rPr>
              <a:t>); </a:t>
            </a:r>
          </a:p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  ...</a:t>
            </a:r>
          </a:p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  </a:t>
            </a:r>
            <a:r>
              <a:rPr lang="en-US" sz="1800" dirty="0">
                <a:solidFill>
                  <a:srgbClr val="C00000"/>
                </a:solidFill>
                <a:latin typeface="Courier New" pitchFamily="49" charset="0"/>
              </a:rPr>
              <a:t>return ...;</a:t>
            </a:r>
            <a:r>
              <a:rPr lang="en-US" sz="1800" dirty="0">
                <a:latin typeface="Courier New" pitchFamily="49" charset="0"/>
              </a:rPr>
              <a:t> </a:t>
            </a:r>
          </a:p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}</a:t>
            </a:r>
          </a:p>
        </p:txBody>
      </p:sp>
      <p:sp>
        <p:nvSpPr>
          <p:cNvPr id="92" name="TextBox 91"/>
          <p:cNvSpPr txBox="1">
            <a:spLocks noChangeArrowheads="1"/>
          </p:cNvSpPr>
          <p:nvPr/>
        </p:nvSpPr>
        <p:spPr bwMode="auto">
          <a:xfrm>
            <a:off x="533400" y="5345668"/>
            <a:ext cx="204238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1800" i="1" dirty="0">
                <a:solidFill>
                  <a:srgbClr val="C00000"/>
                </a:solidFill>
                <a:latin typeface="Calibri" pitchFamily="34" charset="0"/>
              </a:rPr>
              <a:t>Attack String (Hex)</a:t>
            </a:r>
          </a:p>
        </p:txBody>
      </p:sp>
      <p:sp>
        <p:nvSpPr>
          <p:cNvPr id="360470" name="Rectangle 22"/>
          <p:cNvSpPr>
            <a:spLocks noChangeArrowheads="1"/>
          </p:cNvSpPr>
          <p:nvPr/>
        </p:nvSpPr>
        <p:spPr bwMode="auto">
          <a:xfrm>
            <a:off x="533400" y="2503486"/>
            <a:ext cx="1797050" cy="608299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1800" b="0" dirty="0">
                <a:latin typeface="Calibri" pitchFamily="34" charset="0"/>
                <a:cs typeface="+mn-cs"/>
              </a:rPr>
              <a:t>Return Address</a:t>
            </a:r>
          </a:p>
          <a:p>
            <a:pPr algn="ctr">
              <a:defRPr/>
            </a:pPr>
            <a:r>
              <a:rPr lang="en-US" sz="1800" b="0" dirty="0">
                <a:latin typeface="Calibri" pitchFamily="34" charset="0"/>
                <a:cs typeface="+mn-cs"/>
              </a:rPr>
              <a:t>(8 bytes)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533400" y="4648200"/>
            <a:ext cx="1797050" cy="304800"/>
            <a:chOff x="533400" y="4648200"/>
            <a:chExt cx="1797050" cy="304800"/>
          </a:xfrm>
          <a:solidFill>
            <a:srgbClr val="BFBFBF"/>
          </a:solidFill>
        </p:grpSpPr>
        <p:sp>
          <p:nvSpPr>
            <p:cNvPr id="360472" name="Rectangle 24"/>
            <p:cNvSpPr>
              <a:spLocks noChangeArrowheads="1"/>
            </p:cNvSpPr>
            <p:nvPr/>
          </p:nvSpPr>
          <p:spPr bwMode="auto">
            <a:xfrm>
              <a:off x="533400" y="4648200"/>
              <a:ext cx="449263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chemeClr val="bg1">
                      <a:lumMod val="75000"/>
                    </a:schemeClr>
                  </a:solidFill>
                  <a:latin typeface="Courier New" pitchFamily="49" charset="0"/>
                  <a:cs typeface="+mn-cs"/>
                </a:rPr>
                <a:t>33</a:t>
              </a:r>
            </a:p>
          </p:txBody>
        </p:sp>
        <p:sp>
          <p:nvSpPr>
            <p:cNvPr id="360473" name="Rectangle 25"/>
            <p:cNvSpPr>
              <a:spLocks noChangeArrowheads="1"/>
            </p:cNvSpPr>
            <p:nvPr/>
          </p:nvSpPr>
          <p:spPr bwMode="auto">
            <a:xfrm>
              <a:off x="982663" y="4648200"/>
              <a:ext cx="449262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chemeClr val="bg1">
                      <a:lumMod val="75000"/>
                    </a:schemeClr>
                  </a:solidFill>
                  <a:latin typeface="Courier New" pitchFamily="49" charset="0"/>
                  <a:cs typeface="+mn-cs"/>
                </a:rPr>
                <a:t>32</a:t>
              </a:r>
            </a:p>
          </p:txBody>
        </p:sp>
        <p:sp>
          <p:nvSpPr>
            <p:cNvPr id="360474" name="Rectangle 26"/>
            <p:cNvSpPr>
              <a:spLocks noChangeArrowheads="1"/>
            </p:cNvSpPr>
            <p:nvPr/>
          </p:nvSpPr>
          <p:spPr bwMode="auto">
            <a:xfrm>
              <a:off x="1431925" y="4648200"/>
              <a:ext cx="449263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chemeClr val="bg1">
                      <a:lumMod val="75000"/>
                    </a:schemeClr>
                  </a:solidFill>
                  <a:latin typeface="Courier New" pitchFamily="49" charset="0"/>
                  <a:cs typeface="+mn-cs"/>
                </a:rPr>
                <a:t>31</a:t>
              </a:r>
            </a:p>
          </p:txBody>
        </p:sp>
        <p:sp>
          <p:nvSpPr>
            <p:cNvPr id="360475" name="Rectangle 27"/>
            <p:cNvSpPr>
              <a:spLocks noChangeArrowheads="1"/>
            </p:cNvSpPr>
            <p:nvPr/>
          </p:nvSpPr>
          <p:spPr bwMode="auto">
            <a:xfrm>
              <a:off x="1881188" y="4648200"/>
              <a:ext cx="449262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chemeClr val="bg1">
                      <a:lumMod val="75000"/>
                    </a:schemeClr>
                  </a:solidFill>
                  <a:latin typeface="Courier New" pitchFamily="49" charset="0"/>
                  <a:cs typeface="+mn-cs"/>
                </a:rPr>
                <a:t>30</a:t>
              </a:r>
            </a:p>
          </p:txBody>
        </p:sp>
      </p:grpSp>
      <p:sp>
        <p:nvSpPr>
          <p:cNvPr id="18" name="Rectangle 23"/>
          <p:cNvSpPr>
            <a:spLocks noChangeArrowheads="1"/>
          </p:cNvSpPr>
          <p:nvPr/>
        </p:nvSpPr>
        <p:spPr bwMode="auto">
          <a:xfrm>
            <a:off x="533400" y="3113087"/>
            <a:ext cx="1797050" cy="1531207"/>
          </a:xfrm>
          <a:prstGeom prst="rect">
            <a:avLst/>
          </a:prstGeom>
          <a:solidFill>
            <a:srgbClr val="BFBFBF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1800" b="0" dirty="0">
                <a:solidFill>
                  <a:schemeClr val="bg1">
                    <a:lumMod val="75000"/>
                  </a:schemeClr>
                </a:solidFill>
                <a:latin typeface="Calibri" pitchFamily="34" charset="0"/>
              </a:rPr>
              <a:t>20 bytes unused</a:t>
            </a:r>
            <a:endParaRPr lang="en-US" sz="1800" dirty="0">
              <a:solidFill>
                <a:schemeClr val="bg1">
                  <a:lumMod val="75000"/>
                </a:schemeClr>
              </a:solidFill>
              <a:latin typeface="Courier New" pitchFamily="49" charset="0"/>
            </a:endParaRPr>
          </a:p>
        </p:txBody>
      </p:sp>
      <p:grpSp>
        <p:nvGrpSpPr>
          <p:cNvPr id="32" name="Group 31"/>
          <p:cNvGrpSpPr/>
          <p:nvPr/>
        </p:nvGrpSpPr>
        <p:grpSpPr>
          <a:xfrm>
            <a:off x="532564" y="2509716"/>
            <a:ext cx="1797050" cy="304800"/>
            <a:chOff x="2377022" y="2811289"/>
            <a:chExt cx="1797050" cy="304800"/>
          </a:xfrm>
          <a:solidFill>
            <a:srgbClr val="CDF1C5"/>
          </a:solidFill>
        </p:grpSpPr>
        <p:sp>
          <p:nvSpPr>
            <p:cNvPr id="33" name="Rectangle 24"/>
            <p:cNvSpPr>
              <a:spLocks noChangeArrowheads="1"/>
            </p:cNvSpPr>
            <p:nvPr/>
          </p:nvSpPr>
          <p:spPr bwMode="auto">
            <a:xfrm>
              <a:off x="2377022" y="2811289"/>
              <a:ext cx="449263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rgbClr val="C00000"/>
                  </a:solidFill>
                  <a:latin typeface="Courier New" pitchFamily="49" charset="0"/>
                  <a:cs typeface="+mn-cs"/>
                </a:rPr>
                <a:t>00</a:t>
              </a:r>
            </a:p>
          </p:txBody>
        </p:sp>
        <p:sp>
          <p:nvSpPr>
            <p:cNvPr id="34" name="Rectangle 25"/>
            <p:cNvSpPr>
              <a:spLocks noChangeArrowheads="1"/>
            </p:cNvSpPr>
            <p:nvPr/>
          </p:nvSpPr>
          <p:spPr bwMode="auto">
            <a:xfrm>
              <a:off x="2826285" y="2811289"/>
              <a:ext cx="449262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rgbClr val="C00000"/>
                  </a:solidFill>
                  <a:latin typeface="Courier New" pitchFamily="49" charset="0"/>
                  <a:cs typeface="+mn-cs"/>
                </a:rPr>
                <a:t>00</a:t>
              </a:r>
            </a:p>
          </p:txBody>
        </p:sp>
        <p:sp>
          <p:nvSpPr>
            <p:cNvPr id="35" name="Rectangle 26"/>
            <p:cNvSpPr>
              <a:spLocks noChangeArrowheads="1"/>
            </p:cNvSpPr>
            <p:nvPr/>
          </p:nvSpPr>
          <p:spPr bwMode="auto">
            <a:xfrm>
              <a:off x="3275547" y="2811289"/>
              <a:ext cx="449263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rgbClr val="C00000"/>
                  </a:solidFill>
                  <a:latin typeface="Courier New" pitchFamily="49" charset="0"/>
                  <a:cs typeface="+mn-cs"/>
                </a:rPr>
                <a:t>07</a:t>
              </a:r>
            </a:p>
          </p:txBody>
        </p:sp>
        <p:sp>
          <p:nvSpPr>
            <p:cNvPr id="36" name="Rectangle 27"/>
            <p:cNvSpPr>
              <a:spLocks noChangeArrowheads="1"/>
            </p:cNvSpPr>
            <p:nvPr/>
          </p:nvSpPr>
          <p:spPr bwMode="auto">
            <a:xfrm>
              <a:off x="3724810" y="2811289"/>
              <a:ext cx="449262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rgbClr val="C00000"/>
                  </a:solidFill>
                  <a:latin typeface="Courier New" pitchFamily="49" charset="0"/>
                  <a:cs typeface="+mn-cs"/>
                </a:rPr>
                <a:t>FF</a:t>
              </a: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533400" y="4336978"/>
            <a:ext cx="1797050" cy="304800"/>
            <a:chOff x="533400" y="4648200"/>
            <a:chExt cx="1797050" cy="304800"/>
          </a:xfrm>
          <a:solidFill>
            <a:srgbClr val="BFBFBF"/>
          </a:solidFill>
        </p:grpSpPr>
        <p:sp>
          <p:nvSpPr>
            <p:cNvPr id="44" name="Rectangle 24"/>
            <p:cNvSpPr>
              <a:spLocks noChangeArrowheads="1"/>
            </p:cNvSpPr>
            <p:nvPr/>
          </p:nvSpPr>
          <p:spPr bwMode="auto">
            <a:xfrm>
              <a:off x="533400" y="4648200"/>
              <a:ext cx="449263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chemeClr val="bg1">
                      <a:lumMod val="75000"/>
                    </a:schemeClr>
                  </a:solidFill>
                  <a:latin typeface="Courier New" pitchFamily="49" charset="0"/>
                  <a:cs typeface="+mn-cs"/>
                </a:rPr>
                <a:t>37</a:t>
              </a:r>
            </a:p>
          </p:txBody>
        </p:sp>
        <p:sp>
          <p:nvSpPr>
            <p:cNvPr id="45" name="Rectangle 25"/>
            <p:cNvSpPr>
              <a:spLocks noChangeArrowheads="1"/>
            </p:cNvSpPr>
            <p:nvPr/>
          </p:nvSpPr>
          <p:spPr bwMode="auto">
            <a:xfrm>
              <a:off x="982663" y="4648200"/>
              <a:ext cx="449262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chemeClr val="bg1">
                      <a:lumMod val="75000"/>
                    </a:schemeClr>
                  </a:solidFill>
                  <a:latin typeface="Courier New" pitchFamily="49" charset="0"/>
                  <a:cs typeface="+mn-cs"/>
                </a:rPr>
                <a:t>36</a:t>
              </a:r>
            </a:p>
          </p:txBody>
        </p:sp>
        <p:sp>
          <p:nvSpPr>
            <p:cNvPr id="46" name="Rectangle 26"/>
            <p:cNvSpPr>
              <a:spLocks noChangeArrowheads="1"/>
            </p:cNvSpPr>
            <p:nvPr/>
          </p:nvSpPr>
          <p:spPr bwMode="auto">
            <a:xfrm>
              <a:off x="1431925" y="4648200"/>
              <a:ext cx="449263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chemeClr val="bg1">
                      <a:lumMod val="75000"/>
                    </a:schemeClr>
                  </a:solidFill>
                  <a:latin typeface="Courier New" pitchFamily="49" charset="0"/>
                  <a:cs typeface="+mn-cs"/>
                </a:rPr>
                <a:t>35</a:t>
              </a:r>
            </a:p>
          </p:txBody>
        </p:sp>
        <p:sp>
          <p:nvSpPr>
            <p:cNvPr id="47" name="Rectangle 27"/>
            <p:cNvSpPr>
              <a:spLocks noChangeArrowheads="1"/>
            </p:cNvSpPr>
            <p:nvPr/>
          </p:nvSpPr>
          <p:spPr bwMode="auto">
            <a:xfrm>
              <a:off x="1881188" y="4648200"/>
              <a:ext cx="449262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chemeClr val="bg1">
                      <a:lumMod val="75000"/>
                    </a:schemeClr>
                  </a:solidFill>
                  <a:latin typeface="Courier New" pitchFamily="49" charset="0"/>
                  <a:cs typeface="+mn-cs"/>
                </a:rPr>
                <a:t>34</a:t>
              </a:r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533400" y="4025756"/>
            <a:ext cx="1797050" cy="304800"/>
            <a:chOff x="533400" y="4648200"/>
            <a:chExt cx="1797050" cy="304800"/>
          </a:xfrm>
          <a:solidFill>
            <a:srgbClr val="BFBFBF"/>
          </a:solidFill>
        </p:grpSpPr>
        <p:sp>
          <p:nvSpPr>
            <p:cNvPr id="49" name="Rectangle 24"/>
            <p:cNvSpPr>
              <a:spLocks noChangeArrowheads="1"/>
            </p:cNvSpPr>
            <p:nvPr/>
          </p:nvSpPr>
          <p:spPr bwMode="auto">
            <a:xfrm>
              <a:off x="533400" y="4648200"/>
              <a:ext cx="449263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chemeClr val="bg1">
                      <a:lumMod val="75000"/>
                    </a:schemeClr>
                  </a:solidFill>
                  <a:latin typeface="Courier New" pitchFamily="49" charset="0"/>
                  <a:cs typeface="+mn-cs"/>
                </a:rPr>
                <a:t>31</a:t>
              </a:r>
            </a:p>
          </p:txBody>
        </p:sp>
        <p:sp>
          <p:nvSpPr>
            <p:cNvPr id="50" name="Rectangle 25"/>
            <p:cNvSpPr>
              <a:spLocks noChangeArrowheads="1"/>
            </p:cNvSpPr>
            <p:nvPr/>
          </p:nvSpPr>
          <p:spPr bwMode="auto">
            <a:xfrm>
              <a:off x="982663" y="4648200"/>
              <a:ext cx="449262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chemeClr val="bg1">
                      <a:lumMod val="75000"/>
                    </a:schemeClr>
                  </a:solidFill>
                  <a:latin typeface="Courier New" pitchFamily="49" charset="0"/>
                  <a:cs typeface="+mn-cs"/>
                </a:rPr>
                <a:t>30</a:t>
              </a:r>
            </a:p>
          </p:txBody>
        </p:sp>
        <p:sp>
          <p:nvSpPr>
            <p:cNvPr id="51" name="Rectangle 26"/>
            <p:cNvSpPr>
              <a:spLocks noChangeArrowheads="1"/>
            </p:cNvSpPr>
            <p:nvPr/>
          </p:nvSpPr>
          <p:spPr bwMode="auto">
            <a:xfrm>
              <a:off x="1431925" y="4648200"/>
              <a:ext cx="449263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chemeClr val="bg1">
                      <a:lumMod val="75000"/>
                    </a:schemeClr>
                  </a:solidFill>
                  <a:latin typeface="Courier New" pitchFamily="49" charset="0"/>
                  <a:cs typeface="+mn-cs"/>
                </a:rPr>
                <a:t>39</a:t>
              </a:r>
            </a:p>
          </p:txBody>
        </p:sp>
        <p:sp>
          <p:nvSpPr>
            <p:cNvPr id="52" name="Rectangle 27"/>
            <p:cNvSpPr>
              <a:spLocks noChangeArrowheads="1"/>
            </p:cNvSpPr>
            <p:nvPr/>
          </p:nvSpPr>
          <p:spPr bwMode="auto">
            <a:xfrm>
              <a:off x="1881188" y="4648200"/>
              <a:ext cx="449262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chemeClr val="bg1">
                      <a:lumMod val="75000"/>
                    </a:schemeClr>
                  </a:solidFill>
                  <a:latin typeface="Courier New" pitchFamily="49" charset="0"/>
                  <a:cs typeface="+mn-cs"/>
                </a:rPr>
                <a:t>38</a:t>
              </a:r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533400" y="3714534"/>
            <a:ext cx="1797050" cy="304800"/>
            <a:chOff x="533400" y="4648200"/>
            <a:chExt cx="1797050" cy="304800"/>
          </a:xfrm>
          <a:solidFill>
            <a:srgbClr val="BFBFBF"/>
          </a:solidFill>
        </p:grpSpPr>
        <p:sp>
          <p:nvSpPr>
            <p:cNvPr id="54" name="Rectangle 24"/>
            <p:cNvSpPr>
              <a:spLocks noChangeArrowheads="1"/>
            </p:cNvSpPr>
            <p:nvPr/>
          </p:nvSpPr>
          <p:spPr bwMode="auto">
            <a:xfrm>
              <a:off x="533400" y="4648200"/>
              <a:ext cx="449263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chemeClr val="bg1">
                      <a:lumMod val="75000"/>
                    </a:schemeClr>
                  </a:solidFill>
                  <a:latin typeface="Courier New" pitchFamily="49" charset="0"/>
                  <a:cs typeface="+mn-cs"/>
                </a:rPr>
                <a:t>35</a:t>
              </a:r>
            </a:p>
          </p:txBody>
        </p:sp>
        <p:sp>
          <p:nvSpPr>
            <p:cNvPr id="55" name="Rectangle 25"/>
            <p:cNvSpPr>
              <a:spLocks noChangeArrowheads="1"/>
            </p:cNvSpPr>
            <p:nvPr/>
          </p:nvSpPr>
          <p:spPr bwMode="auto">
            <a:xfrm>
              <a:off x="982663" y="4648200"/>
              <a:ext cx="449262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chemeClr val="bg1">
                      <a:lumMod val="75000"/>
                    </a:schemeClr>
                  </a:solidFill>
                  <a:latin typeface="Courier New" pitchFamily="49" charset="0"/>
                  <a:cs typeface="+mn-cs"/>
                </a:rPr>
                <a:t>34</a:t>
              </a:r>
            </a:p>
          </p:txBody>
        </p:sp>
        <p:sp>
          <p:nvSpPr>
            <p:cNvPr id="56" name="Rectangle 26"/>
            <p:cNvSpPr>
              <a:spLocks noChangeArrowheads="1"/>
            </p:cNvSpPr>
            <p:nvPr/>
          </p:nvSpPr>
          <p:spPr bwMode="auto">
            <a:xfrm>
              <a:off x="1431925" y="4648200"/>
              <a:ext cx="449263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chemeClr val="bg1">
                      <a:lumMod val="75000"/>
                    </a:schemeClr>
                  </a:solidFill>
                  <a:latin typeface="Courier New" pitchFamily="49" charset="0"/>
                  <a:cs typeface="+mn-cs"/>
                </a:rPr>
                <a:t>33</a:t>
              </a:r>
            </a:p>
          </p:txBody>
        </p:sp>
        <p:sp>
          <p:nvSpPr>
            <p:cNvPr id="57" name="Rectangle 27"/>
            <p:cNvSpPr>
              <a:spLocks noChangeArrowheads="1"/>
            </p:cNvSpPr>
            <p:nvPr/>
          </p:nvSpPr>
          <p:spPr bwMode="auto">
            <a:xfrm>
              <a:off x="1881188" y="4648200"/>
              <a:ext cx="449262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chemeClr val="bg1">
                      <a:lumMod val="75000"/>
                    </a:schemeClr>
                  </a:solidFill>
                  <a:latin typeface="Courier New" pitchFamily="49" charset="0"/>
                  <a:cs typeface="+mn-cs"/>
                </a:rPr>
                <a:t>32</a:t>
              </a:r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533400" y="3403312"/>
            <a:ext cx="1797050" cy="304800"/>
            <a:chOff x="533400" y="4648200"/>
            <a:chExt cx="1797050" cy="304800"/>
          </a:xfrm>
          <a:solidFill>
            <a:srgbClr val="BFBFBF"/>
          </a:solidFill>
        </p:grpSpPr>
        <p:sp>
          <p:nvSpPr>
            <p:cNvPr id="59" name="Rectangle 24"/>
            <p:cNvSpPr>
              <a:spLocks noChangeArrowheads="1"/>
            </p:cNvSpPr>
            <p:nvPr/>
          </p:nvSpPr>
          <p:spPr bwMode="auto">
            <a:xfrm>
              <a:off x="533400" y="4648200"/>
              <a:ext cx="449263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chemeClr val="bg1">
                      <a:lumMod val="75000"/>
                    </a:schemeClr>
                  </a:solidFill>
                  <a:latin typeface="Courier New" pitchFamily="49" charset="0"/>
                  <a:cs typeface="+mn-cs"/>
                </a:rPr>
                <a:t>39</a:t>
              </a:r>
            </a:p>
          </p:txBody>
        </p:sp>
        <p:sp>
          <p:nvSpPr>
            <p:cNvPr id="60" name="Rectangle 25"/>
            <p:cNvSpPr>
              <a:spLocks noChangeArrowheads="1"/>
            </p:cNvSpPr>
            <p:nvPr/>
          </p:nvSpPr>
          <p:spPr bwMode="auto">
            <a:xfrm>
              <a:off x="982663" y="4648200"/>
              <a:ext cx="449262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chemeClr val="bg1">
                      <a:lumMod val="75000"/>
                    </a:schemeClr>
                  </a:solidFill>
                  <a:latin typeface="Courier New" pitchFamily="49" charset="0"/>
                  <a:cs typeface="+mn-cs"/>
                </a:rPr>
                <a:t>38</a:t>
              </a:r>
            </a:p>
          </p:txBody>
        </p:sp>
        <p:sp>
          <p:nvSpPr>
            <p:cNvPr id="61" name="Rectangle 26"/>
            <p:cNvSpPr>
              <a:spLocks noChangeArrowheads="1"/>
            </p:cNvSpPr>
            <p:nvPr/>
          </p:nvSpPr>
          <p:spPr bwMode="auto">
            <a:xfrm>
              <a:off x="1431925" y="4648200"/>
              <a:ext cx="449263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chemeClr val="bg1">
                      <a:lumMod val="75000"/>
                    </a:schemeClr>
                  </a:solidFill>
                  <a:latin typeface="Courier New" pitchFamily="49" charset="0"/>
                  <a:cs typeface="+mn-cs"/>
                </a:rPr>
                <a:t>37</a:t>
              </a:r>
            </a:p>
          </p:txBody>
        </p:sp>
        <p:sp>
          <p:nvSpPr>
            <p:cNvPr id="62" name="Rectangle 27"/>
            <p:cNvSpPr>
              <a:spLocks noChangeArrowheads="1"/>
            </p:cNvSpPr>
            <p:nvPr/>
          </p:nvSpPr>
          <p:spPr bwMode="auto">
            <a:xfrm>
              <a:off x="1881188" y="4648200"/>
              <a:ext cx="449262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chemeClr val="bg1">
                      <a:lumMod val="75000"/>
                    </a:schemeClr>
                  </a:solidFill>
                  <a:latin typeface="Courier New" pitchFamily="49" charset="0"/>
                  <a:cs typeface="+mn-cs"/>
                </a:rPr>
                <a:t>36</a:t>
              </a:r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533400" y="3092090"/>
            <a:ext cx="1797050" cy="304800"/>
            <a:chOff x="533400" y="4648200"/>
            <a:chExt cx="1797050" cy="304800"/>
          </a:xfrm>
          <a:solidFill>
            <a:srgbClr val="BFBFBF"/>
          </a:solidFill>
        </p:grpSpPr>
        <p:sp>
          <p:nvSpPr>
            <p:cNvPr id="64" name="Rectangle 24"/>
            <p:cNvSpPr>
              <a:spLocks noChangeArrowheads="1"/>
            </p:cNvSpPr>
            <p:nvPr/>
          </p:nvSpPr>
          <p:spPr bwMode="auto">
            <a:xfrm>
              <a:off x="533400" y="4648200"/>
              <a:ext cx="449263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chemeClr val="bg1">
                      <a:lumMod val="75000"/>
                    </a:schemeClr>
                  </a:solidFill>
                  <a:latin typeface="Courier New" pitchFamily="49" charset="0"/>
                  <a:cs typeface="+mn-cs"/>
                </a:rPr>
                <a:t>33</a:t>
              </a:r>
            </a:p>
          </p:txBody>
        </p:sp>
        <p:sp>
          <p:nvSpPr>
            <p:cNvPr id="65" name="Rectangle 25"/>
            <p:cNvSpPr>
              <a:spLocks noChangeArrowheads="1"/>
            </p:cNvSpPr>
            <p:nvPr/>
          </p:nvSpPr>
          <p:spPr bwMode="auto">
            <a:xfrm>
              <a:off x="982663" y="4648200"/>
              <a:ext cx="449262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chemeClr val="bg1">
                      <a:lumMod val="75000"/>
                    </a:schemeClr>
                  </a:solidFill>
                  <a:latin typeface="Courier New" pitchFamily="49" charset="0"/>
                  <a:cs typeface="+mn-cs"/>
                </a:rPr>
                <a:t>32</a:t>
              </a:r>
            </a:p>
          </p:txBody>
        </p:sp>
        <p:sp>
          <p:nvSpPr>
            <p:cNvPr id="66" name="Rectangle 26"/>
            <p:cNvSpPr>
              <a:spLocks noChangeArrowheads="1"/>
            </p:cNvSpPr>
            <p:nvPr/>
          </p:nvSpPr>
          <p:spPr bwMode="auto">
            <a:xfrm>
              <a:off x="1431925" y="4648200"/>
              <a:ext cx="449263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chemeClr val="bg1">
                      <a:lumMod val="75000"/>
                    </a:schemeClr>
                  </a:solidFill>
                  <a:latin typeface="Courier New" pitchFamily="49" charset="0"/>
                  <a:cs typeface="+mn-cs"/>
                </a:rPr>
                <a:t>31</a:t>
              </a:r>
            </a:p>
          </p:txBody>
        </p:sp>
        <p:sp>
          <p:nvSpPr>
            <p:cNvPr id="67" name="Rectangle 27"/>
            <p:cNvSpPr>
              <a:spLocks noChangeArrowheads="1"/>
            </p:cNvSpPr>
            <p:nvPr/>
          </p:nvSpPr>
          <p:spPr bwMode="auto">
            <a:xfrm>
              <a:off x="1881188" y="4648200"/>
              <a:ext cx="449262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chemeClr val="bg1">
                      <a:lumMod val="75000"/>
                    </a:schemeClr>
                  </a:solidFill>
                  <a:latin typeface="Courier New" pitchFamily="49" charset="0"/>
                  <a:cs typeface="+mn-cs"/>
                </a:rPr>
                <a:t>30</a:t>
              </a: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533400" y="2819400"/>
            <a:ext cx="1797050" cy="304800"/>
            <a:chOff x="2377022" y="2811289"/>
            <a:chExt cx="1797050" cy="304800"/>
          </a:xfrm>
          <a:solidFill>
            <a:srgbClr val="D5F1CF"/>
          </a:solidFill>
        </p:grpSpPr>
        <p:sp>
          <p:nvSpPr>
            <p:cNvPr id="69" name="Rectangle 24"/>
            <p:cNvSpPr>
              <a:spLocks noChangeArrowheads="1"/>
            </p:cNvSpPr>
            <p:nvPr/>
          </p:nvSpPr>
          <p:spPr bwMode="auto">
            <a:xfrm>
              <a:off x="2377022" y="2811289"/>
              <a:ext cx="449263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rgbClr val="C00000"/>
                  </a:solidFill>
                  <a:latin typeface="Courier New" pitchFamily="49" charset="0"/>
                  <a:cs typeface="+mn-cs"/>
                </a:rPr>
                <a:t>FF</a:t>
              </a:r>
            </a:p>
          </p:txBody>
        </p:sp>
        <p:sp>
          <p:nvSpPr>
            <p:cNvPr id="70" name="Rectangle 25"/>
            <p:cNvSpPr>
              <a:spLocks noChangeArrowheads="1"/>
            </p:cNvSpPr>
            <p:nvPr/>
          </p:nvSpPr>
          <p:spPr bwMode="auto">
            <a:xfrm>
              <a:off x="2826285" y="2811289"/>
              <a:ext cx="449262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rgbClr val="C00000"/>
                  </a:solidFill>
                  <a:latin typeface="Courier New" pitchFamily="49" charset="0"/>
                  <a:cs typeface="+mn-cs"/>
                </a:rPr>
                <a:t>FF</a:t>
              </a:r>
            </a:p>
          </p:txBody>
        </p:sp>
        <p:sp>
          <p:nvSpPr>
            <p:cNvPr id="71" name="Rectangle 26"/>
            <p:cNvSpPr>
              <a:spLocks noChangeArrowheads="1"/>
            </p:cNvSpPr>
            <p:nvPr/>
          </p:nvSpPr>
          <p:spPr bwMode="auto">
            <a:xfrm>
              <a:off x="3275547" y="2811289"/>
              <a:ext cx="449263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rgbClr val="C00000"/>
                  </a:solidFill>
                  <a:latin typeface="Courier New" pitchFamily="49" charset="0"/>
                  <a:cs typeface="+mn-cs"/>
                </a:rPr>
                <a:t>AB</a:t>
              </a:r>
            </a:p>
          </p:txBody>
        </p:sp>
        <p:sp>
          <p:nvSpPr>
            <p:cNvPr id="72" name="Rectangle 27"/>
            <p:cNvSpPr>
              <a:spLocks noChangeArrowheads="1"/>
            </p:cNvSpPr>
            <p:nvPr/>
          </p:nvSpPr>
          <p:spPr bwMode="auto">
            <a:xfrm>
              <a:off x="3724810" y="2811289"/>
              <a:ext cx="449262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rgbClr val="C00000"/>
                  </a:solidFill>
                  <a:latin typeface="Courier New" pitchFamily="49" charset="0"/>
                  <a:cs typeface="+mn-cs"/>
                </a:rPr>
                <a:t>80</a:t>
              </a:r>
            </a:p>
          </p:txBody>
        </p:sp>
      </p:grpSp>
      <p:grpSp>
        <p:nvGrpSpPr>
          <p:cNvPr id="97" name="Group 96"/>
          <p:cNvGrpSpPr/>
          <p:nvPr/>
        </p:nvGrpSpPr>
        <p:grpSpPr>
          <a:xfrm>
            <a:off x="527006" y="2811289"/>
            <a:ext cx="1797050" cy="304800"/>
            <a:chOff x="2377022" y="2811289"/>
            <a:chExt cx="1797050" cy="304800"/>
          </a:xfrm>
          <a:solidFill>
            <a:srgbClr val="D5F1CF"/>
          </a:solidFill>
        </p:grpSpPr>
        <p:sp>
          <p:nvSpPr>
            <p:cNvPr id="98" name="Rectangle 24"/>
            <p:cNvSpPr>
              <a:spLocks noChangeArrowheads="1"/>
            </p:cNvSpPr>
            <p:nvPr/>
          </p:nvSpPr>
          <p:spPr bwMode="auto">
            <a:xfrm>
              <a:off x="2377022" y="2811289"/>
              <a:ext cx="449263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rgbClr val="C00000"/>
                  </a:solidFill>
                  <a:latin typeface="Courier New" pitchFamily="49" charset="0"/>
                  <a:cs typeface="+mn-cs"/>
                </a:rPr>
                <a:t>00</a:t>
              </a:r>
            </a:p>
          </p:txBody>
        </p:sp>
        <p:sp>
          <p:nvSpPr>
            <p:cNvPr id="99" name="Rectangle 25"/>
            <p:cNvSpPr>
              <a:spLocks noChangeArrowheads="1"/>
            </p:cNvSpPr>
            <p:nvPr/>
          </p:nvSpPr>
          <p:spPr bwMode="auto">
            <a:xfrm>
              <a:off x="2826285" y="2811289"/>
              <a:ext cx="449262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rgbClr val="C00000"/>
                  </a:solidFill>
                  <a:latin typeface="Courier New" pitchFamily="49" charset="0"/>
                  <a:cs typeface="+mn-cs"/>
                </a:rPr>
                <a:t>40</a:t>
              </a:r>
            </a:p>
          </p:txBody>
        </p:sp>
        <p:sp>
          <p:nvSpPr>
            <p:cNvPr id="100" name="Rectangle 26"/>
            <p:cNvSpPr>
              <a:spLocks noChangeArrowheads="1"/>
            </p:cNvSpPr>
            <p:nvPr/>
          </p:nvSpPr>
          <p:spPr bwMode="auto">
            <a:xfrm>
              <a:off x="3275547" y="2811289"/>
              <a:ext cx="449263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rgbClr val="C00000"/>
                  </a:solidFill>
                  <a:latin typeface="Courier New" pitchFamily="49" charset="0"/>
                  <a:cs typeface="+mn-cs"/>
                </a:rPr>
                <a:t>06</a:t>
              </a:r>
            </a:p>
          </p:txBody>
        </p:sp>
        <p:sp>
          <p:nvSpPr>
            <p:cNvPr id="101" name="Rectangle 27"/>
            <p:cNvSpPr>
              <a:spLocks noChangeArrowheads="1"/>
            </p:cNvSpPr>
            <p:nvPr/>
          </p:nvSpPr>
          <p:spPr bwMode="auto">
            <a:xfrm>
              <a:off x="3724810" y="2811289"/>
              <a:ext cx="449262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rgbClr val="C00000"/>
                  </a:solidFill>
                  <a:latin typeface="Courier New" pitchFamily="49" charset="0"/>
                  <a:cs typeface="+mn-cs"/>
                </a:rPr>
                <a:t>fb</a:t>
              </a:r>
            </a:p>
          </p:txBody>
        </p:sp>
      </p:grpSp>
      <p:grpSp>
        <p:nvGrpSpPr>
          <p:cNvPr id="102" name="Group 101"/>
          <p:cNvGrpSpPr/>
          <p:nvPr/>
        </p:nvGrpSpPr>
        <p:grpSpPr>
          <a:xfrm>
            <a:off x="527006" y="2514600"/>
            <a:ext cx="1797050" cy="304800"/>
            <a:chOff x="2377022" y="2811289"/>
            <a:chExt cx="1797050" cy="304800"/>
          </a:xfrm>
          <a:solidFill>
            <a:srgbClr val="D5F1CF"/>
          </a:solidFill>
        </p:grpSpPr>
        <p:sp>
          <p:nvSpPr>
            <p:cNvPr id="103" name="Rectangle 24"/>
            <p:cNvSpPr>
              <a:spLocks noChangeArrowheads="1"/>
            </p:cNvSpPr>
            <p:nvPr/>
          </p:nvSpPr>
          <p:spPr bwMode="auto">
            <a:xfrm>
              <a:off x="2377022" y="2811289"/>
              <a:ext cx="449263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rgbClr val="C00000"/>
                  </a:solidFill>
                  <a:latin typeface="Courier New" pitchFamily="49" charset="0"/>
                  <a:cs typeface="+mn-cs"/>
                </a:rPr>
                <a:t>00</a:t>
              </a:r>
            </a:p>
          </p:txBody>
        </p:sp>
        <p:sp>
          <p:nvSpPr>
            <p:cNvPr id="104" name="Rectangle 25"/>
            <p:cNvSpPr>
              <a:spLocks noChangeArrowheads="1"/>
            </p:cNvSpPr>
            <p:nvPr/>
          </p:nvSpPr>
          <p:spPr bwMode="auto">
            <a:xfrm>
              <a:off x="2826285" y="2811289"/>
              <a:ext cx="449262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rgbClr val="C00000"/>
                  </a:solidFill>
                  <a:latin typeface="Courier New" pitchFamily="49" charset="0"/>
                  <a:cs typeface="+mn-cs"/>
                </a:rPr>
                <a:t>00</a:t>
              </a:r>
            </a:p>
          </p:txBody>
        </p:sp>
        <p:sp>
          <p:nvSpPr>
            <p:cNvPr id="105" name="Rectangle 26"/>
            <p:cNvSpPr>
              <a:spLocks noChangeArrowheads="1"/>
            </p:cNvSpPr>
            <p:nvPr/>
          </p:nvSpPr>
          <p:spPr bwMode="auto">
            <a:xfrm>
              <a:off x="3275547" y="2811289"/>
              <a:ext cx="449263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rgbClr val="C00000"/>
                  </a:solidFill>
                  <a:latin typeface="Courier New" pitchFamily="49" charset="0"/>
                  <a:cs typeface="+mn-cs"/>
                </a:rPr>
                <a:t>00</a:t>
              </a:r>
            </a:p>
          </p:txBody>
        </p:sp>
        <p:sp>
          <p:nvSpPr>
            <p:cNvPr id="106" name="Rectangle 27"/>
            <p:cNvSpPr>
              <a:spLocks noChangeArrowheads="1"/>
            </p:cNvSpPr>
            <p:nvPr/>
          </p:nvSpPr>
          <p:spPr bwMode="auto">
            <a:xfrm>
              <a:off x="3724810" y="2811289"/>
              <a:ext cx="449262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rgbClr val="C00000"/>
                  </a:solidFill>
                  <a:latin typeface="Courier New" pitchFamily="49" charset="0"/>
                  <a:cs typeface="+mn-cs"/>
                </a:rPr>
                <a:t>00</a:t>
              </a:r>
            </a:p>
          </p:txBody>
        </p:sp>
      </p:grpSp>
      <p:sp>
        <p:nvSpPr>
          <p:cNvPr id="93" name="Rectangle 4"/>
          <p:cNvSpPr>
            <a:spLocks noChangeArrowheads="1"/>
          </p:cNvSpPr>
          <p:nvPr/>
        </p:nvSpPr>
        <p:spPr bwMode="auto">
          <a:xfrm>
            <a:off x="3962400" y="3235316"/>
            <a:ext cx="4800600" cy="1197764"/>
          </a:xfrm>
          <a:prstGeom prst="rect">
            <a:avLst/>
          </a:prstGeom>
          <a:solidFill>
            <a:srgbClr val="F6F5BD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square" lIns="90487" tIns="44450" rIns="90487" bIns="44450">
            <a:spAutoFit/>
          </a:bodyPr>
          <a:lstStyle/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void smash() {</a:t>
            </a:r>
          </a:p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  </a:t>
            </a:r>
            <a:r>
              <a:rPr lang="en-US" sz="1800" dirty="0" err="1">
                <a:latin typeface="Courier New" pitchFamily="49" charset="0"/>
              </a:rPr>
              <a:t>printf</a:t>
            </a:r>
            <a:r>
              <a:rPr lang="en-US" sz="1800" dirty="0">
                <a:latin typeface="Courier New" pitchFamily="49" charset="0"/>
              </a:rPr>
              <a:t>("I've been smashed!\n");</a:t>
            </a:r>
          </a:p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  exit(0);</a:t>
            </a:r>
          </a:p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}</a:t>
            </a:r>
          </a:p>
        </p:txBody>
      </p:sp>
      <p:sp>
        <p:nvSpPr>
          <p:cNvPr id="88" name="AutoShape 16"/>
          <p:cNvSpPr>
            <a:spLocks/>
          </p:cNvSpPr>
          <p:nvPr/>
        </p:nvSpPr>
        <p:spPr bwMode="auto">
          <a:xfrm rot="10800000">
            <a:off x="2377672" y="3132282"/>
            <a:ext cx="228600" cy="1820717"/>
          </a:xfrm>
          <a:prstGeom prst="leftBrace">
            <a:avLst>
              <a:gd name="adj1" fmla="val 75000"/>
              <a:gd name="adj2" fmla="val 50000"/>
            </a:avLst>
          </a:prstGeom>
          <a:noFill/>
          <a:ln w="25400">
            <a:solidFill>
              <a:srgbClr val="0070C0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1800">
              <a:solidFill>
                <a:srgbClr val="0070C0"/>
              </a:solidFill>
              <a:latin typeface="Calibri" pitchFamily="34" charset="0"/>
            </a:endParaRPr>
          </a:p>
        </p:txBody>
      </p:sp>
      <p:sp>
        <p:nvSpPr>
          <p:cNvPr id="95" name="TextBox 94"/>
          <p:cNvSpPr txBox="1">
            <a:spLocks noChangeArrowheads="1"/>
          </p:cNvSpPr>
          <p:nvPr/>
        </p:nvSpPr>
        <p:spPr bwMode="auto">
          <a:xfrm>
            <a:off x="2602125" y="3841090"/>
            <a:ext cx="99257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1800" b="0" dirty="0">
                <a:latin typeface="Calibri" pitchFamily="34" charset="0"/>
              </a:rPr>
              <a:t>24 bytes</a:t>
            </a:r>
          </a:p>
        </p:txBody>
      </p:sp>
    </p:spTree>
    <p:extLst>
      <p:ext uri="{BB962C8B-B14F-4D97-AF65-F5344CB8AC3E}">
        <p14:creationId xmlns:p14="http://schemas.microsoft.com/office/powerpoint/2010/main" val="4079889300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419099" y="493713"/>
            <a:ext cx="7229491" cy="573087"/>
          </a:xfrm>
        </p:spPr>
        <p:txBody>
          <a:bodyPr/>
          <a:lstStyle/>
          <a:p>
            <a:pPr eaLnBrk="1" hangingPunct="1"/>
            <a:r>
              <a:rPr lang="en-US" dirty="0"/>
              <a:t>Smashing String Effect</a:t>
            </a:r>
          </a:p>
        </p:txBody>
      </p:sp>
      <p:sp>
        <p:nvSpPr>
          <p:cNvPr id="360479" name="Rectangle 31"/>
          <p:cNvSpPr>
            <a:spLocks noChangeArrowheads="1"/>
          </p:cNvSpPr>
          <p:nvPr/>
        </p:nvSpPr>
        <p:spPr bwMode="auto">
          <a:xfrm>
            <a:off x="533400" y="1360486"/>
            <a:ext cx="1797050" cy="3592513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pPr algn="ctr">
              <a:defRPr/>
            </a:pPr>
            <a:r>
              <a:rPr lang="en-US" sz="1600" b="0" dirty="0">
                <a:latin typeface="Calibri" pitchFamily="34" charset="0"/>
                <a:cs typeface="+mn-cs"/>
              </a:rPr>
              <a:t>Stack Frame</a:t>
            </a:r>
          </a:p>
          <a:p>
            <a:pPr algn="ctr">
              <a:defRPr/>
            </a:pPr>
            <a:r>
              <a:rPr lang="en-US" sz="1600" b="0" dirty="0">
                <a:latin typeface="Calibri" pitchFamily="34" charset="0"/>
                <a:cs typeface="+mn-cs"/>
              </a:rPr>
              <a:t>for </a:t>
            </a:r>
            <a:r>
              <a:rPr lang="en-US" sz="1600" dirty="0" err="1">
                <a:latin typeface="Courier New" pitchFamily="49" charset="0"/>
                <a:cs typeface="+mn-cs"/>
              </a:rPr>
              <a:t>call_echo</a:t>
            </a:r>
            <a:endParaRPr lang="en-US" sz="1600" dirty="0">
              <a:latin typeface="Courier New" pitchFamily="49" charset="0"/>
              <a:cs typeface="+mn-cs"/>
            </a:endParaRPr>
          </a:p>
        </p:txBody>
      </p:sp>
      <p:sp>
        <p:nvSpPr>
          <p:cNvPr id="73" name="Rectangle 3"/>
          <p:cNvSpPr>
            <a:spLocks noChangeArrowheads="1"/>
          </p:cNvSpPr>
          <p:nvPr/>
        </p:nvSpPr>
        <p:spPr bwMode="auto">
          <a:xfrm>
            <a:off x="76200" y="5715000"/>
            <a:ext cx="8915400" cy="582211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12700">
            <a:solidFill>
              <a:schemeClr val="bg2">
                <a:lumMod val="40000"/>
                <a:lumOff val="60000"/>
              </a:schemeClr>
            </a:solidFill>
            <a:miter lim="800000"/>
            <a:headEnd/>
            <a:tailEnd/>
          </a:ln>
          <a:effectLst/>
        </p:spPr>
        <p:txBody>
          <a:bodyPr wrap="square" lIns="90487" tIns="44450" rIns="90487" bIns="44450">
            <a:spAutoFit/>
          </a:bodyPr>
          <a:lstStyle/>
          <a:p>
            <a:pPr eaLnBrk="0" hangingPunct="0">
              <a:tabLst>
                <a:tab pos="457200" algn="l"/>
                <a:tab pos="1485900" algn="l"/>
              </a:tabLst>
              <a:defRPr/>
            </a:pPr>
            <a:r>
              <a:rPr lang="en-US" sz="1600" dirty="0">
                <a:latin typeface="Courier New" pitchFamily="49" charset="0"/>
                <a:ea typeface="MS Mincho" pitchFamily="49" charset="-128"/>
                <a:cs typeface="+mn-cs"/>
              </a:rPr>
              <a:t>30 31 32 33 34 35 36 37 38 39 30 31 32 33 34 35 36 37 38 39 30 31 32 33 </a:t>
            </a:r>
            <a:r>
              <a:rPr lang="en-US" sz="1600" dirty="0">
                <a:latin typeface="Courier New" pitchFamily="49" charset="0"/>
                <a:ea typeface="MS Mincho" pitchFamily="49" charset="-128"/>
              </a:rPr>
              <a:t>fb 06 40 </a:t>
            </a:r>
            <a:r>
              <a:rPr lang="en-US" sz="1600" dirty="0">
                <a:latin typeface="Courier New" pitchFamily="49" charset="0"/>
                <a:ea typeface="MS Mincho" pitchFamily="49" charset="-128"/>
                <a:cs typeface="+mn-cs"/>
              </a:rPr>
              <a:t>00 00 00 00 00</a:t>
            </a:r>
          </a:p>
        </p:txBody>
      </p:sp>
      <p:sp>
        <p:nvSpPr>
          <p:cNvPr id="75" name="Rectangle 22"/>
          <p:cNvSpPr>
            <a:spLocks noChangeArrowheads="1"/>
          </p:cNvSpPr>
          <p:nvPr/>
        </p:nvSpPr>
        <p:spPr bwMode="auto">
          <a:xfrm>
            <a:off x="533400" y="1887758"/>
            <a:ext cx="1797050" cy="608299"/>
          </a:xfrm>
          <a:prstGeom prst="rect">
            <a:avLst/>
          </a:prstGeom>
          <a:solidFill>
            <a:srgbClr val="FFFFCC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1800" b="0" dirty="0">
                <a:latin typeface="Calibri" pitchFamily="34" charset="0"/>
                <a:cs typeface="+mn-cs"/>
              </a:rPr>
              <a:t>Return Address</a:t>
            </a:r>
          </a:p>
          <a:p>
            <a:pPr algn="ctr">
              <a:defRPr/>
            </a:pPr>
            <a:r>
              <a:rPr lang="en-US" sz="1800" b="0" dirty="0">
                <a:latin typeface="Calibri" pitchFamily="34" charset="0"/>
                <a:cs typeface="+mn-cs"/>
              </a:rPr>
              <a:t>(8 bytes)</a:t>
            </a:r>
          </a:p>
        </p:txBody>
      </p:sp>
      <p:grpSp>
        <p:nvGrpSpPr>
          <p:cNvPr id="76" name="Group 75"/>
          <p:cNvGrpSpPr/>
          <p:nvPr/>
        </p:nvGrpSpPr>
        <p:grpSpPr>
          <a:xfrm>
            <a:off x="538208" y="1887584"/>
            <a:ext cx="1797050" cy="304800"/>
            <a:chOff x="2377022" y="2811289"/>
            <a:chExt cx="1797050" cy="304800"/>
          </a:xfrm>
          <a:solidFill>
            <a:srgbClr val="FFFFCC"/>
          </a:solidFill>
        </p:grpSpPr>
        <p:sp>
          <p:nvSpPr>
            <p:cNvPr id="77" name="Rectangle 24"/>
            <p:cNvSpPr>
              <a:spLocks noChangeArrowheads="1"/>
            </p:cNvSpPr>
            <p:nvPr/>
          </p:nvSpPr>
          <p:spPr bwMode="auto">
            <a:xfrm>
              <a:off x="2377022" y="2811289"/>
              <a:ext cx="449263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rgbClr val="00B050"/>
                  </a:solidFill>
                  <a:latin typeface="Courier New" pitchFamily="49" charset="0"/>
                  <a:cs typeface="+mn-cs"/>
                </a:rPr>
                <a:t>00</a:t>
              </a:r>
            </a:p>
          </p:txBody>
        </p:sp>
        <p:sp>
          <p:nvSpPr>
            <p:cNvPr id="78" name="Rectangle 25"/>
            <p:cNvSpPr>
              <a:spLocks noChangeArrowheads="1"/>
            </p:cNvSpPr>
            <p:nvPr/>
          </p:nvSpPr>
          <p:spPr bwMode="auto">
            <a:xfrm>
              <a:off x="2826285" y="2811289"/>
              <a:ext cx="449262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rgbClr val="00B050"/>
                  </a:solidFill>
                  <a:latin typeface="Courier New" pitchFamily="49" charset="0"/>
                  <a:cs typeface="+mn-cs"/>
                </a:rPr>
                <a:t>00</a:t>
              </a:r>
            </a:p>
          </p:txBody>
        </p:sp>
        <p:sp>
          <p:nvSpPr>
            <p:cNvPr id="79" name="Rectangle 26"/>
            <p:cNvSpPr>
              <a:spLocks noChangeArrowheads="1"/>
            </p:cNvSpPr>
            <p:nvPr/>
          </p:nvSpPr>
          <p:spPr bwMode="auto">
            <a:xfrm>
              <a:off x="3275547" y="2811289"/>
              <a:ext cx="449263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rgbClr val="00B050"/>
                  </a:solidFill>
                  <a:latin typeface="Courier New" pitchFamily="49" charset="0"/>
                  <a:cs typeface="+mn-cs"/>
                </a:rPr>
                <a:t>00</a:t>
              </a:r>
            </a:p>
          </p:txBody>
        </p:sp>
        <p:sp>
          <p:nvSpPr>
            <p:cNvPr id="80" name="Rectangle 27"/>
            <p:cNvSpPr>
              <a:spLocks noChangeArrowheads="1"/>
            </p:cNvSpPr>
            <p:nvPr/>
          </p:nvSpPr>
          <p:spPr bwMode="auto">
            <a:xfrm>
              <a:off x="3724810" y="2811289"/>
              <a:ext cx="449262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rgbClr val="00B050"/>
                  </a:solidFill>
                  <a:latin typeface="Courier New" pitchFamily="49" charset="0"/>
                  <a:cs typeface="+mn-cs"/>
                </a:rPr>
                <a:t>00</a:t>
              </a:r>
            </a:p>
          </p:txBody>
        </p:sp>
      </p:grpSp>
      <p:grpSp>
        <p:nvGrpSpPr>
          <p:cNvPr id="81" name="Group 80"/>
          <p:cNvGrpSpPr/>
          <p:nvPr/>
        </p:nvGrpSpPr>
        <p:grpSpPr>
          <a:xfrm>
            <a:off x="533400" y="2203672"/>
            <a:ext cx="1797050" cy="304800"/>
            <a:chOff x="2377022" y="2811289"/>
            <a:chExt cx="1797050" cy="304800"/>
          </a:xfrm>
          <a:solidFill>
            <a:srgbClr val="FFFFCC"/>
          </a:solidFill>
        </p:grpSpPr>
        <p:sp>
          <p:nvSpPr>
            <p:cNvPr id="82" name="Rectangle 24"/>
            <p:cNvSpPr>
              <a:spLocks noChangeArrowheads="1"/>
            </p:cNvSpPr>
            <p:nvPr/>
          </p:nvSpPr>
          <p:spPr bwMode="auto">
            <a:xfrm>
              <a:off x="2377022" y="2811289"/>
              <a:ext cx="449263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rgbClr val="00B050"/>
                  </a:solidFill>
                  <a:latin typeface="Courier New" pitchFamily="49" charset="0"/>
                  <a:cs typeface="+mn-cs"/>
                </a:rPr>
                <a:t>00</a:t>
              </a:r>
            </a:p>
          </p:txBody>
        </p:sp>
        <p:sp>
          <p:nvSpPr>
            <p:cNvPr id="83" name="Rectangle 25"/>
            <p:cNvSpPr>
              <a:spLocks noChangeArrowheads="1"/>
            </p:cNvSpPr>
            <p:nvPr/>
          </p:nvSpPr>
          <p:spPr bwMode="auto">
            <a:xfrm>
              <a:off x="2826285" y="2811289"/>
              <a:ext cx="449262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rgbClr val="00B050"/>
                  </a:solidFill>
                  <a:latin typeface="Courier New" pitchFamily="49" charset="0"/>
                  <a:cs typeface="+mn-cs"/>
                </a:rPr>
                <a:t>48</a:t>
              </a:r>
            </a:p>
          </p:txBody>
        </p:sp>
        <p:sp>
          <p:nvSpPr>
            <p:cNvPr id="84" name="Rectangle 26"/>
            <p:cNvSpPr>
              <a:spLocks noChangeArrowheads="1"/>
            </p:cNvSpPr>
            <p:nvPr/>
          </p:nvSpPr>
          <p:spPr bwMode="auto">
            <a:xfrm>
              <a:off x="3275547" y="2811289"/>
              <a:ext cx="449263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rgbClr val="00B050"/>
                  </a:solidFill>
                  <a:latin typeface="Courier New" pitchFamily="49" charset="0"/>
                  <a:cs typeface="+mn-cs"/>
                </a:rPr>
                <a:t>83</a:t>
              </a:r>
            </a:p>
          </p:txBody>
        </p:sp>
        <p:sp>
          <p:nvSpPr>
            <p:cNvPr id="85" name="Rectangle 27"/>
            <p:cNvSpPr>
              <a:spLocks noChangeArrowheads="1"/>
            </p:cNvSpPr>
            <p:nvPr/>
          </p:nvSpPr>
          <p:spPr bwMode="auto">
            <a:xfrm>
              <a:off x="3724810" y="2811289"/>
              <a:ext cx="449262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rgbClr val="00B050"/>
                  </a:solidFill>
                  <a:latin typeface="Courier New" pitchFamily="49" charset="0"/>
                  <a:cs typeface="+mn-cs"/>
                </a:rPr>
                <a:t>80</a:t>
              </a:r>
            </a:p>
          </p:txBody>
        </p:sp>
      </p:grpSp>
      <p:sp>
        <p:nvSpPr>
          <p:cNvPr id="86" name="Line 29"/>
          <p:cNvSpPr>
            <a:spLocks noChangeShapeType="1"/>
          </p:cNvSpPr>
          <p:nvPr/>
        </p:nvSpPr>
        <p:spPr bwMode="auto">
          <a:xfrm flipH="1">
            <a:off x="2362200" y="3031907"/>
            <a:ext cx="450850" cy="0"/>
          </a:xfrm>
          <a:prstGeom prst="line">
            <a:avLst/>
          </a:prstGeom>
          <a:noFill/>
          <a:ln w="28575">
            <a:solidFill>
              <a:srgbClr val="C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87" name="Rectangle 30"/>
          <p:cNvSpPr>
            <a:spLocks noChangeArrowheads="1"/>
          </p:cNvSpPr>
          <p:nvPr/>
        </p:nvSpPr>
        <p:spPr bwMode="auto">
          <a:xfrm>
            <a:off x="2762250" y="2858869"/>
            <a:ext cx="8191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rgbClr val="C00000"/>
                </a:solidFill>
                <a:latin typeface="Courier New" pitchFamily="49" charset="0"/>
              </a:rPr>
              <a:t>%</a:t>
            </a:r>
            <a:r>
              <a:rPr lang="en-US" sz="1800" dirty="0" err="1">
                <a:solidFill>
                  <a:srgbClr val="C00000"/>
                </a:solidFill>
                <a:latin typeface="Courier New" pitchFamily="49" charset="0"/>
              </a:rPr>
              <a:t>rsp</a:t>
            </a:r>
            <a:endParaRPr lang="en-US" sz="1800" dirty="0">
              <a:solidFill>
                <a:srgbClr val="C00000"/>
              </a:solidFill>
              <a:latin typeface="Courier New" pitchFamily="49" charset="0"/>
            </a:endParaRPr>
          </a:p>
        </p:txBody>
      </p:sp>
      <p:sp>
        <p:nvSpPr>
          <p:cNvPr id="89" name="Rectangle 5"/>
          <p:cNvSpPr>
            <a:spLocks noChangeArrowheads="1"/>
          </p:cNvSpPr>
          <p:nvPr/>
        </p:nvSpPr>
        <p:spPr bwMode="auto">
          <a:xfrm>
            <a:off x="3707101" y="4701902"/>
            <a:ext cx="3962400" cy="643766"/>
          </a:xfrm>
          <a:prstGeom prst="rect">
            <a:avLst/>
          </a:prstGeom>
          <a:solidFill>
            <a:srgbClr val="F1C7C7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square" lIns="90487" tIns="44450" rIns="90487" bIns="44450">
            <a:spAutoFit/>
          </a:bodyPr>
          <a:lstStyle/>
          <a:p>
            <a:pPr eaLnBrk="0" hangingPunct="0">
              <a:tabLst>
                <a:tab pos="457200" algn="l"/>
                <a:tab pos="1485900" algn="l"/>
              </a:tabLst>
            </a:pPr>
            <a:r>
              <a:rPr lang="ro-RO" sz="1800" dirty="0">
                <a:solidFill>
                  <a:srgbClr val="7030A0"/>
                </a:solidFill>
                <a:latin typeface="Courier New" pitchFamily="49" charset="0"/>
                <a:ea typeface="MS Mincho" pitchFamily="49" charset="-128"/>
              </a:rPr>
              <a:t>00000000004006fb &lt;smash&gt;:</a:t>
            </a:r>
          </a:p>
          <a:p>
            <a:pPr eaLnBrk="0" hangingPunct="0">
              <a:tabLst>
                <a:tab pos="457200" algn="l"/>
                <a:tab pos="1485900" algn="l"/>
              </a:tabLst>
            </a:pPr>
            <a:r>
              <a:rPr lang="ro-RO" sz="1800" dirty="0">
                <a:solidFill>
                  <a:srgbClr val="7030A0"/>
                </a:solidFill>
                <a:latin typeface="Courier New" pitchFamily="49" charset="0"/>
                <a:ea typeface="MS Mincho" pitchFamily="49" charset="-128"/>
              </a:rPr>
              <a:t>  4006fb:       48 83 ec 08</a:t>
            </a:r>
          </a:p>
        </p:txBody>
      </p:sp>
      <p:sp>
        <p:nvSpPr>
          <p:cNvPr id="90" name="TextBox 89"/>
          <p:cNvSpPr txBox="1">
            <a:spLocks noChangeArrowheads="1"/>
          </p:cNvSpPr>
          <p:nvPr/>
        </p:nvSpPr>
        <p:spPr bwMode="auto">
          <a:xfrm>
            <a:off x="5562600" y="2882932"/>
            <a:ext cx="145482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1800" i="1" dirty="0">
                <a:solidFill>
                  <a:srgbClr val="C00000"/>
                </a:solidFill>
                <a:latin typeface="Calibri" pitchFamily="34" charset="0"/>
              </a:rPr>
              <a:t>Target  Code</a:t>
            </a:r>
          </a:p>
        </p:txBody>
      </p:sp>
      <p:sp>
        <p:nvSpPr>
          <p:cNvPr id="92" name="TextBox 91"/>
          <p:cNvSpPr txBox="1">
            <a:spLocks noChangeArrowheads="1"/>
          </p:cNvSpPr>
          <p:nvPr/>
        </p:nvSpPr>
        <p:spPr bwMode="auto">
          <a:xfrm>
            <a:off x="533400" y="5345668"/>
            <a:ext cx="204238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1800" i="1" dirty="0">
                <a:solidFill>
                  <a:srgbClr val="C00000"/>
                </a:solidFill>
                <a:latin typeface="Calibri" pitchFamily="34" charset="0"/>
              </a:rPr>
              <a:t>Attack String (Hex)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190499" y="2503486"/>
            <a:ext cx="2139951" cy="2449514"/>
            <a:chOff x="190499" y="2503486"/>
            <a:chExt cx="2139951" cy="2449514"/>
          </a:xfrm>
        </p:grpSpPr>
        <p:sp>
          <p:nvSpPr>
            <p:cNvPr id="360470" name="Rectangle 22"/>
            <p:cNvSpPr>
              <a:spLocks noChangeArrowheads="1"/>
            </p:cNvSpPr>
            <p:nvPr/>
          </p:nvSpPr>
          <p:spPr bwMode="auto">
            <a:xfrm>
              <a:off x="533400" y="2503486"/>
              <a:ext cx="1797050" cy="60829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b="0" dirty="0">
                  <a:latin typeface="Calibri" pitchFamily="34" charset="0"/>
                  <a:cs typeface="+mn-cs"/>
                </a:rPr>
                <a:t>Return Address</a:t>
              </a:r>
            </a:p>
            <a:p>
              <a:pPr algn="ctr">
                <a:defRPr/>
              </a:pPr>
              <a:r>
                <a:rPr lang="en-US" sz="1800" b="0" dirty="0">
                  <a:latin typeface="Calibri" pitchFamily="34" charset="0"/>
                  <a:cs typeface="+mn-cs"/>
                </a:rPr>
                <a:t>(8 bytes)</a:t>
              </a:r>
            </a:p>
          </p:txBody>
        </p:sp>
        <p:grpSp>
          <p:nvGrpSpPr>
            <p:cNvPr id="2" name="Group 1"/>
            <p:cNvGrpSpPr/>
            <p:nvPr/>
          </p:nvGrpSpPr>
          <p:grpSpPr>
            <a:xfrm>
              <a:off x="533400" y="4648200"/>
              <a:ext cx="1797050" cy="304800"/>
              <a:chOff x="533400" y="4648200"/>
              <a:chExt cx="1797050" cy="304800"/>
            </a:xfrm>
          </p:grpSpPr>
          <p:sp>
            <p:nvSpPr>
              <p:cNvPr id="360472" name="Rectangle 24"/>
              <p:cNvSpPr>
                <a:spLocks noChangeArrowheads="1"/>
              </p:cNvSpPr>
              <p:nvPr/>
            </p:nvSpPr>
            <p:spPr bwMode="auto">
              <a:xfrm>
                <a:off x="533400" y="4648200"/>
                <a:ext cx="449263" cy="3048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1800" dirty="0">
                    <a:solidFill>
                      <a:srgbClr val="000000"/>
                    </a:solidFill>
                    <a:latin typeface="Courier New" pitchFamily="49" charset="0"/>
                    <a:cs typeface="+mn-cs"/>
                  </a:rPr>
                  <a:t>33</a:t>
                </a:r>
              </a:p>
            </p:txBody>
          </p:sp>
          <p:sp>
            <p:nvSpPr>
              <p:cNvPr id="360473" name="Rectangle 25"/>
              <p:cNvSpPr>
                <a:spLocks noChangeArrowheads="1"/>
              </p:cNvSpPr>
              <p:nvPr/>
            </p:nvSpPr>
            <p:spPr bwMode="auto">
              <a:xfrm>
                <a:off x="982663" y="4648200"/>
                <a:ext cx="449262" cy="304800"/>
              </a:xfrm>
              <a:prstGeom prst="rect">
                <a:avLst/>
              </a:prstGeom>
              <a:solidFill>
                <a:srgbClr val="BFBFBF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1800" dirty="0">
                    <a:solidFill>
                      <a:srgbClr val="000000"/>
                    </a:solidFill>
                    <a:latin typeface="Courier New" pitchFamily="49" charset="0"/>
                    <a:cs typeface="+mn-cs"/>
                  </a:rPr>
                  <a:t>32</a:t>
                </a:r>
              </a:p>
            </p:txBody>
          </p:sp>
          <p:sp>
            <p:nvSpPr>
              <p:cNvPr id="360474" name="Rectangle 26"/>
              <p:cNvSpPr>
                <a:spLocks noChangeArrowheads="1"/>
              </p:cNvSpPr>
              <p:nvPr/>
            </p:nvSpPr>
            <p:spPr bwMode="auto">
              <a:xfrm>
                <a:off x="1431925" y="4648200"/>
                <a:ext cx="449263" cy="304800"/>
              </a:xfrm>
              <a:prstGeom prst="rect">
                <a:avLst/>
              </a:prstGeom>
              <a:solidFill>
                <a:srgbClr val="BFBFBF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1800" dirty="0">
                    <a:solidFill>
                      <a:srgbClr val="000000"/>
                    </a:solidFill>
                    <a:latin typeface="Courier New" pitchFamily="49" charset="0"/>
                    <a:cs typeface="+mn-cs"/>
                  </a:rPr>
                  <a:t>31</a:t>
                </a:r>
              </a:p>
            </p:txBody>
          </p:sp>
          <p:sp>
            <p:nvSpPr>
              <p:cNvPr id="360475" name="Rectangle 27"/>
              <p:cNvSpPr>
                <a:spLocks noChangeArrowheads="1"/>
              </p:cNvSpPr>
              <p:nvPr/>
            </p:nvSpPr>
            <p:spPr bwMode="auto">
              <a:xfrm>
                <a:off x="1881188" y="4648200"/>
                <a:ext cx="449262" cy="304800"/>
              </a:xfrm>
              <a:prstGeom prst="rect">
                <a:avLst/>
              </a:prstGeom>
              <a:solidFill>
                <a:srgbClr val="BFBFBF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1800" dirty="0">
                    <a:solidFill>
                      <a:srgbClr val="000000"/>
                    </a:solidFill>
                    <a:latin typeface="Courier New" pitchFamily="49" charset="0"/>
                    <a:cs typeface="+mn-cs"/>
                  </a:rPr>
                  <a:t>30</a:t>
                </a:r>
              </a:p>
            </p:txBody>
          </p:sp>
        </p:grpSp>
        <p:sp>
          <p:nvSpPr>
            <p:cNvPr id="18" name="Rectangle 23"/>
            <p:cNvSpPr>
              <a:spLocks noChangeArrowheads="1"/>
            </p:cNvSpPr>
            <p:nvPr/>
          </p:nvSpPr>
          <p:spPr bwMode="auto">
            <a:xfrm>
              <a:off x="533400" y="3113087"/>
              <a:ext cx="1797050" cy="1531207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b="0" dirty="0">
                  <a:latin typeface="Calibri" pitchFamily="34" charset="0"/>
                </a:rPr>
                <a:t>20 bytes unused</a:t>
              </a:r>
              <a:endParaRPr lang="en-US" sz="1800" dirty="0">
                <a:latin typeface="Courier New" pitchFamily="49" charset="0"/>
              </a:endParaRPr>
            </a:p>
          </p:txBody>
        </p:sp>
        <p:grpSp>
          <p:nvGrpSpPr>
            <p:cNvPr id="32" name="Group 31"/>
            <p:cNvGrpSpPr/>
            <p:nvPr/>
          </p:nvGrpSpPr>
          <p:grpSpPr>
            <a:xfrm>
              <a:off x="532564" y="2509716"/>
              <a:ext cx="1797050" cy="304800"/>
              <a:chOff x="2377022" y="2811289"/>
              <a:chExt cx="1797050" cy="304800"/>
            </a:xfrm>
            <a:solidFill>
              <a:srgbClr val="CDF1C5"/>
            </a:solidFill>
          </p:grpSpPr>
          <p:sp>
            <p:nvSpPr>
              <p:cNvPr id="33" name="Rectangle 24"/>
              <p:cNvSpPr>
                <a:spLocks noChangeArrowheads="1"/>
              </p:cNvSpPr>
              <p:nvPr/>
            </p:nvSpPr>
            <p:spPr bwMode="auto">
              <a:xfrm>
                <a:off x="2377022" y="2811289"/>
                <a:ext cx="449263" cy="30480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1800" dirty="0">
                    <a:solidFill>
                      <a:srgbClr val="C00000"/>
                    </a:solidFill>
                    <a:latin typeface="Courier New" pitchFamily="49" charset="0"/>
                    <a:cs typeface="+mn-cs"/>
                  </a:rPr>
                  <a:t>00</a:t>
                </a:r>
              </a:p>
            </p:txBody>
          </p:sp>
          <p:sp>
            <p:nvSpPr>
              <p:cNvPr id="34" name="Rectangle 25"/>
              <p:cNvSpPr>
                <a:spLocks noChangeArrowheads="1"/>
              </p:cNvSpPr>
              <p:nvPr/>
            </p:nvSpPr>
            <p:spPr bwMode="auto">
              <a:xfrm>
                <a:off x="2826285" y="2811289"/>
                <a:ext cx="449262" cy="30480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1800" dirty="0">
                    <a:solidFill>
                      <a:srgbClr val="C00000"/>
                    </a:solidFill>
                    <a:latin typeface="Courier New" pitchFamily="49" charset="0"/>
                    <a:cs typeface="+mn-cs"/>
                  </a:rPr>
                  <a:t>00</a:t>
                </a:r>
              </a:p>
            </p:txBody>
          </p:sp>
          <p:sp>
            <p:nvSpPr>
              <p:cNvPr id="35" name="Rectangle 26"/>
              <p:cNvSpPr>
                <a:spLocks noChangeArrowheads="1"/>
              </p:cNvSpPr>
              <p:nvPr/>
            </p:nvSpPr>
            <p:spPr bwMode="auto">
              <a:xfrm>
                <a:off x="3275547" y="2811289"/>
                <a:ext cx="449263" cy="30480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1800" dirty="0">
                    <a:solidFill>
                      <a:srgbClr val="C00000"/>
                    </a:solidFill>
                    <a:latin typeface="Courier New" pitchFamily="49" charset="0"/>
                    <a:cs typeface="+mn-cs"/>
                  </a:rPr>
                  <a:t>07</a:t>
                </a:r>
              </a:p>
            </p:txBody>
          </p:sp>
          <p:sp>
            <p:nvSpPr>
              <p:cNvPr id="36" name="Rectangle 27"/>
              <p:cNvSpPr>
                <a:spLocks noChangeArrowheads="1"/>
              </p:cNvSpPr>
              <p:nvPr/>
            </p:nvSpPr>
            <p:spPr bwMode="auto">
              <a:xfrm>
                <a:off x="3724810" y="2811289"/>
                <a:ext cx="449262" cy="30480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1800" dirty="0">
                    <a:solidFill>
                      <a:srgbClr val="C00000"/>
                    </a:solidFill>
                    <a:latin typeface="Courier New" pitchFamily="49" charset="0"/>
                    <a:cs typeface="+mn-cs"/>
                  </a:rPr>
                  <a:t>FF</a:t>
                </a:r>
              </a:p>
            </p:txBody>
          </p:sp>
        </p:grpSp>
        <p:grpSp>
          <p:nvGrpSpPr>
            <p:cNvPr id="43" name="Group 42"/>
            <p:cNvGrpSpPr/>
            <p:nvPr/>
          </p:nvGrpSpPr>
          <p:grpSpPr>
            <a:xfrm>
              <a:off x="533400" y="4336978"/>
              <a:ext cx="1797050" cy="304800"/>
              <a:chOff x="533400" y="4648200"/>
              <a:chExt cx="1797050" cy="304800"/>
            </a:xfrm>
            <a:solidFill>
              <a:schemeClr val="bg2">
                <a:lumMod val="40000"/>
                <a:lumOff val="60000"/>
              </a:schemeClr>
            </a:solidFill>
          </p:grpSpPr>
          <p:sp>
            <p:nvSpPr>
              <p:cNvPr id="44" name="Rectangle 24"/>
              <p:cNvSpPr>
                <a:spLocks noChangeArrowheads="1"/>
              </p:cNvSpPr>
              <p:nvPr/>
            </p:nvSpPr>
            <p:spPr bwMode="auto">
              <a:xfrm>
                <a:off x="533400" y="4648200"/>
                <a:ext cx="449263" cy="30480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1800" dirty="0">
                    <a:latin typeface="Courier New" pitchFamily="49" charset="0"/>
                    <a:cs typeface="+mn-cs"/>
                  </a:rPr>
                  <a:t>37</a:t>
                </a:r>
              </a:p>
            </p:txBody>
          </p:sp>
          <p:sp>
            <p:nvSpPr>
              <p:cNvPr id="45" name="Rectangle 25"/>
              <p:cNvSpPr>
                <a:spLocks noChangeArrowheads="1"/>
              </p:cNvSpPr>
              <p:nvPr/>
            </p:nvSpPr>
            <p:spPr bwMode="auto">
              <a:xfrm>
                <a:off x="982663" y="4648200"/>
                <a:ext cx="449262" cy="30480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1800" dirty="0">
                    <a:latin typeface="Courier New" pitchFamily="49" charset="0"/>
                    <a:cs typeface="+mn-cs"/>
                  </a:rPr>
                  <a:t>36</a:t>
                </a:r>
              </a:p>
            </p:txBody>
          </p:sp>
          <p:sp>
            <p:nvSpPr>
              <p:cNvPr id="46" name="Rectangle 26"/>
              <p:cNvSpPr>
                <a:spLocks noChangeArrowheads="1"/>
              </p:cNvSpPr>
              <p:nvPr/>
            </p:nvSpPr>
            <p:spPr bwMode="auto">
              <a:xfrm>
                <a:off x="1431925" y="4648200"/>
                <a:ext cx="449263" cy="30480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1800" dirty="0">
                    <a:latin typeface="Courier New" pitchFamily="49" charset="0"/>
                    <a:cs typeface="+mn-cs"/>
                  </a:rPr>
                  <a:t>35</a:t>
                </a:r>
              </a:p>
            </p:txBody>
          </p:sp>
          <p:sp>
            <p:nvSpPr>
              <p:cNvPr id="47" name="Rectangle 27"/>
              <p:cNvSpPr>
                <a:spLocks noChangeArrowheads="1"/>
              </p:cNvSpPr>
              <p:nvPr/>
            </p:nvSpPr>
            <p:spPr bwMode="auto">
              <a:xfrm>
                <a:off x="1881188" y="4648200"/>
                <a:ext cx="449262" cy="30480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1800" dirty="0">
                    <a:solidFill>
                      <a:srgbClr val="000000"/>
                    </a:solidFill>
                    <a:latin typeface="Courier New" pitchFamily="49" charset="0"/>
                    <a:cs typeface="+mn-cs"/>
                  </a:rPr>
                  <a:t>34</a:t>
                </a:r>
              </a:p>
            </p:txBody>
          </p:sp>
        </p:grpSp>
        <p:grpSp>
          <p:nvGrpSpPr>
            <p:cNvPr id="48" name="Group 47"/>
            <p:cNvGrpSpPr/>
            <p:nvPr/>
          </p:nvGrpSpPr>
          <p:grpSpPr>
            <a:xfrm>
              <a:off x="533400" y="4025756"/>
              <a:ext cx="1797050" cy="304800"/>
              <a:chOff x="533400" y="4648200"/>
              <a:chExt cx="1797050" cy="304800"/>
            </a:xfrm>
            <a:solidFill>
              <a:schemeClr val="bg2">
                <a:lumMod val="40000"/>
                <a:lumOff val="60000"/>
              </a:schemeClr>
            </a:solidFill>
          </p:grpSpPr>
          <p:sp>
            <p:nvSpPr>
              <p:cNvPr id="49" name="Rectangle 24"/>
              <p:cNvSpPr>
                <a:spLocks noChangeArrowheads="1"/>
              </p:cNvSpPr>
              <p:nvPr/>
            </p:nvSpPr>
            <p:spPr bwMode="auto">
              <a:xfrm>
                <a:off x="533400" y="4648200"/>
                <a:ext cx="449263" cy="30480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1800" dirty="0">
                    <a:latin typeface="Courier New" pitchFamily="49" charset="0"/>
                    <a:cs typeface="+mn-cs"/>
                  </a:rPr>
                  <a:t>31</a:t>
                </a:r>
              </a:p>
            </p:txBody>
          </p:sp>
          <p:sp>
            <p:nvSpPr>
              <p:cNvPr id="50" name="Rectangle 25"/>
              <p:cNvSpPr>
                <a:spLocks noChangeArrowheads="1"/>
              </p:cNvSpPr>
              <p:nvPr/>
            </p:nvSpPr>
            <p:spPr bwMode="auto">
              <a:xfrm>
                <a:off x="982663" y="4648200"/>
                <a:ext cx="449262" cy="30480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1800" dirty="0">
                    <a:latin typeface="Courier New" pitchFamily="49" charset="0"/>
                    <a:cs typeface="+mn-cs"/>
                  </a:rPr>
                  <a:t>30</a:t>
                </a:r>
              </a:p>
            </p:txBody>
          </p:sp>
          <p:sp>
            <p:nvSpPr>
              <p:cNvPr id="51" name="Rectangle 26"/>
              <p:cNvSpPr>
                <a:spLocks noChangeArrowheads="1"/>
              </p:cNvSpPr>
              <p:nvPr/>
            </p:nvSpPr>
            <p:spPr bwMode="auto">
              <a:xfrm>
                <a:off x="1431925" y="4648200"/>
                <a:ext cx="449263" cy="30480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1800" dirty="0">
                    <a:latin typeface="Courier New" pitchFamily="49" charset="0"/>
                    <a:cs typeface="+mn-cs"/>
                  </a:rPr>
                  <a:t>39</a:t>
                </a:r>
              </a:p>
            </p:txBody>
          </p:sp>
          <p:sp>
            <p:nvSpPr>
              <p:cNvPr id="52" name="Rectangle 27"/>
              <p:cNvSpPr>
                <a:spLocks noChangeArrowheads="1"/>
              </p:cNvSpPr>
              <p:nvPr/>
            </p:nvSpPr>
            <p:spPr bwMode="auto">
              <a:xfrm>
                <a:off x="1881188" y="4648200"/>
                <a:ext cx="449262" cy="30480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1800" dirty="0">
                    <a:latin typeface="Courier New" pitchFamily="49" charset="0"/>
                    <a:cs typeface="+mn-cs"/>
                  </a:rPr>
                  <a:t>38</a:t>
                </a:r>
              </a:p>
            </p:txBody>
          </p:sp>
        </p:grpSp>
        <p:grpSp>
          <p:nvGrpSpPr>
            <p:cNvPr id="53" name="Group 52"/>
            <p:cNvGrpSpPr/>
            <p:nvPr/>
          </p:nvGrpSpPr>
          <p:grpSpPr>
            <a:xfrm>
              <a:off x="533400" y="3714534"/>
              <a:ext cx="1797050" cy="304800"/>
              <a:chOff x="533400" y="4648200"/>
              <a:chExt cx="1797050" cy="304800"/>
            </a:xfrm>
            <a:solidFill>
              <a:schemeClr val="bg2">
                <a:lumMod val="40000"/>
                <a:lumOff val="60000"/>
              </a:schemeClr>
            </a:solidFill>
          </p:grpSpPr>
          <p:sp>
            <p:nvSpPr>
              <p:cNvPr id="54" name="Rectangle 24"/>
              <p:cNvSpPr>
                <a:spLocks noChangeArrowheads="1"/>
              </p:cNvSpPr>
              <p:nvPr/>
            </p:nvSpPr>
            <p:spPr bwMode="auto">
              <a:xfrm>
                <a:off x="533400" y="4648200"/>
                <a:ext cx="449263" cy="30480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1800" dirty="0">
                    <a:latin typeface="Courier New" pitchFamily="49" charset="0"/>
                    <a:cs typeface="+mn-cs"/>
                  </a:rPr>
                  <a:t>35</a:t>
                </a:r>
              </a:p>
            </p:txBody>
          </p:sp>
          <p:sp>
            <p:nvSpPr>
              <p:cNvPr id="55" name="Rectangle 25"/>
              <p:cNvSpPr>
                <a:spLocks noChangeArrowheads="1"/>
              </p:cNvSpPr>
              <p:nvPr/>
            </p:nvSpPr>
            <p:spPr bwMode="auto">
              <a:xfrm>
                <a:off x="982663" y="4648200"/>
                <a:ext cx="449262" cy="30480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1800" dirty="0">
                    <a:latin typeface="Courier New" pitchFamily="49" charset="0"/>
                    <a:cs typeface="+mn-cs"/>
                  </a:rPr>
                  <a:t>34</a:t>
                </a:r>
              </a:p>
            </p:txBody>
          </p:sp>
          <p:sp>
            <p:nvSpPr>
              <p:cNvPr id="56" name="Rectangle 26"/>
              <p:cNvSpPr>
                <a:spLocks noChangeArrowheads="1"/>
              </p:cNvSpPr>
              <p:nvPr/>
            </p:nvSpPr>
            <p:spPr bwMode="auto">
              <a:xfrm>
                <a:off x="1431925" y="4648200"/>
                <a:ext cx="449263" cy="30480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1800" dirty="0">
                    <a:latin typeface="Courier New" pitchFamily="49" charset="0"/>
                    <a:cs typeface="+mn-cs"/>
                  </a:rPr>
                  <a:t>33</a:t>
                </a:r>
              </a:p>
            </p:txBody>
          </p:sp>
          <p:sp>
            <p:nvSpPr>
              <p:cNvPr id="57" name="Rectangle 27"/>
              <p:cNvSpPr>
                <a:spLocks noChangeArrowheads="1"/>
              </p:cNvSpPr>
              <p:nvPr/>
            </p:nvSpPr>
            <p:spPr bwMode="auto">
              <a:xfrm>
                <a:off x="1881188" y="4648200"/>
                <a:ext cx="449262" cy="30480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1800" dirty="0">
                    <a:latin typeface="Courier New" pitchFamily="49" charset="0"/>
                    <a:cs typeface="+mn-cs"/>
                  </a:rPr>
                  <a:t>32</a:t>
                </a:r>
              </a:p>
            </p:txBody>
          </p:sp>
        </p:grpSp>
        <p:grpSp>
          <p:nvGrpSpPr>
            <p:cNvPr id="58" name="Group 57"/>
            <p:cNvGrpSpPr/>
            <p:nvPr/>
          </p:nvGrpSpPr>
          <p:grpSpPr>
            <a:xfrm>
              <a:off x="533400" y="3403312"/>
              <a:ext cx="1797050" cy="304800"/>
              <a:chOff x="533400" y="4648200"/>
              <a:chExt cx="1797050" cy="304800"/>
            </a:xfrm>
            <a:solidFill>
              <a:schemeClr val="bg2">
                <a:lumMod val="40000"/>
                <a:lumOff val="60000"/>
              </a:schemeClr>
            </a:solidFill>
          </p:grpSpPr>
          <p:sp>
            <p:nvSpPr>
              <p:cNvPr id="59" name="Rectangle 24"/>
              <p:cNvSpPr>
                <a:spLocks noChangeArrowheads="1"/>
              </p:cNvSpPr>
              <p:nvPr/>
            </p:nvSpPr>
            <p:spPr bwMode="auto">
              <a:xfrm>
                <a:off x="533400" y="4648200"/>
                <a:ext cx="449263" cy="30480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1800" dirty="0">
                    <a:latin typeface="Courier New" pitchFamily="49" charset="0"/>
                    <a:cs typeface="+mn-cs"/>
                  </a:rPr>
                  <a:t>39</a:t>
                </a:r>
              </a:p>
            </p:txBody>
          </p:sp>
          <p:sp>
            <p:nvSpPr>
              <p:cNvPr id="60" name="Rectangle 25"/>
              <p:cNvSpPr>
                <a:spLocks noChangeArrowheads="1"/>
              </p:cNvSpPr>
              <p:nvPr/>
            </p:nvSpPr>
            <p:spPr bwMode="auto">
              <a:xfrm>
                <a:off x="982663" y="4648200"/>
                <a:ext cx="449262" cy="30480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1800" dirty="0">
                    <a:latin typeface="Courier New" pitchFamily="49" charset="0"/>
                    <a:cs typeface="+mn-cs"/>
                  </a:rPr>
                  <a:t>38</a:t>
                </a:r>
              </a:p>
            </p:txBody>
          </p:sp>
          <p:sp>
            <p:nvSpPr>
              <p:cNvPr id="61" name="Rectangle 26"/>
              <p:cNvSpPr>
                <a:spLocks noChangeArrowheads="1"/>
              </p:cNvSpPr>
              <p:nvPr/>
            </p:nvSpPr>
            <p:spPr bwMode="auto">
              <a:xfrm>
                <a:off x="1431925" y="4648200"/>
                <a:ext cx="449263" cy="30480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1800" dirty="0">
                    <a:latin typeface="Courier New" pitchFamily="49" charset="0"/>
                    <a:cs typeface="+mn-cs"/>
                  </a:rPr>
                  <a:t>37</a:t>
                </a:r>
              </a:p>
            </p:txBody>
          </p:sp>
          <p:sp>
            <p:nvSpPr>
              <p:cNvPr id="62" name="Rectangle 27"/>
              <p:cNvSpPr>
                <a:spLocks noChangeArrowheads="1"/>
              </p:cNvSpPr>
              <p:nvPr/>
            </p:nvSpPr>
            <p:spPr bwMode="auto">
              <a:xfrm>
                <a:off x="1881188" y="4648200"/>
                <a:ext cx="449262" cy="30480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1800" dirty="0">
                    <a:latin typeface="Courier New" pitchFamily="49" charset="0"/>
                    <a:cs typeface="+mn-cs"/>
                  </a:rPr>
                  <a:t>36</a:t>
                </a:r>
              </a:p>
            </p:txBody>
          </p:sp>
        </p:grpSp>
        <p:grpSp>
          <p:nvGrpSpPr>
            <p:cNvPr id="63" name="Group 62"/>
            <p:cNvGrpSpPr/>
            <p:nvPr/>
          </p:nvGrpSpPr>
          <p:grpSpPr>
            <a:xfrm>
              <a:off x="533400" y="3092090"/>
              <a:ext cx="1797050" cy="304800"/>
              <a:chOff x="533400" y="4648200"/>
              <a:chExt cx="1797050" cy="304800"/>
            </a:xfrm>
            <a:solidFill>
              <a:schemeClr val="bg2">
                <a:lumMod val="40000"/>
                <a:lumOff val="60000"/>
              </a:schemeClr>
            </a:solidFill>
          </p:grpSpPr>
          <p:sp>
            <p:nvSpPr>
              <p:cNvPr id="64" name="Rectangle 24"/>
              <p:cNvSpPr>
                <a:spLocks noChangeArrowheads="1"/>
              </p:cNvSpPr>
              <p:nvPr/>
            </p:nvSpPr>
            <p:spPr bwMode="auto">
              <a:xfrm>
                <a:off x="533400" y="4648200"/>
                <a:ext cx="449263" cy="30480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1800" dirty="0">
                    <a:latin typeface="Courier New" pitchFamily="49" charset="0"/>
                    <a:cs typeface="+mn-cs"/>
                  </a:rPr>
                  <a:t>33</a:t>
                </a:r>
              </a:p>
            </p:txBody>
          </p:sp>
          <p:sp>
            <p:nvSpPr>
              <p:cNvPr id="65" name="Rectangle 25"/>
              <p:cNvSpPr>
                <a:spLocks noChangeArrowheads="1"/>
              </p:cNvSpPr>
              <p:nvPr/>
            </p:nvSpPr>
            <p:spPr bwMode="auto">
              <a:xfrm>
                <a:off x="982663" y="4648200"/>
                <a:ext cx="449262" cy="30480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1800" dirty="0">
                    <a:latin typeface="Courier New" pitchFamily="49" charset="0"/>
                    <a:cs typeface="+mn-cs"/>
                  </a:rPr>
                  <a:t>32</a:t>
                </a:r>
              </a:p>
            </p:txBody>
          </p:sp>
          <p:sp>
            <p:nvSpPr>
              <p:cNvPr id="66" name="Rectangle 26"/>
              <p:cNvSpPr>
                <a:spLocks noChangeArrowheads="1"/>
              </p:cNvSpPr>
              <p:nvPr/>
            </p:nvSpPr>
            <p:spPr bwMode="auto">
              <a:xfrm>
                <a:off x="1431925" y="4648200"/>
                <a:ext cx="449263" cy="30480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1800" dirty="0">
                    <a:latin typeface="Courier New" pitchFamily="49" charset="0"/>
                    <a:cs typeface="+mn-cs"/>
                  </a:rPr>
                  <a:t>31</a:t>
                </a:r>
              </a:p>
            </p:txBody>
          </p:sp>
          <p:sp>
            <p:nvSpPr>
              <p:cNvPr id="67" name="Rectangle 27"/>
              <p:cNvSpPr>
                <a:spLocks noChangeArrowheads="1"/>
              </p:cNvSpPr>
              <p:nvPr/>
            </p:nvSpPr>
            <p:spPr bwMode="auto">
              <a:xfrm>
                <a:off x="1881188" y="4648200"/>
                <a:ext cx="449262" cy="30480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1800" dirty="0">
                    <a:latin typeface="Courier New" pitchFamily="49" charset="0"/>
                    <a:cs typeface="+mn-cs"/>
                  </a:rPr>
                  <a:t>30</a:t>
                </a:r>
              </a:p>
            </p:txBody>
          </p:sp>
        </p:grpSp>
        <p:grpSp>
          <p:nvGrpSpPr>
            <p:cNvPr id="68" name="Group 67"/>
            <p:cNvGrpSpPr/>
            <p:nvPr/>
          </p:nvGrpSpPr>
          <p:grpSpPr>
            <a:xfrm>
              <a:off x="533400" y="2819400"/>
              <a:ext cx="1797050" cy="304800"/>
              <a:chOff x="2377022" y="2811289"/>
              <a:chExt cx="1797050" cy="304800"/>
            </a:xfrm>
            <a:solidFill>
              <a:srgbClr val="D5F1CF"/>
            </a:solidFill>
          </p:grpSpPr>
          <p:sp>
            <p:nvSpPr>
              <p:cNvPr id="69" name="Rectangle 24"/>
              <p:cNvSpPr>
                <a:spLocks noChangeArrowheads="1"/>
              </p:cNvSpPr>
              <p:nvPr/>
            </p:nvSpPr>
            <p:spPr bwMode="auto">
              <a:xfrm>
                <a:off x="2377022" y="2811289"/>
                <a:ext cx="449263" cy="30480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1800" dirty="0">
                    <a:solidFill>
                      <a:srgbClr val="C00000"/>
                    </a:solidFill>
                    <a:latin typeface="Courier New" pitchFamily="49" charset="0"/>
                    <a:cs typeface="+mn-cs"/>
                  </a:rPr>
                  <a:t>FF</a:t>
                </a:r>
              </a:p>
            </p:txBody>
          </p:sp>
          <p:sp>
            <p:nvSpPr>
              <p:cNvPr id="70" name="Rectangle 25"/>
              <p:cNvSpPr>
                <a:spLocks noChangeArrowheads="1"/>
              </p:cNvSpPr>
              <p:nvPr/>
            </p:nvSpPr>
            <p:spPr bwMode="auto">
              <a:xfrm>
                <a:off x="2826285" y="2811289"/>
                <a:ext cx="449262" cy="30480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1800" dirty="0">
                    <a:solidFill>
                      <a:srgbClr val="C00000"/>
                    </a:solidFill>
                    <a:latin typeface="Courier New" pitchFamily="49" charset="0"/>
                    <a:cs typeface="+mn-cs"/>
                  </a:rPr>
                  <a:t>FF</a:t>
                </a:r>
              </a:p>
            </p:txBody>
          </p:sp>
          <p:sp>
            <p:nvSpPr>
              <p:cNvPr id="71" name="Rectangle 26"/>
              <p:cNvSpPr>
                <a:spLocks noChangeArrowheads="1"/>
              </p:cNvSpPr>
              <p:nvPr/>
            </p:nvSpPr>
            <p:spPr bwMode="auto">
              <a:xfrm>
                <a:off x="3275547" y="2811289"/>
                <a:ext cx="449263" cy="30480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1800" dirty="0">
                    <a:solidFill>
                      <a:srgbClr val="C00000"/>
                    </a:solidFill>
                    <a:latin typeface="Courier New" pitchFamily="49" charset="0"/>
                    <a:cs typeface="+mn-cs"/>
                  </a:rPr>
                  <a:t>AB</a:t>
                </a:r>
              </a:p>
            </p:txBody>
          </p:sp>
          <p:sp>
            <p:nvSpPr>
              <p:cNvPr id="72" name="Rectangle 27"/>
              <p:cNvSpPr>
                <a:spLocks noChangeArrowheads="1"/>
              </p:cNvSpPr>
              <p:nvPr/>
            </p:nvSpPr>
            <p:spPr bwMode="auto">
              <a:xfrm>
                <a:off x="3724810" y="2811289"/>
                <a:ext cx="449262" cy="30480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1800" dirty="0">
                    <a:solidFill>
                      <a:srgbClr val="C00000"/>
                    </a:solidFill>
                    <a:latin typeface="Courier New" pitchFamily="49" charset="0"/>
                    <a:cs typeface="+mn-cs"/>
                  </a:rPr>
                  <a:t>80</a:t>
                </a:r>
              </a:p>
            </p:txBody>
          </p:sp>
        </p:grpSp>
        <p:sp>
          <p:nvSpPr>
            <p:cNvPr id="94" name="AutoShape 16"/>
            <p:cNvSpPr>
              <a:spLocks/>
            </p:cNvSpPr>
            <p:nvPr/>
          </p:nvSpPr>
          <p:spPr bwMode="auto">
            <a:xfrm rot="10800000" flipH="1">
              <a:off x="190499" y="2509716"/>
              <a:ext cx="228600" cy="2443284"/>
            </a:xfrm>
            <a:prstGeom prst="leftBrace">
              <a:avLst>
                <a:gd name="adj1" fmla="val 75000"/>
                <a:gd name="adj2" fmla="val 50000"/>
              </a:avLst>
            </a:prstGeom>
            <a:noFill/>
            <a:ln w="25400">
              <a:solidFill>
                <a:srgbClr val="0070C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z="1800">
                <a:solidFill>
                  <a:srgbClr val="0070C0"/>
                </a:solidFill>
                <a:latin typeface="Calibri" pitchFamily="34" charset="0"/>
              </a:endParaRPr>
            </a:p>
          </p:txBody>
        </p:sp>
      </p:grpSp>
      <p:grpSp>
        <p:nvGrpSpPr>
          <p:cNvPr id="97" name="Group 96"/>
          <p:cNvGrpSpPr/>
          <p:nvPr/>
        </p:nvGrpSpPr>
        <p:grpSpPr>
          <a:xfrm>
            <a:off x="527006" y="2811289"/>
            <a:ext cx="1797050" cy="304800"/>
            <a:chOff x="2377022" y="2811289"/>
            <a:chExt cx="1797050" cy="304800"/>
          </a:xfrm>
          <a:solidFill>
            <a:srgbClr val="D5F1CF"/>
          </a:solidFill>
        </p:grpSpPr>
        <p:sp>
          <p:nvSpPr>
            <p:cNvPr id="98" name="Rectangle 24"/>
            <p:cNvSpPr>
              <a:spLocks noChangeArrowheads="1"/>
            </p:cNvSpPr>
            <p:nvPr/>
          </p:nvSpPr>
          <p:spPr bwMode="auto">
            <a:xfrm>
              <a:off x="2377022" y="2811289"/>
              <a:ext cx="449263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rgbClr val="C00000"/>
                  </a:solidFill>
                  <a:latin typeface="Courier New" pitchFamily="49" charset="0"/>
                  <a:cs typeface="+mn-cs"/>
                </a:rPr>
                <a:t>00</a:t>
              </a:r>
            </a:p>
          </p:txBody>
        </p:sp>
        <p:sp>
          <p:nvSpPr>
            <p:cNvPr id="99" name="Rectangle 25"/>
            <p:cNvSpPr>
              <a:spLocks noChangeArrowheads="1"/>
            </p:cNvSpPr>
            <p:nvPr/>
          </p:nvSpPr>
          <p:spPr bwMode="auto">
            <a:xfrm>
              <a:off x="2826285" y="2811289"/>
              <a:ext cx="449262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rgbClr val="C00000"/>
                  </a:solidFill>
                  <a:latin typeface="Courier New" pitchFamily="49" charset="0"/>
                  <a:cs typeface="+mn-cs"/>
                </a:rPr>
                <a:t>40</a:t>
              </a:r>
            </a:p>
          </p:txBody>
        </p:sp>
        <p:sp>
          <p:nvSpPr>
            <p:cNvPr id="100" name="Rectangle 26"/>
            <p:cNvSpPr>
              <a:spLocks noChangeArrowheads="1"/>
            </p:cNvSpPr>
            <p:nvPr/>
          </p:nvSpPr>
          <p:spPr bwMode="auto">
            <a:xfrm>
              <a:off x="3275547" y="2811289"/>
              <a:ext cx="449263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rgbClr val="C00000"/>
                  </a:solidFill>
                  <a:latin typeface="Courier New" pitchFamily="49" charset="0"/>
                  <a:cs typeface="+mn-cs"/>
                </a:rPr>
                <a:t>06</a:t>
              </a:r>
            </a:p>
          </p:txBody>
        </p:sp>
        <p:sp>
          <p:nvSpPr>
            <p:cNvPr id="101" name="Rectangle 27"/>
            <p:cNvSpPr>
              <a:spLocks noChangeArrowheads="1"/>
            </p:cNvSpPr>
            <p:nvPr/>
          </p:nvSpPr>
          <p:spPr bwMode="auto">
            <a:xfrm>
              <a:off x="3724810" y="2811289"/>
              <a:ext cx="449262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>
                  <a:solidFill>
                    <a:srgbClr val="C00000"/>
                  </a:solidFill>
                  <a:latin typeface="Courier New" pitchFamily="49" charset="0"/>
                  <a:cs typeface="+mn-cs"/>
                </a:rPr>
                <a:t>fb</a:t>
              </a:r>
              <a:endParaRPr lang="en-US" sz="1800" dirty="0">
                <a:solidFill>
                  <a:srgbClr val="C00000"/>
                </a:solidFill>
                <a:latin typeface="Courier New" pitchFamily="49" charset="0"/>
                <a:cs typeface="+mn-cs"/>
              </a:endParaRPr>
            </a:p>
          </p:txBody>
        </p:sp>
      </p:grpSp>
      <p:grpSp>
        <p:nvGrpSpPr>
          <p:cNvPr id="102" name="Group 101"/>
          <p:cNvGrpSpPr/>
          <p:nvPr/>
        </p:nvGrpSpPr>
        <p:grpSpPr>
          <a:xfrm>
            <a:off x="527006" y="2514600"/>
            <a:ext cx="1797050" cy="304800"/>
            <a:chOff x="2377022" y="2811289"/>
            <a:chExt cx="1797050" cy="304800"/>
          </a:xfrm>
          <a:solidFill>
            <a:srgbClr val="D5F1CF"/>
          </a:solidFill>
        </p:grpSpPr>
        <p:sp>
          <p:nvSpPr>
            <p:cNvPr id="103" name="Rectangle 24"/>
            <p:cNvSpPr>
              <a:spLocks noChangeArrowheads="1"/>
            </p:cNvSpPr>
            <p:nvPr/>
          </p:nvSpPr>
          <p:spPr bwMode="auto">
            <a:xfrm>
              <a:off x="2377022" y="2811289"/>
              <a:ext cx="449263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rgbClr val="C00000"/>
                  </a:solidFill>
                  <a:latin typeface="Courier New" pitchFamily="49" charset="0"/>
                  <a:cs typeface="+mn-cs"/>
                </a:rPr>
                <a:t>00</a:t>
              </a:r>
            </a:p>
          </p:txBody>
        </p:sp>
        <p:sp>
          <p:nvSpPr>
            <p:cNvPr id="104" name="Rectangle 25"/>
            <p:cNvSpPr>
              <a:spLocks noChangeArrowheads="1"/>
            </p:cNvSpPr>
            <p:nvPr/>
          </p:nvSpPr>
          <p:spPr bwMode="auto">
            <a:xfrm>
              <a:off x="2826285" y="2811289"/>
              <a:ext cx="449262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rgbClr val="C00000"/>
                  </a:solidFill>
                  <a:latin typeface="Courier New" pitchFamily="49" charset="0"/>
                  <a:cs typeface="+mn-cs"/>
                </a:rPr>
                <a:t>00</a:t>
              </a:r>
            </a:p>
          </p:txBody>
        </p:sp>
        <p:sp>
          <p:nvSpPr>
            <p:cNvPr id="105" name="Rectangle 26"/>
            <p:cNvSpPr>
              <a:spLocks noChangeArrowheads="1"/>
            </p:cNvSpPr>
            <p:nvPr/>
          </p:nvSpPr>
          <p:spPr bwMode="auto">
            <a:xfrm>
              <a:off x="3275547" y="2811289"/>
              <a:ext cx="449263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rgbClr val="C00000"/>
                  </a:solidFill>
                  <a:latin typeface="Courier New" pitchFamily="49" charset="0"/>
                  <a:cs typeface="+mn-cs"/>
                </a:rPr>
                <a:t>00</a:t>
              </a:r>
            </a:p>
          </p:txBody>
        </p:sp>
        <p:sp>
          <p:nvSpPr>
            <p:cNvPr id="106" name="Rectangle 27"/>
            <p:cNvSpPr>
              <a:spLocks noChangeArrowheads="1"/>
            </p:cNvSpPr>
            <p:nvPr/>
          </p:nvSpPr>
          <p:spPr bwMode="auto">
            <a:xfrm>
              <a:off x="3724810" y="2811289"/>
              <a:ext cx="449262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rgbClr val="C00000"/>
                  </a:solidFill>
                  <a:latin typeface="Courier New" pitchFamily="49" charset="0"/>
                  <a:cs typeface="+mn-cs"/>
                </a:rPr>
                <a:t>00</a:t>
              </a:r>
            </a:p>
          </p:txBody>
        </p:sp>
      </p:grpSp>
      <p:sp>
        <p:nvSpPr>
          <p:cNvPr id="93" name="Rectangle 4"/>
          <p:cNvSpPr>
            <a:spLocks noChangeArrowheads="1"/>
          </p:cNvSpPr>
          <p:nvPr/>
        </p:nvSpPr>
        <p:spPr bwMode="auto">
          <a:xfrm>
            <a:off x="3962400" y="3235316"/>
            <a:ext cx="4800600" cy="1197764"/>
          </a:xfrm>
          <a:prstGeom prst="rect">
            <a:avLst/>
          </a:prstGeom>
          <a:solidFill>
            <a:srgbClr val="F6F5BD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square" lIns="90487" tIns="44450" rIns="90487" bIns="44450">
            <a:spAutoFit/>
          </a:bodyPr>
          <a:lstStyle/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void smash() {</a:t>
            </a:r>
          </a:p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  </a:t>
            </a:r>
            <a:r>
              <a:rPr lang="en-US" sz="1800" dirty="0" err="1">
                <a:latin typeface="Courier New" pitchFamily="49" charset="0"/>
              </a:rPr>
              <a:t>printf</a:t>
            </a:r>
            <a:r>
              <a:rPr lang="en-US" sz="1800" dirty="0">
                <a:latin typeface="Courier New" pitchFamily="49" charset="0"/>
              </a:rPr>
              <a:t>("I've been smashed!\n");</a:t>
            </a:r>
          </a:p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  exit(0);</a:t>
            </a:r>
          </a:p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444042036"/>
      </p:ext>
    </p:ext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533400"/>
            <a:ext cx="8305800" cy="573088"/>
          </a:xfrm>
        </p:spPr>
        <p:txBody>
          <a:bodyPr/>
          <a:lstStyle/>
          <a:p>
            <a:pPr eaLnBrk="1" hangingPunct="1"/>
            <a:r>
              <a:rPr lang="en-US" dirty="0"/>
              <a:t>Code Injection Attacks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5376203"/>
            <a:ext cx="8255000" cy="1143000"/>
          </a:xfrm>
        </p:spPr>
        <p:txBody>
          <a:bodyPr anchor="ctr"/>
          <a:lstStyle/>
          <a:p>
            <a:pPr marL="160338" defTabSz="895350" eaLnBrk="1" hangingPunct="1">
              <a:lnSpc>
                <a:spcPct val="90000"/>
              </a:lnSpc>
            </a:pPr>
            <a:r>
              <a:rPr lang="en-US" sz="2000" dirty="0"/>
              <a:t>Input string contains byte representation of executable code</a:t>
            </a:r>
          </a:p>
          <a:p>
            <a:pPr marL="160338" defTabSz="895350" eaLnBrk="1" hangingPunct="1">
              <a:lnSpc>
                <a:spcPct val="90000"/>
              </a:lnSpc>
            </a:pPr>
            <a:r>
              <a:rPr lang="en-US" sz="2000" dirty="0"/>
              <a:t>Overwrite return address A with address of buffer B</a:t>
            </a:r>
          </a:p>
          <a:p>
            <a:pPr marL="160338" defTabSz="895350" eaLnBrk="1" hangingPunct="1">
              <a:lnSpc>
                <a:spcPct val="90000"/>
              </a:lnSpc>
            </a:pPr>
            <a:r>
              <a:rPr lang="en-US" sz="2000" dirty="0"/>
              <a:t>When </a:t>
            </a:r>
            <a:r>
              <a:rPr lang="en-US" sz="2000" dirty="0">
                <a:latin typeface="Courier New" pitchFamily="49" charset="0"/>
              </a:rPr>
              <a:t>Q</a:t>
            </a:r>
            <a:r>
              <a:rPr lang="en-US" sz="2000" dirty="0"/>
              <a:t> executes</a:t>
            </a:r>
            <a:r>
              <a:rPr lang="en-US" sz="2000" dirty="0">
                <a:latin typeface="Courier New" pitchFamily="49" charset="0"/>
              </a:rPr>
              <a:t> ret</a:t>
            </a:r>
            <a:r>
              <a:rPr lang="en-US" sz="2000" dirty="0"/>
              <a:t>, will jump to exploit code</a:t>
            </a:r>
          </a:p>
        </p:txBody>
      </p:sp>
      <p:sp>
        <p:nvSpPr>
          <p:cNvPr id="30724" name="Rectangle 4"/>
          <p:cNvSpPr>
            <a:spLocks noChangeArrowheads="1"/>
          </p:cNvSpPr>
          <p:nvPr/>
        </p:nvSpPr>
        <p:spPr bwMode="auto">
          <a:xfrm>
            <a:off x="533400" y="3355975"/>
            <a:ext cx="2438400" cy="1749425"/>
          </a:xfrm>
          <a:prstGeom prst="rect">
            <a:avLst/>
          </a:prstGeom>
          <a:solidFill>
            <a:srgbClr val="F6F5BD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0487" tIns="44450" rIns="90487" bIns="44450">
            <a:spAutoFit/>
          </a:bodyPr>
          <a:lstStyle/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800" dirty="0" err="1">
                <a:latin typeface="Courier New" pitchFamily="49" charset="0"/>
              </a:rPr>
              <a:t>int</a:t>
            </a:r>
            <a:r>
              <a:rPr lang="en-US" sz="1800" dirty="0">
                <a:latin typeface="Courier New" pitchFamily="49" charset="0"/>
              </a:rPr>
              <a:t> Q() {</a:t>
            </a:r>
          </a:p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  char </a:t>
            </a:r>
            <a:r>
              <a:rPr lang="en-US" sz="1800" dirty="0" err="1">
                <a:latin typeface="Courier New" pitchFamily="49" charset="0"/>
              </a:rPr>
              <a:t>buf</a:t>
            </a:r>
            <a:r>
              <a:rPr lang="en-US" sz="1800" dirty="0">
                <a:latin typeface="Courier New" pitchFamily="49" charset="0"/>
              </a:rPr>
              <a:t>[64]; </a:t>
            </a:r>
          </a:p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  </a:t>
            </a:r>
            <a:r>
              <a:rPr lang="en-US" sz="1800" dirty="0">
                <a:solidFill>
                  <a:srgbClr val="C00000"/>
                </a:solidFill>
                <a:latin typeface="Courier New" pitchFamily="49" charset="0"/>
              </a:rPr>
              <a:t>gets(</a:t>
            </a:r>
            <a:r>
              <a:rPr lang="en-US" sz="1800" dirty="0" err="1">
                <a:solidFill>
                  <a:srgbClr val="C00000"/>
                </a:solidFill>
                <a:latin typeface="Courier New" pitchFamily="49" charset="0"/>
              </a:rPr>
              <a:t>buf</a:t>
            </a:r>
            <a:r>
              <a:rPr lang="en-US" sz="1800" dirty="0">
                <a:solidFill>
                  <a:srgbClr val="C00000"/>
                </a:solidFill>
                <a:latin typeface="Courier New" pitchFamily="49" charset="0"/>
              </a:rPr>
              <a:t>); </a:t>
            </a:r>
          </a:p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  ...</a:t>
            </a:r>
          </a:p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  return ...; </a:t>
            </a:r>
          </a:p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}</a:t>
            </a:r>
          </a:p>
        </p:txBody>
      </p:sp>
      <p:sp>
        <p:nvSpPr>
          <p:cNvPr id="30725" name="Rectangle 5"/>
          <p:cNvSpPr>
            <a:spLocks noChangeArrowheads="1"/>
          </p:cNvSpPr>
          <p:nvPr/>
        </p:nvSpPr>
        <p:spPr bwMode="auto">
          <a:xfrm>
            <a:off x="533400" y="1911350"/>
            <a:ext cx="1828800" cy="1200150"/>
          </a:xfrm>
          <a:prstGeom prst="rect">
            <a:avLst/>
          </a:prstGeom>
          <a:solidFill>
            <a:srgbClr val="F6F5BD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0487" tIns="44450" rIns="90487" bIns="44450">
            <a:spAutoFit/>
          </a:bodyPr>
          <a:lstStyle/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void P(){</a:t>
            </a:r>
          </a:p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  Q();</a:t>
            </a:r>
          </a:p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  </a:t>
            </a:r>
            <a:r>
              <a:rPr lang="en-US" sz="1800" dirty="0">
                <a:solidFill>
                  <a:srgbClr val="C00000"/>
                </a:solidFill>
                <a:latin typeface="Courier New" pitchFamily="49" charset="0"/>
              </a:rPr>
              <a:t>...</a:t>
            </a:r>
          </a:p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}</a:t>
            </a:r>
          </a:p>
        </p:txBody>
      </p:sp>
      <p:sp>
        <p:nvSpPr>
          <p:cNvPr id="30730" name="Text Box 12"/>
          <p:cNvSpPr txBox="1">
            <a:spLocks noChangeArrowheads="1"/>
          </p:cNvSpPr>
          <p:nvPr/>
        </p:nvSpPr>
        <p:spPr bwMode="auto">
          <a:xfrm>
            <a:off x="2593975" y="2212975"/>
            <a:ext cx="911225" cy="923925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r>
              <a:rPr lang="en-US" sz="1800" b="0" dirty="0">
                <a:latin typeface="Calibri" pitchFamily="34" charset="0"/>
              </a:rPr>
              <a:t>return</a:t>
            </a:r>
          </a:p>
          <a:p>
            <a:pPr eaLnBrk="0" hangingPunct="0"/>
            <a:r>
              <a:rPr lang="en-US" sz="1800" b="0" dirty="0">
                <a:latin typeface="Calibri" pitchFamily="34" charset="0"/>
              </a:rPr>
              <a:t>address</a:t>
            </a:r>
          </a:p>
          <a:p>
            <a:pPr eaLnBrk="0" hangingPunct="0"/>
            <a:r>
              <a:rPr lang="en-US" sz="1800" b="0" dirty="0">
                <a:solidFill>
                  <a:srgbClr val="C00000"/>
                </a:solidFill>
                <a:latin typeface="Calibri" pitchFamily="34" charset="0"/>
              </a:rPr>
              <a:t>A</a:t>
            </a:r>
          </a:p>
        </p:txBody>
      </p:sp>
      <p:sp>
        <p:nvSpPr>
          <p:cNvPr id="30731" name="Line 13"/>
          <p:cNvSpPr>
            <a:spLocks noChangeShapeType="1"/>
          </p:cNvSpPr>
          <p:nvPr/>
        </p:nvSpPr>
        <p:spPr bwMode="auto">
          <a:xfrm flipH="1">
            <a:off x="1905000" y="2670175"/>
            <a:ext cx="68897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30726" name="Text Box 6"/>
          <p:cNvSpPr txBox="1">
            <a:spLocks noChangeArrowheads="1"/>
          </p:cNvSpPr>
          <p:nvPr/>
        </p:nvSpPr>
        <p:spPr bwMode="auto">
          <a:xfrm>
            <a:off x="5630863" y="1154113"/>
            <a:ext cx="2674937" cy="369887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1800" b="0" dirty="0">
                <a:latin typeface="Calibri" pitchFamily="34" charset="0"/>
              </a:rPr>
              <a:t>Stack after call to </a:t>
            </a:r>
            <a:r>
              <a:rPr lang="en-US" sz="1800" dirty="0">
                <a:latin typeface="Courier New" pitchFamily="49" charset="0"/>
              </a:rPr>
              <a:t>gets()</a:t>
            </a:r>
          </a:p>
        </p:txBody>
      </p:sp>
      <p:sp>
        <p:nvSpPr>
          <p:cNvPr id="365575" name="Rectangle 7"/>
          <p:cNvSpPr>
            <a:spLocks noChangeArrowheads="1"/>
          </p:cNvSpPr>
          <p:nvPr/>
        </p:nvSpPr>
        <p:spPr bwMode="auto">
          <a:xfrm>
            <a:off x="5727700" y="2819400"/>
            <a:ext cx="1066800" cy="381000"/>
          </a:xfrm>
          <a:prstGeom prst="rect">
            <a:avLst/>
          </a:prstGeom>
          <a:solidFill>
            <a:srgbClr val="A8E799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r>
              <a:rPr lang="en-US" sz="1800" strike="sngStrike" dirty="0">
                <a:solidFill>
                  <a:srgbClr val="C00000"/>
                </a:solidFill>
                <a:latin typeface="Calibri" pitchFamily="34" charset="0"/>
                <a:cs typeface="+mn-cs"/>
              </a:rPr>
              <a:t>A</a:t>
            </a:r>
            <a:r>
              <a:rPr lang="en-US" sz="1800" dirty="0">
                <a:solidFill>
                  <a:srgbClr val="C00000"/>
                </a:solidFill>
                <a:latin typeface="Calibri" pitchFamily="34" charset="0"/>
                <a:cs typeface="+mn-cs"/>
              </a:rPr>
              <a:t> B</a:t>
            </a:r>
          </a:p>
        </p:txBody>
      </p:sp>
      <p:sp>
        <p:nvSpPr>
          <p:cNvPr id="365576" name="Rectangle 8"/>
          <p:cNvSpPr>
            <a:spLocks noChangeArrowheads="1"/>
          </p:cNvSpPr>
          <p:nvPr/>
        </p:nvSpPr>
        <p:spPr bwMode="auto">
          <a:xfrm>
            <a:off x="5727700" y="1600201"/>
            <a:ext cx="1066800" cy="1558924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endParaRPr lang="en-US" sz="1800" dirty="0">
              <a:latin typeface="Calibri" pitchFamily="34" charset="0"/>
              <a:cs typeface="+mn-cs"/>
            </a:endParaRPr>
          </a:p>
        </p:txBody>
      </p:sp>
      <p:sp>
        <p:nvSpPr>
          <p:cNvPr id="365579" name="Rectangle 11"/>
          <p:cNvSpPr>
            <a:spLocks noChangeArrowheads="1"/>
          </p:cNvSpPr>
          <p:nvPr/>
        </p:nvSpPr>
        <p:spPr bwMode="auto">
          <a:xfrm>
            <a:off x="5727700" y="3156441"/>
            <a:ext cx="1066800" cy="219026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endParaRPr lang="en-US" sz="1800" dirty="0">
              <a:latin typeface="Calibri" pitchFamily="34" charset="0"/>
              <a:cs typeface="+mn-cs"/>
            </a:endParaRPr>
          </a:p>
          <a:p>
            <a:pPr eaLnBrk="0" hangingPunct="0">
              <a:defRPr/>
            </a:pPr>
            <a:endParaRPr lang="en-US" sz="1800" dirty="0">
              <a:latin typeface="Calibri" pitchFamily="34" charset="0"/>
              <a:cs typeface="+mn-cs"/>
            </a:endParaRPr>
          </a:p>
        </p:txBody>
      </p:sp>
      <p:sp>
        <p:nvSpPr>
          <p:cNvPr id="30732" name="Text Box 14"/>
          <p:cNvSpPr txBox="1">
            <a:spLocks noChangeArrowheads="1"/>
          </p:cNvSpPr>
          <p:nvPr/>
        </p:nvSpPr>
        <p:spPr bwMode="auto">
          <a:xfrm>
            <a:off x="7162800" y="2023547"/>
            <a:ext cx="1555346" cy="369332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r>
              <a:rPr lang="en-US" sz="1800" dirty="0">
                <a:latin typeface="Courier New" pitchFamily="49" charset="0"/>
              </a:rPr>
              <a:t>P</a:t>
            </a:r>
            <a:r>
              <a:rPr lang="en-US" sz="1800" b="0" dirty="0">
                <a:latin typeface="Courier New" pitchFamily="49" charset="0"/>
              </a:rPr>
              <a:t> </a:t>
            </a:r>
            <a:r>
              <a:rPr lang="en-US" sz="1800" b="0" dirty="0">
                <a:latin typeface="Calibri" pitchFamily="34" charset="0"/>
              </a:rPr>
              <a:t>stack frame</a:t>
            </a:r>
          </a:p>
        </p:txBody>
      </p:sp>
      <p:sp>
        <p:nvSpPr>
          <p:cNvPr id="30733" name="Text Box 15"/>
          <p:cNvSpPr txBox="1">
            <a:spLocks noChangeArrowheads="1"/>
          </p:cNvSpPr>
          <p:nvPr/>
        </p:nvSpPr>
        <p:spPr bwMode="auto">
          <a:xfrm>
            <a:off x="7162800" y="4097615"/>
            <a:ext cx="1469009" cy="369332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r>
              <a:rPr lang="en-US" sz="1800" dirty="0">
                <a:latin typeface="Courier New" pitchFamily="49" charset="0"/>
              </a:rPr>
              <a:t>Q</a:t>
            </a:r>
            <a:r>
              <a:rPr lang="en-US" sz="1800" b="0" dirty="0">
                <a:latin typeface="Calibri" pitchFamily="34" charset="0"/>
              </a:rPr>
              <a:t> stack frame</a:t>
            </a:r>
          </a:p>
        </p:txBody>
      </p:sp>
      <p:sp>
        <p:nvSpPr>
          <p:cNvPr id="30734" name="Text Box 16"/>
          <p:cNvSpPr txBox="1">
            <a:spLocks noChangeArrowheads="1"/>
          </p:cNvSpPr>
          <p:nvPr/>
        </p:nvSpPr>
        <p:spPr bwMode="auto">
          <a:xfrm>
            <a:off x="4975225" y="4531090"/>
            <a:ext cx="314325" cy="36988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r>
              <a:rPr lang="en-US" sz="1800" dirty="0">
                <a:latin typeface="Calibri" pitchFamily="34" charset="0"/>
              </a:rPr>
              <a:t>B</a:t>
            </a:r>
          </a:p>
        </p:txBody>
      </p:sp>
      <p:sp>
        <p:nvSpPr>
          <p:cNvPr id="30735" name="Line 17"/>
          <p:cNvSpPr>
            <a:spLocks noChangeShapeType="1"/>
          </p:cNvSpPr>
          <p:nvPr/>
        </p:nvSpPr>
        <p:spPr bwMode="auto">
          <a:xfrm>
            <a:off x="5267325" y="4718415"/>
            <a:ext cx="39687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365586" name="Rectangle 18"/>
          <p:cNvSpPr>
            <a:spLocks noChangeArrowheads="1"/>
          </p:cNvSpPr>
          <p:nvPr/>
        </p:nvSpPr>
        <p:spPr bwMode="auto">
          <a:xfrm>
            <a:off x="5727700" y="4078288"/>
            <a:ext cx="1066800" cy="646112"/>
          </a:xfrm>
          <a:prstGeom prst="rect">
            <a:avLst/>
          </a:prstGeom>
          <a:solidFill>
            <a:srgbClr val="F1C7C7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eaLnBrk="0" hangingPunct="0">
              <a:defRPr/>
            </a:pPr>
            <a:r>
              <a:rPr lang="en-US" sz="1800" dirty="0">
                <a:latin typeface="Calibri" pitchFamily="34" charset="0"/>
                <a:cs typeface="+mn-cs"/>
              </a:rPr>
              <a:t>exploit</a:t>
            </a:r>
          </a:p>
          <a:p>
            <a:pPr eaLnBrk="0" hangingPunct="0">
              <a:defRPr/>
            </a:pPr>
            <a:r>
              <a:rPr lang="en-US" sz="1800" dirty="0">
                <a:latin typeface="Calibri" pitchFamily="34" charset="0"/>
                <a:cs typeface="+mn-cs"/>
              </a:rPr>
              <a:t>code</a:t>
            </a:r>
          </a:p>
        </p:txBody>
      </p:sp>
      <p:sp>
        <p:nvSpPr>
          <p:cNvPr id="30738" name="Text Box 21"/>
          <p:cNvSpPr txBox="1">
            <a:spLocks noChangeArrowheads="1"/>
          </p:cNvSpPr>
          <p:nvPr/>
        </p:nvSpPr>
        <p:spPr bwMode="auto">
          <a:xfrm>
            <a:off x="3733800" y="3451225"/>
            <a:ext cx="1371600" cy="646113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/>
            <a:r>
              <a:rPr lang="en-US" sz="1800" b="0" dirty="0">
                <a:latin typeface="Calibri" pitchFamily="34" charset="0"/>
              </a:rPr>
              <a:t>data written</a:t>
            </a:r>
          </a:p>
          <a:p>
            <a:pPr eaLnBrk="0" hangingPunct="0"/>
            <a:r>
              <a:rPr lang="en-US" sz="1800" b="0" dirty="0">
                <a:latin typeface="Calibri" pitchFamily="34" charset="0"/>
              </a:rPr>
              <a:t>by </a:t>
            </a:r>
            <a:r>
              <a:rPr lang="en-US" sz="1800" dirty="0">
                <a:latin typeface="Courier New" pitchFamily="49" charset="0"/>
              </a:rPr>
              <a:t>gets()</a:t>
            </a:r>
          </a:p>
        </p:txBody>
      </p:sp>
      <p:sp>
        <p:nvSpPr>
          <p:cNvPr id="30739" name="AutoShape 16"/>
          <p:cNvSpPr>
            <a:spLocks/>
          </p:cNvSpPr>
          <p:nvPr/>
        </p:nvSpPr>
        <p:spPr bwMode="auto">
          <a:xfrm rot="10800000">
            <a:off x="6892925" y="1600200"/>
            <a:ext cx="228600" cy="1600200"/>
          </a:xfrm>
          <a:prstGeom prst="leftBrace">
            <a:avLst>
              <a:gd name="adj1" fmla="val 74991"/>
              <a:gd name="adj2" fmla="val 50000"/>
            </a:avLst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1800">
              <a:latin typeface="Calibri" pitchFamily="34" charset="0"/>
            </a:endParaRPr>
          </a:p>
        </p:txBody>
      </p:sp>
      <p:sp>
        <p:nvSpPr>
          <p:cNvPr id="30740" name="AutoShape 16"/>
          <p:cNvSpPr>
            <a:spLocks/>
          </p:cNvSpPr>
          <p:nvPr/>
        </p:nvSpPr>
        <p:spPr bwMode="auto">
          <a:xfrm rot="10800000">
            <a:off x="6892925" y="3200400"/>
            <a:ext cx="228600" cy="2157413"/>
          </a:xfrm>
          <a:prstGeom prst="leftBrace">
            <a:avLst>
              <a:gd name="adj1" fmla="val 74976"/>
              <a:gd name="adj2" fmla="val 50000"/>
            </a:avLst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1800">
              <a:latin typeface="Calibri" pitchFamily="34" charset="0"/>
            </a:endParaRPr>
          </a:p>
        </p:txBody>
      </p:sp>
      <p:sp>
        <p:nvSpPr>
          <p:cNvPr id="30741" name="AutoShape 16"/>
          <p:cNvSpPr>
            <a:spLocks/>
          </p:cNvSpPr>
          <p:nvPr/>
        </p:nvSpPr>
        <p:spPr bwMode="auto">
          <a:xfrm rot="10800000" flipH="1">
            <a:off x="5359400" y="2819400"/>
            <a:ext cx="228600" cy="1905000"/>
          </a:xfrm>
          <a:prstGeom prst="leftBrace">
            <a:avLst>
              <a:gd name="adj1" fmla="val 75000"/>
              <a:gd name="adj2" fmla="val 50000"/>
            </a:avLst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1800">
              <a:latin typeface="Calibri" pitchFamily="34" charset="0"/>
            </a:endParaRPr>
          </a:p>
        </p:txBody>
      </p:sp>
      <p:sp>
        <p:nvSpPr>
          <p:cNvPr id="365587" name="Rectangle 19"/>
          <p:cNvSpPr>
            <a:spLocks noChangeArrowheads="1"/>
          </p:cNvSpPr>
          <p:nvPr/>
        </p:nvSpPr>
        <p:spPr bwMode="auto">
          <a:xfrm>
            <a:off x="5727700" y="3159125"/>
            <a:ext cx="1065213" cy="936625"/>
          </a:xfrm>
          <a:prstGeom prst="rect">
            <a:avLst/>
          </a:prstGeom>
          <a:solidFill>
            <a:schemeClr val="bg1">
              <a:lumMod val="75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pPr eaLnBrk="0" hangingPunct="0">
              <a:defRPr/>
            </a:pPr>
            <a:r>
              <a:rPr lang="en-US" sz="1800" dirty="0">
                <a:latin typeface="Calibri" pitchFamily="34" charset="0"/>
                <a:cs typeface="+mn-cs"/>
              </a:rPr>
              <a:t>pad</a:t>
            </a:r>
          </a:p>
        </p:txBody>
      </p:sp>
      <p:sp>
        <p:nvSpPr>
          <p:cNvPr id="27" name="Rectangle 7"/>
          <p:cNvSpPr>
            <a:spLocks noChangeArrowheads="1"/>
          </p:cNvSpPr>
          <p:nvPr/>
        </p:nvSpPr>
        <p:spPr bwMode="auto">
          <a:xfrm>
            <a:off x="5732584" y="2775440"/>
            <a:ext cx="1066800" cy="381000"/>
          </a:xfrm>
          <a:prstGeom prst="rect">
            <a:avLst/>
          </a:prstGeom>
          <a:solidFill>
            <a:srgbClr val="A8E799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r>
              <a:rPr lang="en-US" sz="1800" dirty="0">
                <a:solidFill>
                  <a:srgbClr val="C00000"/>
                </a:solidFill>
                <a:latin typeface="Calibri" pitchFamily="34" charset="0"/>
                <a:cs typeface="+mn-cs"/>
              </a:rPr>
              <a:t>A</a:t>
            </a:r>
          </a:p>
        </p:txBody>
      </p:sp>
      <p:sp>
        <p:nvSpPr>
          <p:cNvPr id="23" name="Rectangle 7"/>
          <p:cNvSpPr>
            <a:spLocks noChangeArrowheads="1"/>
          </p:cNvSpPr>
          <p:nvPr/>
        </p:nvSpPr>
        <p:spPr bwMode="auto">
          <a:xfrm>
            <a:off x="5732584" y="2775440"/>
            <a:ext cx="1066800" cy="381000"/>
          </a:xfrm>
          <a:prstGeom prst="rect">
            <a:avLst/>
          </a:prstGeom>
          <a:solidFill>
            <a:srgbClr val="A8E799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r>
              <a:rPr lang="en-US" sz="1800" dirty="0">
                <a:solidFill>
                  <a:srgbClr val="C00000"/>
                </a:solidFill>
                <a:latin typeface="Calibri" pitchFamily="34" charset="0"/>
                <a:cs typeface="+mn-cs"/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126449497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4" grpId="0" animBg="1"/>
      <p:bldP spid="30730" grpId="0"/>
      <p:bldP spid="30731" grpId="0" animBg="1"/>
      <p:bldP spid="30726" grpId="0"/>
      <p:bldP spid="30733" grpId="0"/>
      <p:bldP spid="30734" grpId="0"/>
      <p:bldP spid="30735" grpId="0" animBg="1"/>
      <p:bldP spid="365586" grpId="0" animBg="1"/>
      <p:bldP spid="30738" grpId="0"/>
      <p:bldP spid="30740" grpId="0" animBg="1"/>
      <p:bldP spid="30741" grpId="0" animBg="1"/>
      <p:bldP spid="365587" grpId="0" animBg="1"/>
      <p:bldP spid="27" grpId="0" animBg="1"/>
      <p:bldP spid="2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357018" y="304800"/>
            <a:ext cx="7592093" cy="762000"/>
          </a:xfrm>
        </p:spPr>
        <p:txBody>
          <a:bodyPr/>
          <a:lstStyle/>
          <a:p>
            <a:r>
              <a:rPr lang="en-US" dirty="0"/>
              <a:t>How Does The Attack Code Execute?</a:t>
            </a:r>
          </a:p>
        </p:txBody>
      </p:sp>
      <p:sp>
        <p:nvSpPr>
          <p:cNvPr id="348180" name="Rectangle 20"/>
          <p:cNvSpPr>
            <a:spLocks noChangeArrowheads="1"/>
          </p:cNvSpPr>
          <p:nvPr/>
        </p:nvSpPr>
        <p:spPr bwMode="auto">
          <a:xfrm>
            <a:off x="5029200" y="1061005"/>
            <a:ext cx="1447800" cy="5584825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endParaRPr lang="en-US" dirty="0">
              <a:latin typeface="Calibri" pitchFamily="34" charset="0"/>
              <a:cs typeface="+mn-cs"/>
            </a:endParaRPr>
          </a:p>
        </p:txBody>
      </p:sp>
      <p:sp>
        <p:nvSpPr>
          <p:cNvPr id="348181" name="Rectangle 21"/>
          <p:cNvSpPr>
            <a:spLocks noChangeArrowheads="1"/>
          </p:cNvSpPr>
          <p:nvPr/>
        </p:nvSpPr>
        <p:spPr bwMode="auto">
          <a:xfrm>
            <a:off x="5029200" y="1066800"/>
            <a:ext cx="144780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r>
              <a:rPr lang="en-US" sz="1800" dirty="0">
                <a:latin typeface="Calibri" pitchFamily="34" charset="0"/>
                <a:cs typeface="+mn-cs"/>
              </a:rPr>
              <a:t>Stack</a:t>
            </a:r>
          </a:p>
        </p:txBody>
      </p:sp>
      <p:sp>
        <p:nvSpPr>
          <p:cNvPr id="10249" name="Rectangle 23"/>
          <p:cNvSpPr>
            <a:spLocks noChangeArrowheads="1"/>
          </p:cNvSpPr>
          <p:nvPr/>
        </p:nvSpPr>
        <p:spPr bwMode="auto">
          <a:xfrm>
            <a:off x="5029200" y="6036230"/>
            <a:ext cx="1447800" cy="304800"/>
          </a:xfrm>
          <a:prstGeom prst="rect">
            <a:avLst/>
          </a:prstGeom>
          <a:solidFill>
            <a:srgbClr val="F6F5BD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r>
              <a:rPr lang="en-US" sz="1800">
                <a:latin typeface="Calibri" pitchFamily="34" charset="0"/>
              </a:rPr>
              <a:t>Text</a:t>
            </a:r>
          </a:p>
        </p:txBody>
      </p:sp>
      <p:sp>
        <p:nvSpPr>
          <p:cNvPr id="10250" name="Rectangle 24"/>
          <p:cNvSpPr>
            <a:spLocks noChangeArrowheads="1"/>
          </p:cNvSpPr>
          <p:nvPr/>
        </p:nvSpPr>
        <p:spPr bwMode="auto">
          <a:xfrm>
            <a:off x="5029200" y="5731430"/>
            <a:ext cx="1447800" cy="304800"/>
          </a:xfrm>
          <a:prstGeom prst="rect">
            <a:avLst/>
          </a:prstGeom>
          <a:solidFill>
            <a:srgbClr val="F1C7C7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r>
              <a:rPr lang="en-US" sz="1800">
                <a:latin typeface="Calibri" pitchFamily="34" charset="0"/>
              </a:rPr>
              <a:t>Data</a:t>
            </a:r>
          </a:p>
        </p:txBody>
      </p:sp>
      <p:sp>
        <p:nvSpPr>
          <p:cNvPr id="10251" name="Rectangle 25"/>
          <p:cNvSpPr>
            <a:spLocks noChangeArrowheads="1"/>
          </p:cNvSpPr>
          <p:nvPr/>
        </p:nvSpPr>
        <p:spPr bwMode="auto">
          <a:xfrm>
            <a:off x="5029200" y="5124450"/>
            <a:ext cx="1447800" cy="606980"/>
          </a:xfrm>
          <a:prstGeom prst="rect">
            <a:avLst/>
          </a:prstGeom>
          <a:solidFill>
            <a:srgbClr val="D5F1CF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r>
              <a:rPr lang="en-US" sz="1800" dirty="0">
                <a:latin typeface="Calibri" pitchFamily="34" charset="0"/>
              </a:rPr>
              <a:t>Heap</a:t>
            </a:r>
          </a:p>
        </p:txBody>
      </p:sp>
      <p:cxnSp>
        <p:nvCxnSpPr>
          <p:cNvPr id="18" name="Straight Connector 17"/>
          <p:cNvCxnSpPr/>
          <p:nvPr/>
        </p:nvCxnSpPr>
        <p:spPr bwMode="auto">
          <a:xfrm>
            <a:off x="5029200" y="2208213"/>
            <a:ext cx="1447800" cy="1587"/>
          </a:xfrm>
          <a:prstGeom prst="line">
            <a:avLst/>
          </a:prstGeom>
          <a:noFill/>
          <a:ln w="2540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2" name="Rectangle 25"/>
          <p:cNvSpPr>
            <a:spLocks noChangeArrowheads="1"/>
          </p:cNvSpPr>
          <p:nvPr/>
        </p:nvSpPr>
        <p:spPr bwMode="auto">
          <a:xfrm>
            <a:off x="5029200" y="3752850"/>
            <a:ext cx="1447800" cy="609600"/>
          </a:xfrm>
          <a:prstGeom prst="rect">
            <a:avLst/>
          </a:prstGeom>
          <a:solidFill>
            <a:srgbClr val="D5F1CF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 dirty="0">
                <a:latin typeface="Calibri" pitchFamily="34" charset="0"/>
              </a:rPr>
              <a:t>Shared</a:t>
            </a:r>
          </a:p>
          <a:p>
            <a:pPr algn="ctr" eaLnBrk="0" hangingPunct="0"/>
            <a:r>
              <a:rPr lang="en-US" sz="1800" dirty="0">
                <a:latin typeface="Calibri" pitchFamily="34" charset="0"/>
              </a:rPr>
              <a:t>Libraries</a:t>
            </a:r>
          </a:p>
        </p:txBody>
      </p:sp>
      <p:sp>
        <p:nvSpPr>
          <p:cNvPr id="38" name="Rectangle 4"/>
          <p:cNvSpPr>
            <a:spLocks noChangeArrowheads="1"/>
          </p:cNvSpPr>
          <p:nvPr/>
        </p:nvSpPr>
        <p:spPr bwMode="auto">
          <a:xfrm>
            <a:off x="533400" y="3810838"/>
            <a:ext cx="2971800" cy="1751762"/>
          </a:xfrm>
          <a:prstGeom prst="rect">
            <a:avLst/>
          </a:prstGeom>
          <a:solidFill>
            <a:srgbClr val="F6F5BD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square" lIns="90487" tIns="44450" rIns="90487" bIns="44450">
            <a:spAutoFit/>
          </a:bodyPr>
          <a:lstStyle/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800" dirty="0" err="1">
                <a:latin typeface="Courier New" pitchFamily="49" charset="0"/>
              </a:rPr>
              <a:t>int</a:t>
            </a:r>
            <a:r>
              <a:rPr lang="en-US" sz="1800" dirty="0">
                <a:latin typeface="Courier New" pitchFamily="49" charset="0"/>
              </a:rPr>
              <a:t> Q() {</a:t>
            </a:r>
          </a:p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  char </a:t>
            </a:r>
            <a:r>
              <a:rPr lang="en-US" sz="1800" dirty="0" err="1">
                <a:latin typeface="Courier New" pitchFamily="49" charset="0"/>
              </a:rPr>
              <a:t>buf</a:t>
            </a:r>
            <a:r>
              <a:rPr lang="en-US" sz="1800" dirty="0">
                <a:latin typeface="Courier New" pitchFamily="49" charset="0"/>
              </a:rPr>
              <a:t>[64]; </a:t>
            </a:r>
          </a:p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  </a:t>
            </a:r>
            <a:r>
              <a:rPr lang="en-US" sz="1800" dirty="0">
                <a:solidFill>
                  <a:srgbClr val="0070C0"/>
                </a:solidFill>
                <a:latin typeface="Courier New" pitchFamily="49" charset="0"/>
              </a:rPr>
              <a:t>gets(</a:t>
            </a:r>
            <a:r>
              <a:rPr lang="en-US" sz="1800" dirty="0" err="1">
                <a:solidFill>
                  <a:srgbClr val="0070C0"/>
                </a:solidFill>
                <a:latin typeface="Courier New" pitchFamily="49" charset="0"/>
              </a:rPr>
              <a:t>buf</a:t>
            </a:r>
            <a:r>
              <a:rPr lang="en-US" sz="1800" dirty="0">
                <a:solidFill>
                  <a:srgbClr val="0070C0"/>
                </a:solidFill>
                <a:latin typeface="Courier New" pitchFamily="49" charset="0"/>
              </a:rPr>
              <a:t>); // A-&gt;B </a:t>
            </a:r>
          </a:p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  ...</a:t>
            </a:r>
          </a:p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  </a:t>
            </a:r>
            <a:r>
              <a:rPr lang="en-US" sz="1800" dirty="0">
                <a:solidFill>
                  <a:srgbClr val="C00000"/>
                </a:solidFill>
                <a:latin typeface="Courier New" pitchFamily="49" charset="0"/>
              </a:rPr>
              <a:t>return ...;</a:t>
            </a:r>
            <a:r>
              <a:rPr lang="en-US" sz="1800" dirty="0">
                <a:latin typeface="Courier New" pitchFamily="49" charset="0"/>
              </a:rPr>
              <a:t> </a:t>
            </a:r>
          </a:p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}</a:t>
            </a:r>
          </a:p>
        </p:txBody>
      </p:sp>
      <p:sp>
        <p:nvSpPr>
          <p:cNvPr id="39" name="Rectangle 5"/>
          <p:cNvSpPr>
            <a:spLocks noChangeArrowheads="1"/>
          </p:cNvSpPr>
          <p:nvPr/>
        </p:nvSpPr>
        <p:spPr bwMode="auto">
          <a:xfrm>
            <a:off x="533400" y="1911350"/>
            <a:ext cx="1828800" cy="1200150"/>
          </a:xfrm>
          <a:prstGeom prst="rect">
            <a:avLst/>
          </a:prstGeom>
          <a:solidFill>
            <a:srgbClr val="F6F5BD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0487" tIns="44450" rIns="90487" bIns="44450">
            <a:spAutoFit/>
          </a:bodyPr>
          <a:lstStyle/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void P(){</a:t>
            </a:r>
          </a:p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  Q();</a:t>
            </a:r>
          </a:p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  ...</a:t>
            </a:r>
          </a:p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}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6477000" y="952501"/>
            <a:ext cx="2214684" cy="3746500"/>
            <a:chOff x="6477000" y="952501"/>
            <a:chExt cx="2214684" cy="3746500"/>
          </a:xfrm>
        </p:grpSpPr>
        <p:sp>
          <p:nvSpPr>
            <p:cNvPr id="24" name="Rectangle 7"/>
            <p:cNvSpPr>
              <a:spLocks noChangeArrowheads="1"/>
            </p:cNvSpPr>
            <p:nvPr/>
          </p:nvSpPr>
          <p:spPr bwMode="auto">
            <a:xfrm>
              <a:off x="7620000" y="2171700"/>
              <a:ext cx="1066800" cy="381000"/>
            </a:xfrm>
            <a:prstGeom prst="rect">
              <a:avLst/>
            </a:prstGeom>
            <a:solidFill>
              <a:srgbClr val="A8E799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0" hangingPunct="0">
                <a:defRPr/>
              </a:pPr>
              <a:r>
                <a:rPr lang="en-US" sz="1800" strike="sngStrike" dirty="0">
                  <a:solidFill>
                    <a:srgbClr val="C00000"/>
                  </a:solidFill>
                  <a:latin typeface="Calibri" pitchFamily="34" charset="0"/>
                  <a:cs typeface="+mn-cs"/>
                </a:rPr>
                <a:t>A</a:t>
              </a:r>
              <a:r>
                <a:rPr lang="en-US" sz="1800" dirty="0">
                  <a:solidFill>
                    <a:srgbClr val="C00000"/>
                  </a:solidFill>
                  <a:latin typeface="Calibri" pitchFamily="34" charset="0"/>
                  <a:cs typeface="+mn-cs"/>
                </a:rPr>
                <a:t> B</a:t>
              </a:r>
            </a:p>
          </p:txBody>
        </p:sp>
        <p:sp>
          <p:nvSpPr>
            <p:cNvPr id="25" name="Rectangle 8"/>
            <p:cNvSpPr>
              <a:spLocks noChangeArrowheads="1"/>
            </p:cNvSpPr>
            <p:nvPr/>
          </p:nvSpPr>
          <p:spPr bwMode="auto">
            <a:xfrm>
              <a:off x="7620000" y="952501"/>
              <a:ext cx="1066800" cy="155892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0" hangingPunct="0">
                <a:defRPr/>
              </a:pPr>
              <a:endParaRPr lang="en-US" sz="1800" dirty="0">
                <a:latin typeface="Calibri" pitchFamily="34" charset="0"/>
                <a:cs typeface="+mn-cs"/>
              </a:endParaRPr>
            </a:p>
          </p:txBody>
        </p:sp>
        <p:sp>
          <p:nvSpPr>
            <p:cNvPr id="26" name="Rectangle 11"/>
            <p:cNvSpPr>
              <a:spLocks noChangeArrowheads="1"/>
            </p:cNvSpPr>
            <p:nvPr/>
          </p:nvSpPr>
          <p:spPr bwMode="auto">
            <a:xfrm>
              <a:off x="7620000" y="2508741"/>
              <a:ext cx="1066800" cy="219026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0" hangingPunct="0">
                <a:defRPr/>
              </a:pPr>
              <a:endParaRPr lang="en-US" sz="1800" dirty="0">
                <a:latin typeface="Calibri" pitchFamily="34" charset="0"/>
                <a:cs typeface="+mn-cs"/>
              </a:endParaRPr>
            </a:p>
            <a:p>
              <a:pPr eaLnBrk="0" hangingPunct="0">
                <a:defRPr/>
              </a:pPr>
              <a:endParaRPr lang="en-US" sz="1800" dirty="0">
                <a:latin typeface="Calibri" pitchFamily="34" charset="0"/>
                <a:cs typeface="+mn-cs"/>
              </a:endParaRPr>
            </a:p>
          </p:txBody>
        </p:sp>
        <p:sp>
          <p:nvSpPr>
            <p:cNvPr id="31" name="Rectangle 18"/>
            <p:cNvSpPr>
              <a:spLocks noChangeArrowheads="1"/>
            </p:cNvSpPr>
            <p:nvPr/>
          </p:nvSpPr>
          <p:spPr bwMode="auto">
            <a:xfrm>
              <a:off x="7620000" y="3430588"/>
              <a:ext cx="1066800" cy="646112"/>
            </a:xfrm>
            <a:prstGeom prst="rect">
              <a:avLst/>
            </a:prstGeom>
            <a:solidFill>
              <a:srgbClr val="F1C7C7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eaLnBrk="0" hangingPunct="0">
                <a:defRPr/>
              </a:pPr>
              <a:r>
                <a:rPr lang="en-US" sz="1800" dirty="0">
                  <a:latin typeface="Calibri" pitchFamily="34" charset="0"/>
                  <a:cs typeface="+mn-cs"/>
                </a:rPr>
                <a:t>exploit</a:t>
              </a:r>
            </a:p>
            <a:p>
              <a:pPr eaLnBrk="0" hangingPunct="0">
                <a:defRPr/>
              </a:pPr>
              <a:r>
                <a:rPr lang="en-US" sz="1800" dirty="0">
                  <a:latin typeface="Calibri" pitchFamily="34" charset="0"/>
                  <a:cs typeface="+mn-cs"/>
                </a:rPr>
                <a:t>code</a:t>
              </a:r>
            </a:p>
          </p:txBody>
        </p:sp>
        <p:sp>
          <p:nvSpPr>
            <p:cNvPr id="35" name="Rectangle 19"/>
            <p:cNvSpPr>
              <a:spLocks noChangeArrowheads="1"/>
            </p:cNvSpPr>
            <p:nvPr/>
          </p:nvSpPr>
          <p:spPr bwMode="auto">
            <a:xfrm>
              <a:off x="7620000" y="2511425"/>
              <a:ext cx="1065213" cy="936625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 eaLnBrk="0" hangingPunct="0">
                <a:defRPr/>
              </a:pPr>
              <a:r>
                <a:rPr lang="en-US" sz="1800" dirty="0">
                  <a:latin typeface="Calibri" pitchFamily="34" charset="0"/>
                  <a:cs typeface="+mn-cs"/>
                </a:rPr>
                <a:t>pad</a:t>
              </a:r>
            </a:p>
          </p:txBody>
        </p:sp>
        <p:sp>
          <p:nvSpPr>
            <p:cNvPr id="36" name="Rectangle 7"/>
            <p:cNvSpPr>
              <a:spLocks noChangeArrowheads="1"/>
            </p:cNvSpPr>
            <p:nvPr/>
          </p:nvSpPr>
          <p:spPr bwMode="auto">
            <a:xfrm>
              <a:off x="7624884" y="2127740"/>
              <a:ext cx="1066800" cy="381000"/>
            </a:xfrm>
            <a:prstGeom prst="rect">
              <a:avLst/>
            </a:prstGeom>
            <a:solidFill>
              <a:srgbClr val="A8E799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0" hangingPunct="0">
                <a:defRPr/>
              </a:pPr>
              <a:r>
                <a:rPr lang="en-US" sz="1800" dirty="0">
                  <a:solidFill>
                    <a:srgbClr val="C00000"/>
                  </a:solidFill>
                  <a:latin typeface="Calibri" pitchFamily="34" charset="0"/>
                  <a:cs typeface="+mn-cs"/>
                </a:rPr>
                <a:t>A</a:t>
              </a:r>
            </a:p>
          </p:txBody>
        </p:sp>
        <p:sp>
          <p:nvSpPr>
            <p:cNvPr id="37" name="Rectangle 7"/>
            <p:cNvSpPr>
              <a:spLocks noChangeArrowheads="1"/>
            </p:cNvSpPr>
            <p:nvPr/>
          </p:nvSpPr>
          <p:spPr bwMode="auto">
            <a:xfrm>
              <a:off x="7624884" y="2127740"/>
              <a:ext cx="1066800" cy="381000"/>
            </a:xfrm>
            <a:prstGeom prst="rect">
              <a:avLst/>
            </a:prstGeom>
            <a:solidFill>
              <a:srgbClr val="A8E799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0" hangingPunct="0">
                <a:defRPr/>
              </a:pPr>
              <a:r>
                <a:rPr lang="en-US" sz="1800" dirty="0">
                  <a:solidFill>
                    <a:srgbClr val="C00000"/>
                  </a:solidFill>
                  <a:latin typeface="Calibri" pitchFamily="34" charset="0"/>
                  <a:cs typeface="+mn-cs"/>
                </a:rPr>
                <a:t>B</a:t>
              </a:r>
            </a:p>
          </p:txBody>
        </p:sp>
        <p:cxnSp>
          <p:nvCxnSpPr>
            <p:cNvPr id="4" name="Straight Connector 3"/>
            <p:cNvCxnSpPr/>
            <p:nvPr/>
          </p:nvCxnSpPr>
          <p:spPr bwMode="auto">
            <a:xfrm flipV="1">
              <a:off x="6477000" y="952501"/>
              <a:ext cx="1143000" cy="108504"/>
            </a:xfrm>
            <a:prstGeom prst="line">
              <a:avLst/>
            </a:prstGeom>
            <a:noFill/>
            <a:ln w="25400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3" name="Straight Connector 42"/>
            <p:cNvCxnSpPr/>
            <p:nvPr/>
          </p:nvCxnSpPr>
          <p:spPr bwMode="auto">
            <a:xfrm>
              <a:off x="6477000" y="1447801"/>
              <a:ext cx="1143000" cy="3251200"/>
            </a:xfrm>
            <a:prstGeom prst="line">
              <a:avLst/>
            </a:prstGeom>
            <a:noFill/>
            <a:ln w="25400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52" name="Rectangle 7"/>
            <p:cNvSpPr>
              <a:spLocks noChangeArrowheads="1"/>
            </p:cNvSpPr>
            <p:nvPr/>
          </p:nvSpPr>
          <p:spPr bwMode="auto">
            <a:xfrm>
              <a:off x="7624884" y="1750192"/>
              <a:ext cx="1066800" cy="381000"/>
            </a:xfrm>
            <a:prstGeom prst="rect">
              <a:avLst/>
            </a:prstGeom>
            <a:solidFill>
              <a:srgbClr val="A8E799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0" hangingPunct="0">
                <a:defRPr/>
              </a:pPr>
              <a:r>
                <a:rPr lang="en-US" sz="1800" dirty="0">
                  <a:solidFill>
                    <a:srgbClr val="C00000"/>
                  </a:solidFill>
                  <a:latin typeface="Calibri" pitchFamily="34" charset="0"/>
                  <a:cs typeface="+mn-cs"/>
                </a:rPr>
                <a:t>…</a:t>
              </a: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4191000" y="6061352"/>
            <a:ext cx="838200" cy="369332"/>
            <a:chOff x="4191000" y="6061352"/>
            <a:chExt cx="838200" cy="369332"/>
          </a:xfrm>
        </p:grpSpPr>
        <p:sp>
          <p:nvSpPr>
            <p:cNvPr id="48" name="Text Box 16"/>
            <p:cNvSpPr txBox="1">
              <a:spLocks noChangeArrowheads="1"/>
            </p:cNvSpPr>
            <p:nvPr/>
          </p:nvSpPr>
          <p:spPr bwMode="auto">
            <a:xfrm>
              <a:off x="4191000" y="6061352"/>
              <a:ext cx="445956" cy="369332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eaLnBrk="0" hangingPunct="0"/>
              <a:r>
                <a:rPr lang="en-US" sz="1800" dirty="0">
                  <a:latin typeface="Calibri" pitchFamily="34" charset="0"/>
                </a:rPr>
                <a:t>rip</a:t>
              </a:r>
            </a:p>
          </p:txBody>
        </p:sp>
        <p:sp>
          <p:nvSpPr>
            <p:cNvPr id="49" name="Line 17"/>
            <p:cNvSpPr>
              <a:spLocks noChangeShapeType="1"/>
            </p:cNvSpPr>
            <p:nvPr/>
          </p:nvSpPr>
          <p:spPr bwMode="auto">
            <a:xfrm>
              <a:off x="4632325" y="6248400"/>
              <a:ext cx="396875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4191000" y="1089942"/>
            <a:ext cx="838200" cy="369332"/>
            <a:chOff x="4191000" y="1089942"/>
            <a:chExt cx="838200" cy="369332"/>
          </a:xfrm>
        </p:grpSpPr>
        <p:sp>
          <p:nvSpPr>
            <p:cNvPr id="50" name="Text Box 16"/>
            <p:cNvSpPr txBox="1">
              <a:spLocks noChangeArrowheads="1"/>
            </p:cNvSpPr>
            <p:nvPr/>
          </p:nvSpPr>
          <p:spPr bwMode="auto">
            <a:xfrm>
              <a:off x="4191000" y="1089942"/>
              <a:ext cx="445956" cy="369332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eaLnBrk="0" hangingPunct="0"/>
              <a:r>
                <a:rPr lang="en-US" sz="1800" dirty="0">
                  <a:solidFill>
                    <a:srgbClr val="C00000"/>
                  </a:solidFill>
                  <a:latin typeface="Calibri" pitchFamily="34" charset="0"/>
                </a:rPr>
                <a:t>rip</a:t>
              </a:r>
            </a:p>
          </p:txBody>
        </p:sp>
        <p:sp>
          <p:nvSpPr>
            <p:cNvPr id="51" name="Line 17"/>
            <p:cNvSpPr>
              <a:spLocks noChangeShapeType="1"/>
            </p:cNvSpPr>
            <p:nvPr/>
          </p:nvSpPr>
          <p:spPr bwMode="auto">
            <a:xfrm>
              <a:off x="4632325" y="1276990"/>
              <a:ext cx="396875" cy="0"/>
            </a:xfrm>
            <a:prstGeom prst="line">
              <a:avLst/>
            </a:prstGeom>
            <a:noFill/>
            <a:ln w="28575">
              <a:solidFill>
                <a:srgbClr val="C00000"/>
              </a:solidFill>
              <a:round/>
              <a:headEnd/>
              <a:tailEnd type="triangle" w="med" len="med"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6786684" y="3889652"/>
            <a:ext cx="838200" cy="369332"/>
            <a:chOff x="6786684" y="3889652"/>
            <a:chExt cx="838200" cy="369332"/>
          </a:xfrm>
        </p:grpSpPr>
        <p:sp>
          <p:nvSpPr>
            <p:cNvPr id="54" name="Text Box 16"/>
            <p:cNvSpPr txBox="1">
              <a:spLocks noChangeArrowheads="1"/>
            </p:cNvSpPr>
            <p:nvPr/>
          </p:nvSpPr>
          <p:spPr bwMode="auto">
            <a:xfrm>
              <a:off x="6786684" y="3889652"/>
              <a:ext cx="445956" cy="369332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eaLnBrk="0" hangingPunct="0"/>
              <a:r>
                <a:rPr lang="en-US" sz="1800" dirty="0">
                  <a:solidFill>
                    <a:srgbClr val="C00000"/>
                  </a:solidFill>
                  <a:latin typeface="Calibri" pitchFamily="34" charset="0"/>
                </a:rPr>
                <a:t>rip</a:t>
              </a:r>
            </a:p>
          </p:txBody>
        </p:sp>
        <p:sp>
          <p:nvSpPr>
            <p:cNvPr id="55" name="Line 17"/>
            <p:cNvSpPr>
              <a:spLocks noChangeShapeType="1"/>
            </p:cNvSpPr>
            <p:nvPr/>
          </p:nvSpPr>
          <p:spPr bwMode="auto">
            <a:xfrm>
              <a:off x="7228009" y="4076700"/>
              <a:ext cx="396875" cy="0"/>
            </a:xfrm>
            <a:prstGeom prst="line">
              <a:avLst/>
            </a:prstGeom>
            <a:noFill/>
            <a:ln w="28575">
              <a:solidFill>
                <a:srgbClr val="C00000"/>
              </a:solidFill>
              <a:round/>
              <a:headEnd/>
              <a:tailEnd type="triangle" w="med" len="med"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6786684" y="3261002"/>
            <a:ext cx="838200" cy="369332"/>
            <a:chOff x="6786684" y="3261002"/>
            <a:chExt cx="838200" cy="369332"/>
          </a:xfrm>
        </p:grpSpPr>
        <p:sp>
          <p:nvSpPr>
            <p:cNvPr id="56" name="Text Box 16"/>
            <p:cNvSpPr txBox="1">
              <a:spLocks noChangeArrowheads="1"/>
            </p:cNvSpPr>
            <p:nvPr/>
          </p:nvSpPr>
          <p:spPr bwMode="auto">
            <a:xfrm>
              <a:off x="6786684" y="3261002"/>
              <a:ext cx="445956" cy="369332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eaLnBrk="0" hangingPunct="0"/>
              <a:r>
                <a:rPr lang="en-US" sz="1800" dirty="0">
                  <a:solidFill>
                    <a:srgbClr val="C00000"/>
                  </a:solidFill>
                  <a:latin typeface="Calibri" pitchFamily="34" charset="0"/>
                </a:rPr>
                <a:t>rip</a:t>
              </a:r>
            </a:p>
          </p:txBody>
        </p:sp>
        <p:sp>
          <p:nvSpPr>
            <p:cNvPr id="57" name="Line 17"/>
            <p:cNvSpPr>
              <a:spLocks noChangeShapeType="1"/>
            </p:cNvSpPr>
            <p:nvPr/>
          </p:nvSpPr>
          <p:spPr bwMode="auto">
            <a:xfrm>
              <a:off x="7228009" y="3448050"/>
              <a:ext cx="396875" cy="0"/>
            </a:xfrm>
            <a:prstGeom prst="line">
              <a:avLst/>
            </a:prstGeom>
            <a:noFill/>
            <a:ln w="28575">
              <a:solidFill>
                <a:srgbClr val="C00000"/>
              </a:solidFill>
              <a:round/>
              <a:headEnd/>
              <a:tailEnd type="triangle" w="med" len="med"/>
            </a:ln>
          </p:spPr>
          <p:txBody>
            <a:bodyPr anchor="ctr">
              <a:spAutoFit/>
            </a:bodyPr>
            <a:lstStyle/>
            <a:p>
              <a:endParaRPr lang="en-US">
                <a:solidFill>
                  <a:srgbClr val="C00000"/>
                </a:solidFill>
              </a:endParaRPr>
            </a:p>
          </p:txBody>
        </p:sp>
      </p:grpSp>
      <p:sp>
        <p:nvSpPr>
          <p:cNvPr id="59" name="Arc 58"/>
          <p:cNvSpPr/>
          <p:nvPr/>
        </p:nvSpPr>
        <p:spPr bwMode="auto">
          <a:xfrm>
            <a:off x="3666980" y="1276990"/>
            <a:ext cx="1143000" cy="4879374"/>
          </a:xfrm>
          <a:prstGeom prst="arc">
            <a:avLst>
              <a:gd name="adj1" fmla="val 5391088"/>
              <a:gd name="adj2" fmla="val 16237356"/>
            </a:avLst>
          </a:prstGeom>
          <a:noFill/>
          <a:ln w="50800" cap="flat" cmpd="sng" algn="ctr">
            <a:solidFill>
              <a:srgbClr val="C00000"/>
            </a:solidFill>
            <a:prstDash val="solid"/>
            <a:round/>
            <a:headEnd type="stealth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Group 12"/>
          <p:cNvGrpSpPr/>
          <p:nvPr/>
        </p:nvGrpSpPr>
        <p:grpSpPr>
          <a:xfrm>
            <a:off x="6786684" y="2321692"/>
            <a:ext cx="838200" cy="369332"/>
            <a:chOff x="6786684" y="2321692"/>
            <a:chExt cx="838200" cy="369332"/>
          </a:xfrm>
        </p:grpSpPr>
        <p:sp>
          <p:nvSpPr>
            <p:cNvPr id="60" name="Text Box 16"/>
            <p:cNvSpPr txBox="1">
              <a:spLocks noChangeArrowheads="1"/>
            </p:cNvSpPr>
            <p:nvPr/>
          </p:nvSpPr>
          <p:spPr bwMode="auto">
            <a:xfrm>
              <a:off x="6786684" y="2321692"/>
              <a:ext cx="478401" cy="369332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eaLnBrk="0" hangingPunct="0"/>
              <a:r>
                <a:rPr lang="en-US" sz="1800" dirty="0" err="1">
                  <a:solidFill>
                    <a:srgbClr val="0070C0"/>
                  </a:solidFill>
                  <a:latin typeface="Calibri" pitchFamily="34" charset="0"/>
                </a:rPr>
                <a:t>rsp</a:t>
              </a:r>
              <a:endParaRPr lang="en-US" sz="1800" dirty="0">
                <a:solidFill>
                  <a:srgbClr val="0070C0"/>
                </a:solidFill>
                <a:latin typeface="Calibri" pitchFamily="34" charset="0"/>
              </a:endParaRPr>
            </a:p>
          </p:txBody>
        </p:sp>
        <p:sp>
          <p:nvSpPr>
            <p:cNvPr id="61" name="Line 17"/>
            <p:cNvSpPr>
              <a:spLocks noChangeShapeType="1"/>
            </p:cNvSpPr>
            <p:nvPr/>
          </p:nvSpPr>
          <p:spPr bwMode="auto">
            <a:xfrm>
              <a:off x="7228009" y="2508740"/>
              <a:ext cx="396875" cy="0"/>
            </a:xfrm>
            <a:prstGeom prst="line">
              <a:avLst/>
            </a:prstGeom>
            <a:noFill/>
            <a:ln w="28575">
              <a:solidFill>
                <a:srgbClr val="0070C0"/>
              </a:solidFill>
              <a:round/>
              <a:headEnd/>
              <a:tailEnd type="triangle" w="med" len="med"/>
            </a:ln>
          </p:spPr>
          <p:txBody>
            <a:bodyPr anchor="ctr">
              <a:spAutoFit/>
            </a:bodyPr>
            <a:lstStyle/>
            <a:p>
              <a:endParaRPr lang="en-US">
                <a:solidFill>
                  <a:srgbClr val="C00000"/>
                </a:solidFill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6786684" y="1940692"/>
            <a:ext cx="838200" cy="369332"/>
            <a:chOff x="6786684" y="1940692"/>
            <a:chExt cx="838200" cy="369332"/>
          </a:xfrm>
        </p:grpSpPr>
        <p:sp>
          <p:nvSpPr>
            <p:cNvPr id="62" name="Text Box 16"/>
            <p:cNvSpPr txBox="1">
              <a:spLocks noChangeArrowheads="1"/>
            </p:cNvSpPr>
            <p:nvPr/>
          </p:nvSpPr>
          <p:spPr bwMode="auto">
            <a:xfrm>
              <a:off x="6786684" y="1940692"/>
              <a:ext cx="478401" cy="369332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eaLnBrk="0" hangingPunct="0"/>
              <a:r>
                <a:rPr lang="en-US" sz="1800" dirty="0" err="1">
                  <a:solidFill>
                    <a:srgbClr val="0070C0"/>
                  </a:solidFill>
                  <a:latin typeface="Calibri" pitchFamily="34" charset="0"/>
                </a:rPr>
                <a:t>rsp</a:t>
              </a:r>
              <a:endParaRPr lang="en-US" sz="1800" dirty="0">
                <a:solidFill>
                  <a:srgbClr val="0070C0"/>
                </a:solidFill>
                <a:latin typeface="Calibri" pitchFamily="34" charset="0"/>
              </a:endParaRPr>
            </a:p>
          </p:txBody>
        </p:sp>
        <p:sp>
          <p:nvSpPr>
            <p:cNvPr id="63" name="Line 17"/>
            <p:cNvSpPr>
              <a:spLocks noChangeShapeType="1"/>
            </p:cNvSpPr>
            <p:nvPr/>
          </p:nvSpPr>
          <p:spPr bwMode="auto">
            <a:xfrm>
              <a:off x="7228009" y="2127740"/>
              <a:ext cx="396875" cy="0"/>
            </a:xfrm>
            <a:prstGeom prst="line">
              <a:avLst/>
            </a:prstGeom>
            <a:noFill/>
            <a:ln w="28575">
              <a:solidFill>
                <a:srgbClr val="0070C0"/>
              </a:solidFill>
              <a:round/>
              <a:headEnd/>
              <a:tailEnd type="triangle" w="med" len="med"/>
            </a:ln>
          </p:spPr>
          <p:txBody>
            <a:bodyPr anchor="ctr">
              <a:spAutoFit/>
            </a:bodyPr>
            <a:lstStyle/>
            <a:p>
              <a:endParaRPr lang="en-US">
                <a:solidFill>
                  <a:srgbClr val="C00000"/>
                </a:solidFill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2971800" y="1276990"/>
            <a:ext cx="1752600" cy="4971410"/>
            <a:chOff x="2971800" y="1276990"/>
            <a:chExt cx="1752600" cy="4971410"/>
          </a:xfrm>
        </p:grpSpPr>
        <p:sp>
          <p:nvSpPr>
            <p:cNvPr id="9" name="Arc 8"/>
            <p:cNvSpPr/>
            <p:nvPr/>
          </p:nvSpPr>
          <p:spPr bwMode="auto">
            <a:xfrm>
              <a:off x="3581400" y="1276990"/>
              <a:ext cx="1143000" cy="4971410"/>
            </a:xfrm>
            <a:prstGeom prst="arc">
              <a:avLst>
                <a:gd name="adj1" fmla="val 5391088"/>
                <a:gd name="adj2" fmla="val 16237356"/>
              </a:avLst>
            </a:prstGeom>
            <a:noFill/>
            <a:ln w="508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stealth" w="med" len="med"/>
            </a:ln>
            <a:effec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Text Box 16"/>
            <p:cNvSpPr txBox="1">
              <a:spLocks noChangeArrowheads="1"/>
            </p:cNvSpPr>
            <p:nvPr/>
          </p:nvSpPr>
          <p:spPr bwMode="auto">
            <a:xfrm>
              <a:off x="2971800" y="3405607"/>
              <a:ext cx="598241" cy="369332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eaLnBrk="0" hangingPunct="0"/>
              <a:r>
                <a:rPr lang="en-US" sz="1800" dirty="0">
                  <a:solidFill>
                    <a:srgbClr val="C0000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ret</a:t>
              </a:r>
            </a:p>
          </p:txBody>
        </p:sp>
      </p:grpSp>
      <p:sp>
        <p:nvSpPr>
          <p:cNvPr id="65" name="Text Box 16"/>
          <p:cNvSpPr txBox="1">
            <a:spLocks noChangeArrowheads="1"/>
          </p:cNvSpPr>
          <p:nvPr/>
        </p:nvSpPr>
        <p:spPr bwMode="auto">
          <a:xfrm>
            <a:off x="3805080" y="3405607"/>
            <a:ext cx="598241" cy="369332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r>
              <a:rPr lang="en-US" sz="1800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</a:t>
            </a:r>
          </a:p>
        </p:txBody>
      </p:sp>
      <p:grpSp>
        <p:nvGrpSpPr>
          <p:cNvPr id="74" name="Group 73"/>
          <p:cNvGrpSpPr/>
          <p:nvPr/>
        </p:nvGrpSpPr>
        <p:grpSpPr>
          <a:xfrm>
            <a:off x="4191000" y="5971698"/>
            <a:ext cx="838200" cy="369332"/>
            <a:chOff x="4191000" y="6061352"/>
            <a:chExt cx="838200" cy="369332"/>
          </a:xfrm>
        </p:grpSpPr>
        <p:sp>
          <p:nvSpPr>
            <p:cNvPr id="75" name="Text Box 16"/>
            <p:cNvSpPr txBox="1">
              <a:spLocks noChangeArrowheads="1"/>
            </p:cNvSpPr>
            <p:nvPr/>
          </p:nvSpPr>
          <p:spPr bwMode="auto">
            <a:xfrm>
              <a:off x="4191000" y="6061352"/>
              <a:ext cx="445956" cy="369332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eaLnBrk="0" hangingPunct="0"/>
              <a:r>
                <a:rPr lang="en-US" sz="1800" dirty="0">
                  <a:latin typeface="Calibri" pitchFamily="34" charset="0"/>
                </a:rPr>
                <a:t>rip</a:t>
              </a:r>
            </a:p>
          </p:txBody>
        </p:sp>
        <p:sp>
          <p:nvSpPr>
            <p:cNvPr id="76" name="Line 17"/>
            <p:cNvSpPr>
              <a:spLocks noChangeShapeType="1"/>
            </p:cNvSpPr>
            <p:nvPr/>
          </p:nvSpPr>
          <p:spPr bwMode="auto">
            <a:xfrm>
              <a:off x="4632325" y="6248400"/>
              <a:ext cx="396875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6786684" y="1571360"/>
            <a:ext cx="838200" cy="369332"/>
            <a:chOff x="6786684" y="1940692"/>
            <a:chExt cx="838200" cy="369332"/>
          </a:xfrm>
        </p:grpSpPr>
        <p:sp>
          <p:nvSpPr>
            <p:cNvPr id="58" name="Text Box 16"/>
            <p:cNvSpPr txBox="1">
              <a:spLocks noChangeArrowheads="1"/>
            </p:cNvSpPr>
            <p:nvPr/>
          </p:nvSpPr>
          <p:spPr bwMode="auto">
            <a:xfrm>
              <a:off x="6786684" y="1940692"/>
              <a:ext cx="478401" cy="369332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eaLnBrk="0" hangingPunct="0"/>
              <a:r>
                <a:rPr lang="en-US" sz="1800" dirty="0" err="1">
                  <a:solidFill>
                    <a:srgbClr val="0070C0"/>
                  </a:solidFill>
                  <a:latin typeface="Calibri" pitchFamily="34" charset="0"/>
                </a:rPr>
                <a:t>rsp</a:t>
              </a:r>
              <a:endParaRPr lang="en-US" sz="1800" dirty="0">
                <a:solidFill>
                  <a:srgbClr val="0070C0"/>
                </a:solidFill>
                <a:latin typeface="Calibri" pitchFamily="34" charset="0"/>
              </a:endParaRPr>
            </a:p>
          </p:txBody>
        </p:sp>
        <p:sp>
          <p:nvSpPr>
            <p:cNvPr id="66" name="Line 17"/>
            <p:cNvSpPr>
              <a:spLocks noChangeShapeType="1"/>
            </p:cNvSpPr>
            <p:nvPr/>
          </p:nvSpPr>
          <p:spPr bwMode="auto">
            <a:xfrm>
              <a:off x="7228009" y="2127740"/>
              <a:ext cx="396875" cy="0"/>
            </a:xfrm>
            <a:prstGeom prst="line">
              <a:avLst/>
            </a:prstGeom>
            <a:noFill/>
            <a:ln w="28575">
              <a:solidFill>
                <a:srgbClr val="0070C0"/>
              </a:solidFill>
              <a:round/>
              <a:headEnd/>
              <a:tailEnd type="triangle" w="med" len="med"/>
            </a:ln>
          </p:spPr>
          <p:txBody>
            <a:bodyPr anchor="ctr">
              <a:spAutoFit/>
            </a:bodyPr>
            <a:lstStyle/>
            <a:p>
              <a:endParaRPr lang="en-US">
                <a:solidFill>
                  <a:srgbClr val="C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2848677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 animBg="1"/>
      <p:bldP spid="59" grpId="1" animBg="1"/>
      <p:bldP spid="65" grpId="0"/>
      <p:bldP spid="65" grpId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493713"/>
            <a:ext cx="8763000" cy="573087"/>
          </a:xfrm>
        </p:spPr>
        <p:txBody>
          <a:bodyPr/>
          <a:lstStyle/>
          <a:p>
            <a:pPr eaLnBrk="1" hangingPunct="1"/>
            <a:r>
              <a:rPr lang="en-US" sz="3200" dirty="0"/>
              <a:t>What To Do About Buffer Overflow Attacks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04813" y="1327150"/>
            <a:ext cx="8281987" cy="5454650"/>
          </a:xfrm>
        </p:spPr>
        <p:txBody>
          <a:bodyPr/>
          <a:lstStyle/>
          <a:p>
            <a:pPr eaLnBrk="1" hangingPunct="1"/>
            <a:r>
              <a:rPr lang="en-US" dirty="0"/>
              <a:t>Avoid overflow vulnerabilities</a:t>
            </a:r>
          </a:p>
          <a:p>
            <a:pPr lvl="2" eaLnBrk="1" hangingPunct="1"/>
            <a:endParaRPr lang="en-US" dirty="0"/>
          </a:p>
          <a:p>
            <a:pPr eaLnBrk="1" hangingPunct="1"/>
            <a:r>
              <a:rPr lang="en-US" dirty="0"/>
              <a:t>Employ system-level protections</a:t>
            </a:r>
          </a:p>
          <a:p>
            <a:pPr lvl="2" eaLnBrk="1" hangingPunct="1"/>
            <a:endParaRPr lang="en-US" dirty="0"/>
          </a:p>
          <a:p>
            <a:pPr eaLnBrk="1" hangingPunct="1"/>
            <a:r>
              <a:rPr lang="en-US" dirty="0"/>
              <a:t>Have compiler use “stack canaries”</a:t>
            </a:r>
          </a:p>
          <a:p>
            <a:pPr eaLnBrk="1" hangingPunct="1"/>
            <a:endParaRPr lang="en-US" dirty="0"/>
          </a:p>
          <a:p>
            <a:pPr eaLnBrk="1" hangingPunct="1"/>
            <a:endParaRPr lang="en-US" dirty="0"/>
          </a:p>
          <a:p>
            <a:pPr eaLnBrk="1" hangingPunct="1"/>
            <a:r>
              <a:rPr lang="en-US" dirty="0"/>
              <a:t>Lets talk about each…</a:t>
            </a:r>
          </a:p>
        </p:txBody>
      </p:sp>
    </p:spTree>
    <p:extLst>
      <p:ext uri="{BB962C8B-B14F-4D97-AF65-F5344CB8AC3E}">
        <p14:creationId xmlns:p14="http://schemas.microsoft.com/office/powerpoint/2010/main" val="1327595475"/>
      </p:ext>
    </p:extLst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485775" y="457200"/>
            <a:ext cx="8658225" cy="762000"/>
          </a:xfrm>
        </p:spPr>
        <p:txBody>
          <a:bodyPr/>
          <a:lstStyle/>
          <a:p>
            <a:pPr eaLnBrk="1" hangingPunct="1"/>
            <a:r>
              <a:rPr lang="en-US" dirty="0"/>
              <a:t>1. Avoid Overflow Vulnerabilities in Code (!)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19113" y="4038600"/>
            <a:ext cx="8091487" cy="2482850"/>
          </a:xfrm>
        </p:spPr>
        <p:txBody>
          <a:bodyPr/>
          <a:lstStyle/>
          <a:p>
            <a:pPr eaLnBrk="1" hangingPunct="1">
              <a:lnSpc>
                <a:spcPct val="85000"/>
              </a:lnSpc>
            </a:pPr>
            <a:r>
              <a:rPr lang="en-US" dirty="0"/>
              <a:t>For example, use library routines that limit string lengths</a:t>
            </a:r>
          </a:p>
          <a:p>
            <a:pPr lvl="1" eaLnBrk="1" hangingPunct="1">
              <a:lnSpc>
                <a:spcPct val="90000"/>
              </a:lnSpc>
            </a:pPr>
            <a:r>
              <a:rPr lang="en-US" b="1" dirty="0" err="1">
                <a:solidFill>
                  <a:srgbClr val="C00000"/>
                </a:solidFill>
                <a:latin typeface="Courier New" pitchFamily="49" charset="0"/>
              </a:rPr>
              <a:t>f</a:t>
            </a:r>
            <a:r>
              <a:rPr lang="en-US" b="1" dirty="0" err="1">
                <a:latin typeface="Courier New" pitchFamily="49" charset="0"/>
              </a:rPr>
              <a:t>gets</a:t>
            </a:r>
            <a:r>
              <a:rPr lang="en-US" dirty="0"/>
              <a:t> instead of </a:t>
            </a:r>
            <a:r>
              <a:rPr lang="en-US" b="1" dirty="0">
                <a:latin typeface="Courier New" pitchFamily="49" charset="0"/>
              </a:rPr>
              <a:t>gets</a:t>
            </a:r>
          </a:p>
          <a:p>
            <a:pPr lvl="1" eaLnBrk="1" hangingPunct="1">
              <a:lnSpc>
                <a:spcPct val="90000"/>
              </a:lnSpc>
            </a:pPr>
            <a:r>
              <a:rPr lang="en-US" b="1" dirty="0" err="1">
                <a:latin typeface="Courier New" pitchFamily="49" charset="0"/>
                <a:cs typeface="Courier New" pitchFamily="49" charset="0"/>
              </a:rPr>
              <a:t>str</a:t>
            </a:r>
            <a:r>
              <a:rPr lang="en-US" b="1" dirty="0" err="1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n</a:t>
            </a:r>
            <a:r>
              <a:rPr lang="en-US" b="1" dirty="0" err="1">
                <a:latin typeface="Courier New" pitchFamily="49" charset="0"/>
                <a:cs typeface="Courier New" pitchFamily="49" charset="0"/>
              </a:rPr>
              <a:t>cpy</a:t>
            </a:r>
            <a:r>
              <a:rPr lang="en-US" dirty="0"/>
              <a:t> instead of </a:t>
            </a:r>
            <a:r>
              <a:rPr lang="en-US" b="1" dirty="0" err="1">
                <a:latin typeface="Courier New" pitchFamily="49" charset="0"/>
              </a:rPr>
              <a:t>strcpy</a:t>
            </a:r>
            <a:endParaRPr lang="en-US" b="1" dirty="0">
              <a:latin typeface="Courier New" pitchFamily="49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dirty="0"/>
              <a:t>Don’t use </a:t>
            </a:r>
            <a:r>
              <a:rPr lang="en-US" b="1" dirty="0" err="1">
                <a:latin typeface="Courier New" pitchFamily="49" charset="0"/>
              </a:rPr>
              <a:t>scanf</a:t>
            </a:r>
            <a:r>
              <a:rPr lang="en-US" dirty="0"/>
              <a:t> with </a:t>
            </a:r>
            <a:r>
              <a:rPr lang="en-US" b="1" dirty="0">
                <a:latin typeface="Courier New" pitchFamily="49" charset="0"/>
              </a:rPr>
              <a:t>%s</a:t>
            </a:r>
            <a:r>
              <a:rPr lang="en-US" dirty="0"/>
              <a:t> conversion specification</a:t>
            </a:r>
          </a:p>
          <a:p>
            <a:pPr lvl="2" eaLnBrk="1" hangingPunct="1">
              <a:lnSpc>
                <a:spcPct val="97000"/>
              </a:lnSpc>
            </a:pPr>
            <a:r>
              <a:rPr lang="en-US" dirty="0"/>
              <a:t>Use </a:t>
            </a:r>
            <a:r>
              <a:rPr lang="en-US" b="1" dirty="0" err="1">
                <a:latin typeface="Courier New" pitchFamily="49" charset="0"/>
              </a:rPr>
              <a:t>fgets</a:t>
            </a:r>
            <a:r>
              <a:rPr lang="en-US" dirty="0"/>
              <a:t> to read the string</a:t>
            </a:r>
          </a:p>
          <a:p>
            <a:pPr lvl="2" eaLnBrk="1" hangingPunct="1">
              <a:lnSpc>
                <a:spcPct val="97000"/>
              </a:lnSpc>
            </a:pPr>
            <a:r>
              <a:rPr lang="en-US" dirty="0"/>
              <a:t>Or use </a:t>
            </a:r>
            <a:r>
              <a:rPr lang="en-US" b="1" dirty="0">
                <a:latin typeface="Courier New" pitchFamily="49" charset="0"/>
              </a:rPr>
              <a:t>%</a:t>
            </a:r>
            <a:r>
              <a:rPr lang="en-US" b="1" dirty="0">
                <a:solidFill>
                  <a:srgbClr val="C00000"/>
                </a:solidFill>
                <a:latin typeface="Courier New" pitchFamily="49" charset="0"/>
              </a:rPr>
              <a:t>n</a:t>
            </a:r>
            <a:r>
              <a:rPr lang="en-US" b="1" dirty="0">
                <a:latin typeface="Courier New" pitchFamily="49" charset="0"/>
              </a:rPr>
              <a:t>s</a:t>
            </a:r>
            <a:r>
              <a:rPr lang="en-US" b="1" dirty="0"/>
              <a:t>  </a:t>
            </a:r>
            <a:r>
              <a:rPr lang="en-US" dirty="0"/>
              <a:t>where </a:t>
            </a:r>
            <a:r>
              <a:rPr lang="en-US" b="1" dirty="0">
                <a:latin typeface="Courier New" pitchFamily="49" charset="0"/>
              </a:rPr>
              <a:t>n</a:t>
            </a:r>
            <a:r>
              <a:rPr lang="en-US" dirty="0"/>
              <a:t> is a suitable integer</a:t>
            </a:r>
          </a:p>
        </p:txBody>
      </p:sp>
      <p:sp>
        <p:nvSpPr>
          <p:cNvPr id="37892" name="Rectangle 4"/>
          <p:cNvSpPr>
            <a:spLocks noChangeArrowheads="1"/>
          </p:cNvSpPr>
          <p:nvPr/>
        </p:nvSpPr>
        <p:spPr bwMode="auto">
          <a:xfrm>
            <a:off x="609600" y="1447800"/>
            <a:ext cx="5943600" cy="2028761"/>
          </a:xfrm>
          <a:prstGeom prst="rect">
            <a:avLst/>
          </a:prstGeom>
          <a:solidFill>
            <a:srgbClr val="F6F5BD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square" lIns="90487" tIns="44450" rIns="90487" bIns="44450">
            <a:spAutoFit/>
          </a:bodyPr>
          <a:lstStyle/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  <a:ea typeface="MS Mincho" pitchFamily="49" charset="-128"/>
              </a:rPr>
              <a:t>/* Echo Line */</a:t>
            </a:r>
            <a:br>
              <a:rPr lang="en-US" sz="1800" dirty="0">
                <a:latin typeface="Courier New" pitchFamily="49" charset="0"/>
                <a:ea typeface="MS Mincho" pitchFamily="49" charset="-128"/>
              </a:rPr>
            </a:br>
            <a:r>
              <a:rPr lang="en-US" sz="1800" dirty="0">
                <a:latin typeface="Courier New" pitchFamily="49" charset="0"/>
                <a:ea typeface="MS Mincho" pitchFamily="49" charset="-128"/>
              </a:rPr>
              <a:t>void echo()</a:t>
            </a:r>
            <a:br>
              <a:rPr lang="en-US" sz="1800" dirty="0">
                <a:latin typeface="Courier New" pitchFamily="49" charset="0"/>
                <a:ea typeface="MS Mincho" pitchFamily="49" charset="-128"/>
              </a:rPr>
            </a:br>
            <a:r>
              <a:rPr lang="en-US" sz="1800" dirty="0">
                <a:latin typeface="Courier New" pitchFamily="49" charset="0"/>
                <a:ea typeface="MS Mincho" pitchFamily="49" charset="-128"/>
              </a:rPr>
              <a:t>{</a:t>
            </a:r>
            <a:br>
              <a:rPr lang="en-US" sz="1800" dirty="0">
                <a:latin typeface="Courier New" pitchFamily="49" charset="0"/>
                <a:ea typeface="MS Mincho" pitchFamily="49" charset="-128"/>
              </a:rPr>
            </a:br>
            <a:r>
              <a:rPr lang="en-US" sz="1800" dirty="0">
                <a:latin typeface="Courier New" pitchFamily="49" charset="0"/>
                <a:ea typeface="MS Mincho" pitchFamily="49" charset="-128"/>
              </a:rPr>
              <a:t>    char </a:t>
            </a:r>
            <a:r>
              <a:rPr lang="en-US" sz="1800" dirty="0" err="1">
                <a:latin typeface="Courier New" pitchFamily="49" charset="0"/>
                <a:ea typeface="MS Mincho" pitchFamily="49" charset="-128"/>
              </a:rPr>
              <a:t>buf</a:t>
            </a:r>
            <a:r>
              <a:rPr lang="en-US" sz="1800" dirty="0">
                <a:latin typeface="Courier New" pitchFamily="49" charset="0"/>
                <a:ea typeface="MS Mincho" pitchFamily="49" charset="-128"/>
              </a:rPr>
              <a:t>[4];  /* Way too small! */</a:t>
            </a:r>
            <a:br>
              <a:rPr lang="en-US" sz="1800" dirty="0">
                <a:latin typeface="Courier New" pitchFamily="49" charset="0"/>
                <a:ea typeface="MS Mincho" pitchFamily="49" charset="-128"/>
              </a:rPr>
            </a:br>
            <a:r>
              <a:rPr lang="en-US" sz="1800" dirty="0">
                <a:latin typeface="Courier New" pitchFamily="49" charset="0"/>
                <a:ea typeface="MS Mincho" pitchFamily="49" charset="-128"/>
              </a:rPr>
              <a:t>    </a:t>
            </a:r>
            <a:r>
              <a:rPr lang="en-US" sz="1800" dirty="0" err="1">
                <a:solidFill>
                  <a:srgbClr val="C00000"/>
                </a:solidFill>
                <a:latin typeface="Courier New" pitchFamily="49" charset="0"/>
                <a:ea typeface="MS Mincho" pitchFamily="49" charset="-128"/>
              </a:rPr>
              <a:t>fgets</a:t>
            </a:r>
            <a:r>
              <a:rPr lang="en-US" sz="1800" dirty="0">
                <a:solidFill>
                  <a:srgbClr val="C00000"/>
                </a:solidFill>
                <a:latin typeface="Courier New" pitchFamily="49" charset="0"/>
                <a:ea typeface="MS Mincho" pitchFamily="49" charset="-128"/>
              </a:rPr>
              <a:t>(</a:t>
            </a:r>
            <a:r>
              <a:rPr lang="en-US" sz="1800" dirty="0" err="1">
                <a:solidFill>
                  <a:srgbClr val="C00000"/>
                </a:solidFill>
                <a:latin typeface="Courier New" pitchFamily="49" charset="0"/>
                <a:ea typeface="MS Mincho" pitchFamily="49" charset="-128"/>
              </a:rPr>
              <a:t>buf</a:t>
            </a:r>
            <a:r>
              <a:rPr lang="en-US" sz="1800" dirty="0">
                <a:solidFill>
                  <a:srgbClr val="C00000"/>
                </a:solidFill>
                <a:latin typeface="Courier New" pitchFamily="49" charset="0"/>
                <a:ea typeface="MS Mincho" pitchFamily="49" charset="-128"/>
              </a:rPr>
              <a:t>, 4, </a:t>
            </a:r>
            <a:r>
              <a:rPr lang="en-US" sz="1800" dirty="0" err="1">
                <a:solidFill>
                  <a:srgbClr val="C00000"/>
                </a:solidFill>
                <a:latin typeface="Courier New" pitchFamily="49" charset="0"/>
                <a:ea typeface="MS Mincho" pitchFamily="49" charset="-128"/>
              </a:rPr>
              <a:t>stdin</a:t>
            </a:r>
            <a:r>
              <a:rPr lang="en-US" sz="1800" dirty="0">
                <a:solidFill>
                  <a:srgbClr val="C00000"/>
                </a:solidFill>
                <a:latin typeface="Courier New" pitchFamily="49" charset="0"/>
                <a:ea typeface="MS Mincho" pitchFamily="49" charset="-128"/>
              </a:rPr>
              <a:t>);</a:t>
            </a:r>
            <a:br>
              <a:rPr lang="en-US" sz="1800" dirty="0">
                <a:latin typeface="Courier New" pitchFamily="49" charset="0"/>
                <a:ea typeface="MS Mincho" pitchFamily="49" charset="-128"/>
              </a:rPr>
            </a:br>
            <a:r>
              <a:rPr lang="en-US" sz="1800" dirty="0">
                <a:latin typeface="Courier New" pitchFamily="49" charset="0"/>
                <a:ea typeface="MS Mincho" pitchFamily="49" charset="-128"/>
              </a:rPr>
              <a:t>    puts(</a:t>
            </a:r>
            <a:r>
              <a:rPr lang="en-US" sz="1800" dirty="0" err="1">
                <a:latin typeface="Courier New" pitchFamily="49" charset="0"/>
                <a:ea typeface="MS Mincho" pitchFamily="49" charset="-128"/>
              </a:rPr>
              <a:t>buf</a:t>
            </a:r>
            <a:r>
              <a:rPr lang="en-US" sz="1800" dirty="0">
                <a:latin typeface="Courier New" pitchFamily="49" charset="0"/>
                <a:ea typeface="MS Mincho" pitchFamily="49" charset="-128"/>
              </a:rPr>
              <a:t>);</a:t>
            </a:r>
            <a:br>
              <a:rPr lang="en-US" sz="1800" dirty="0">
                <a:latin typeface="Courier New" pitchFamily="49" charset="0"/>
                <a:ea typeface="MS Mincho" pitchFamily="49" charset="-128"/>
              </a:rPr>
            </a:br>
            <a:r>
              <a:rPr lang="en-US" sz="1800" dirty="0">
                <a:latin typeface="Courier New" pitchFamily="49" charset="0"/>
                <a:ea typeface="MS Mincho" pitchFamily="49" charset="-128"/>
              </a:rPr>
              <a:t>}</a:t>
            </a:r>
          </a:p>
        </p:txBody>
      </p:sp>
    </p:spTree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533400"/>
            <a:ext cx="8077200" cy="533400"/>
          </a:xfrm>
        </p:spPr>
        <p:txBody>
          <a:bodyPr/>
          <a:lstStyle/>
          <a:p>
            <a:pPr eaLnBrk="1" hangingPunct="1"/>
            <a:r>
              <a:rPr lang="en-US" dirty="0"/>
              <a:t>2. System-Level Protections can help</a:t>
            </a:r>
          </a:p>
        </p:txBody>
      </p:sp>
      <p:sp>
        <p:nvSpPr>
          <p:cNvPr id="38916" name="Rectangle 44"/>
          <p:cNvSpPr>
            <a:spLocks noGrp="1" noChangeArrowheads="1"/>
          </p:cNvSpPr>
          <p:nvPr>
            <p:ph type="body" idx="1"/>
          </p:nvPr>
        </p:nvSpPr>
        <p:spPr>
          <a:xfrm>
            <a:off x="366713" y="1328738"/>
            <a:ext cx="4433887" cy="2938462"/>
          </a:xfrm>
        </p:spPr>
        <p:txBody>
          <a:bodyPr/>
          <a:lstStyle/>
          <a:p>
            <a:pPr eaLnBrk="1" hangingPunct="1"/>
            <a:r>
              <a:rPr lang="en-US" dirty="0"/>
              <a:t>Randomized stack offsets</a:t>
            </a:r>
          </a:p>
          <a:p>
            <a:pPr lvl="1" eaLnBrk="1" hangingPunct="1"/>
            <a:r>
              <a:rPr lang="en-US" dirty="0"/>
              <a:t>At start of program, allocate random amount of space on stack</a:t>
            </a:r>
          </a:p>
          <a:p>
            <a:pPr lvl="1" eaLnBrk="1" hangingPunct="1"/>
            <a:r>
              <a:rPr lang="en-US" dirty="0"/>
              <a:t>Shifts stack addresses for entire program</a:t>
            </a:r>
          </a:p>
          <a:p>
            <a:pPr lvl="1" eaLnBrk="1" hangingPunct="1"/>
            <a:r>
              <a:rPr lang="en-US" dirty="0"/>
              <a:t>Makes it difficult for hacker to predict beginning of inserted code</a:t>
            </a:r>
          </a:p>
          <a:p>
            <a:pPr lvl="1" eaLnBrk="1" hangingPunct="1"/>
            <a:r>
              <a:rPr lang="en-US" dirty="0"/>
              <a:t>E.g.: 5 executions of memory allocation code</a:t>
            </a:r>
          </a:p>
          <a:p>
            <a:pPr lvl="1" eaLnBrk="1" hangingPunct="1"/>
            <a:endParaRPr lang="en-US" dirty="0"/>
          </a:p>
          <a:p>
            <a:pPr lvl="2" eaLnBrk="1" hangingPunct="1"/>
            <a:r>
              <a:rPr lang="en-US" dirty="0"/>
              <a:t>Stack repositioned each time program executes</a:t>
            </a:r>
          </a:p>
          <a:p>
            <a:pPr lvl="1" eaLnBrk="1" hangingPunct="1"/>
            <a:endParaRPr lang="en-US" dirty="0"/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19632303"/>
              </p:ext>
            </p:extLst>
          </p:nvPr>
        </p:nvGraphicFramePr>
        <p:xfrm>
          <a:off x="1143000" y="3425825"/>
          <a:ext cx="6858000" cy="4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31750000" imgH="25400" progId="Excel.Sheet.12">
                  <p:embed/>
                </p:oleObj>
              </mc:Choice>
              <mc:Fallback>
                <p:oleObj name="Worksheet" r:id="rId3" imgW="31750000" imgH="25400" progId="Excel.Sheet.12">
                  <p:embed/>
                  <p:pic>
                    <p:nvPicPr>
                      <p:cNvPr id="2" name="Object 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43000" y="3425825"/>
                        <a:ext cx="6858000" cy="47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7400462"/>
              </p:ext>
            </p:extLst>
          </p:nvPr>
        </p:nvGraphicFramePr>
        <p:xfrm>
          <a:off x="381000" y="4902200"/>
          <a:ext cx="6553200" cy="203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5" imgW="6553200" imgH="203200" progId="Excel.Sheet.12">
                  <p:embed/>
                </p:oleObj>
              </mc:Choice>
              <mc:Fallback>
                <p:oleObj name="Worksheet" r:id="rId5" imgW="6553200" imgH="203200" progId="Excel.Sheet.12">
                  <p:embed/>
                  <p:pic>
                    <p:nvPicPr>
                      <p:cNvPr id="3" name="Object 2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81000" y="4902200"/>
                        <a:ext cx="6553200" cy="203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2" name="Group 51"/>
          <p:cNvGrpSpPr/>
          <p:nvPr/>
        </p:nvGrpSpPr>
        <p:grpSpPr>
          <a:xfrm>
            <a:off x="5979949" y="1328738"/>
            <a:ext cx="2688595" cy="4949546"/>
            <a:chOff x="5979949" y="1328738"/>
            <a:chExt cx="2688595" cy="4949546"/>
          </a:xfrm>
        </p:grpSpPr>
        <p:sp>
          <p:nvSpPr>
            <p:cNvPr id="53" name="Rectangle 4"/>
            <p:cNvSpPr>
              <a:spLocks/>
            </p:cNvSpPr>
            <p:nvPr/>
          </p:nvSpPr>
          <p:spPr bwMode="auto">
            <a:xfrm>
              <a:off x="7398544" y="3386138"/>
              <a:ext cx="1270000" cy="304800"/>
            </a:xfrm>
            <a:prstGeom prst="rect">
              <a:avLst/>
            </a:prstGeom>
            <a:solidFill>
              <a:srgbClr val="F2F2F2"/>
            </a:solidFill>
            <a:ln w="25400" cap="flat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ourier New"/>
                  <a:ea typeface="Calibri Bold" charset="0"/>
                  <a:cs typeface="Courier New"/>
                  <a:sym typeface="Calibri Bold" charset="0"/>
                </a:rPr>
                <a:t>main</a:t>
              </a:r>
            </a:p>
          </p:txBody>
        </p:sp>
        <p:sp>
          <p:nvSpPr>
            <p:cNvPr id="54" name="Rectangle 5"/>
            <p:cNvSpPr>
              <a:spLocks/>
            </p:cNvSpPr>
            <p:nvPr/>
          </p:nvSpPr>
          <p:spPr bwMode="auto">
            <a:xfrm>
              <a:off x="7398544" y="3690938"/>
              <a:ext cx="1270000" cy="957262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 Bold" charset="0"/>
                  <a:ea typeface="Calibri Bold" charset="0"/>
                  <a:cs typeface="Calibri Bold" charset="0"/>
                  <a:sym typeface="Calibri Bold" charset="0"/>
                </a:rPr>
                <a:t>Application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800" b="0" kern="0" dirty="0">
                  <a:solidFill>
                    <a:srgbClr val="000000"/>
                  </a:solidFill>
                  <a:latin typeface="Calibri Bold" charset="0"/>
                  <a:ea typeface="Calibri Bold" charset="0"/>
                  <a:cs typeface="Calibri Bold" charset="0"/>
                  <a:sym typeface="Calibri Bold" charset="0"/>
                </a:rPr>
                <a:t>Code</a:t>
              </a: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Bold" charset="0"/>
                <a:ea typeface="Calibri Bold" charset="0"/>
                <a:cs typeface="Calibri Bold" charset="0"/>
                <a:sym typeface="Calibri Bold" charset="0"/>
              </a:endParaRPr>
            </a:p>
          </p:txBody>
        </p:sp>
        <p:sp>
          <p:nvSpPr>
            <p:cNvPr id="55" name="Rectangle 7"/>
            <p:cNvSpPr>
              <a:spLocks/>
            </p:cNvSpPr>
            <p:nvPr/>
          </p:nvSpPr>
          <p:spPr bwMode="auto">
            <a:xfrm>
              <a:off x="7398544" y="1404938"/>
              <a:ext cx="1270000" cy="304800"/>
            </a:xfrm>
            <a:prstGeom prst="rect">
              <a:avLst/>
            </a:prstGeom>
            <a:solidFill>
              <a:srgbClr val="F2F2F2"/>
            </a:solidFill>
            <a:ln w="25400" cap="flat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6" name="Rectangle 9"/>
            <p:cNvSpPr>
              <a:spLocks/>
            </p:cNvSpPr>
            <p:nvPr/>
          </p:nvSpPr>
          <p:spPr bwMode="auto">
            <a:xfrm>
              <a:off x="7398544" y="1709738"/>
              <a:ext cx="1270000" cy="1676400"/>
            </a:xfrm>
            <a:prstGeom prst="rect">
              <a:avLst/>
            </a:prstGeom>
            <a:solidFill>
              <a:srgbClr val="FF9999"/>
            </a:solidFill>
            <a:ln w="25400" cap="flat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Bold" charset="0"/>
                <a:ea typeface="Calibri Bold" charset="0"/>
                <a:cs typeface="Calibri Bold" charset="0"/>
                <a:sym typeface="Calibri Bold" charset="0"/>
              </a:endParaRPr>
            </a:p>
          </p:txBody>
        </p:sp>
        <p:sp>
          <p:nvSpPr>
            <p:cNvPr id="57" name="Rectangle 10"/>
            <p:cNvSpPr>
              <a:spLocks/>
            </p:cNvSpPr>
            <p:nvPr/>
          </p:nvSpPr>
          <p:spPr bwMode="auto">
            <a:xfrm>
              <a:off x="5979949" y="2243138"/>
              <a:ext cx="1002591" cy="630942"/>
            </a:xfrm>
            <a:prstGeom prst="rect">
              <a:avLst/>
            </a:prstGeom>
            <a:noFill/>
            <a:ln w="25400" cap="flat">
              <a:noFill/>
              <a:miter lim="800000"/>
              <a:headEnd type="none" w="med" len="med"/>
              <a:tailEnd type="none" w="med" len="med"/>
            </a:ln>
          </p:spPr>
          <p:txBody>
            <a:bodyPr wrap="none" lIns="38100" tIns="38100" rIns="38100" bIns="38100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 Bold" charset="0"/>
                  <a:ea typeface="Calibri Bold" charset="0"/>
                  <a:cs typeface="Calibri Bold" charset="0"/>
                  <a:sym typeface="Calibri Bold" charset="0"/>
                </a:rPr>
                <a:t>Random</a:t>
              </a:r>
            </a:p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800" b="0" kern="0" dirty="0">
                  <a:solidFill>
                    <a:srgbClr val="000000"/>
                  </a:solidFill>
                  <a:latin typeface="Calibri Bold" charset="0"/>
                  <a:ea typeface="Calibri Bold" charset="0"/>
                  <a:cs typeface="Calibri Bold" charset="0"/>
                  <a:sym typeface="Calibri Bold" charset="0"/>
                </a:rPr>
                <a:t>allocation</a:t>
              </a: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Bold" charset="0"/>
                <a:ea typeface="Calibri Bold" charset="0"/>
                <a:cs typeface="Calibri Bold" charset="0"/>
                <a:sym typeface="Calibri Bold" charset="0"/>
              </a:endParaRPr>
            </a:p>
          </p:txBody>
        </p:sp>
        <p:sp>
          <p:nvSpPr>
            <p:cNvPr id="58" name="AutoShape 11"/>
            <p:cNvSpPr>
              <a:spLocks/>
            </p:cNvSpPr>
            <p:nvPr/>
          </p:nvSpPr>
          <p:spPr bwMode="auto">
            <a:xfrm>
              <a:off x="7150767" y="1704917"/>
              <a:ext cx="228600" cy="1681221"/>
            </a:xfrm>
            <a:custGeom>
              <a:avLst/>
              <a:gdLst>
                <a:gd name="T0" fmla="*/ 10800 w 21600"/>
                <a:gd name="T1" fmla="*/ 10800 h 21600"/>
              </a:gdLst>
              <a:ahLst/>
              <a:cxnLst>
                <a:cxn ang="0">
                  <a:pos x="T0" y="T1"/>
                </a:cxn>
              </a:cxnLst>
              <a:rect l="0" t="0" r="r" b="b"/>
              <a:pathLst>
                <a:path w="21600" h="21600">
                  <a:moveTo>
                    <a:pt x="21600" y="21600"/>
                  </a:moveTo>
                  <a:cubicBezTo>
                    <a:pt x="15635" y="21600"/>
                    <a:pt x="10800" y="20875"/>
                    <a:pt x="10800" y="19980"/>
                  </a:cubicBezTo>
                  <a:lnTo>
                    <a:pt x="10800" y="12420"/>
                  </a:lnTo>
                  <a:cubicBezTo>
                    <a:pt x="10800" y="11525"/>
                    <a:pt x="5965" y="10800"/>
                    <a:pt x="0" y="10800"/>
                  </a:cubicBezTo>
                  <a:cubicBezTo>
                    <a:pt x="5965" y="10800"/>
                    <a:pt x="10800" y="10075"/>
                    <a:pt x="10800" y="9180"/>
                  </a:cubicBezTo>
                  <a:lnTo>
                    <a:pt x="10800" y="1620"/>
                  </a:lnTo>
                  <a:cubicBezTo>
                    <a:pt x="10800" y="725"/>
                    <a:pt x="15635" y="0"/>
                    <a:pt x="21600" y="0"/>
                  </a:cubicBezTo>
                </a:path>
              </a:pathLst>
            </a:custGeom>
            <a:noFill/>
            <a:ln w="25400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9" name="Rectangle 10"/>
            <p:cNvSpPr>
              <a:spLocks/>
            </p:cNvSpPr>
            <p:nvPr/>
          </p:nvSpPr>
          <p:spPr bwMode="auto">
            <a:xfrm>
              <a:off x="6107341" y="1328738"/>
              <a:ext cx="1062603" cy="353943"/>
            </a:xfrm>
            <a:prstGeom prst="rect">
              <a:avLst/>
            </a:prstGeom>
            <a:noFill/>
            <a:ln w="25400" cap="flat">
              <a:noFill/>
              <a:miter lim="800000"/>
              <a:headEnd type="none" w="med" len="med"/>
              <a:tailEnd type="none" w="med" len="med"/>
            </a:ln>
          </p:spPr>
          <p:txBody>
            <a:bodyPr wrap="none" lIns="38100" tIns="38100" rIns="38100" bIns="38100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 Bold" charset="0"/>
                  <a:ea typeface="Calibri Bold" charset="0"/>
                  <a:cs typeface="Calibri Bold" charset="0"/>
                  <a:sym typeface="Calibri Bold" charset="0"/>
                </a:rPr>
                <a:t>Stack base</a:t>
              </a:r>
            </a:p>
          </p:txBody>
        </p:sp>
        <p:sp>
          <p:nvSpPr>
            <p:cNvPr id="60" name="Rectangle 7"/>
            <p:cNvSpPr>
              <a:spLocks noChangeArrowheads="1"/>
            </p:cNvSpPr>
            <p:nvPr/>
          </p:nvSpPr>
          <p:spPr bwMode="auto">
            <a:xfrm>
              <a:off x="7398544" y="4638842"/>
              <a:ext cx="1270000" cy="3810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0" hangingPunct="0">
                <a:defRPr/>
              </a:pPr>
              <a:r>
                <a:rPr lang="en-US" sz="1800" dirty="0">
                  <a:latin typeface="Calibri" pitchFamily="34" charset="0"/>
                  <a:cs typeface="+mn-cs"/>
                </a:rPr>
                <a:t>B?</a:t>
              </a:r>
            </a:p>
          </p:txBody>
        </p:sp>
        <p:sp>
          <p:nvSpPr>
            <p:cNvPr id="61" name="Text Box 16"/>
            <p:cNvSpPr txBox="1">
              <a:spLocks noChangeArrowheads="1"/>
            </p:cNvSpPr>
            <p:nvPr/>
          </p:nvSpPr>
          <p:spPr bwMode="auto">
            <a:xfrm>
              <a:off x="6561519" y="5908952"/>
              <a:ext cx="421021" cy="369332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r" eaLnBrk="0" hangingPunct="0"/>
              <a:r>
                <a:rPr lang="en-US" sz="1800" dirty="0">
                  <a:latin typeface="Calibri" pitchFamily="34" charset="0"/>
                </a:rPr>
                <a:t>B?</a:t>
              </a:r>
            </a:p>
          </p:txBody>
        </p:sp>
        <p:sp>
          <p:nvSpPr>
            <p:cNvPr id="62" name="Line 17"/>
            <p:cNvSpPr>
              <a:spLocks noChangeShapeType="1"/>
            </p:cNvSpPr>
            <p:nvPr/>
          </p:nvSpPr>
          <p:spPr bwMode="auto">
            <a:xfrm>
              <a:off x="6982540" y="6096000"/>
              <a:ext cx="396875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63" name="Rectangle 18"/>
            <p:cNvSpPr>
              <a:spLocks noChangeArrowheads="1"/>
            </p:cNvSpPr>
            <p:nvPr/>
          </p:nvSpPr>
          <p:spPr bwMode="auto">
            <a:xfrm>
              <a:off x="7398544" y="5535098"/>
              <a:ext cx="1270000" cy="646112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square" anchor="ctr">
              <a:spAutoFit/>
            </a:bodyPr>
            <a:lstStyle/>
            <a:p>
              <a:pPr eaLnBrk="0" hangingPunct="0">
                <a:defRPr/>
              </a:pPr>
              <a:r>
                <a:rPr lang="en-US" sz="1800" dirty="0">
                  <a:latin typeface="Calibri" pitchFamily="34" charset="0"/>
                  <a:cs typeface="+mn-cs"/>
                </a:rPr>
                <a:t>exploit</a:t>
              </a:r>
            </a:p>
            <a:p>
              <a:pPr eaLnBrk="0" hangingPunct="0">
                <a:defRPr/>
              </a:pPr>
              <a:r>
                <a:rPr lang="en-US" sz="1800" dirty="0">
                  <a:latin typeface="Calibri" pitchFamily="34" charset="0"/>
                  <a:cs typeface="+mn-cs"/>
                </a:rPr>
                <a:t>code</a:t>
              </a:r>
            </a:p>
          </p:txBody>
        </p:sp>
        <p:sp>
          <p:nvSpPr>
            <p:cNvPr id="64" name="Rectangle 19"/>
            <p:cNvSpPr>
              <a:spLocks noChangeArrowheads="1"/>
            </p:cNvSpPr>
            <p:nvPr/>
          </p:nvSpPr>
          <p:spPr bwMode="auto">
            <a:xfrm>
              <a:off x="7398544" y="5016392"/>
              <a:ext cx="1270000" cy="518706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 eaLnBrk="0" hangingPunct="0">
                <a:defRPr/>
              </a:pPr>
              <a:r>
                <a:rPr lang="en-US" sz="1800" dirty="0">
                  <a:latin typeface="Calibri" pitchFamily="34" charset="0"/>
                  <a:cs typeface="+mn-cs"/>
                </a:rPr>
                <a:t>pad</a:t>
              </a:r>
            </a:p>
          </p:txBody>
        </p:sp>
      </p:grpSp>
    </p:spTree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533400"/>
            <a:ext cx="8077200" cy="533400"/>
          </a:xfrm>
        </p:spPr>
        <p:txBody>
          <a:bodyPr/>
          <a:lstStyle/>
          <a:p>
            <a:pPr eaLnBrk="1" hangingPunct="1"/>
            <a:r>
              <a:rPr lang="en-US" dirty="0"/>
              <a:t>2. System-Level Protections can help</a:t>
            </a:r>
          </a:p>
        </p:txBody>
      </p:sp>
      <p:sp>
        <p:nvSpPr>
          <p:cNvPr id="38916" name="Rectangle 44"/>
          <p:cNvSpPr>
            <a:spLocks noGrp="1" noChangeArrowheads="1"/>
          </p:cNvSpPr>
          <p:nvPr>
            <p:ph type="body" idx="1"/>
          </p:nvPr>
        </p:nvSpPr>
        <p:spPr>
          <a:xfrm>
            <a:off x="366713" y="1328738"/>
            <a:ext cx="4052887" cy="5224462"/>
          </a:xfrm>
        </p:spPr>
        <p:txBody>
          <a:bodyPr/>
          <a:lstStyle/>
          <a:p>
            <a:pPr eaLnBrk="1" hangingPunct="1"/>
            <a:r>
              <a:rPr lang="en-US" dirty="0" err="1"/>
              <a:t>Nonexecutable</a:t>
            </a:r>
            <a:r>
              <a:rPr lang="en-US" dirty="0"/>
              <a:t> code segments</a:t>
            </a:r>
          </a:p>
          <a:p>
            <a:pPr lvl="1" eaLnBrk="1" hangingPunct="1"/>
            <a:r>
              <a:rPr lang="en-US" dirty="0"/>
              <a:t>In traditional x86, can mark region of memory as either “read-only” or “writeable”</a:t>
            </a:r>
          </a:p>
          <a:p>
            <a:pPr lvl="2" eaLnBrk="1" hangingPunct="1"/>
            <a:r>
              <a:rPr lang="en-US" dirty="0"/>
              <a:t>Can execute anything readable</a:t>
            </a:r>
          </a:p>
          <a:p>
            <a:pPr lvl="1" eaLnBrk="1" hangingPunct="1"/>
            <a:r>
              <a:rPr lang="en-US" dirty="0"/>
              <a:t>x86-64 added  explicit “execute” permission</a:t>
            </a:r>
          </a:p>
          <a:p>
            <a:pPr lvl="1" eaLnBrk="1" hangingPunct="1"/>
            <a:r>
              <a:rPr lang="en-US" dirty="0"/>
              <a:t>Stack marked as non-executable</a:t>
            </a:r>
          </a:p>
          <a:p>
            <a:pPr lvl="1" eaLnBrk="1" hangingPunct="1"/>
            <a:endParaRPr lang="en-US" dirty="0"/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06179837"/>
              </p:ext>
            </p:extLst>
          </p:nvPr>
        </p:nvGraphicFramePr>
        <p:xfrm>
          <a:off x="1143000" y="3425825"/>
          <a:ext cx="6858000" cy="4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31750000" imgH="25400" progId="Excel.Sheet.12">
                  <p:embed/>
                </p:oleObj>
              </mc:Choice>
              <mc:Fallback>
                <p:oleObj name="Worksheet" r:id="rId3" imgW="31750000" imgH="25400" progId="Excel.Sheet.12">
                  <p:embed/>
                  <p:pic>
                    <p:nvPicPr>
                      <p:cNvPr id="2" name="Object 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43000" y="3425825"/>
                        <a:ext cx="6858000" cy="47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6" name="Group 15"/>
          <p:cNvGrpSpPr/>
          <p:nvPr/>
        </p:nvGrpSpPr>
        <p:grpSpPr>
          <a:xfrm>
            <a:off x="4021138" y="1154113"/>
            <a:ext cx="4697008" cy="4203700"/>
            <a:chOff x="4021138" y="1154113"/>
            <a:chExt cx="4697008" cy="4203700"/>
          </a:xfrm>
        </p:grpSpPr>
        <p:sp>
          <p:nvSpPr>
            <p:cNvPr id="17" name="Text Box 6"/>
            <p:cNvSpPr txBox="1">
              <a:spLocks noChangeArrowheads="1"/>
            </p:cNvSpPr>
            <p:nvPr/>
          </p:nvSpPr>
          <p:spPr bwMode="auto">
            <a:xfrm>
              <a:off x="5630863" y="1154113"/>
              <a:ext cx="2674937" cy="369887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800" b="0">
                  <a:latin typeface="Calibri" pitchFamily="34" charset="0"/>
                </a:rPr>
                <a:t>Stack after call to </a:t>
              </a:r>
              <a:r>
                <a:rPr lang="en-US" sz="1800">
                  <a:latin typeface="Courier New" pitchFamily="49" charset="0"/>
                </a:rPr>
                <a:t>gets()</a:t>
              </a:r>
            </a:p>
          </p:txBody>
        </p:sp>
        <p:sp>
          <p:nvSpPr>
            <p:cNvPr id="18" name="Rectangle 7"/>
            <p:cNvSpPr>
              <a:spLocks noChangeArrowheads="1"/>
            </p:cNvSpPr>
            <p:nvPr/>
          </p:nvSpPr>
          <p:spPr bwMode="auto">
            <a:xfrm>
              <a:off x="5727700" y="2819400"/>
              <a:ext cx="1066800" cy="3810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0" hangingPunct="0">
                <a:defRPr/>
              </a:pPr>
              <a:r>
                <a:rPr lang="en-US" sz="1800" dirty="0">
                  <a:latin typeface="Calibri" pitchFamily="34" charset="0"/>
                  <a:cs typeface="+mn-cs"/>
                </a:rPr>
                <a:t>B</a:t>
              </a:r>
            </a:p>
          </p:txBody>
        </p:sp>
        <p:sp>
          <p:nvSpPr>
            <p:cNvPr id="19" name="Rectangle 8"/>
            <p:cNvSpPr>
              <a:spLocks noChangeArrowheads="1"/>
            </p:cNvSpPr>
            <p:nvPr/>
          </p:nvSpPr>
          <p:spPr bwMode="auto">
            <a:xfrm>
              <a:off x="5727700" y="1600200"/>
              <a:ext cx="1066800" cy="12192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0" hangingPunct="0">
                <a:defRPr/>
              </a:pPr>
              <a:endParaRPr lang="en-US" sz="1800" dirty="0">
                <a:latin typeface="Calibri" pitchFamily="34" charset="0"/>
                <a:cs typeface="+mn-cs"/>
              </a:endParaRPr>
            </a:p>
          </p:txBody>
        </p:sp>
        <p:sp>
          <p:nvSpPr>
            <p:cNvPr id="20" name="Rectangle 11"/>
            <p:cNvSpPr>
              <a:spLocks noChangeArrowheads="1"/>
            </p:cNvSpPr>
            <p:nvPr/>
          </p:nvSpPr>
          <p:spPr bwMode="auto">
            <a:xfrm>
              <a:off x="5727700" y="4724400"/>
              <a:ext cx="1066800" cy="6223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0" hangingPunct="0">
                <a:defRPr/>
              </a:pPr>
              <a:endParaRPr lang="en-US" sz="1800" dirty="0">
                <a:latin typeface="Calibri" pitchFamily="34" charset="0"/>
                <a:cs typeface="+mn-cs"/>
              </a:endParaRPr>
            </a:p>
            <a:p>
              <a:pPr eaLnBrk="0" hangingPunct="0">
                <a:defRPr/>
              </a:pPr>
              <a:endParaRPr lang="en-US" sz="1800" dirty="0">
                <a:latin typeface="Calibri" pitchFamily="34" charset="0"/>
                <a:cs typeface="+mn-cs"/>
              </a:endParaRPr>
            </a:p>
          </p:txBody>
        </p:sp>
        <p:sp>
          <p:nvSpPr>
            <p:cNvPr id="21" name="Text Box 14"/>
            <p:cNvSpPr txBox="1">
              <a:spLocks noChangeArrowheads="1"/>
            </p:cNvSpPr>
            <p:nvPr/>
          </p:nvSpPr>
          <p:spPr bwMode="auto">
            <a:xfrm>
              <a:off x="7162800" y="2023547"/>
              <a:ext cx="1555346" cy="369332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eaLnBrk="0" hangingPunct="0"/>
              <a:r>
                <a:rPr lang="en-US" sz="1800" dirty="0">
                  <a:latin typeface="Courier New" pitchFamily="49" charset="0"/>
                </a:rPr>
                <a:t>P</a:t>
              </a:r>
              <a:r>
                <a:rPr lang="en-US" sz="1800" b="0" dirty="0">
                  <a:latin typeface="Courier New" pitchFamily="49" charset="0"/>
                </a:rPr>
                <a:t> </a:t>
              </a:r>
              <a:r>
                <a:rPr lang="en-US" sz="1800" b="0" dirty="0">
                  <a:latin typeface="Calibri" pitchFamily="34" charset="0"/>
                </a:rPr>
                <a:t>stack frame</a:t>
              </a:r>
            </a:p>
          </p:txBody>
        </p:sp>
        <p:sp>
          <p:nvSpPr>
            <p:cNvPr id="22" name="Text Box 15"/>
            <p:cNvSpPr txBox="1">
              <a:spLocks noChangeArrowheads="1"/>
            </p:cNvSpPr>
            <p:nvPr/>
          </p:nvSpPr>
          <p:spPr bwMode="auto">
            <a:xfrm>
              <a:off x="7162800" y="4097615"/>
              <a:ext cx="1469009" cy="369332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eaLnBrk="0" hangingPunct="0"/>
              <a:r>
                <a:rPr lang="en-US" sz="1800" dirty="0">
                  <a:latin typeface="Courier New" pitchFamily="49" charset="0"/>
                </a:rPr>
                <a:t>Q</a:t>
              </a:r>
              <a:r>
                <a:rPr lang="en-US" sz="1800" b="0" dirty="0">
                  <a:latin typeface="Calibri" pitchFamily="34" charset="0"/>
                </a:rPr>
                <a:t> stack frame</a:t>
              </a:r>
            </a:p>
          </p:txBody>
        </p:sp>
        <p:sp>
          <p:nvSpPr>
            <p:cNvPr id="23" name="Text Box 16"/>
            <p:cNvSpPr txBox="1">
              <a:spLocks noChangeArrowheads="1"/>
            </p:cNvSpPr>
            <p:nvPr/>
          </p:nvSpPr>
          <p:spPr bwMode="auto">
            <a:xfrm>
              <a:off x="4975225" y="4478338"/>
              <a:ext cx="314325" cy="369887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eaLnBrk="0" hangingPunct="0"/>
              <a:r>
                <a:rPr lang="en-US" sz="1800">
                  <a:latin typeface="Calibri" pitchFamily="34" charset="0"/>
                </a:rPr>
                <a:t>B</a:t>
              </a:r>
            </a:p>
          </p:txBody>
        </p:sp>
        <p:sp>
          <p:nvSpPr>
            <p:cNvPr id="24" name="Line 17"/>
            <p:cNvSpPr>
              <a:spLocks noChangeShapeType="1"/>
            </p:cNvSpPr>
            <p:nvPr/>
          </p:nvSpPr>
          <p:spPr bwMode="auto">
            <a:xfrm>
              <a:off x="5267325" y="4665663"/>
              <a:ext cx="396875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25" name="Rectangle 18"/>
            <p:cNvSpPr>
              <a:spLocks noChangeArrowheads="1"/>
            </p:cNvSpPr>
            <p:nvPr/>
          </p:nvSpPr>
          <p:spPr bwMode="auto">
            <a:xfrm>
              <a:off x="5727700" y="4078288"/>
              <a:ext cx="1066800" cy="646112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eaLnBrk="0" hangingPunct="0">
                <a:defRPr/>
              </a:pPr>
              <a:r>
                <a:rPr lang="en-US" sz="1800" dirty="0">
                  <a:latin typeface="Calibri" pitchFamily="34" charset="0"/>
                  <a:cs typeface="+mn-cs"/>
                </a:rPr>
                <a:t>exploit</a:t>
              </a:r>
            </a:p>
            <a:p>
              <a:pPr eaLnBrk="0" hangingPunct="0">
                <a:defRPr/>
              </a:pPr>
              <a:r>
                <a:rPr lang="en-US" sz="1800" dirty="0">
                  <a:latin typeface="Calibri" pitchFamily="34" charset="0"/>
                  <a:cs typeface="+mn-cs"/>
                </a:rPr>
                <a:t>code</a:t>
              </a:r>
            </a:p>
          </p:txBody>
        </p:sp>
        <p:sp>
          <p:nvSpPr>
            <p:cNvPr id="26" name="Rectangle 19"/>
            <p:cNvSpPr>
              <a:spLocks noChangeArrowheads="1"/>
            </p:cNvSpPr>
            <p:nvPr/>
          </p:nvSpPr>
          <p:spPr bwMode="auto">
            <a:xfrm>
              <a:off x="5727700" y="3159125"/>
              <a:ext cx="1065213" cy="936625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 eaLnBrk="0" hangingPunct="0">
                <a:defRPr/>
              </a:pPr>
              <a:r>
                <a:rPr lang="en-US" sz="1800" dirty="0">
                  <a:latin typeface="Calibri" pitchFamily="34" charset="0"/>
                  <a:cs typeface="+mn-cs"/>
                </a:rPr>
                <a:t>pad</a:t>
              </a:r>
            </a:p>
          </p:txBody>
        </p:sp>
        <p:sp>
          <p:nvSpPr>
            <p:cNvPr id="27" name="Text Box 21"/>
            <p:cNvSpPr txBox="1">
              <a:spLocks noChangeArrowheads="1"/>
            </p:cNvSpPr>
            <p:nvPr/>
          </p:nvSpPr>
          <p:spPr bwMode="auto">
            <a:xfrm>
              <a:off x="4021138" y="3451225"/>
              <a:ext cx="1371600" cy="646113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eaLnBrk="0" hangingPunct="0"/>
              <a:r>
                <a:rPr lang="en-US" sz="1800" b="0">
                  <a:latin typeface="Calibri" pitchFamily="34" charset="0"/>
                </a:rPr>
                <a:t>data written</a:t>
              </a:r>
            </a:p>
            <a:p>
              <a:pPr eaLnBrk="0" hangingPunct="0"/>
              <a:r>
                <a:rPr lang="en-US" sz="1800" b="0">
                  <a:latin typeface="Calibri" pitchFamily="34" charset="0"/>
                </a:rPr>
                <a:t>by </a:t>
              </a:r>
              <a:r>
                <a:rPr lang="en-US" sz="1800">
                  <a:latin typeface="Courier New" pitchFamily="49" charset="0"/>
                </a:rPr>
                <a:t>gets()</a:t>
              </a:r>
            </a:p>
          </p:txBody>
        </p:sp>
        <p:sp>
          <p:nvSpPr>
            <p:cNvPr id="28" name="AutoShape 16"/>
            <p:cNvSpPr>
              <a:spLocks/>
            </p:cNvSpPr>
            <p:nvPr/>
          </p:nvSpPr>
          <p:spPr bwMode="auto">
            <a:xfrm rot="10800000">
              <a:off x="6892925" y="1600200"/>
              <a:ext cx="228600" cy="1600200"/>
            </a:xfrm>
            <a:prstGeom prst="leftBrace">
              <a:avLst>
                <a:gd name="adj1" fmla="val 74991"/>
                <a:gd name="adj2" fmla="val 50000"/>
              </a:avLst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z="1800">
                <a:latin typeface="Calibri" pitchFamily="34" charset="0"/>
              </a:endParaRPr>
            </a:p>
          </p:txBody>
        </p:sp>
        <p:sp>
          <p:nvSpPr>
            <p:cNvPr id="29" name="AutoShape 16"/>
            <p:cNvSpPr>
              <a:spLocks/>
            </p:cNvSpPr>
            <p:nvPr/>
          </p:nvSpPr>
          <p:spPr bwMode="auto">
            <a:xfrm rot="10800000">
              <a:off x="6892925" y="3200400"/>
              <a:ext cx="228600" cy="2157413"/>
            </a:xfrm>
            <a:prstGeom prst="leftBrace">
              <a:avLst>
                <a:gd name="adj1" fmla="val 74976"/>
                <a:gd name="adj2" fmla="val 50000"/>
              </a:avLst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z="1800">
                <a:latin typeface="Calibri" pitchFamily="34" charset="0"/>
              </a:endParaRPr>
            </a:p>
          </p:txBody>
        </p:sp>
        <p:sp>
          <p:nvSpPr>
            <p:cNvPr id="30" name="AutoShape 16"/>
            <p:cNvSpPr>
              <a:spLocks/>
            </p:cNvSpPr>
            <p:nvPr/>
          </p:nvSpPr>
          <p:spPr bwMode="auto">
            <a:xfrm rot="10800000" flipH="1">
              <a:off x="5359400" y="2819400"/>
              <a:ext cx="228600" cy="1905000"/>
            </a:xfrm>
            <a:prstGeom prst="leftBrace">
              <a:avLst>
                <a:gd name="adj1" fmla="val 75000"/>
                <a:gd name="adj2" fmla="val 50000"/>
              </a:avLst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z="1800">
                <a:latin typeface="Calibri" pitchFamily="34" charset="0"/>
              </a:endParaRPr>
            </a:p>
          </p:txBody>
        </p:sp>
      </p:grpSp>
      <p:cxnSp>
        <p:nvCxnSpPr>
          <p:cNvPr id="5" name="Straight Arrow Connector 4"/>
          <p:cNvCxnSpPr/>
          <p:nvPr/>
        </p:nvCxnSpPr>
        <p:spPr bwMode="auto">
          <a:xfrm flipV="1">
            <a:off x="4419600" y="4665663"/>
            <a:ext cx="1308100" cy="1277937"/>
          </a:xfrm>
          <a:prstGeom prst="straightConnector1">
            <a:avLst/>
          </a:prstGeom>
          <a:noFill/>
          <a:ln w="2540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1" name="TextBox 30"/>
          <p:cNvSpPr txBox="1"/>
          <p:nvPr/>
        </p:nvSpPr>
        <p:spPr>
          <a:xfrm>
            <a:off x="264144" y="5943600"/>
            <a:ext cx="41115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800" dirty="0">
                <a:latin typeface="Calibri" pitchFamily="34" charset="0"/>
              </a:rPr>
              <a:t>Any attempt to execute this code will fail</a:t>
            </a:r>
          </a:p>
        </p:txBody>
      </p:sp>
    </p:spTree>
    <p:extLst>
      <p:ext uri="{BB962C8B-B14F-4D97-AF65-F5344CB8AC3E}">
        <p14:creationId xmlns:p14="http://schemas.microsoft.com/office/powerpoint/2010/main" val="3240989798"/>
      </p:ext>
    </p:extLst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533400"/>
            <a:ext cx="8077200" cy="533400"/>
          </a:xfrm>
        </p:spPr>
        <p:txBody>
          <a:bodyPr/>
          <a:lstStyle/>
          <a:p>
            <a:pPr eaLnBrk="1" hangingPunct="1"/>
            <a:r>
              <a:rPr lang="en-US" dirty="0"/>
              <a:t>3. Stack Canaries can help</a:t>
            </a:r>
          </a:p>
        </p:txBody>
      </p:sp>
      <p:sp>
        <p:nvSpPr>
          <p:cNvPr id="38916" name="Rectangle 44"/>
          <p:cNvSpPr>
            <a:spLocks noGrp="1" noChangeArrowheads="1"/>
          </p:cNvSpPr>
          <p:nvPr>
            <p:ph type="body" idx="1"/>
          </p:nvPr>
        </p:nvSpPr>
        <p:spPr>
          <a:xfrm>
            <a:off x="366713" y="1328738"/>
            <a:ext cx="7939087" cy="5224462"/>
          </a:xfrm>
        </p:spPr>
        <p:txBody>
          <a:bodyPr/>
          <a:lstStyle/>
          <a:p>
            <a:pPr eaLnBrk="1" hangingPunct="1"/>
            <a:r>
              <a:rPr lang="en-US" dirty="0"/>
              <a:t>Idea</a:t>
            </a:r>
          </a:p>
          <a:p>
            <a:pPr lvl="1" eaLnBrk="1" hangingPunct="1"/>
            <a:r>
              <a:rPr lang="en-US" dirty="0"/>
              <a:t>Place special value (“canary”) on stack just beyond buffer</a:t>
            </a:r>
          </a:p>
          <a:p>
            <a:pPr lvl="1" eaLnBrk="1" hangingPunct="1"/>
            <a:r>
              <a:rPr lang="en-US" dirty="0"/>
              <a:t>Check for corruption before exiting function</a:t>
            </a:r>
          </a:p>
          <a:p>
            <a:pPr eaLnBrk="1" hangingPunct="1"/>
            <a:r>
              <a:rPr lang="en-US" dirty="0"/>
              <a:t>GCC Implementation</a:t>
            </a:r>
          </a:p>
          <a:p>
            <a:pPr lvl="1" eaLnBrk="1" hangingPunct="1"/>
            <a:r>
              <a:rPr lang="en-US" dirty="0"/>
              <a:t> 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-</a:t>
            </a:r>
            <a:r>
              <a:rPr lang="en-US" b="1" dirty="0" err="1">
                <a:latin typeface="Courier New" pitchFamily="49" charset="0"/>
                <a:cs typeface="Courier New" pitchFamily="49" charset="0"/>
              </a:rPr>
              <a:t>fstack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-protector</a:t>
            </a:r>
          </a:p>
          <a:p>
            <a:pPr lvl="1" eaLnBrk="1" hangingPunct="1"/>
            <a:r>
              <a:rPr lang="en-US" dirty="0"/>
              <a:t>Now the default (disabled earlier)</a:t>
            </a: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1828800" y="3981450"/>
            <a:ext cx="4152900" cy="828675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 eaLnBrk="0" hangingPunct="0">
              <a:tabLst>
                <a:tab pos="457200" algn="l"/>
                <a:tab pos="1485900" algn="l"/>
              </a:tabLst>
              <a:defRPr/>
            </a:pPr>
            <a:r>
              <a:rPr lang="en-US" sz="1600" dirty="0" err="1">
                <a:latin typeface="Courier New" pitchFamily="49" charset="0"/>
                <a:ea typeface="MS Mincho" pitchFamily="49" charset="-128"/>
                <a:cs typeface="+mn-cs"/>
              </a:rPr>
              <a:t>unix</a:t>
            </a:r>
            <a:r>
              <a:rPr lang="en-US" sz="1600" dirty="0">
                <a:latin typeface="Courier New" pitchFamily="49" charset="0"/>
                <a:ea typeface="MS Mincho" pitchFamily="49" charset="-128"/>
                <a:cs typeface="+mn-cs"/>
              </a:rPr>
              <a:t>&gt;</a:t>
            </a:r>
            <a:r>
              <a:rPr lang="en-US" sz="1600" i="1" dirty="0">
                <a:latin typeface="Courier New" pitchFamily="49" charset="0"/>
                <a:ea typeface="MS Mincho" pitchFamily="49" charset="-128"/>
                <a:cs typeface="+mn-cs"/>
              </a:rPr>
              <a:t>./</a:t>
            </a:r>
            <a:r>
              <a:rPr lang="en-US" sz="1600" i="1" dirty="0" err="1">
                <a:latin typeface="Courier New" pitchFamily="49" charset="0"/>
                <a:ea typeface="MS Mincho" pitchFamily="49" charset="-128"/>
                <a:cs typeface="+mn-cs"/>
              </a:rPr>
              <a:t>bufdemo-sp</a:t>
            </a:r>
            <a:endParaRPr lang="en-US" sz="1600" i="1" dirty="0">
              <a:latin typeface="Courier New" pitchFamily="49" charset="0"/>
              <a:ea typeface="MS Mincho" pitchFamily="49" charset="-128"/>
              <a:cs typeface="+mn-cs"/>
            </a:endParaRPr>
          </a:p>
          <a:p>
            <a:pPr eaLnBrk="0" hangingPunct="0">
              <a:tabLst>
                <a:tab pos="457200" algn="l"/>
                <a:tab pos="1485900" algn="l"/>
              </a:tabLst>
              <a:defRPr/>
            </a:pPr>
            <a:r>
              <a:rPr lang="en-US" sz="1600" dirty="0">
                <a:latin typeface="Courier New" pitchFamily="49" charset="0"/>
                <a:ea typeface="MS Mincho" pitchFamily="49" charset="-128"/>
                <a:cs typeface="+mn-cs"/>
              </a:rPr>
              <a:t>Type a string:</a:t>
            </a:r>
            <a:r>
              <a:rPr lang="en-US" sz="1600" i="1" dirty="0">
                <a:latin typeface="Courier New" pitchFamily="49" charset="0"/>
                <a:ea typeface="MS Mincho" pitchFamily="49" charset="-128"/>
                <a:cs typeface="+mn-cs"/>
              </a:rPr>
              <a:t>0123456</a:t>
            </a:r>
          </a:p>
          <a:p>
            <a:pPr eaLnBrk="0" hangingPunct="0">
              <a:tabLst>
                <a:tab pos="457200" algn="l"/>
                <a:tab pos="1485900" algn="l"/>
              </a:tabLst>
              <a:defRPr/>
            </a:pPr>
            <a:r>
              <a:rPr lang="en-US" sz="1600" dirty="0">
                <a:latin typeface="Courier New" pitchFamily="49" charset="0"/>
                <a:ea typeface="MS Mincho" pitchFamily="49" charset="-128"/>
                <a:cs typeface="+mn-cs"/>
              </a:rPr>
              <a:t>0123456</a:t>
            </a: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1828800" y="4886325"/>
            <a:ext cx="4152900" cy="828675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 eaLnBrk="0" hangingPunct="0">
              <a:tabLst>
                <a:tab pos="457200" algn="l"/>
                <a:tab pos="1485900" algn="l"/>
              </a:tabLst>
              <a:defRPr/>
            </a:pPr>
            <a:r>
              <a:rPr lang="en-US" sz="1600" dirty="0" err="1">
                <a:latin typeface="Courier New" pitchFamily="49" charset="0"/>
                <a:ea typeface="MS Mincho" pitchFamily="49" charset="-128"/>
                <a:cs typeface="+mn-cs"/>
              </a:rPr>
              <a:t>unix</a:t>
            </a:r>
            <a:r>
              <a:rPr lang="en-US" sz="1600" dirty="0">
                <a:latin typeface="Courier New" pitchFamily="49" charset="0"/>
                <a:ea typeface="MS Mincho" pitchFamily="49" charset="-128"/>
                <a:cs typeface="+mn-cs"/>
              </a:rPr>
              <a:t>&gt;./</a:t>
            </a:r>
            <a:r>
              <a:rPr lang="en-US" sz="1600" dirty="0" err="1">
                <a:latin typeface="Courier New" pitchFamily="49" charset="0"/>
                <a:ea typeface="MS Mincho" pitchFamily="49" charset="-128"/>
                <a:cs typeface="+mn-cs"/>
              </a:rPr>
              <a:t>bufdemo-sp</a:t>
            </a:r>
            <a:endParaRPr lang="en-US" sz="1600" dirty="0">
              <a:latin typeface="Courier New" pitchFamily="49" charset="0"/>
              <a:ea typeface="MS Mincho" pitchFamily="49" charset="-128"/>
              <a:cs typeface="+mn-cs"/>
            </a:endParaRPr>
          </a:p>
          <a:p>
            <a:pPr eaLnBrk="0" hangingPunct="0">
              <a:tabLst>
                <a:tab pos="457200" algn="l"/>
                <a:tab pos="1485900" algn="l"/>
              </a:tabLst>
              <a:defRPr/>
            </a:pPr>
            <a:r>
              <a:rPr lang="en-US" sz="1600" dirty="0">
                <a:latin typeface="Courier New" pitchFamily="49" charset="0"/>
                <a:ea typeface="MS Mincho" pitchFamily="49" charset="-128"/>
                <a:cs typeface="+mn-cs"/>
              </a:rPr>
              <a:t>Type a string:</a:t>
            </a:r>
            <a:r>
              <a:rPr lang="en-US" sz="1600" i="1" dirty="0">
                <a:latin typeface="Courier New" pitchFamily="49" charset="0"/>
                <a:ea typeface="MS Mincho" pitchFamily="49" charset="-128"/>
                <a:cs typeface="+mn-cs"/>
              </a:rPr>
              <a:t>01234567</a:t>
            </a:r>
          </a:p>
          <a:p>
            <a:pPr eaLnBrk="0" hangingPunct="0">
              <a:tabLst>
                <a:tab pos="457200" algn="l"/>
                <a:tab pos="1485900" algn="l"/>
              </a:tabLst>
              <a:defRPr/>
            </a:pPr>
            <a:r>
              <a:rPr lang="en-US" sz="1600" dirty="0">
                <a:latin typeface="Courier New" pitchFamily="49" charset="0"/>
                <a:ea typeface="MS Mincho" pitchFamily="49" charset="-128"/>
                <a:cs typeface="+mn-cs"/>
              </a:rPr>
              <a:t>*** stack smashing detected ***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444500" y="417513"/>
            <a:ext cx="7099300" cy="573087"/>
          </a:xfrm>
        </p:spPr>
        <p:txBody>
          <a:bodyPr/>
          <a:lstStyle/>
          <a:p>
            <a:pPr eaLnBrk="1" hangingPunct="1"/>
            <a:r>
              <a:rPr lang="en-US" dirty="0"/>
              <a:t>Protected Buffer Disassembly</a:t>
            </a:r>
          </a:p>
        </p:txBody>
      </p:sp>
      <p:sp>
        <p:nvSpPr>
          <p:cNvPr id="448516" name="Rectangle 4"/>
          <p:cNvSpPr>
            <a:spLocks noChangeArrowheads="1"/>
          </p:cNvSpPr>
          <p:nvPr/>
        </p:nvSpPr>
        <p:spPr bwMode="auto">
          <a:xfrm>
            <a:off x="92075" y="1676400"/>
            <a:ext cx="8899526" cy="3967754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7" tIns="44450" rIns="90487" bIns="44450">
            <a:spAutoFit/>
          </a:bodyPr>
          <a:lstStyle/>
          <a:p>
            <a:pPr eaLnBrk="0" hangingPunct="0">
              <a:tabLst>
                <a:tab pos="457200" algn="l"/>
                <a:tab pos="1485900" algn="l"/>
                <a:tab pos="3771900" algn="l"/>
                <a:tab pos="3943350" algn="l"/>
              </a:tabLst>
              <a:defRPr/>
            </a:pPr>
            <a:r>
              <a:rPr lang="sk-SK" sz="1800" dirty="0">
                <a:latin typeface="Courier New" pitchFamily="49" charset="0"/>
                <a:ea typeface="MS Mincho" pitchFamily="49" charset="-128"/>
                <a:cs typeface="+mn-cs"/>
              </a:rPr>
              <a:t>  40072f:	sub    $0x18,%rsp</a:t>
            </a:r>
          </a:p>
          <a:p>
            <a:pPr eaLnBrk="0" hangingPunct="0">
              <a:tabLst>
                <a:tab pos="457200" algn="l"/>
                <a:tab pos="1485900" algn="l"/>
                <a:tab pos="3771900" algn="l"/>
                <a:tab pos="3943350" algn="l"/>
              </a:tabLst>
              <a:defRPr/>
            </a:pPr>
            <a:r>
              <a:rPr lang="sk-SK" sz="1800" dirty="0">
                <a:solidFill>
                  <a:srgbClr val="C00000"/>
                </a:solidFill>
                <a:latin typeface="Courier New" pitchFamily="49" charset="0"/>
                <a:ea typeface="MS Mincho" pitchFamily="49" charset="-128"/>
                <a:cs typeface="+mn-cs"/>
              </a:rPr>
              <a:t>  400733:	mov    %fs:0x28,%rax</a:t>
            </a:r>
          </a:p>
          <a:p>
            <a:pPr eaLnBrk="0" hangingPunct="0">
              <a:tabLst>
                <a:tab pos="457200" algn="l"/>
                <a:tab pos="1485900" algn="l"/>
                <a:tab pos="3771900" algn="l"/>
                <a:tab pos="3943350" algn="l"/>
              </a:tabLst>
              <a:defRPr/>
            </a:pPr>
            <a:r>
              <a:rPr lang="sk-SK" sz="1800" dirty="0">
                <a:solidFill>
                  <a:srgbClr val="C00000"/>
                </a:solidFill>
                <a:latin typeface="Courier New" pitchFamily="49" charset="0"/>
                <a:ea typeface="MS Mincho" pitchFamily="49" charset="-128"/>
                <a:cs typeface="+mn-cs"/>
              </a:rPr>
              <a:t>  40073c:	mov    %rax,0x8(%rsp)</a:t>
            </a:r>
          </a:p>
          <a:p>
            <a:pPr eaLnBrk="0" hangingPunct="0">
              <a:tabLst>
                <a:tab pos="457200" algn="l"/>
                <a:tab pos="1485900" algn="l"/>
                <a:tab pos="3771900" algn="l"/>
                <a:tab pos="3943350" algn="l"/>
              </a:tabLst>
              <a:defRPr/>
            </a:pPr>
            <a:r>
              <a:rPr lang="sk-SK" sz="1800" dirty="0">
                <a:latin typeface="Courier New" pitchFamily="49" charset="0"/>
                <a:ea typeface="MS Mincho" pitchFamily="49" charset="-128"/>
                <a:cs typeface="+mn-cs"/>
              </a:rPr>
              <a:t>  </a:t>
            </a:r>
            <a:r>
              <a:rPr lang="sk-SK" sz="1800" dirty="0">
                <a:solidFill>
                  <a:srgbClr val="C00000"/>
                </a:solidFill>
                <a:latin typeface="Courier New" pitchFamily="49" charset="0"/>
                <a:ea typeface="MS Mincho" pitchFamily="49" charset="-128"/>
                <a:cs typeface="+mn-cs"/>
              </a:rPr>
              <a:t>400741:	xor    %eax,%eax</a:t>
            </a:r>
          </a:p>
          <a:p>
            <a:pPr eaLnBrk="0" hangingPunct="0">
              <a:tabLst>
                <a:tab pos="457200" algn="l"/>
                <a:tab pos="1485900" algn="l"/>
                <a:tab pos="3771900" algn="l"/>
                <a:tab pos="3943350" algn="l"/>
              </a:tabLst>
              <a:defRPr/>
            </a:pPr>
            <a:r>
              <a:rPr lang="sk-SK" sz="1800" dirty="0">
                <a:latin typeface="Courier New" pitchFamily="49" charset="0"/>
                <a:ea typeface="MS Mincho" pitchFamily="49" charset="-128"/>
                <a:cs typeface="+mn-cs"/>
              </a:rPr>
              <a:t>  400743:	mov    %rsp,%rdi</a:t>
            </a:r>
          </a:p>
          <a:p>
            <a:pPr eaLnBrk="0" hangingPunct="0">
              <a:tabLst>
                <a:tab pos="457200" algn="l"/>
                <a:tab pos="1485900" algn="l"/>
                <a:tab pos="3771900" algn="l"/>
                <a:tab pos="3943350" algn="l"/>
              </a:tabLst>
              <a:defRPr/>
            </a:pPr>
            <a:r>
              <a:rPr lang="sk-SK" sz="1800" dirty="0">
                <a:latin typeface="Courier New" pitchFamily="49" charset="0"/>
                <a:ea typeface="MS Mincho" pitchFamily="49" charset="-128"/>
                <a:cs typeface="+mn-cs"/>
              </a:rPr>
              <a:t>  400746:	callq  4006e0 &lt;gets&gt;</a:t>
            </a:r>
          </a:p>
          <a:p>
            <a:pPr eaLnBrk="0" hangingPunct="0">
              <a:tabLst>
                <a:tab pos="457200" algn="l"/>
                <a:tab pos="1485900" algn="l"/>
                <a:tab pos="3771900" algn="l"/>
                <a:tab pos="3943350" algn="l"/>
              </a:tabLst>
              <a:defRPr/>
            </a:pPr>
            <a:r>
              <a:rPr lang="sk-SK" sz="1800" dirty="0">
                <a:latin typeface="Courier New" pitchFamily="49" charset="0"/>
                <a:ea typeface="MS Mincho" pitchFamily="49" charset="-128"/>
                <a:cs typeface="+mn-cs"/>
              </a:rPr>
              <a:t>  40074b:	mov    %rsp,%rdi</a:t>
            </a:r>
          </a:p>
          <a:p>
            <a:pPr eaLnBrk="0" hangingPunct="0">
              <a:tabLst>
                <a:tab pos="457200" algn="l"/>
                <a:tab pos="1485900" algn="l"/>
                <a:tab pos="3771900" algn="l"/>
                <a:tab pos="3943350" algn="l"/>
              </a:tabLst>
              <a:defRPr/>
            </a:pPr>
            <a:r>
              <a:rPr lang="sk-SK" sz="1800" dirty="0">
                <a:latin typeface="Courier New" pitchFamily="49" charset="0"/>
                <a:ea typeface="MS Mincho" pitchFamily="49" charset="-128"/>
                <a:cs typeface="+mn-cs"/>
              </a:rPr>
              <a:t>  40074e:	callq  400570 &lt;puts@plt&gt;</a:t>
            </a:r>
          </a:p>
          <a:p>
            <a:pPr eaLnBrk="0" hangingPunct="0">
              <a:tabLst>
                <a:tab pos="457200" algn="l"/>
                <a:tab pos="1485900" algn="l"/>
                <a:tab pos="3771900" algn="l"/>
                <a:tab pos="3943350" algn="l"/>
              </a:tabLst>
              <a:defRPr/>
            </a:pPr>
            <a:r>
              <a:rPr lang="sk-SK" sz="1800" dirty="0">
                <a:solidFill>
                  <a:srgbClr val="FF0000"/>
                </a:solidFill>
                <a:latin typeface="Courier New" pitchFamily="49" charset="0"/>
                <a:ea typeface="MS Mincho" pitchFamily="49" charset="-128"/>
                <a:cs typeface="+mn-cs"/>
              </a:rPr>
              <a:t>  </a:t>
            </a:r>
            <a:r>
              <a:rPr lang="sk-SK" sz="1800" dirty="0">
                <a:solidFill>
                  <a:srgbClr val="C00000"/>
                </a:solidFill>
                <a:latin typeface="Courier New" pitchFamily="49" charset="0"/>
                <a:ea typeface="MS Mincho" pitchFamily="49" charset="-128"/>
                <a:cs typeface="+mn-cs"/>
              </a:rPr>
              <a:t>400753:	mov    0x8(%rsp),%rax</a:t>
            </a:r>
          </a:p>
          <a:p>
            <a:pPr eaLnBrk="0" hangingPunct="0">
              <a:tabLst>
                <a:tab pos="457200" algn="l"/>
                <a:tab pos="1485900" algn="l"/>
                <a:tab pos="3771900" algn="l"/>
                <a:tab pos="3943350" algn="l"/>
              </a:tabLst>
              <a:defRPr/>
            </a:pPr>
            <a:r>
              <a:rPr lang="sk-SK" sz="1800" dirty="0">
                <a:solidFill>
                  <a:srgbClr val="C00000"/>
                </a:solidFill>
                <a:latin typeface="Courier New" pitchFamily="49" charset="0"/>
                <a:ea typeface="MS Mincho" pitchFamily="49" charset="-128"/>
                <a:cs typeface="+mn-cs"/>
              </a:rPr>
              <a:t>  400758:	xor    %fs:0x28,%rax</a:t>
            </a:r>
          </a:p>
          <a:p>
            <a:pPr eaLnBrk="0" hangingPunct="0">
              <a:tabLst>
                <a:tab pos="457200" algn="l"/>
                <a:tab pos="1485900" algn="l"/>
                <a:tab pos="3771900" algn="l"/>
                <a:tab pos="3943350" algn="l"/>
              </a:tabLst>
              <a:defRPr/>
            </a:pPr>
            <a:r>
              <a:rPr lang="sk-SK" sz="1800" dirty="0">
                <a:latin typeface="Courier New" pitchFamily="49" charset="0"/>
                <a:ea typeface="MS Mincho" pitchFamily="49" charset="-128"/>
                <a:cs typeface="+mn-cs"/>
              </a:rPr>
              <a:t>  400761:	je     400768 &lt;echo+0x39&gt;</a:t>
            </a:r>
          </a:p>
          <a:p>
            <a:pPr eaLnBrk="0" hangingPunct="0">
              <a:tabLst>
                <a:tab pos="457200" algn="l"/>
                <a:tab pos="1485900" algn="l"/>
                <a:tab pos="3771900" algn="l"/>
                <a:tab pos="3943350" algn="l"/>
              </a:tabLst>
              <a:defRPr/>
            </a:pPr>
            <a:r>
              <a:rPr lang="sk-SK" sz="1800" dirty="0">
                <a:solidFill>
                  <a:srgbClr val="FF0000"/>
                </a:solidFill>
                <a:latin typeface="Courier New" pitchFamily="49" charset="0"/>
                <a:ea typeface="MS Mincho" pitchFamily="49" charset="-128"/>
                <a:cs typeface="+mn-cs"/>
              </a:rPr>
              <a:t>  </a:t>
            </a:r>
            <a:r>
              <a:rPr lang="sk-SK" sz="1800" dirty="0">
                <a:solidFill>
                  <a:srgbClr val="C00000"/>
                </a:solidFill>
                <a:latin typeface="Courier New" pitchFamily="49" charset="0"/>
                <a:ea typeface="MS Mincho" pitchFamily="49" charset="-128"/>
                <a:cs typeface="+mn-cs"/>
              </a:rPr>
              <a:t>400763:	callq  400580 &lt;__stack_chk_fail@plt&gt;</a:t>
            </a:r>
          </a:p>
          <a:p>
            <a:pPr eaLnBrk="0" hangingPunct="0">
              <a:tabLst>
                <a:tab pos="457200" algn="l"/>
                <a:tab pos="1485900" algn="l"/>
                <a:tab pos="3771900" algn="l"/>
                <a:tab pos="3943350" algn="l"/>
              </a:tabLst>
              <a:defRPr/>
            </a:pPr>
            <a:r>
              <a:rPr lang="sk-SK" sz="1800" dirty="0">
                <a:latin typeface="Courier New" pitchFamily="49" charset="0"/>
                <a:ea typeface="MS Mincho" pitchFamily="49" charset="-128"/>
                <a:cs typeface="+mn-cs"/>
              </a:rPr>
              <a:t>  400768:	add    $0x18,%rsp</a:t>
            </a:r>
          </a:p>
          <a:p>
            <a:pPr eaLnBrk="0" hangingPunct="0">
              <a:tabLst>
                <a:tab pos="457200" algn="l"/>
                <a:tab pos="1485900" algn="l"/>
                <a:tab pos="3771900" algn="l"/>
                <a:tab pos="3943350" algn="l"/>
              </a:tabLst>
              <a:defRPr/>
            </a:pPr>
            <a:r>
              <a:rPr lang="sk-SK" sz="1800" dirty="0">
                <a:latin typeface="Courier New" pitchFamily="49" charset="0"/>
                <a:ea typeface="MS Mincho" pitchFamily="49" charset="-128"/>
                <a:cs typeface="+mn-cs"/>
              </a:rPr>
              <a:t>  40076c:	retq </a:t>
            </a:r>
            <a:endParaRPr lang="ro-RO" sz="1800" dirty="0">
              <a:latin typeface="Courier New" pitchFamily="49" charset="0"/>
              <a:ea typeface="MS Mincho" pitchFamily="49" charset="-128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2075" y="1221363"/>
            <a:ext cx="8835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alibri" pitchFamily="34" charset="0"/>
              </a:rPr>
              <a:t>echo:</a:t>
            </a:r>
          </a:p>
        </p:txBody>
      </p:sp>
    </p:spTree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419100" y="493713"/>
            <a:ext cx="6489700" cy="573087"/>
          </a:xfrm>
        </p:spPr>
        <p:txBody>
          <a:bodyPr/>
          <a:lstStyle/>
          <a:p>
            <a:pPr eaLnBrk="1" hangingPunct="1"/>
            <a:r>
              <a:rPr lang="en-US" dirty="0"/>
              <a:t>Setting Up Canary</a:t>
            </a:r>
          </a:p>
        </p:txBody>
      </p:sp>
      <p:sp>
        <p:nvSpPr>
          <p:cNvPr id="360451" name="Rectangle 3"/>
          <p:cNvSpPr>
            <a:spLocks noChangeArrowheads="1"/>
          </p:cNvSpPr>
          <p:nvPr/>
        </p:nvSpPr>
        <p:spPr bwMode="auto">
          <a:xfrm>
            <a:off x="2624432" y="5062304"/>
            <a:ext cx="6183312" cy="1567096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 eaLnBrk="0" hangingPunct="0">
              <a:tabLst>
                <a:tab pos="457200" algn="l"/>
                <a:tab pos="1543050" algn="l"/>
              </a:tabLst>
              <a:defRPr/>
            </a:pPr>
            <a:r>
              <a:rPr lang="en-US" sz="1600" dirty="0">
                <a:latin typeface="Courier New" pitchFamily="49" charset="0"/>
                <a:ea typeface="MS Mincho" pitchFamily="49" charset="-128"/>
                <a:cs typeface="+mn-cs"/>
              </a:rPr>
              <a:t>echo:</a:t>
            </a:r>
          </a:p>
          <a:p>
            <a:pPr eaLnBrk="0" hangingPunct="0">
              <a:tabLst>
                <a:tab pos="457200" algn="l"/>
                <a:tab pos="1543050" algn="l"/>
              </a:tabLst>
              <a:defRPr/>
            </a:pPr>
            <a:r>
              <a:rPr lang="en-US" sz="1600" dirty="0">
                <a:latin typeface="Courier New" pitchFamily="49" charset="0"/>
                <a:ea typeface="MS Mincho" pitchFamily="49" charset="-128"/>
              </a:rPr>
              <a:t>	. . .</a:t>
            </a:r>
          </a:p>
          <a:p>
            <a:pPr eaLnBrk="0" hangingPunct="0">
              <a:tabLst>
                <a:tab pos="457200" algn="l"/>
                <a:tab pos="1543050" algn="l"/>
              </a:tabLst>
              <a:defRPr/>
            </a:pPr>
            <a:r>
              <a:rPr lang="en-US" sz="1600" dirty="0">
                <a:latin typeface="Courier New" pitchFamily="49" charset="0"/>
                <a:ea typeface="MS Mincho" pitchFamily="49" charset="-128"/>
                <a:cs typeface="+mn-cs"/>
              </a:rPr>
              <a:t>	</a:t>
            </a:r>
            <a:r>
              <a:rPr lang="en-US" sz="1600" dirty="0" err="1">
                <a:latin typeface="Courier New" pitchFamily="49" charset="0"/>
                <a:ea typeface="MS Mincho" pitchFamily="49" charset="-128"/>
                <a:cs typeface="+mn-cs"/>
              </a:rPr>
              <a:t>movq</a:t>
            </a:r>
            <a:r>
              <a:rPr lang="en-US" sz="1600" dirty="0">
                <a:latin typeface="Courier New" pitchFamily="49" charset="0"/>
                <a:ea typeface="MS Mincho" pitchFamily="49" charset="-128"/>
                <a:cs typeface="+mn-cs"/>
              </a:rPr>
              <a:t>	%fs:40, %</a:t>
            </a:r>
            <a:r>
              <a:rPr lang="en-US" sz="1600" dirty="0" err="1">
                <a:latin typeface="Courier New" pitchFamily="49" charset="0"/>
                <a:ea typeface="MS Mincho" pitchFamily="49" charset="-128"/>
                <a:cs typeface="+mn-cs"/>
              </a:rPr>
              <a:t>rax</a:t>
            </a:r>
            <a:r>
              <a:rPr lang="en-US" sz="1600" dirty="0">
                <a:latin typeface="Courier New" pitchFamily="49" charset="0"/>
                <a:ea typeface="MS Mincho" pitchFamily="49" charset="-128"/>
                <a:cs typeface="+mn-cs"/>
              </a:rPr>
              <a:t>  # Get canary</a:t>
            </a:r>
          </a:p>
          <a:p>
            <a:pPr eaLnBrk="0" hangingPunct="0">
              <a:tabLst>
                <a:tab pos="457200" algn="l"/>
                <a:tab pos="1543050" algn="l"/>
              </a:tabLst>
              <a:defRPr/>
            </a:pPr>
            <a:r>
              <a:rPr lang="en-US" sz="1600" dirty="0">
                <a:latin typeface="Courier New" pitchFamily="49" charset="0"/>
                <a:ea typeface="MS Mincho" pitchFamily="49" charset="-128"/>
                <a:cs typeface="+mn-cs"/>
              </a:rPr>
              <a:t>	</a:t>
            </a:r>
            <a:r>
              <a:rPr lang="en-US" sz="1600" dirty="0" err="1">
                <a:latin typeface="Courier New" pitchFamily="49" charset="0"/>
                <a:ea typeface="MS Mincho" pitchFamily="49" charset="-128"/>
                <a:cs typeface="+mn-cs"/>
              </a:rPr>
              <a:t>movq</a:t>
            </a:r>
            <a:r>
              <a:rPr lang="en-US" sz="1600" dirty="0">
                <a:latin typeface="Courier New" pitchFamily="49" charset="0"/>
                <a:ea typeface="MS Mincho" pitchFamily="49" charset="-128"/>
                <a:cs typeface="+mn-cs"/>
              </a:rPr>
              <a:t>	%</a:t>
            </a:r>
            <a:r>
              <a:rPr lang="en-US" sz="1600" dirty="0" err="1">
                <a:latin typeface="Courier New" pitchFamily="49" charset="0"/>
                <a:ea typeface="MS Mincho" pitchFamily="49" charset="-128"/>
                <a:cs typeface="+mn-cs"/>
              </a:rPr>
              <a:t>rax</a:t>
            </a:r>
            <a:r>
              <a:rPr lang="en-US" sz="1600" dirty="0">
                <a:latin typeface="Courier New" pitchFamily="49" charset="0"/>
                <a:ea typeface="MS Mincho" pitchFamily="49" charset="-128"/>
                <a:cs typeface="+mn-cs"/>
              </a:rPr>
              <a:t>, 8(%</a:t>
            </a:r>
            <a:r>
              <a:rPr lang="en-US" sz="1600" dirty="0" err="1">
                <a:latin typeface="Courier New" pitchFamily="49" charset="0"/>
                <a:ea typeface="MS Mincho" pitchFamily="49" charset="-128"/>
                <a:cs typeface="+mn-cs"/>
              </a:rPr>
              <a:t>rsp</a:t>
            </a:r>
            <a:r>
              <a:rPr lang="en-US" sz="1600" dirty="0">
                <a:latin typeface="Courier New" pitchFamily="49" charset="0"/>
                <a:ea typeface="MS Mincho" pitchFamily="49" charset="-128"/>
                <a:cs typeface="+mn-cs"/>
              </a:rPr>
              <a:t>) # Place on stack</a:t>
            </a:r>
          </a:p>
          <a:p>
            <a:pPr eaLnBrk="0" hangingPunct="0">
              <a:tabLst>
                <a:tab pos="457200" algn="l"/>
                <a:tab pos="1543050" algn="l"/>
              </a:tabLst>
              <a:defRPr/>
            </a:pPr>
            <a:r>
              <a:rPr lang="en-US" sz="1600" dirty="0">
                <a:latin typeface="Courier New" pitchFamily="49" charset="0"/>
                <a:ea typeface="MS Mincho" pitchFamily="49" charset="-128"/>
                <a:cs typeface="+mn-cs"/>
              </a:rPr>
              <a:t>	</a:t>
            </a:r>
            <a:r>
              <a:rPr lang="en-US" sz="1600" dirty="0" err="1">
                <a:latin typeface="Courier New" pitchFamily="49" charset="0"/>
                <a:ea typeface="MS Mincho" pitchFamily="49" charset="-128"/>
                <a:cs typeface="+mn-cs"/>
              </a:rPr>
              <a:t>xorl</a:t>
            </a:r>
            <a:r>
              <a:rPr lang="en-US" sz="1600" dirty="0">
                <a:latin typeface="Courier New" pitchFamily="49" charset="0"/>
                <a:ea typeface="MS Mincho" pitchFamily="49" charset="-128"/>
                <a:cs typeface="+mn-cs"/>
              </a:rPr>
              <a:t>	%</a:t>
            </a:r>
            <a:r>
              <a:rPr lang="en-US" sz="1600" dirty="0" err="1">
                <a:latin typeface="Courier New" pitchFamily="49" charset="0"/>
                <a:ea typeface="MS Mincho" pitchFamily="49" charset="-128"/>
                <a:cs typeface="+mn-cs"/>
              </a:rPr>
              <a:t>eax</a:t>
            </a:r>
            <a:r>
              <a:rPr lang="en-US" sz="1600" dirty="0">
                <a:latin typeface="Courier New" pitchFamily="49" charset="0"/>
                <a:ea typeface="MS Mincho" pitchFamily="49" charset="-128"/>
                <a:cs typeface="+mn-cs"/>
              </a:rPr>
              <a:t>, %</a:t>
            </a:r>
            <a:r>
              <a:rPr lang="en-US" sz="1600" dirty="0" err="1">
                <a:latin typeface="Courier New" pitchFamily="49" charset="0"/>
                <a:ea typeface="MS Mincho" pitchFamily="49" charset="-128"/>
                <a:cs typeface="+mn-cs"/>
              </a:rPr>
              <a:t>eax</a:t>
            </a:r>
            <a:r>
              <a:rPr lang="en-US" sz="1600" dirty="0">
                <a:latin typeface="Courier New" pitchFamily="49" charset="0"/>
                <a:ea typeface="MS Mincho" pitchFamily="49" charset="-128"/>
                <a:cs typeface="+mn-cs"/>
              </a:rPr>
              <a:t>    # Erase canary</a:t>
            </a:r>
          </a:p>
          <a:p>
            <a:pPr eaLnBrk="0" hangingPunct="0">
              <a:tabLst>
                <a:tab pos="457200" algn="l"/>
                <a:tab pos="1543050" algn="l"/>
              </a:tabLst>
              <a:defRPr/>
            </a:pPr>
            <a:r>
              <a:rPr lang="en-US" sz="1600" dirty="0">
                <a:latin typeface="Courier New" pitchFamily="49" charset="0"/>
                <a:ea typeface="MS Mincho" pitchFamily="49" charset="-128"/>
                <a:cs typeface="+mn-cs"/>
              </a:rPr>
              <a:t>	. . .</a:t>
            </a:r>
          </a:p>
        </p:txBody>
      </p:sp>
      <p:sp>
        <p:nvSpPr>
          <p:cNvPr id="25604" name="Rectangle 4"/>
          <p:cNvSpPr>
            <a:spLocks noChangeArrowheads="1"/>
          </p:cNvSpPr>
          <p:nvPr/>
        </p:nvSpPr>
        <p:spPr bwMode="auto">
          <a:xfrm>
            <a:off x="3124200" y="1235075"/>
            <a:ext cx="5105400" cy="1812925"/>
          </a:xfrm>
          <a:prstGeom prst="rect">
            <a:avLst/>
          </a:prstGeom>
          <a:solidFill>
            <a:srgbClr val="F6F5BD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0487" tIns="44450" rIns="90487" bIns="44450">
            <a:spAutoFit/>
          </a:bodyPr>
          <a:lstStyle/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600" dirty="0">
                <a:latin typeface="Courier New" pitchFamily="49" charset="0"/>
                <a:ea typeface="MS Mincho" pitchFamily="49" charset="-128"/>
              </a:rPr>
              <a:t>/* Echo Line */</a:t>
            </a:r>
            <a:br>
              <a:rPr lang="en-US" sz="1600" dirty="0">
                <a:latin typeface="Courier New" pitchFamily="49" charset="0"/>
                <a:ea typeface="MS Mincho" pitchFamily="49" charset="-128"/>
              </a:rPr>
            </a:br>
            <a:r>
              <a:rPr lang="en-US" sz="1600" dirty="0">
                <a:latin typeface="Courier New" pitchFamily="49" charset="0"/>
                <a:ea typeface="MS Mincho" pitchFamily="49" charset="-128"/>
              </a:rPr>
              <a:t>void echo()</a:t>
            </a:r>
            <a:br>
              <a:rPr lang="en-US" sz="1600" dirty="0">
                <a:latin typeface="Courier New" pitchFamily="49" charset="0"/>
                <a:ea typeface="MS Mincho" pitchFamily="49" charset="-128"/>
              </a:rPr>
            </a:br>
            <a:r>
              <a:rPr lang="en-US" sz="1600" dirty="0">
                <a:latin typeface="Courier New" pitchFamily="49" charset="0"/>
                <a:ea typeface="MS Mincho" pitchFamily="49" charset="-128"/>
              </a:rPr>
              <a:t>{</a:t>
            </a:r>
            <a:br>
              <a:rPr lang="en-US" sz="1600" dirty="0">
                <a:latin typeface="Courier New" pitchFamily="49" charset="0"/>
                <a:ea typeface="MS Mincho" pitchFamily="49" charset="-128"/>
              </a:rPr>
            </a:br>
            <a:r>
              <a:rPr lang="en-US" sz="1600" dirty="0">
                <a:latin typeface="Courier New" pitchFamily="49" charset="0"/>
                <a:ea typeface="MS Mincho" pitchFamily="49" charset="-128"/>
              </a:rPr>
              <a:t>    char </a:t>
            </a:r>
            <a:r>
              <a:rPr lang="en-US" sz="1600" dirty="0" err="1">
                <a:latin typeface="Courier New" pitchFamily="49" charset="0"/>
                <a:ea typeface="MS Mincho" pitchFamily="49" charset="-128"/>
              </a:rPr>
              <a:t>buf</a:t>
            </a:r>
            <a:r>
              <a:rPr lang="en-US" sz="1600" dirty="0">
                <a:latin typeface="Courier New" pitchFamily="49" charset="0"/>
                <a:ea typeface="MS Mincho" pitchFamily="49" charset="-128"/>
              </a:rPr>
              <a:t>[4];  /* Way too small! */</a:t>
            </a:r>
            <a:br>
              <a:rPr lang="en-US" sz="1600" dirty="0">
                <a:latin typeface="Courier New" pitchFamily="49" charset="0"/>
                <a:ea typeface="MS Mincho" pitchFamily="49" charset="-128"/>
              </a:rPr>
            </a:br>
            <a:r>
              <a:rPr lang="en-US" sz="1600" dirty="0">
                <a:latin typeface="Courier New" pitchFamily="49" charset="0"/>
                <a:ea typeface="MS Mincho" pitchFamily="49" charset="-128"/>
              </a:rPr>
              <a:t>    gets(</a:t>
            </a:r>
            <a:r>
              <a:rPr lang="en-US" sz="1600" dirty="0" err="1">
                <a:latin typeface="Courier New" pitchFamily="49" charset="0"/>
                <a:ea typeface="MS Mincho" pitchFamily="49" charset="-128"/>
              </a:rPr>
              <a:t>buf</a:t>
            </a:r>
            <a:r>
              <a:rPr lang="en-US" sz="1600" dirty="0">
                <a:latin typeface="Courier New" pitchFamily="49" charset="0"/>
                <a:ea typeface="MS Mincho" pitchFamily="49" charset="-128"/>
              </a:rPr>
              <a:t>);</a:t>
            </a:r>
            <a:br>
              <a:rPr lang="en-US" sz="1600" dirty="0">
                <a:latin typeface="Courier New" pitchFamily="49" charset="0"/>
                <a:ea typeface="MS Mincho" pitchFamily="49" charset="-128"/>
              </a:rPr>
            </a:br>
            <a:r>
              <a:rPr lang="en-US" sz="1600" dirty="0">
                <a:latin typeface="Courier New" pitchFamily="49" charset="0"/>
                <a:ea typeface="MS Mincho" pitchFamily="49" charset="-128"/>
              </a:rPr>
              <a:t>    puts(</a:t>
            </a:r>
            <a:r>
              <a:rPr lang="en-US" sz="1600" dirty="0" err="1">
                <a:latin typeface="Courier New" pitchFamily="49" charset="0"/>
                <a:ea typeface="MS Mincho" pitchFamily="49" charset="-128"/>
              </a:rPr>
              <a:t>buf</a:t>
            </a:r>
            <a:r>
              <a:rPr lang="en-US" sz="1600" dirty="0">
                <a:latin typeface="Courier New" pitchFamily="49" charset="0"/>
                <a:ea typeface="MS Mincho" pitchFamily="49" charset="-128"/>
              </a:rPr>
              <a:t>);</a:t>
            </a:r>
            <a:br>
              <a:rPr lang="en-US" sz="1600" dirty="0">
                <a:latin typeface="Courier New" pitchFamily="49" charset="0"/>
                <a:ea typeface="MS Mincho" pitchFamily="49" charset="-128"/>
              </a:rPr>
            </a:br>
            <a:r>
              <a:rPr lang="en-US" sz="1600" dirty="0">
                <a:latin typeface="Courier New" pitchFamily="49" charset="0"/>
                <a:ea typeface="MS Mincho" pitchFamily="49" charset="-128"/>
              </a:rPr>
              <a:t>}</a:t>
            </a:r>
          </a:p>
        </p:txBody>
      </p:sp>
      <p:sp>
        <p:nvSpPr>
          <p:cNvPr id="21" name="Rectangle 22"/>
          <p:cNvSpPr>
            <a:spLocks noChangeArrowheads="1"/>
          </p:cNvSpPr>
          <p:nvPr/>
        </p:nvSpPr>
        <p:spPr bwMode="auto">
          <a:xfrm>
            <a:off x="533400" y="2503486"/>
            <a:ext cx="1797050" cy="608299"/>
          </a:xfrm>
          <a:prstGeom prst="rect">
            <a:avLst/>
          </a:prstGeom>
          <a:solidFill>
            <a:srgbClr val="D5F1CF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1800" b="0" dirty="0">
                <a:latin typeface="Calibri" pitchFamily="34" charset="0"/>
                <a:cs typeface="+mn-cs"/>
              </a:rPr>
              <a:t>Return Address</a:t>
            </a:r>
          </a:p>
          <a:p>
            <a:pPr algn="ctr">
              <a:defRPr/>
            </a:pPr>
            <a:r>
              <a:rPr lang="en-US" sz="1800" b="0" dirty="0">
                <a:latin typeface="Calibri" pitchFamily="34" charset="0"/>
                <a:cs typeface="+mn-cs"/>
              </a:rPr>
              <a:t>(8 bytes)</a:t>
            </a:r>
          </a:p>
        </p:txBody>
      </p:sp>
      <p:sp>
        <p:nvSpPr>
          <p:cNvPr id="22" name="Line 29"/>
          <p:cNvSpPr>
            <a:spLocks noChangeShapeType="1"/>
          </p:cNvSpPr>
          <p:nvPr/>
        </p:nvSpPr>
        <p:spPr bwMode="auto">
          <a:xfrm flipH="1">
            <a:off x="2952750" y="4814816"/>
            <a:ext cx="45085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3" name="Rectangle 30"/>
          <p:cNvSpPr>
            <a:spLocks noChangeArrowheads="1"/>
          </p:cNvSpPr>
          <p:nvPr/>
        </p:nvSpPr>
        <p:spPr bwMode="auto">
          <a:xfrm>
            <a:off x="3365500" y="4641778"/>
            <a:ext cx="73875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dirty="0">
                <a:latin typeface="Courier New" pitchFamily="49" charset="0"/>
              </a:rPr>
              <a:t>%</a:t>
            </a:r>
            <a:r>
              <a:rPr lang="en-US" sz="1800" dirty="0" err="1">
                <a:latin typeface="Courier New" pitchFamily="49" charset="0"/>
              </a:rPr>
              <a:t>rsp</a:t>
            </a:r>
            <a:endParaRPr lang="en-US" sz="1800" dirty="0">
              <a:latin typeface="Courier New" pitchFamily="49" charset="0"/>
            </a:endParaRPr>
          </a:p>
        </p:txBody>
      </p:sp>
      <p:sp>
        <p:nvSpPr>
          <p:cNvPr id="24" name="Rectangle 31"/>
          <p:cNvSpPr>
            <a:spLocks noChangeArrowheads="1"/>
          </p:cNvSpPr>
          <p:nvPr/>
        </p:nvSpPr>
        <p:spPr bwMode="auto">
          <a:xfrm>
            <a:off x="533400" y="1360487"/>
            <a:ext cx="1797050" cy="114300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pPr algn="ctr">
              <a:defRPr/>
            </a:pPr>
            <a:r>
              <a:rPr lang="en-US" sz="1800" b="0" dirty="0">
                <a:latin typeface="Calibri" pitchFamily="34" charset="0"/>
                <a:cs typeface="+mn-cs"/>
              </a:rPr>
              <a:t>Stack Frame</a:t>
            </a:r>
          </a:p>
          <a:p>
            <a:pPr algn="ctr">
              <a:defRPr/>
            </a:pPr>
            <a:r>
              <a:rPr lang="en-US" sz="1800" b="0" dirty="0">
                <a:latin typeface="Calibri" pitchFamily="34" charset="0"/>
                <a:cs typeface="+mn-cs"/>
              </a:rPr>
              <a:t>for </a:t>
            </a:r>
            <a:r>
              <a:rPr lang="en-US" sz="1800" dirty="0" err="1">
                <a:latin typeface="Courier New" pitchFamily="49" charset="0"/>
                <a:cs typeface="+mn-cs"/>
              </a:rPr>
              <a:t>call_echo</a:t>
            </a:r>
            <a:endParaRPr lang="en-US" sz="1800" dirty="0">
              <a:latin typeface="Courier New" pitchFamily="49" charset="0"/>
              <a:cs typeface="+mn-cs"/>
            </a:endParaRPr>
          </a:p>
        </p:txBody>
      </p:sp>
      <p:sp>
        <p:nvSpPr>
          <p:cNvPr id="25" name="Rectangle 24"/>
          <p:cNvSpPr>
            <a:spLocks noChangeArrowheads="1"/>
          </p:cNvSpPr>
          <p:nvPr/>
        </p:nvSpPr>
        <p:spPr bwMode="auto">
          <a:xfrm>
            <a:off x="533400" y="4648200"/>
            <a:ext cx="449263" cy="3048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1800" dirty="0">
                <a:latin typeface="Courier New" pitchFamily="49" charset="0"/>
                <a:cs typeface="+mn-cs"/>
              </a:rPr>
              <a:t>[3]</a:t>
            </a:r>
          </a:p>
        </p:txBody>
      </p:sp>
      <p:sp>
        <p:nvSpPr>
          <p:cNvPr id="26" name="Rectangle 25"/>
          <p:cNvSpPr>
            <a:spLocks noChangeArrowheads="1"/>
          </p:cNvSpPr>
          <p:nvPr/>
        </p:nvSpPr>
        <p:spPr bwMode="auto">
          <a:xfrm>
            <a:off x="982663" y="4648200"/>
            <a:ext cx="449262" cy="3048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1800">
                <a:latin typeface="Courier New" pitchFamily="49" charset="0"/>
                <a:cs typeface="+mn-cs"/>
              </a:rPr>
              <a:t>[2]</a:t>
            </a:r>
          </a:p>
        </p:txBody>
      </p:sp>
      <p:sp>
        <p:nvSpPr>
          <p:cNvPr id="27" name="Rectangle 26"/>
          <p:cNvSpPr>
            <a:spLocks noChangeArrowheads="1"/>
          </p:cNvSpPr>
          <p:nvPr/>
        </p:nvSpPr>
        <p:spPr bwMode="auto">
          <a:xfrm>
            <a:off x="1431925" y="4648200"/>
            <a:ext cx="449263" cy="3048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1800">
                <a:latin typeface="Courier New" pitchFamily="49" charset="0"/>
                <a:cs typeface="+mn-cs"/>
              </a:rPr>
              <a:t>[1]</a:t>
            </a:r>
          </a:p>
        </p:txBody>
      </p:sp>
      <p:sp>
        <p:nvSpPr>
          <p:cNvPr id="28" name="Rectangle 27"/>
          <p:cNvSpPr>
            <a:spLocks noChangeArrowheads="1"/>
          </p:cNvSpPr>
          <p:nvPr/>
        </p:nvSpPr>
        <p:spPr bwMode="auto">
          <a:xfrm>
            <a:off x="1881188" y="4648200"/>
            <a:ext cx="449262" cy="3048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1800">
                <a:latin typeface="Courier New" pitchFamily="49" charset="0"/>
                <a:cs typeface="+mn-cs"/>
              </a:rPr>
              <a:t>[0]</a:t>
            </a:r>
          </a:p>
        </p:txBody>
      </p:sp>
      <p:sp>
        <p:nvSpPr>
          <p:cNvPr id="29" name="Rectangle 28"/>
          <p:cNvSpPr>
            <a:spLocks noChangeArrowheads="1"/>
          </p:cNvSpPr>
          <p:nvPr/>
        </p:nvSpPr>
        <p:spPr bwMode="auto">
          <a:xfrm>
            <a:off x="2330450" y="4648200"/>
            <a:ext cx="5937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dirty="0" err="1">
                <a:latin typeface="Courier New" pitchFamily="49" charset="0"/>
              </a:rPr>
              <a:t>buf</a:t>
            </a:r>
            <a:endParaRPr lang="en-US" sz="1800" dirty="0">
              <a:latin typeface="Courier New" pitchFamily="49" charset="0"/>
            </a:endParaRPr>
          </a:p>
        </p:txBody>
      </p:sp>
      <p:sp>
        <p:nvSpPr>
          <p:cNvPr id="30" name="TextBox 29"/>
          <p:cNvSpPr txBox="1">
            <a:spLocks noChangeArrowheads="1"/>
          </p:cNvSpPr>
          <p:nvPr/>
        </p:nvSpPr>
        <p:spPr bwMode="auto">
          <a:xfrm>
            <a:off x="457200" y="990600"/>
            <a:ext cx="190817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1800" i="1">
                <a:solidFill>
                  <a:srgbClr val="C00000"/>
                </a:solidFill>
                <a:latin typeface="Calibri" pitchFamily="34" charset="0"/>
              </a:rPr>
              <a:t>Before call to gets</a:t>
            </a:r>
          </a:p>
        </p:txBody>
      </p:sp>
      <p:sp>
        <p:nvSpPr>
          <p:cNvPr id="31" name="Rectangle 23"/>
          <p:cNvSpPr>
            <a:spLocks noChangeArrowheads="1"/>
          </p:cNvSpPr>
          <p:nvPr/>
        </p:nvSpPr>
        <p:spPr bwMode="auto">
          <a:xfrm>
            <a:off x="533400" y="3113087"/>
            <a:ext cx="1797050" cy="1531207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1800" b="0" dirty="0">
                <a:latin typeface="Calibri" pitchFamily="34" charset="0"/>
              </a:rPr>
              <a:t>20 bytes unused</a:t>
            </a:r>
            <a:endParaRPr lang="en-US" sz="1800" dirty="0">
              <a:latin typeface="Courier New" pitchFamily="49" charset="0"/>
            </a:endParaRPr>
          </a:p>
        </p:txBody>
      </p:sp>
      <p:sp>
        <p:nvSpPr>
          <p:cNvPr id="32" name="Rectangle 22"/>
          <p:cNvSpPr>
            <a:spLocks noChangeArrowheads="1"/>
          </p:cNvSpPr>
          <p:nvPr/>
        </p:nvSpPr>
        <p:spPr bwMode="auto">
          <a:xfrm>
            <a:off x="533400" y="3735101"/>
            <a:ext cx="1797050" cy="608299"/>
          </a:xfrm>
          <a:prstGeom prst="rect">
            <a:avLst/>
          </a:prstGeom>
          <a:solidFill>
            <a:srgbClr val="F1C7C7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1800" b="0" dirty="0">
                <a:latin typeface="Calibri" pitchFamily="34" charset="0"/>
                <a:cs typeface="+mn-cs"/>
              </a:rPr>
              <a:t>Canary</a:t>
            </a:r>
          </a:p>
          <a:p>
            <a:pPr algn="ctr">
              <a:defRPr/>
            </a:pPr>
            <a:r>
              <a:rPr lang="en-US" sz="1800" b="0" dirty="0">
                <a:latin typeface="Calibri" pitchFamily="34" charset="0"/>
                <a:cs typeface="+mn-cs"/>
              </a:rPr>
              <a:t>(8 bytes)</a:t>
            </a:r>
          </a:p>
        </p:txBody>
      </p:sp>
    </p:spTree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419100" y="493713"/>
            <a:ext cx="6489700" cy="573087"/>
          </a:xfrm>
        </p:spPr>
        <p:txBody>
          <a:bodyPr/>
          <a:lstStyle/>
          <a:p>
            <a:pPr eaLnBrk="1" hangingPunct="1"/>
            <a:r>
              <a:rPr lang="en-US" dirty="0"/>
              <a:t>Checking Canary</a:t>
            </a:r>
          </a:p>
        </p:txBody>
      </p:sp>
      <p:sp>
        <p:nvSpPr>
          <p:cNvPr id="360451" name="Rectangle 3"/>
          <p:cNvSpPr>
            <a:spLocks noChangeArrowheads="1"/>
          </p:cNvSpPr>
          <p:nvPr/>
        </p:nvSpPr>
        <p:spPr bwMode="auto">
          <a:xfrm>
            <a:off x="2627312" y="5044683"/>
            <a:ext cx="6516688" cy="1567096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7" tIns="44450" rIns="90487" bIns="44450">
            <a:spAutoFit/>
          </a:bodyPr>
          <a:lstStyle/>
          <a:p>
            <a:pPr eaLnBrk="0" hangingPunct="0">
              <a:tabLst>
                <a:tab pos="457200" algn="l"/>
                <a:tab pos="1543050" algn="l"/>
              </a:tabLst>
              <a:defRPr/>
            </a:pPr>
            <a:r>
              <a:rPr lang="en-US" sz="1600" dirty="0">
                <a:latin typeface="Courier New" pitchFamily="49" charset="0"/>
                <a:ea typeface="MS Mincho" pitchFamily="49" charset="-128"/>
                <a:cs typeface="+mn-cs"/>
              </a:rPr>
              <a:t>echo:</a:t>
            </a:r>
          </a:p>
          <a:p>
            <a:pPr eaLnBrk="0" hangingPunct="0">
              <a:tabLst>
                <a:tab pos="457200" algn="l"/>
                <a:tab pos="1543050" algn="l"/>
              </a:tabLst>
              <a:defRPr/>
            </a:pPr>
            <a:r>
              <a:rPr lang="en-US" sz="1600" dirty="0">
                <a:latin typeface="Courier New" pitchFamily="49" charset="0"/>
                <a:ea typeface="MS Mincho" pitchFamily="49" charset="-128"/>
              </a:rPr>
              <a:t>	. . .</a:t>
            </a:r>
          </a:p>
          <a:p>
            <a:pPr eaLnBrk="0" hangingPunct="0">
              <a:tabLst>
                <a:tab pos="457200" algn="l"/>
                <a:tab pos="1543050" algn="l"/>
              </a:tabLst>
              <a:defRPr/>
            </a:pPr>
            <a:r>
              <a:rPr lang="en-US" sz="1600" dirty="0">
                <a:latin typeface="Courier New" pitchFamily="49" charset="0"/>
                <a:ea typeface="MS Mincho" pitchFamily="49" charset="-128"/>
                <a:cs typeface="+mn-cs"/>
              </a:rPr>
              <a:t>	</a:t>
            </a:r>
            <a:r>
              <a:rPr lang="en-US" sz="1600" dirty="0" err="1">
                <a:latin typeface="Courier New" pitchFamily="49" charset="0"/>
                <a:ea typeface="MS Mincho" pitchFamily="49" charset="-128"/>
                <a:cs typeface="+mn-cs"/>
              </a:rPr>
              <a:t>movq</a:t>
            </a:r>
            <a:r>
              <a:rPr lang="en-US" sz="1600" dirty="0">
                <a:latin typeface="Courier New" pitchFamily="49" charset="0"/>
                <a:ea typeface="MS Mincho" pitchFamily="49" charset="-128"/>
                <a:cs typeface="+mn-cs"/>
              </a:rPr>
              <a:t>	8(%</a:t>
            </a:r>
            <a:r>
              <a:rPr lang="en-US" sz="1600" dirty="0" err="1">
                <a:latin typeface="Courier New" pitchFamily="49" charset="0"/>
                <a:ea typeface="MS Mincho" pitchFamily="49" charset="-128"/>
                <a:cs typeface="+mn-cs"/>
              </a:rPr>
              <a:t>rsp</a:t>
            </a:r>
            <a:r>
              <a:rPr lang="en-US" sz="1600" dirty="0">
                <a:latin typeface="Courier New" pitchFamily="49" charset="0"/>
                <a:ea typeface="MS Mincho" pitchFamily="49" charset="-128"/>
                <a:cs typeface="+mn-cs"/>
              </a:rPr>
              <a:t>), %</a:t>
            </a:r>
            <a:r>
              <a:rPr lang="en-US" sz="1600" dirty="0" err="1">
                <a:latin typeface="Courier New" pitchFamily="49" charset="0"/>
                <a:ea typeface="MS Mincho" pitchFamily="49" charset="-128"/>
                <a:cs typeface="+mn-cs"/>
              </a:rPr>
              <a:t>rax</a:t>
            </a:r>
            <a:r>
              <a:rPr lang="en-US" sz="1600" dirty="0">
                <a:latin typeface="Courier New" pitchFamily="49" charset="0"/>
                <a:ea typeface="MS Mincho" pitchFamily="49" charset="-128"/>
                <a:cs typeface="+mn-cs"/>
              </a:rPr>
              <a:t>     # Retrieve from stack</a:t>
            </a:r>
          </a:p>
          <a:p>
            <a:pPr eaLnBrk="0" hangingPunct="0">
              <a:tabLst>
                <a:tab pos="457200" algn="l"/>
                <a:tab pos="1543050" algn="l"/>
              </a:tabLst>
              <a:defRPr/>
            </a:pPr>
            <a:r>
              <a:rPr lang="en-US" sz="1600" dirty="0">
                <a:latin typeface="Courier New" pitchFamily="49" charset="0"/>
                <a:ea typeface="MS Mincho" pitchFamily="49" charset="-128"/>
                <a:cs typeface="+mn-cs"/>
              </a:rPr>
              <a:t>	</a:t>
            </a:r>
            <a:r>
              <a:rPr lang="en-US" sz="1600" dirty="0" err="1">
                <a:latin typeface="Courier New" pitchFamily="49" charset="0"/>
                <a:ea typeface="MS Mincho" pitchFamily="49" charset="-128"/>
                <a:cs typeface="+mn-cs"/>
              </a:rPr>
              <a:t>xorq</a:t>
            </a:r>
            <a:r>
              <a:rPr lang="en-US" sz="1600" dirty="0">
                <a:latin typeface="Courier New" pitchFamily="49" charset="0"/>
                <a:ea typeface="MS Mincho" pitchFamily="49" charset="-128"/>
                <a:cs typeface="+mn-cs"/>
              </a:rPr>
              <a:t>	%fs:40, %</a:t>
            </a:r>
            <a:r>
              <a:rPr lang="en-US" sz="1600" dirty="0" err="1">
                <a:latin typeface="Courier New" pitchFamily="49" charset="0"/>
                <a:ea typeface="MS Mincho" pitchFamily="49" charset="-128"/>
                <a:cs typeface="+mn-cs"/>
              </a:rPr>
              <a:t>rax</a:t>
            </a:r>
            <a:r>
              <a:rPr lang="en-US" sz="1600" dirty="0">
                <a:latin typeface="Courier New" pitchFamily="49" charset="0"/>
                <a:ea typeface="MS Mincho" pitchFamily="49" charset="-128"/>
                <a:cs typeface="+mn-cs"/>
              </a:rPr>
              <a:t>      # Compare to canary</a:t>
            </a:r>
          </a:p>
          <a:p>
            <a:pPr eaLnBrk="0" hangingPunct="0">
              <a:tabLst>
                <a:tab pos="457200" algn="l"/>
                <a:tab pos="1543050" algn="l"/>
              </a:tabLst>
              <a:defRPr/>
            </a:pPr>
            <a:r>
              <a:rPr lang="en-US" sz="1600" dirty="0">
                <a:latin typeface="Courier New" pitchFamily="49" charset="0"/>
                <a:ea typeface="MS Mincho" pitchFamily="49" charset="-128"/>
                <a:cs typeface="+mn-cs"/>
              </a:rPr>
              <a:t>	je	.L6               # If same, OK</a:t>
            </a:r>
          </a:p>
          <a:p>
            <a:pPr eaLnBrk="0" hangingPunct="0">
              <a:tabLst>
                <a:tab pos="457200" algn="l"/>
                <a:tab pos="1543050" algn="l"/>
              </a:tabLst>
              <a:defRPr/>
            </a:pPr>
            <a:r>
              <a:rPr lang="en-US" sz="1600" dirty="0">
                <a:latin typeface="Courier New" pitchFamily="49" charset="0"/>
                <a:ea typeface="MS Mincho" pitchFamily="49" charset="-128"/>
                <a:cs typeface="+mn-cs"/>
              </a:rPr>
              <a:t>	call	__</a:t>
            </a:r>
            <a:r>
              <a:rPr lang="en-US" sz="1600" dirty="0" err="1">
                <a:latin typeface="Courier New" pitchFamily="49" charset="0"/>
                <a:ea typeface="MS Mincho" pitchFamily="49" charset="-128"/>
                <a:cs typeface="+mn-cs"/>
              </a:rPr>
              <a:t>stack_chk_fail</a:t>
            </a:r>
            <a:r>
              <a:rPr lang="en-US" sz="1600" dirty="0">
                <a:latin typeface="Courier New" pitchFamily="49" charset="0"/>
                <a:ea typeface="MS Mincho" pitchFamily="49" charset="-128"/>
                <a:cs typeface="+mn-cs"/>
              </a:rPr>
              <a:t>  # FAIL</a:t>
            </a:r>
          </a:p>
        </p:txBody>
      </p:sp>
      <p:sp>
        <p:nvSpPr>
          <p:cNvPr id="25604" name="Rectangle 4"/>
          <p:cNvSpPr>
            <a:spLocks noChangeArrowheads="1"/>
          </p:cNvSpPr>
          <p:nvPr/>
        </p:nvSpPr>
        <p:spPr bwMode="auto">
          <a:xfrm>
            <a:off x="3124200" y="1235075"/>
            <a:ext cx="5105400" cy="1812925"/>
          </a:xfrm>
          <a:prstGeom prst="rect">
            <a:avLst/>
          </a:prstGeom>
          <a:solidFill>
            <a:srgbClr val="F6F5BD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0487" tIns="44450" rIns="90487" bIns="44450">
            <a:spAutoFit/>
          </a:bodyPr>
          <a:lstStyle/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600">
                <a:latin typeface="Courier New" pitchFamily="49" charset="0"/>
                <a:ea typeface="MS Mincho" pitchFamily="49" charset="-128"/>
              </a:rPr>
              <a:t>/* Echo Line */</a:t>
            </a:r>
            <a:br>
              <a:rPr lang="en-US" sz="1600">
                <a:latin typeface="Courier New" pitchFamily="49" charset="0"/>
                <a:ea typeface="MS Mincho" pitchFamily="49" charset="-128"/>
              </a:rPr>
            </a:br>
            <a:r>
              <a:rPr lang="en-US" sz="1600">
                <a:latin typeface="Courier New" pitchFamily="49" charset="0"/>
                <a:ea typeface="MS Mincho" pitchFamily="49" charset="-128"/>
              </a:rPr>
              <a:t>void echo()</a:t>
            </a:r>
            <a:br>
              <a:rPr lang="en-US" sz="1600">
                <a:latin typeface="Courier New" pitchFamily="49" charset="0"/>
                <a:ea typeface="MS Mincho" pitchFamily="49" charset="-128"/>
              </a:rPr>
            </a:br>
            <a:r>
              <a:rPr lang="en-US" sz="1600">
                <a:latin typeface="Courier New" pitchFamily="49" charset="0"/>
                <a:ea typeface="MS Mincho" pitchFamily="49" charset="-128"/>
              </a:rPr>
              <a:t>{</a:t>
            </a:r>
            <a:br>
              <a:rPr lang="en-US" sz="1600">
                <a:latin typeface="Courier New" pitchFamily="49" charset="0"/>
                <a:ea typeface="MS Mincho" pitchFamily="49" charset="-128"/>
              </a:rPr>
            </a:br>
            <a:r>
              <a:rPr lang="en-US" sz="1600">
                <a:latin typeface="Courier New" pitchFamily="49" charset="0"/>
                <a:ea typeface="MS Mincho" pitchFamily="49" charset="-128"/>
              </a:rPr>
              <a:t>    char buf[4];  /* Way too small! */</a:t>
            </a:r>
            <a:br>
              <a:rPr lang="en-US" sz="1600">
                <a:latin typeface="Courier New" pitchFamily="49" charset="0"/>
                <a:ea typeface="MS Mincho" pitchFamily="49" charset="-128"/>
              </a:rPr>
            </a:br>
            <a:r>
              <a:rPr lang="en-US" sz="1600">
                <a:latin typeface="Courier New" pitchFamily="49" charset="0"/>
                <a:ea typeface="MS Mincho" pitchFamily="49" charset="-128"/>
              </a:rPr>
              <a:t>    gets(buf);</a:t>
            </a:r>
            <a:br>
              <a:rPr lang="en-US" sz="1600">
                <a:latin typeface="Courier New" pitchFamily="49" charset="0"/>
                <a:ea typeface="MS Mincho" pitchFamily="49" charset="-128"/>
              </a:rPr>
            </a:br>
            <a:r>
              <a:rPr lang="en-US" sz="1600">
                <a:latin typeface="Courier New" pitchFamily="49" charset="0"/>
                <a:ea typeface="MS Mincho" pitchFamily="49" charset="-128"/>
              </a:rPr>
              <a:t>    puts(buf);</a:t>
            </a:r>
            <a:br>
              <a:rPr lang="en-US" sz="1600">
                <a:latin typeface="Courier New" pitchFamily="49" charset="0"/>
                <a:ea typeface="MS Mincho" pitchFamily="49" charset="-128"/>
              </a:rPr>
            </a:br>
            <a:r>
              <a:rPr lang="en-US" sz="1600">
                <a:latin typeface="Courier New" pitchFamily="49" charset="0"/>
                <a:ea typeface="MS Mincho" pitchFamily="49" charset="-128"/>
              </a:rPr>
              <a:t>}</a:t>
            </a:r>
          </a:p>
        </p:txBody>
      </p:sp>
      <p:sp>
        <p:nvSpPr>
          <p:cNvPr id="21" name="Rectangle 22"/>
          <p:cNvSpPr>
            <a:spLocks noChangeArrowheads="1"/>
          </p:cNvSpPr>
          <p:nvPr/>
        </p:nvSpPr>
        <p:spPr bwMode="auto">
          <a:xfrm>
            <a:off x="533400" y="2743200"/>
            <a:ext cx="1797050" cy="30480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1800" b="0" dirty="0">
                <a:latin typeface="Calibri" pitchFamily="34" charset="0"/>
                <a:cs typeface="+mn-cs"/>
              </a:rPr>
              <a:t>Return Address</a:t>
            </a:r>
          </a:p>
        </p:txBody>
      </p:sp>
      <p:sp>
        <p:nvSpPr>
          <p:cNvPr id="22" name="Rectangle 23"/>
          <p:cNvSpPr>
            <a:spLocks noChangeArrowheads="1"/>
          </p:cNvSpPr>
          <p:nvPr/>
        </p:nvSpPr>
        <p:spPr bwMode="auto">
          <a:xfrm>
            <a:off x="533400" y="3048000"/>
            <a:ext cx="1797050" cy="3048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1800" b="0" dirty="0">
                <a:latin typeface="Calibri" pitchFamily="34" charset="0"/>
                <a:cs typeface="+mn-cs"/>
              </a:rPr>
              <a:t>Saved </a:t>
            </a:r>
            <a:r>
              <a:rPr lang="en-US" sz="1800" dirty="0">
                <a:latin typeface="Courier New" pitchFamily="49" charset="0"/>
                <a:cs typeface="+mn-cs"/>
              </a:rPr>
              <a:t>%</a:t>
            </a:r>
            <a:r>
              <a:rPr lang="en-US" sz="1800" dirty="0" err="1">
                <a:latin typeface="Courier New" pitchFamily="49" charset="0"/>
                <a:cs typeface="+mn-cs"/>
              </a:rPr>
              <a:t>ebp</a:t>
            </a:r>
            <a:endParaRPr lang="en-US" sz="1800" dirty="0">
              <a:latin typeface="Courier New" pitchFamily="49" charset="0"/>
              <a:cs typeface="+mn-cs"/>
            </a:endParaRPr>
          </a:p>
        </p:txBody>
      </p:sp>
      <p:sp>
        <p:nvSpPr>
          <p:cNvPr id="25" name="Rectangle 31"/>
          <p:cNvSpPr>
            <a:spLocks noChangeArrowheads="1"/>
          </p:cNvSpPr>
          <p:nvPr/>
        </p:nvSpPr>
        <p:spPr bwMode="auto">
          <a:xfrm>
            <a:off x="533400" y="1600200"/>
            <a:ext cx="1797050" cy="114300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pPr algn="ctr">
              <a:defRPr/>
            </a:pPr>
            <a:r>
              <a:rPr lang="en-US" sz="1800" b="0" dirty="0">
                <a:latin typeface="Calibri" pitchFamily="34" charset="0"/>
                <a:cs typeface="+mn-cs"/>
              </a:rPr>
              <a:t>Stack Frame</a:t>
            </a:r>
          </a:p>
          <a:p>
            <a:pPr algn="ctr">
              <a:defRPr/>
            </a:pPr>
            <a:r>
              <a:rPr lang="en-US" sz="1800" b="0" dirty="0">
                <a:latin typeface="Calibri" pitchFamily="34" charset="0"/>
                <a:cs typeface="+mn-cs"/>
              </a:rPr>
              <a:t>for </a:t>
            </a:r>
            <a:r>
              <a:rPr lang="en-US" sz="1800" dirty="0">
                <a:latin typeface="Courier New" pitchFamily="49" charset="0"/>
                <a:cs typeface="+mn-cs"/>
              </a:rPr>
              <a:t>main</a:t>
            </a:r>
          </a:p>
        </p:txBody>
      </p:sp>
      <p:sp>
        <p:nvSpPr>
          <p:cNvPr id="27" name="Rectangle 24"/>
          <p:cNvSpPr>
            <a:spLocks noChangeArrowheads="1"/>
          </p:cNvSpPr>
          <p:nvPr/>
        </p:nvSpPr>
        <p:spPr bwMode="auto">
          <a:xfrm>
            <a:off x="533400" y="4267200"/>
            <a:ext cx="449263" cy="3048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1800" dirty="0">
                <a:latin typeface="Courier New" pitchFamily="49" charset="0"/>
                <a:cs typeface="+mn-cs"/>
              </a:rPr>
              <a:t>[3]</a:t>
            </a:r>
          </a:p>
        </p:txBody>
      </p:sp>
      <p:sp>
        <p:nvSpPr>
          <p:cNvPr id="28" name="Rectangle 25"/>
          <p:cNvSpPr>
            <a:spLocks noChangeArrowheads="1"/>
          </p:cNvSpPr>
          <p:nvPr/>
        </p:nvSpPr>
        <p:spPr bwMode="auto">
          <a:xfrm>
            <a:off x="982663" y="4267200"/>
            <a:ext cx="449262" cy="3048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1800">
                <a:latin typeface="Courier New" pitchFamily="49" charset="0"/>
                <a:cs typeface="+mn-cs"/>
              </a:rPr>
              <a:t>[2]</a:t>
            </a:r>
          </a:p>
        </p:txBody>
      </p:sp>
      <p:sp>
        <p:nvSpPr>
          <p:cNvPr id="29" name="Rectangle 26"/>
          <p:cNvSpPr>
            <a:spLocks noChangeArrowheads="1"/>
          </p:cNvSpPr>
          <p:nvPr/>
        </p:nvSpPr>
        <p:spPr bwMode="auto">
          <a:xfrm>
            <a:off x="1431925" y="4267200"/>
            <a:ext cx="449263" cy="3048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1800">
                <a:latin typeface="Courier New" pitchFamily="49" charset="0"/>
                <a:cs typeface="+mn-cs"/>
              </a:rPr>
              <a:t>[1]</a:t>
            </a:r>
          </a:p>
        </p:txBody>
      </p:sp>
      <p:sp>
        <p:nvSpPr>
          <p:cNvPr id="30" name="Rectangle 27"/>
          <p:cNvSpPr>
            <a:spLocks noChangeArrowheads="1"/>
          </p:cNvSpPr>
          <p:nvPr/>
        </p:nvSpPr>
        <p:spPr bwMode="auto">
          <a:xfrm>
            <a:off x="1881188" y="4267200"/>
            <a:ext cx="449262" cy="3048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1800">
                <a:latin typeface="Courier New" pitchFamily="49" charset="0"/>
                <a:cs typeface="+mn-cs"/>
              </a:rPr>
              <a:t>[0]</a:t>
            </a:r>
          </a:p>
        </p:txBody>
      </p:sp>
      <p:sp>
        <p:nvSpPr>
          <p:cNvPr id="33" name="Rectangle 23"/>
          <p:cNvSpPr>
            <a:spLocks noChangeArrowheads="1"/>
          </p:cNvSpPr>
          <p:nvPr/>
        </p:nvSpPr>
        <p:spPr bwMode="auto">
          <a:xfrm>
            <a:off x="533400" y="3352800"/>
            <a:ext cx="1797050" cy="3048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1800" b="0" dirty="0">
                <a:latin typeface="Calibri" pitchFamily="34" charset="0"/>
                <a:cs typeface="+mn-cs"/>
              </a:rPr>
              <a:t>Saved </a:t>
            </a:r>
            <a:r>
              <a:rPr lang="en-US" sz="1800" dirty="0">
                <a:latin typeface="Courier New" pitchFamily="49" charset="0"/>
                <a:cs typeface="+mn-cs"/>
              </a:rPr>
              <a:t>%</a:t>
            </a:r>
            <a:r>
              <a:rPr lang="en-US" sz="1800" dirty="0" err="1">
                <a:latin typeface="Courier New" pitchFamily="49" charset="0"/>
                <a:cs typeface="+mn-cs"/>
              </a:rPr>
              <a:t>ebx</a:t>
            </a:r>
            <a:endParaRPr lang="en-US" sz="1800" dirty="0">
              <a:latin typeface="Courier New" pitchFamily="49" charset="0"/>
              <a:cs typeface="+mn-cs"/>
            </a:endParaRPr>
          </a:p>
        </p:txBody>
      </p:sp>
      <p:sp>
        <p:nvSpPr>
          <p:cNvPr id="34" name="Rectangle 23"/>
          <p:cNvSpPr>
            <a:spLocks noChangeArrowheads="1"/>
          </p:cNvSpPr>
          <p:nvPr/>
        </p:nvSpPr>
        <p:spPr bwMode="auto">
          <a:xfrm>
            <a:off x="533400" y="3962400"/>
            <a:ext cx="1797050" cy="3048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1800" b="0" dirty="0">
                <a:latin typeface="Calibri" pitchFamily="34" charset="0"/>
                <a:cs typeface="+mn-cs"/>
              </a:rPr>
              <a:t>Canary</a:t>
            </a:r>
            <a:endParaRPr lang="en-US" sz="1800" dirty="0">
              <a:latin typeface="Courier New" pitchFamily="49" charset="0"/>
              <a:cs typeface="+mn-cs"/>
            </a:endParaRPr>
          </a:p>
        </p:txBody>
      </p:sp>
      <p:sp>
        <p:nvSpPr>
          <p:cNvPr id="19" name="Rectangle 22"/>
          <p:cNvSpPr>
            <a:spLocks noChangeArrowheads="1"/>
          </p:cNvSpPr>
          <p:nvPr/>
        </p:nvSpPr>
        <p:spPr bwMode="auto">
          <a:xfrm>
            <a:off x="533400" y="2503486"/>
            <a:ext cx="1797050" cy="608299"/>
          </a:xfrm>
          <a:prstGeom prst="rect">
            <a:avLst/>
          </a:prstGeom>
          <a:solidFill>
            <a:srgbClr val="D5F1CF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1800" b="0" dirty="0">
                <a:latin typeface="Calibri" pitchFamily="34" charset="0"/>
                <a:cs typeface="+mn-cs"/>
              </a:rPr>
              <a:t>Return Address</a:t>
            </a:r>
          </a:p>
          <a:p>
            <a:pPr algn="ctr">
              <a:defRPr/>
            </a:pPr>
            <a:r>
              <a:rPr lang="en-US" sz="1800" b="0" dirty="0">
                <a:latin typeface="Calibri" pitchFamily="34" charset="0"/>
                <a:cs typeface="+mn-cs"/>
              </a:rPr>
              <a:t>(8 bytes)</a:t>
            </a:r>
          </a:p>
        </p:txBody>
      </p:sp>
      <p:sp>
        <p:nvSpPr>
          <p:cNvPr id="20" name="Line 29"/>
          <p:cNvSpPr>
            <a:spLocks noChangeShapeType="1"/>
          </p:cNvSpPr>
          <p:nvPr/>
        </p:nvSpPr>
        <p:spPr bwMode="auto">
          <a:xfrm flipH="1">
            <a:off x="2952750" y="4814816"/>
            <a:ext cx="45085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5" name="Rectangle 30"/>
          <p:cNvSpPr>
            <a:spLocks noChangeArrowheads="1"/>
          </p:cNvSpPr>
          <p:nvPr/>
        </p:nvSpPr>
        <p:spPr bwMode="auto">
          <a:xfrm>
            <a:off x="3365500" y="4641778"/>
            <a:ext cx="73875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dirty="0">
                <a:latin typeface="Courier New" pitchFamily="49" charset="0"/>
              </a:rPr>
              <a:t>%</a:t>
            </a:r>
            <a:r>
              <a:rPr lang="en-US" sz="1800" dirty="0" err="1">
                <a:latin typeface="Courier New" pitchFamily="49" charset="0"/>
              </a:rPr>
              <a:t>rsp</a:t>
            </a:r>
            <a:endParaRPr lang="en-US" sz="1800" dirty="0">
              <a:latin typeface="Courier New" pitchFamily="49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533400" y="4648200"/>
            <a:ext cx="1797050" cy="304800"/>
            <a:chOff x="533400" y="4648200"/>
            <a:chExt cx="1797050" cy="304800"/>
          </a:xfrm>
        </p:grpSpPr>
        <p:sp>
          <p:nvSpPr>
            <p:cNvPr id="37" name="Rectangle 36"/>
            <p:cNvSpPr>
              <a:spLocks noChangeArrowheads="1"/>
            </p:cNvSpPr>
            <p:nvPr/>
          </p:nvSpPr>
          <p:spPr bwMode="auto">
            <a:xfrm>
              <a:off x="533400" y="4648200"/>
              <a:ext cx="449263" cy="3048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latin typeface="Courier New" pitchFamily="49" charset="0"/>
                  <a:cs typeface="+mn-cs"/>
                </a:rPr>
                <a:t>33</a:t>
              </a:r>
            </a:p>
          </p:txBody>
        </p:sp>
        <p:sp>
          <p:nvSpPr>
            <p:cNvPr id="38" name="Rectangle 37"/>
            <p:cNvSpPr>
              <a:spLocks noChangeArrowheads="1"/>
            </p:cNvSpPr>
            <p:nvPr/>
          </p:nvSpPr>
          <p:spPr bwMode="auto">
            <a:xfrm>
              <a:off x="982663" y="4648200"/>
              <a:ext cx="449262" cy="3048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latin typeface="Courier New" pitchFamily="49" charset="0"/>
                  <a:cs typeface="+mn-cs"/>
                </a:rPr>
                <a:t>32</a:t>
              </a:r>
            </a:p>
          </p:txBody>
        </p:sp>
        <p:sp>
          <p:nvSpPr>
            <p:cNvPr id="39" name="Rectangle 38"/>
            <p:cNvSpPr>
              <a:spLocks noChangeArrowheads="1"/>
            </p:cNvSpPr>
            <p:nvPr/>
          </p:nvSpPr>
          <p:spPr bwMode="auto">
            <a:xfrm>
              <a:off x="1431925" y="4648200"/>
              <a:ext cx="449263" cy="3048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latin typeface="Courier New" pitchFamily="49" charset="0"/>
                  <a:cs typeface="+mn-cs"/>
                </a:rPr>
                <a:t>31</a:t>
              </a:r>
            </a:p>
          </p:txBody>
        </p:sp>
        <p:sp>
          <p:nvSpPr>
            <p:cNvPr id="40" name="Rectangle 39"/>
            <p:cNvSpPr>
              <a:spLocks noChangeArrowheads="1"/>
            </p:cNvSpPr>
            <p:nvPr/>
          </p:nvSpPr>
          <p:spPr bwMode="auto">
            <a:xfrm>
              <a:off x="1881188" y="4648200"/>
              <a:ext cx="449262" cy="3048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latin typeface="Courier New" pitchFamily="49" charset="0"/>
                  <a:cs typeface="+mn-cs"/>
                </a:rPr>
                <a:t>30</a:t>
              </a:r>
            </a:p>
          </p:txBody>
        </p:sp>
      </p:grpSp>
      <p:sp>
        <p:nvSpPr>
          <p:cNvPr id="41" name="Rectangle 40"/>
          <p:cNvSpPr>
            <a:spLocks noChangeArrowheads="1"/>
          </p:cNvSpPr>
          <p:nvPr/>
        </p:nvSpPr>
        <p:spPr bwMode="auto">
          <a:xfrm>
            <a:off x="2330450" y="4648200"/>
            <a:ext cx="5937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dirty="0" err="1">
                <a:latin typeface="Courier New" pitchFamily="49" charset="0"/>
              </a:rPr>
              <a:t>buf</a:t>
            </a:r>
            <a:endParaRPr lang="en-US" sz="1800" dirty="0">
              <a:latin typeface="Courier New" pitchFamily="49" charset="0"/>
            </a:endParaRPr>
          </a:p>
        </p:txBody>
      </p:sp>
      <p:sp>
        <p:nvSpPr>
          <p:cNvPr id="42" name="TextBox 41"/>
          <p:cNvSpPr txBox="1">
            <a:spLocks noChangeArrowheads="1"/>
          </p:cNvSpPr>
          <p:nvPr/>
        </p:nvSpPr>
        <p:spPr bwMode="auto">
          <a:xfrm>
            <a:off x="457200" y="990600"/>
            <a:ext cx="181617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1800" i="1" dirty="0">
                <a:solidFill>
                  <a:srgbClr val="C00000"/>
                </a:solidFill>
                <a:latin typeface="Calibri" pitchFamily="34" charset="0"/>
              </a:rPr>
              <a:t>After call to gets</a:t>
            </a:r>
          </a:p>
        </p:txBody>
      </p:sp>
      <p:sp>
        <p:nvSpPr>
          <p:cNvPr id="43" name="Rectangle 23"/>
          <p:cNvSpPr>
            <a:spLocks noChangeArrowheads="1"/>
          </p:cNvSpPr>
          <p:nvPr/>
        </p:nvSpPr>
        <p:spPr bwMode="auto">
          <a:xfrm>
            <a:off x="533400" y="3113087"/>
            <a:ext cx="1797050" cy="1531207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1800" b="0" dirty="0">
                <a:latin typeface="Calibri" pitchFamily="34" charset="0"/>
              </a:rPr>
              <a:t>20 bytes unused</a:t>
            </a:r>
            <a:endParaRPr lang="en-US" sz="1800" dirty="0">
              <a:latin typeface="Courier New" pitchFamily="49" charset="0"/>
            </a:endParaRPr>
          </a:p>
        </p:txBody>
      </p:sp>
      <p:sp>
        <p:nvSpPr>
          <p:cNvPr id="44" name="Rectangle 22"/>
          <p:cNvSpPr>
            <a:spLocks noChangeArrowheads="1"/>
          </p:cNvSpPr>
          <p:nvPr/>
        </p:nvSpPr>
        <p:spPr bwMode="auto">
          <a:xfrm>
            <a:off x="533400" y="3735101"/>
            <a:ext cx="1797050" cy="608299"/>
          </a:xfrm>
          <a:prstGeom prst="rect">
            <a:avLst/>
          </a:prstGeom>
          <a:solidFill>
            <a:srgbClr val="F1C7C7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1800" b="0" dirty="0">
                <a:latin typeface="Calibri" pitchFamily="34" charset="0"/>
                <a:cs typeface="+mn-cs"/>
              </a:rPr>
              <a:t>Canary</a:t>
            </a:r>
          </a:p>
          <a:p>
            <a:pPr algn="ctr">
              <a:defRPr/>
            </a:pPr>
            <a:r>
              <a:rPr lang="en-US" sz="1800" b="0" dirty="0">
                <a:latin typeface="Calibri" pitchFamily="34" charset="0"/>
                <a:cs typeface="+mn-cs"/>
              </a:rPr>
              <a:t>(8 bytes)</a:t>
            </a:r>
          </a:p>
        </p:txBody>
      </p:sp>
      <p:grpSp>
        <p:nvGrpSpPr>
          <p:cNvPr id="45" name="Group 44"/>
          <p:cNvGrpSpPr/>
          <p:nvPr/>
        </p:nvGrpSpPr>
        <p:grpSpPr>
          <a:xfrm>
            <a:off x="533400" y="4343400"/>
            <a:ext cx="1797050" cy="304800"/>
            <a:chOff x="533400" y="4648200"/>
            <a:chExt cx="1797050" cy="304800"/>
          </a:xfrm>
        </p:grpSpPr>
        <p:sp>
          <p:nvSpPr>
            <p:cNvPr id="46" name="Rectangle 45"/>
            <p:cNvSpPr>
              <a:spLocks noChangeArrowheads="1"/>
            </p:cNvSpPr>
            <p:nvPr/>
          </p:nvSpPr>
          <p:spPr bwMode="auto">
            <a:xfrm>
              <a:off x="533400" y="4648200"/>
              <a:ext cx="449263" cy="3048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latin typeface="Courier New" pitchFamily="49" charset="0"/>
                  <a:cs typeface="+mn-cs"/>
                </a:rPr>
                <a:t>00</a:t>
              </a:r>
            </a:p>
          </p:txBody>
        </p:sp>
        <p:sp>
          <p:nvSpPr>
            <p:cNvPr id="47" name="Rectangle 46"/>
            <p:cNvSpPr>
              <a:spLocks noChangeArrowheads="1"/>
            </p:cNvSpPr>
            <p:nvPr/>
          </p:nvSpPr>
          <p:spPr bwMode="auto">
            <a:xfrm>
              <a:off x="982663" y="4648200"/>
              <a:ext cx="449262" cy="3048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latin typeface="Courier New" pitchFamily="49" charset="0"/>
                  <a:cs typeface="+mn-cs"/>
                </a:rPr>
                <a:t>36</a:t>
              </a:r>
            </a:p>
          </p:txBody>
        </p:sp>
        <p:sp>
          <p:nvSpPr>
            <p:cNvPr id="48" name="Rectangle 47"/>
            <p:cNvSpPr>
              <a:spLocks noChangeArrowheads="1"/>
            </p:cNvSpPr>
            <p:nvPr/>
          </p:nvSpPr>
          <p:spPr bwMode="auto">
            <a:xfrm>
              <a:off x="1431925" y="4648200"/>
              <a:ext cx="449263" cy="3048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latin typeface="Courier New" pitchFamily="49" charset="0"/>
                  <a:cs typeface="+mn-cs"/>
                </a:rPr>
                <a:t>35</a:t>
              </a:r>
            </a:p>
          </p:txBody>
        </p:sp>
        <p:sp>
          <p:nvSpPr>
            <p:cNvPr id="49" name="Rectangle 48"/>
            <p:cNvSpPr>
              <a:spLocks noChangeArrowheads="1"/>
            </p:cNvSpPr>
            <p:nvPr/>
          </p:nvSpPr>
          <p:spPr bwMode="auto">
            <a:xfrm>
              <a:off x="1881188" y="4648200"/>
              <a:ext cx="449262" cy="3048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latin typeface="Courier New" pitchFamily="49" charset="0"/>
                  <a:cs typeface="+mn-cs"/>
                </a:rPr>
                <a:t>34</a:t>
              </a:r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3581400" y="3810000"/>
            <a:ext cx="16763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Calibri" pitchFamily="34" charset="0"/>
              </a:rPr>
              <a:t>Input: </a:t>
            </a:r>
            <a:r>
              <a:rPr lang="en-US" sz="1800" i="1" dirty="0">
                <a:latin typeface="Calibri" pitchFamily="34" charset="0"/>
              </a:rPr>
              <a:t>0123456</a:t>
            </a:r>
          </a:p>
        </p:txBody>
      </p:sp>
    </p:spTree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Return-Oriented Programming Attacks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Challenge (for hackers)</a:t>
            </a:r>
          </a:p>
          <a:p>
            <a:pPr lvl="1"/>
            <a:r>
              <a:rPr lang="en-US" dirty="0"/>
              <a:t>Stack randomization makes it hard to predict buffer location</a:t>
            </a:r>
          </a:p>
          <a:p>
            <a:pPr lvl="1"/>
            <a:r>
              <a:rPr lang="en-US" dirty="0"/>
              <a:t>Marking stack </a:t>
            </a:r>
            <a:r>
              <a:rPr lang="en-US" dirty="0" err="1"/>
              <a:t>nonexecutable</a:t>
            </a:r>
            <a:r>
              <a:rPr lang="en-US" dirty="0"/>
              <a:t> makes it hard to insert binary code</a:t>
            </a:r>
          </a:p>
          <a:p>
            <a:r>
              <a:rPr lang="en-US" dirty="0"/>
              <a:t>Alternative Strategy</a:t>
            </a:r>
          </a:p>
          <a:p>
            <a:pPr lvl="1"/>
            <a:r>
              <a:rPr lang="en-US" dirty="0"/>
              <a:t>Use existing code</a:t>
            </a:r>
          </a:p>
          <a:p>
            <a:pPr lvl="2"/>
            <a:r>
              <a:rPr lang="en-US" dirty="0"/>
              <a:t>E.g., library code from </a:t>
            </a:r>
            <a:r>
              <a:rPr lang="en-US" dirty="0" err="1"/>
              <a:t>stdlib</a:t>
            </a:r>
            <a:endParaRPr lang="en-US" dirty="0"/>
          </a:p>
          <a:p>
            <a:pPr lvl="1"/>
            <a:r>
              <a:rPr lang="en-US" dirty="0"/>
              <a:t>String together fragments to achieve overall desired outcome</a:t>
            </a:r>
          </a:p>
          <a:p>
            <a:pPr lvl="1"/>
            <a:r>
              <a:rPr lang="en-US" i="1" dirty="0"/>
              <a:t>Does not overcome stack canaries</a:t>
            </a:r>
          </a:p>
          <a:p>
            <a:r>
              <a:rPr lang="en-US" dirty="0"/>
              <a:t>Construct program from </a:t>
            </a:r>
            <a:r>
              <a:rPr lang="en-US" i="1" dirty="0"/>
              <a:t>gadgets</a:t>
            </a:r>
            <a:endParaRPr lang="en-US" dirty="0"/>
          </a:p>
          <a:p>
            <a:pPr lvl="1"/>
            <a:r>
              <a:rPr lang="en-US" dirty="0"/>
              <a:t>Sequence of instructions ending in </a:t>
            </a:r>
            <a:r>
              <a:rPr lang="en-US" b="1" dirty="0">
                <a:latin typeface="Courier New"/>
                <a:cs typeface="Courier New"/>
              </a:rPr>
              <a:t>ret</a:t>
            </a:r>
          </a:p>
          <a:p>
            <a:pPr lvl="2"/>
            <a:r>
              <a:rPr lang="en-US" dirty="0"/>
              <a:t>Encoded by single byte </a:t>
            </a:r>
            <a:r>
              <a:rPr lang="en-US" b="1" dirty="0">
                <a:latin typeface="Courier New"/>
                <a:cs typeface="Courier New"/>
              </a:rPr>
              <a:t>0xc3</a:t>
            </a:r>
          </a:p>
          <a:p>
            <a:pPr lvl="1"/>
            <a:r>
              <a:rPr lang="en-US" dirty="0">
                <a:latin typeface="Calibri"/>
                <a:cs typeface="Calibri"/>
              </a:rPr>
              <a:t>Code positions fixed from run to run</a:t>
            </a:r>
          </a:p>
          <a:p>
            <a:pPr lvl="1"/>
            <a:r>
              <a:rPr lang="en-US" dirty="0">
                <a:latin typeface="Calibri"/>
                <a:cs typeface="Calibri"/>
              </a:rPr>
              <a:t>Code is executable</a:t>
            </a:r>
          </a:p>
        </p:txBody>
      </p:sp>
    </p:spTree>
    <p:extLst>
      <p:ext uri="{BB962C8B-B14F-4D97-AF65-F5344CB8AC3E}">
        <p14:creationId xmlns:p14="http://schemas.microsoft.com/office/powerpoint/2010/main" val="367830874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Gadget Example #1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idx="1"/>
          </p:nvPr>
        </p:nvSpPr>
        <p:spPr>
          <a:xfrm>
            <a:off x="396875" y="5410199"/>
            <a:ext cx="7896225" cy="923925"/>
          </a:xfrm>
        </p:spPr>
        <p:txBody>
          <a:bodyPr/>
          <a:lstStyle/>
          <a:p>
            <a:r>
              <a:rPr lang="en-US" dirty="0"/>
              <a:t>Use tail end of existing functions</a:t>
            </a: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457200" y="1447800"/>
            <a:ext cx="3429000" cy="1320874"/>
          </a:xfrm>
          <a:prstGeom prst="rect">
            <a:avLst/>
          </a:prstGeom>
          <a:solidFill>
            <a:srgbClr val="F6F5BD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square" lIns="90487" tIns="44450" rIns="90487" bIns="44450">
            <a:spAutoFit/>
          </a:bodyPr>
          <a:lstStyle/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600" dirty="0">
                <a:latin typeface="Courier New" pitchFamily="49" charset="0"/>
                <a:ea typeface="MS Mincho" pitchFamily="49" charset="-128"/>
              </a:rPr>
              <a:t>long </a:t>
            </a:r>
            <a:r>
              <a:rPr lang="en-US" sz="1600" dirty="0" err="1">
                <a:latin typeface="Courier New" pitchFamily="49" charset="0"/>
                <a:ea typeface="MS Mincho" pitchFamily="49" charset="-128"/>
              </a:rPr>
              <a:t>ab_plus_c</a:t>
            </a:r>
            <a:endParaRPr lang="en-US" sz="1600" dirty="0">
              <a:latin typeface="Courier New" pitchFamily="49" charset="0"/>
              <a:ea typeface="MS Mincho" pitchFamily="49" charset="-128"/>
            </a:endParaRPr>
          </a:p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600" dirty="0">
                <a:latin typeface="Courier New" pitchFamily="49" charset="0"/>
                <a:ea typeface="MS Mincho" pitchFamily="49" charset="-128"/>
              </a:rPr>
              <a:t>  (long a, long b, long c) {                                                             </a:t>
            </a:r>
          </a:p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600" dirty="0">
                <a:latin typeface="Courier New" pitchFamily="49" charset="0"/>
                <a:ea typeface="MS Mincho" pitchFamily="49" charset="-128"/>
              </a:rPr>
              <a:t>   return a*b + c;                                                                           </a:t>
            </a:r>
          </a:p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600" dirty="0">
                <a:latin typeface="Courier New" pitchFamily="49" charset="0"/>
                <a:ea typeface="MS Mincho" pitchFamily="49" charset="-128"/>
              </a:rPr>
              <a:t>}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1600200" y="3200400"/>
            <a:ext cx="5943600" cy="1708666"/>
            <a:chOff x="1600200" y="3200400"/>
            <a:chExt cx="5943600" cy="1708666"/>
          </a:xfrm>
        </p:grpSpPr>
        <p:sp>
          <p:nvSpPr>
            <p:cNvPr id="5" name="Rectangle 4"/>
            <p:cNvSpPr>
              <a:spLocks noChangeArrowheads="1"/>
            </p:cNvSpPr>
            <p:nvPr/>
          </p:nvSpPr>
          <p:spPr bwMode="auto">
            <a:xfrm>
              <a:off x="1600200" y="3200400"/>
              <a:ext cx="5943600" cy="1074653"/>
            </a:xfrm>
            <a:prstGeom prst="rect">
              <a:avLst/>
            </a:prstGeom>
            <a:solidFill>
              <a:srgbClr val="F1C7C7"/>
            </a:solidFill>
            <a:ln w="12700">
              <a:solidFill>
                <a:srgbClr val="0070C0"/>
              </a:solidFill>
              <a:miter lim="800000"/>
              <a:headEnd/>
              <a:tailEnd/>
            </a:ln>
          </p:spPr>
          <p:txBody>
            <a:bodyPr wrap="square" lIns="90487" tIns="44450" rIns="90487" bIns="44450">
              <a:spAutoFit/>
            </a:bodyPr>
            <a:lstStyle/>
            <a:p>
              <a:pPr eaLnBrk="0" hangingPunct="0">
                <a:tabLst>
                  <a:tab pos="457200" algn="l"/>
                  <a:tab pos="1485900" algn="l"/>
                </a:tabLst>
              </a:pPr>
              <a:r>
                <a:rPr lang="ro-RO" sz="1600" dirty="0">
                  <a:latin typeface="Courier New" pitchFamily="49" charset="0"/>
                  <a:ea typeface="MS Mincho" pitchFamily="49" charset="-128"/>
                </a:rPr>
                <a:t>00000000004004d0 &lt;ab_plus_c&gt;:</a:t>
              </a:r>
            </a:p>
            <a:p>
              <a:pPr eaLnBrk="0" hangingPunct="0">
                <a:tabLst>
                  <a:tab pos="457200" algn="l"/>
                  <a:tab pos="1485900" algn="l"/>
                </a:tabLst>
              </a:pPr>
              <a:r>
                <a:rPr lang="ro-RO" sz="1600" dirty="0">
                  <a:latin typeface="Courier New" pitchFamily="49" charset="0"/>
                  <a:ea typeface="MS Mincho" pitchFamily="49" charset="-128"/>
                </a:rPr>
                <a:t>  4004d0:  48 0f af fe  imul %rsi,%rdi                                                </a:t>
              </a:r>
            </a:p>
            <a:p>
              <a:pPr eaLnBrk="0" hangingPunct="0">
                <a:tabLst>
                  <a:tab pos="457200" algn="l"/>
                  <a:tab pos="1485900" algn="l"/>
                </a:tabLst>
              </a:pPr>
              <a:r>
                <a:rPr lang="ro-RO" sz="1600" dirty="0">
                  <a:latin typeface="Courier New" pitchFamily="49" charset="0"/>
                  <a:ea typeface="MS Mincho" pitchFamily="49" charset="-128"/>
                </a:rPr>
                <a:t>  4004d4:  48 8d 04 17  lea (%rdi,%rdx,1),%rax                                   </a:t>
              </a:r>
            </a:p>
            <a:p>
              <a:pPr eaLnBrk="0" hangingPunct="0">
                <a:tabLst>
                  <a:tab pos="457200" algn="l"/>
                  <a:tab pos="1485900" algn="l"/>
                </a:tabLst>
              </a:pPr>
              <a:r>
                <a:rPr lang="ro-RO" sz="1600" dirty="0">
                  <a:latin typeface="Courier New" pitchFamily="49" charset="0"/>
                  <a:ea typeface="MS Mincho" pitchFamily="49" charset="-128"/>
                </a:rPr>
                <a:t>  4004d8:  c3           retq </a:t>
              </a:r>
              <a:endParaRPr lang="en-US" sz="1600" dirty="0">
                <a:latin typeface="Courier New" pitchFamily="49" charset="0"/>
                <a:ea typeface="MS Mincho" pitchFamily="49" charset="-128"/>
              </a:endParaRPr>
            </a:p>
          </p:txBody>
        </p:sp>
        <p:sp>
          <p:nvSpPr>
            <p:cNvPr id="6" name="Rectangle 5"/>
            <p:cNvSpPr/>
            <p:nvPr/>
          </p:nvSpPr>
          <p:spPr bwMode="auto">
            <a:xfrm>
              <a:off x="2895600" y="3733800"/>
              <a:ext cx="1600200" cy="541253"/>
            </a:xfrm>
            <a:prstGeom prst="rect">
              <a:avLst/>
            </a:prstGeom>
            <a:noFill/>
            <a:ln w="38100" cap="flat" cmpd="sng" algn="ctr">
              <a:solidFill>
                <a:srgbClr val="00009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ctr" anchorCtr="1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dirty="0">
                <a:latin typeface="Calibri" pitchFamily="34" charset="0"/>
              </a:endParaRPr>
            </a:p>
          </p:txBody>
        </p:sp>
        <p:cxnSp>
          <p:nvCxnSpPr>
            <p:cNvPr id="8" name="Straight Arrow Connector 7"/>
            <p:cNvCxnSpPr/>
            <p:nvPr/>
          </p:nvCxnSpPr>
          <p:spPr bwMode="auto">
            <a:xfrm flipH="1" flipV="1">
              <a:off x="4495800" y="4275053"/>
              <a:ext cx="533400" cy="449347"/>
            </a:xfrm>
            <a:prstGeom prst="straightConnector1">
              <a:avLst/>
            </a:prstGeom>
            <a:noFill/>
            <a:ln w="25400" cap="flat" cmpd="sng" algn="ctr">
              <a:solidFill>
                <a:srgbClr val="00009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9" name="TextBox 8"/>
            <p:cNvSpPr txBox="1"/>
            <p:nvPr/>
          </p:nvSpPr>
          <p:spPr>
            <a:xfrm>
              <a:off x="5017615" y="4539734"/>
              <a:ext cx="162095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 err="1">
                  <a:latin typeface="Calibri" pitchFamily="34" charset="0"/>
                </a:rPr>
                <a:t>rax</a:t>
              </a:r>
              <a:r>
                <a:rPr lang="en-US" sz="1800" dirty="0">
                  <a:latin typeface="Calibri" pitchFamily="34" charset="0"/>
                </a:rPr>
                <a:t> </a:t>
              </a:r>
              <a:r>
                <a:rPr lang="en-US" sz="1800" dirty="0">
                  <a:latin typeface="Calibri" pitchFamily="34" charset="0"/>
                  <a:sym typeface="Wingdings"/>
                </a:rPr>
                <a:t> </a:t>
              </a:r>
              <a:r>
                <a:rPr lang="en-US" sz="1800" dirty="0" err="1">
                  <a:latin typeface="Calibri" pitchFamily="34" charset="0"/>
                  <a:sym typeface="Wingdings"/>
                </a:rPr>
                <a:t>rdi</a:t>
              </a:r>
              <a:r>
                <a:rPr lang="en-US" sz="1800" dirty="0">
                  <a:latin typeface="Calibri" pitchFamily="34" charset="0"/>
                  <a:sym typeface="Wingdings"/>
                </a:rPr>
                <a:t> + </a:t>
              </a:r>
              <a:r>
                <a:rPr lang="en-US" sz="1800" dirty="0" err="1">
                  <a:latin typeface="Calibri" pitchFamily="34" charset="0"/>
                  <a:sym typeface="Wingdings"/>
                </a:rPr>
                <a:t>rdx</a:t>
              </a:r>
              <a:endParaRPr lang="en-US" sz="1800" dirty="0">
                <a:latin typeface="Calibri" pitchFamily="34" charset="0"/>
              </a:endParaRP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046635" y="4909066"/>
            <a:ext cx="30453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Calibri" pitchFamily="34" charset="0"/>
              </a:rPr>
              <a:t>Gadget address = </a:t>
            </a:r>
            <a:r>
              <a:rPr lang="en-US" sz="1800" dirty="0">
                <a:latin typeface="Courier New"/>
                <a:cs typeface="Courier New"/>
              </a:rPr>
              <a:t>0x4004d4</a:t>
            </a:r>
          </a:p>
        </p:txBody>
      </p:sp>
    </p:spTree>
    <p:extLst>
      <p:ext uri="{BB962C8B-B14F-4D97-AF65-F5344CB8AC3E}">
        <p14:creationId xmlns:p14="http://schemas.microsoft.com/office/powerpoint/2010/main" val="399989944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Gadget Example #2</a:t>
            </a:r>
          </a:p>
        </p:txBody>
      </p:sp>
      <p:sp>
        <p:nvSpPr>
          <p:cNvPr id="16" name="Content Placeholder 15"/>
          <p:cNvSpPr>
            <a:spLocks noGrp="1"/>
          </p:cNvSpPr>
          <p:nvPr>
            <p:ph idx="1"/>
          </p:nvPr>
        </p:nvSpPr>
        <p:spPr>
          <a:xfrm>
            <a:off x="396875" y="5562599"/>
            <a:ext cx="7896225" cy="771525"/>
          </a:xfrm>
        </p:spPr>
        <p:txBody>
          <a:bodyPr/>
          <a:lstStyle/>
          <a:p>
            <a:r>
              <a:rPr lang="en-US" dirty="0"/>
              <a:t>Repurpose byte codes</a:t>
            </a: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457200" y="1447800"/>
            <a:ext cx="3429000" cy="828432"/>
          </a:xfrm>
          <a:prstGeom prst="rect">
            <a:avLst/>
          </a:prstGeom>
          <a:solidFill>
            <a:srgbClr val="F6F5BD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square" lIns="90487" tIns="44450" rIns="90487" bIns="44450">
            <a:spAutoFit/>
          </a:bodyPr>
          <a:lstStyle/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600" dirty="0">
                <a:latin typeface="Courier New" pitchFamily="49" charset="0"/>
                <a:ea typeface="MS Mincho" pitchFamily="49" charset="-128"/>
              </a:rPr>
              <a:t>void </a:t>
            </a:r>
            <a:r>
              <a:rPr lang="en-US" sz="1600" dirty="0" err="1">
                <a:latin typeface="Courier New" pitchFamily="49" charset="0"/>
                <a:ea typeface="MS Mincho" pitchFamily="49" charset="-128"/>
              </a:rPr>
              <a:t>setval</a:t>
            </a:r>
            <a:r>
              <a:rPr lang="en-US" sz="1600" dirty="0">
                <a:latin typeface="Courier New" pitchFamily="49" charset="0"/>
                <a:ea typeface="MS Mincho" pitchFamily="49" charset="-128"/>
              </a:rPr>
              <a:t>(unsigned *p) {                                                                         </a:t>
            </a:r>
          </a:p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600" dirty="0">
                <a:latin typeface="Courier New" pitchFamily="49" charset="0"/>
                <a:ea typeface="MS Mincho" pitchFamily="49" charset="-128"/>
              </a:rPr>
              <a:t>    *p = 3347663060u;                                                                              </a:t>
            </a:r>
          </a:p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600" dirty="0">
                <a:latin typeface="Courier New" pitchFamily="49" charset="0"/>
                <a:ea typeface="MS Mincho" pitchFamily="49" charset="-128"/>
              </a:rPr>
              <a:t>}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600200" y="3200400"/>
            <a:ext cx="6858000" cy="1074653"/>
          </a:xfrm>
          <a:prstGeom prst="rect">
            <a:avLst/>
          </a:prstGeom>
          <a:solidFill>
            <a:srgbClr val="F1C7C7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square" lIns="90487" tIns="44450" rIns="90487" bIns="44450">
            <a:spAutoFit/>
          </a:bodyPr>
          <a:lstStyle/>
          <a:p>
            <a:pPr eaLnBrk="0" hangingPunct="0">
              <a:tabLst>
                <a:tab pos="457200" algn="l"/>
                <a:tab pos="1485900" algn="l"/>
              </a:tabLst>
            </a:pPr>
            <a:r>
              <a:rPr lang="da-DK" sz="1600" dirty="0">
                <a:latin typeface="Courier New" pitchFamily="49" charset="0"/>
                <a:ea typeface="MS Mincho" pitchFamily="49" charset="-128"/>
              </a:rPr>
              <a:t>&lt;</a:t>
            </a:r>
            <a:r>
              <a:rPr lang="da-DK" sz="1600" dirty="0" err="1">
                <a:latin typeface="Courier New" pitchFamily="49" charset="0"/>
                <a:ea typeface="MS Mincho" pitchFamily="49" charset="-128"/>
              </a:rPr>
              <a:t>setval</a:t>
            </a:r>
            <a:r>
              <a:rPr lang="da-DK" sz="1600" dirty="0">
                <a:latin typeface="Courier New" pitchFamily="49" charset="0"/>
                <a:ea typeface="MS Mincho" pitchFamily="49" charset="-128"/>
              </a:rPr>
              <a:t>&gt;:</a:t>
            </a:r>
          </a:p>
          <a:p>
            <a:pPr eaLnBrk="0" hangingPunct="0">
              <a:tabLst>
                <a:tab pos="457200" algn="l"/>
                <a:tab pos="1485900" algn="l"/>
              </a:tabLst>
            </a:pPr>
            <a:r>
              <a:rPr lang="da-DK" sz="1600" dirty="0">
                <a:latin typeface="Courier New" pitchFamily="49" charset="0"/>
                <a:ea typeface="MS Mincho" pitchFamily="49" charset="-128"/>
              </a:rPr>
              <a:t>  4004d9:  c7 07 d4 48 89 c7  </a:t>
            </a:r>
            <a:r>
              <a:rPr lang="da-DK" sz="1600" dirty="0" err="1">
                <a:latin typeface="Courier New" pitchFamily="49" charset="0"/>
                <a:ea typeface="MS Mincho" pitchFamily="49" charset="-128"/>
              </a:rPr>
              <a:t>movl</a:t>
            </a:r>
            <a:r>
              <a:rPr lang="da-DK" sz="1600" dirty="0">
                <a:latin typeface="Courier New" pitchFamily="49" charset="0"/>
                <a:ea typeface="MS Mincho" pitchFamily="49" charset="-128"/>
              </a:rPr>
              <a:t>  $0xc78948d4,(%</a:t>
            </a:r>
            <a:r>
              <a:rPr lang="da-DK" sz="1600" dirty="0" err="1">
                <a:latin typeface="Courier New" pitchFamily="49" charset="0"/>
                <a:ea typeface="MS Mincho" pitchFamily="49" charset="-128"/>
              </a:rPr>
              <a:t>rdi</a:t>
            </a:r>
            <a:r>
              <a:rPr lang="da-DK" sz="1600" dirty="0">
                <a:latin typeface="Courier New" pitchFamily="49" charset="0"/>
                <a:ea typeface="MS Mincho" pitchFamily="49" charset="-128"/>
              </a:rPr>
              <a:t>)</a:t>
            </a:r>
          </a:p>
          <a:p>
            <a:pPr eaLnBrk="0" hangingPunct="0">
              <a:tabLst>
                <a:tab pos="457200" algn="l"/>
                <a:tab pos="1485900" algn="l"/>
              </a:tabLst>
            </a:pPr>
            <a:r>
              <a:rPr lang="da-DK" sz="1600" dirty="0">
                <a:latin typeface="Courier New" pitchFamily="49" charset="0"/>
                <a:ea typeface="MS Mincho" pitchFamily="49" charset="-128"/>
              </a:rPr>
              <a:t>  4004df:  c3                 </a:t>
            </a:r>
            <a:r>
              <a:rPr lang="da-DK" sz="1600" dirty="0" err="1">
                <a:latin typeface="Courier New" pitchFamily="49" charset="0"/>
                <a:ea typeface="MS Mincho" pitchFamily="49" charset="-128"/>
              </a:rPr>
              <a:t>retq</a:t>
            </a:r>
            <a:endParaRPr lang="da-DK" sz="1600" dirty="0">
              <a:latin typeface="Courier New" pitchFamily="49" charset="0"/>
              <a:ea typeface="MS Mincho" pitchFamily="49" charset="-128"/>
            </a:endParaRPr>
          </a:p>
          <a:p>
            <a:pPr eaLnBrk="0" hangingPunct="0">
              <a:tabLst>
                <a:tab pos="457200" algn="l"/>
                <a:tab pos="1485900" algn="l"/>
              </a:tabLst>
            </a:pPr>
            <a:endParaRPr lang="en-US" sz="1600" dirty="0">
              <a:latin typeface="Courier New" pitchFamily="49" charset="0"/>
              <a:ea typeface="MS Mincho" pitchFamily="49" charset="-128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2895600" y="3733801"/>
            <a:ext cx="457200" cy="304800"/>
          </a:xfrm>
          <a:prstGeom prst="rect">
            <a:avLst/>
          </a:prstGeom>
          <a:noFill/>
          <a:ln w="38100" cap="flat" cmpd="sng" algn="ctr">
            <a:solidFill>
              <a:srgbClr val="000090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latin typeface="Calibri" pitchFamily="34" charset="0"/>
            </a:endParaRPr>
          </a:p>
        </p:txBody>
      </p:sp>
      <p:cxnSp>
        <p:nvCxnSpPr>
          <p:cNvPr id="8" name="Straight Arrow Connector 7"/>
          <p:cNvCxnSpPr/>
          <p:nvPr/>
        </p:nvCxnSpPr>
        <p:spPr bwMode="auto">
          <a:xfrm flipH="1" flipV="1">
            <a:off x="4419600" y="4275053"/>
            <a:ext cx="609600" cy="449348"/>
          </a:xfrm>
          <a:prstGeom prst="straightConnector1">
            <a:avLst/>
          </a:prstGeom>
          <a:noFill/>
          <a:ln w="25400" cap="flat" cmpd="sng" algn="ctr">
            <a:solidFill>
              <a:srgbClr val="00009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9" name="TextBox 8"/>
          <p:cNvSpPr txBox="1"/>
          <p:nvPr/>
        </p:nvSpPr>
        <p:spPr>
          <a:xfrm>
            <a:off x="5017615" y="4539734"/>
            <a:ext cx="10951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err="1">
                <a:latin typeface="Calibri" pitchFamily="34" charset="0"/>
              </a:rPr>
              <a:t>rdi</a:t>
            </a:r>
            <a:r>
              <a:rPr lang="en-US" sz="1800" dirty="0">
                <a:latin typeface="Calibri" pitchFamily="34" charset="0"/>
              </a:rPr>
              <a:t> </a:t>
            </a:r>
            <a:r>
              <a:rPr lang="en-US" sz="1800" dirty="0">
                <a:latin typeface="Calibri" pitchFamily="34" charset="0"/>
                <a:sym typeface="Wingdings"/>
              </a:rPr>
              <a:t> </a:t>
            </a:r>
            <a:r>
              <a:rPr lang="en-US" sz="1800" dirty="0" err="1">
                <a:latin typeface="Calibri" pitchFamily="34" charset="0"/>
                <a:sym typeface="Wingdings"/>
              </a:rPr>
              <a:t>rax</a:t>
            </a:r>
            <a:endParaRPr lang="en-US" sz="1800" dirty="0">
              <a:latin typeface="Calibri" pitchFamily="34" charset="0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4038600" y="3429000"/>
            <a:ext cx="1143000" cy="380999"/>
          </a:xfrm>
          <a:prstGeom prst="rect">
            <a:avLst/>
          </a:prstGeom>
          <a:noFill/>
          <a:ln w="38100" cap="flat" cmpd="sng" algn="ctr">
            <a:solidFill>
              <a:srgbClr val="000090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latin typeface="Calibri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046635" y="4909066"/>
            <a:ext cx="30453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Calibri" pitchFamily="34" charset="0"/>
              </a:rPr>
              <a:t>Gadget address = </a:t>
            </a:r>
            <a:r>
              <a:rPr lang="en-US" sz="1800" dirty="0">
                <a:latin typeface="Courier New"/>
                <a:cs typeface="Courier New"/>
              </a:rPr>
              <a:t>0x4004dc</a:t>
            </a:r>
          </a:p>
        </p:txBody>
      </p:sp>
      <p:cxnSp>
        <p:nvCxnSpPr>
          <p:cNvPr id="13" name="Straight Arrow Connector 12"/>
          <p:cNvCxnSpPr/>
          <p:nvPr/>
        </p:nvCxnSpPr>
        <p:spPr bwMode="auto">
          <a:xfrm flipH="1">
            <a:off x="4648200" y="2743200"/>
            <a:ext cx="228600" cy="685801"/>
          </a:xfrm>
          <a:prstGeom prst="straightConnector1">
            <a:avLst/>
          </a:prstGeom>
          <a:noFill/>
          <a:ln w="25400" cap="flat" cmpd="sng" algn="ctr">
            <a:solidFill>
              <a:srgbClr val="00009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7" name="TextBox 6"/>
          <p:cNvSpPr txBox="1"/>
          <p:nvPr/>
        </p:nvSpPr>
        <p:spPr>
          <a:xfrm>
            <a:off x="5017615" y="2743200"/>
            <a:ext cx="31502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Calibri" pitchFamily="34" charset="0"/>
              </a:rPr>
              <a:t>Encodes </a:t>
            </a:r>
            <a:r>
              <a:rPr lang="en-US" sz="1800" dirty="0" err="1">
                <a:latin typeface="Courier New"/>
                <a:cs typeface="Courier New"/>
              </a:rPr>
              <a:t>movq</a:t>
            </a:r>
            <a:r>
              <a:rPr lang="en-US" sz="1800" dirty="0">
                <a:latin typeface="Courier New"/>
                <a:cs typeface="Courier New"/>
              </a:rPr>
              <a:t> %</a:t>
            </a:r>
            <a:r>
              <a:rPr lang="en-US" sz="1800" dirty="0" err="1">
                <a:latin typeface="Courier New"/>
                <a:cs typeface="Courier New"/>
              </a:rPr>
              <a:t>rax</a:t>
            </a:r>
            <a:r>
              <a:rPr lang="en-US" sz="1800" dirty="0">
                <a:latin typeface="Courier New"/>
                <a:cs typeface="Courier New"/>
              </a:rPr>
              <a:t>, %</a:t>
            </a:r>
            <a:r>
              <a:rPr lang="en-US" sz="1800" dirty="0" err="1">
                <a:latin typeface="Courier New"/>
                <a:cs typeface="Courier New"/>
              </a:rPr>
              <a:t>rdi</a:t>
            </a:r>
            <a:endParaRPr lang="en-US" sz="1800" dirty="0">
              <a:latin typeface="Courier New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289947235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ROP Execution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6875" y="4724399"/>
            <a:ext cx="7896225" cy="1609725"/>
          </a:xfrm>
        </p:spPr>
        <p:txBody>
          <a:bodyPr/>
          <a:lstStyle/>
          <a:p>
            <a:r>
              <a:rPr lang="en-US" dirty="0"/>
              <a:t>Trigger with </a:t>
            </a:r>
            <a:r>
              <a:rPr lang="en-US" dirty="0">
                <a:latin typeface="Courier New"/>
                <a:cs typeface="Courier New"/>
              </a:rPr>
              <a:t>ret</a:t>
            </a:r>
            <a:r>
              <a:rPr lang="en-US" dirty="0"/>
              <a:t> instruction</a:t>
            </a:r>
          </a:p>
          <a:p>
            <a:pPr lvl="1"/>
            <a:r>
              <a:rPr lang="en-US" dirty="0"/>
              <a:t>Will start executing Gadget 1</a:t>
            </a:r>
          </a:p>
          <a:p>
            <a:r>
              <a:rPr lang="en-US" dirty="0"/>
              <a:t>Final </a:t>
            </a:r>
            <a:r>
              <a:rPr lang="en-US" dirty="0">
                <a:latin typeface="Courier New"/>
                <a:cs typeface="Courier New"/>
              </a:rPr>
              <a:t>ret</a:t>
            </a:r>
            <a:r>
              <a:rPr lang="en-US" dirty="0"/>
              <a:t> in each gadget will start next one</a:t>
            </a:r>
          </a:p>
        </p:txBody>
      </p:sp>
      <p:grpSp>
        <p:nvGrpSpPr>
          <p:cNvPr id="23" name="Group 22"/>
          <p:cNvGrpSpPr/>
          <p:nvPr/>
        </p:nvGrpSpPr>
        <p:grpSpPr>
          <a:xfrm>
            <a:off x="2057400" y="1257300"/>
            <a:ext cx="4191000" cy="2286000"/>
            <a:chOff x="2362200" y="2133600"/>
            <a:chExt cx="4191000" cy="2286000"/>
          </a:xfrm>
        </p:grpSpPr>
        <p:sp>
          <p:nvSpPr>
            <p:cNvPr id="4" name="Rectangle 3"/>
            <p:cNvSpPr/>
            <p:nvPr/>
          </p:nvSpPr>
          <p:spPr>
            <a:xfrm>
              <a:off x="2895600" y="3810000"/>
              <a:ext cx="1066800" cy="304800"/>
            </a:xfrm>
            <a:prstGeom prst="rect">
              <a:avLst/>
            </a:prstGeom>
            <a:noFill/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/>
            <p:cNvSpPr/>
            <p:nvPr/>
          </p:nvSpPr>
          <p:spPr>
            <a:xfrm>
              <a:off x="2895600" y="3505200"/>
              <a:ext cx="1066800" cy="304800"/>
            </a:xfrm>
            <a:prstGeom prst="rect">
              <a:avLst/>
            </a:prstGeom>
            <a:noFill/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/>
            <p:cNvSpPr/>
            <p:nvPr/>
          </p:nvSpPr>
          <p:spPr>
            <a:xfrm>
              <a:off x="2895600" y="2895600"/>
              <a:ext cx="1066800" cy="609600"/>
            </a:xfrm>
            <a:prstGeom prst="rect">
              <a:avLst/>
            </a:prstGeom>
            <a:noFill/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tIns="0" bIns="0" rtlCol="0" anchor="ctr" anchorCtr="1"/>
            <a:lstStyle/>
            <a:p>
              <a:pPr algn="ctr"/>
              <a:endParaRPr lang="en-US" sz="1200" dirty="0">
                <a:solidFill>
                  <a:srgbClr val="000000"/>
                </a:solidFill>
                <a:latin typeface="Wingdings"/>
                <a:ea typeface="Wingdings"/>
                <a:cs typeface="Wingdings"/>
                <a:sym typeface="Wingdings"/>
              </a:endParaRPr>
            </a:p>
            <a:p>
              <a:pPr algn="ctr"/>
              <a:r>
                <a:rPr lang="en-US" sz="1200" dirty="0">
                  <a:solidFill>
                    <a:srgbClr val="000000"/>
                  </a:solidFill>
                  <a:latin typeface="Wingdings"/>
                  <a:ea typeface="Wingdings"/>
                  <a:cs typeface="Wingdings"/>
                  <a:sym typeface="Wingdings"/>
                </a:rPr>
                <a:t></a:t>
              </a:r>
            </a:p>
            <a:p>
              <a:pPr algn="ctr"/>
              <a:r>
                <a:rPr lang="en-US" sz="1200" dirty="0">
                  <a:solidFill>
                    <a:srgbClr val="000000"/>
                  </a:solidFill>
                  <a:latin typeface="Wingdings"/>
                  <a:ea typeface="Wingdings"/>
                  <a:cs typeface="Wingdings"/>
                  <a:sym typeface="Wingdings"/>
                </a:rPr>
                <a:t></a:t>
              </a:r>
              <a:endParaRPr lang="en-US" sz="1200" dirty="0">
                <a:solidFill>
                  <a:srgbClr val="000000"/>
                </a:solidFill>
              </a:endParaRPr>
            </a:p>
            <a:p>
              <a:pPr algn="ctr"/>
              <a:r>
                <a:rPr lang="en-US" sz="1200" dirty="0">
                  <a:solidFill>
                    <a:srgbClr val="000000"/>
                  </a:solidFill>
                  <a:latin typeface="Wingdings"/>
                  <a:ea typeface="Wingdings"/>
                  <a:cs typeface="Wingdings"/>
                  <a:sym typeface="Wingdings"/>
                </a:rPr>
                <a:t></a:t>
              </a:r>
              <a:endParaRPr lang="en-US" sz="1200" dirty="0">
                <a:solidFill>
                  <a:srgbClr val="000000"/>
                </a:solidFill>
              </a:endParaRPr>
            </a:p>
            <a:p>
              <a:pPr algn="ctr"/>
              <a:endParaRPr lang="en-US" sz="1200" dirty="0">
                <a:solidFill>
                  <a:srgbClr val="000000"/>
                </a:solidFill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2895600" y="2590800"/>
              <a:ext cx="1066800" cy="304800"/>
            </a:xfrm>
            <a:prstGeom prst="rect">
              <a:avLst/>
            </a:prstGeom>
            <a:noFill/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6248400" y="4038600"/>
              <a:ext cx="304800" cy="381000"/>
            </a:xfrm>
            <a:prstGeom prst="rect">
              <a:avLst/>
            </a:prstGeom>
            <a:solidFill>
              <a:schemeClr val="bg2"/>
            </a:solidFill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1200" dirty="0">
                  <a:solidFill>
                    <a:schemeClr val="tx1"/>
                  </a:solidFill>
                  <a:latin typeface="Courier New"/>
                  <a:cs typeface="Courier New"/>
                </a:rPr>
                <a:t>c3</a:t>
              </a:r>
            </a:p>
          </p:txBody>
        </p:sp>
        <p:sp>
          <p:nvSpPr>
            <p:cNvPr id="10" name="Rectangle 9"/>
            <p:cNvSpPr/>
            <p:nvPr/>
          </p:nvSpPr>
          <p:spPr>
            <a:xfrm>
              <a:off x="4724400" y="4038600"/>
              <a:ext cx="1828800" cy="381000"/>
            </a:xfrm>
            <a:prstGeom prst="rect">
              <a:avLst/>
            </a:prstGeom>
            <a:noFill/>
            <a:ln w="1905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rgbClr val="000000"/>
                  </a:solidFill>
                  <a:latin typeface="Calibri"/>
                  <a:cs typeface="Calibri"/>
                </a:rPr>
                <a:t>Gadget 1 code</a:t>
              </a: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6248400" y="3352800"/>
              <a:ext cx="304800" cy="381000"/>
            </a:xfrm>
            <a:prstGeom prst="rect">
              <a:avLst/>
            </a:prstGeom>
            <a:solidFill>
              <a:schemeClr val="bg2"/>
            </a:solidFill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1200" dirty="0">
                  <a:solidFill>
                    <a:schemeClr val="tx1"/>
                  </a:solidFill>
                  <a:latin typeface="Courier New"/>
                  <a:cs typeface="Courier New"/>
                </a:rPr>
                <a:t>c3</a:t>
              </a: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4724400" y="3352800"/>
              <a:ext cx="1828800" cy="381000"/>
            </a:xfrm>
            <a:prstGeom prst="rect">
              <a:avLst/>
            </a:prstGeom>
            <a:noFill/>
            <a:ln w="1905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rgbClr val="000000"/>
                  </a:solidFill>
                  <a:latin typeface="Calibri"/>
                  <a:cs typeface="Calibri"/>
                </a:rPr>
                <a:t>Gadget 2 code</a:t>
              </a: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6248400" y="2362200"/>
              <a:ext cx="304800" cy="381000"/>
            </a:xfrm>
            <a:prstGeom prst="rect">
              <a:avLst/>
            </a:prstGeom>
            <a:solidFill>
              <a:schemeClr val="bg2"/>
            </a:solidFill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1200" dirty="0">
                  <a:solidFill>
                    <a:schemeClr val="tx1"/>
                  </a:solidFill>
                  <a:latin typeface="Courier New"/>
                  <a:cs typeface="Courier New"/>
                </a:rPr>
                <a:t>c3</a:t>
              </a: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4724400" y="2362200"/>
              <a:ext cx="1828800" cy="381000"/>
            </a:xfrm>
            <a:prstGeom prst="rect">
              <a:avLst/>
            </a:prstGeom>
            <a:noFill/>
            <a:ln w="1905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rgbClr val="000000"/>
                  </a:solidFill>
                  <a:latin typeface="Calibri"/>
                  <a:cs typeface="Calibri"/>
                </a:rPr>
                <a:t>Gadget </a:t>
              </a:r>
              <a:r>
                <a:rPr lang="en-US" sz="1200" i="1" dirty="0">
                  <a:solidFill>
                    <a:srgbClr val="000000"/>
                  </a:solidFill>
                  <a:latin typeface="Calibri"/>
                  <a:cs typeface="Calibri"/>
                </a:rPr>
                <a:t>n</a:t>
              </a:r>
              <a:r>
                <a:rPr lang="en-US" sz="1200" dirty="0">
                  <a:solidFill>
                    <a:srgbClr val="000000"/>
                  </a:solidFill>
                  <a:latin typeface="Calibri"/>
                  <a:cs typeface="Calibri"/>
                </a:rPr>
                <a:t> code</a:t>
              </a:r>
            </a:p>
          </p:txBody>
        </p:sp>
        <p:cxnSp>
          <p:nvCxnSpPr>
            <p:cNvPr id="17" name="Straight Arrow Connector 16"/>
            <p:cNvCxnSpPr>
              <a:endCxn id="10" idx="1"/>
            </p:cNvCxnSpPr>
            <p:nvPr/>
          </p:nvCxnSpPr>
          <p:spPr>
            <a:xfrm>
              <a:off x="3429000" y="3962400"/>
              <a:ext cx="1295400" cy="266700"/>
            </a:xfrm>
            <a:prstGeom prst="straightConnector1">
              <a:avLst/>
            </a:prstGeom>
            <a:ln>
              <a:solidFill>
                <a:srgbClr val="000000"/>
              </a:solidFill>
              <a:headEnd type="oval" w="lg" len="lg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/>
            <p:cNvCxnSpPr>
              <a:endCxn id="13" idx="1"/>
            </p:cNvCxnSpPr>
            <p:nvPr/>
          </p:nvCxnSpPr>
          <p:spPr>
            <a:xfrm flipV="1">
              <a:off x="3429000" y="3543300"/>
              <a:ext cx="1295400" cy="114300"/>
            </a:xfrm>
            <a:prstGeom prst="straightConnector1">
              <a:avLst/>
            </a:prstGeom>
            <a:ln>
              <a:solidFill>
                <a:srgbClr val="000000"/>
              </a:solidFill>
              <a:headEnd type="oval" w="lg" len="lg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>
              <a:endCxn id="16" idx="1"/>
            </p:cNvCxnSpPr>
            <p:nvPr/>
          </p:nvCxnSpPr>
          <p:spPr>
            <a:xfrm flipV="1">
              <a:off x="3429000" y="2552700"/>
              <a:ext cx="1295400" cy="228600"/>
            </a:xfrm>
            <a:prstGeom prst="straightConnector1">
              <a:avLst/>
            </a:prstGeom>
            <a:ln>
              <a:solidFill>
                <a:srgbClr val="000000"/>
              </a:solidFill>
              <a:headEnd type="oval" w="lg" len="lg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/>
            <p:cNvCxnSpPr>
              <a:endCxn id="4" idx="1"/>
            </p:cNvCxnSpPr>
            <p:nvPr/>
          </p:nvCxnSpPr>
          <p:spPr>
            <a:xfrm>
              <a:off x="2362200" y="3962400"/>
              <a:ext cx="533400" cy="0"/>
            </a:xfrm>
            <a:prstGeom prst="straightConnector1">
              <a:avLst/>
            </a:prstGeom>
            <a:ln>
              <a:solidFill>
                <a:srgbClr val="000000"/>
              </a:solidFill>
              <a:headEnd type="none" w="lg" len="lg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xtBox 20"/>
            <p:cNvSpPr txBox="1"/>
            <p:nvPr/>
          </p:nvSpPr>
          <p:spPr>
            <a:xfrm>
              <a:off x="2895600" y="2133600"/>
              <a:ext cx="10668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latin typeface="Calibri"/>
                  <a:cs typeface="Calibri"/>
                </a:rPr>
                <a:t>Stack</a:t>
              </a:r>
            </a:p>
          </p:txBody>
        </p:sp>
      </p:grpSp>
      <p:sp>
        <p:nvSpPr>
          <p:cNvPr id="22" name="Rectangle 21"/>
          <p:cNvSpPr/>
          <p:nvPr/>
        </p:nvSpPr>
        <p:spPr>
          <a:xfrm>
            <a:off x="990600" y="2957256"/>
            <a:ext cx="1066800" cy="304800"/>
          </a:xfrm>
          <a:prstGeom prst="rect">
            <a:avLst/>
          </a:prstGeom>
          <a:noFill/>
          <a:ln w="127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dirty="0">
                <a:solidFill>
                  <a:srgbClr val="000000"/>
                </a:solidFill>
                <a:latin typeface="Courier New"/>
                <a:cs typeface="Courier New"/>
              </a:rPr>
              <a:t>%</a:t>
            </a:r>
            <a:r>
              <a:rPr lang="en-US" sz="1200" dirty="0" err="1">
                <a:solidFill>
                  <a:srgbClr val="000000"/>
                </a:solidFill>
                <a:latin typeface="Courier New"/>
                <a:cs typeface="Courier New"/>
              </a:rPr>
              <a:t>rsp</a:t>
            </a:r>
            <a:endParaRPr lang="en-US" sz="1200" dirty="0">
              <a:solidFill>
                <a:srgbClr val="000000"/>
              </a:solidFill>
              <a:latin typeface="Courier New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313374536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419099" y="493713"/>
            <a:ext cx="7229491" cy="573087"/>
          </a:xfrm>
        </p:spPr>
        <p:txBody>
          <a:bodyPr/>
          <a:lstStyle/>
          <a:p>
            <a:pPr eaLnBrk="1" hangingPunct="1"/>
            <a:r>
              <a:rPr lang="en-US" dirty="0"/>
              <a:t>Crafting an ROB Attack String</a:t>
            </a:r>
          </a:p>
        </p:txBody>
      </p:sp>
      <p:sp>
        <p:nvSpPr>
          <p:cNvPr id="360479" name="Rectangle 31"/>
          <p:cNvSpPr>
            <a:spLocks noChangeArrowheads="1"/>
          </p:cNvSpPr>
          <p:nvPr/>
        </p:nvSpPr>
        <p:spPr bwMode="auto">
          <a:xfrm>
            <a:off x="533400" y="1360486"/>
            <a:ext cx="1797050" cy="3592513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pPr algn="ctr">
              <a:defRPr/>
            </a:pPr>
            <a:r>
              <a:rPr lang="en-US" sz="1600" b="0" dirty="0">
                <a:latin typeface="Calibri" pitchFamily="34" charset="0"/>
                <a:cs typeface="+mn-cs"/>
              </a:rPr>
              <a:t>Stack Frame</a:t>
            </a:r>
          </a:p>
          <a:p>
            <a:pPr algn="ctr">
              <a:defRPr/>
            </a:pPr>
            <a:r>
              <a:rPr lang="en-US" sz="1600" b="0" dirty="0">
                <a:latin typeface="Calibri" pitchFamily="34" charset="0"/>
                <a:cs typeface="+mn-cs"/>
              </a:rPr>
              <a:t>for </a:t>
            </a:r>
            <a:r>
              <a:rPr lang="en-US" sz="1600" dirty="0" err="1">
                <a:latin typeface="Courier New" pitchFamily="49" charset="0"/>
                <a:cs typeface="+mn-cs"/>
              </a:rPr>
              <a:t>call_echo</a:t>
            </a:r>
            <a:endParaRPr lang="en-US" sz="1600" dirty="0">
              <a:latin typeface="Courier New" pitchFamily="49" charset="0"/>
              <a:cs typeface="+mn-cs"/>
            </a:endParaRPr>
          </a:p>
        </p:txBody>
      </p:sp>
      <p:sp>
        <p:nvSpPr>
          <p:cNvPr id="360476" name="Rectangle 28"/>
          <p:cNvSpPr>
            <a:spLocks noChangeArrowheads="1"/>
          </p:cNvSpPr>
          <p:nvPr/>
        </p:nvSpPr>
        <p:spPr bwMode="auto">
          <a:xfrm>
            <a:off x="2330450" y="4648200"/>
            <a:ext cx="598241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dirty="0" err="1">
                <a:latin typeface="Courier New" pitchFamily="49" charset="0"/>
              </a:rPr>
              <a:t>buf</a:t>
            </a:r>
            <a:endParaRPr lang="en-US" sz="1800" dirty="0">
              <a:solidFill>
                <a:srgbClr val="C00000"/>
              </a:solidFill>
              <a:latin typeface="Courier New" pitchFamily="49" charset="0"/>
            </a:endParaRPr>
          </a:p>
          <a:p>
            <a:endParaRPr lang="en-US" sz="1800" dirty="0">
              <a:latin typeface="Courier New" pitchFamily="49" charset="0"/>
            </a:endParaRPr>
          </a:p>
        </p:txBody>
      </p:sp>
      <p:sp>
        <p:nvSpPr>
          <p:cNvPr id="73" name="Rectangle 3"/>
          <p:cNvSpPr>
            <a:spLocks noChangeArrowheads="1"/>
          </p:cNvSpPr>
          <p:nvPr/>
        </p:nvSpPr>
        <p:spPr bwMode="auto">
          <a:xfrm>
            <a:off x="76200" y="5715000"/>
            <a:ext cx="8915400" cy="582211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12700">
            <a:solidFill>
              <a:schemeClr val="bg2">
                <a:lumMod val="40000"/>
                <a:lumOff val="60000"/>
              </a:schemeClr>
            </a:solidFill>
            <a:miter lim="800000"/>
            <a:headEnd/>
            <a:tailEnd/>
          </a:ln>
          <a:effectLst/>
        </p:spPr>
        <p:txBody>
          <a:bodyPr wrap="square" lIns="90487" tIns="44450" rIns="90487" bIns="44450">
            <a:spAutoFit/>
          </a:bodyPr>
          <a:lstStyle/>
          <a:p>
            <a:pPr eaLnBrk="0" hangingPunct="0">
              <a:tabLst>
                <a:tab pos="457200" algn="l"/>
                <a:tab pos="1485900" algn="l"/>
              </a:tabLst>
              <a:defRPr/>
            </a:pPr>
            <a:r>
              <a:rPr lang="en-US" sz="1600" dirty="0">
                <a:latin typeface="Courier New" pitchFamily="49" charset="0"/>
                <a:ea typeface="MS Mincho" pitchFamily="49" charset="-128"/>
              </a:rPr>
              <a:t>30 31 32 33 34 35 36 37 38 39 30 31 32 33 34 35 36 37 38 39 30 31 32 33 d4 04 40 00 00 00 00 00</a:t>
            </a:r>
            <a:endParaRPr lang="en-US" sz="1600" dirty="0">
              <a:latin typeface="Courier New" pitchFamily="49" charset="0"/>
              <a:ea typeface="MS Mincho" pitchFamily="49" charset="-128"/>
              <a:cs typeface="+mn-cs"/>
            </a:endParaRPr>
          </a:p>
        </p:txBody>
      </p:sp>
      <p:sp>
        <p:nvSpPr>
          <p:cNvPr id="75" name="Rectangle 22"/>
          <p:cNvSpPr>
            <a:spLocks noChangeArrowheads="1"/>
          </p:cNvSpPr>
          <p:nvPr/>
        </p:nvSpPr>
        <p:spPr bwMode="auto">
          <a:xfrm>
            <a:off x="533400" y="1887758"/>
            <a:ext cx="1797050" cy="608299"/>
          </a:xfrm>
          <a:prstGeom prst="rect">
            <a:avLst/>
          </a:prstGeom>
          <a:solidFill>
            <a:srgbClr val="FFFFCC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1800" b="0" dirty="0">
                <a:latin typeface="Calibri" pitchFamily="34" charset="0"/>
                <a:cs typeface="+mn-cs"/>
              </a:rPr>
              <a:t>Return Address</a:t>
            </a:r>
          </a:p>
          <a:p>
            <a:pPr algn="ctr">
              <a:defRPr/>
            </a:pPr>
            <a:r>
              <a:rPr lang="en-US" sz="1800" b="0" dirty="0">
                <a:latin typeface="Calibri" pitchFamily="34" charset="0"/>
                <a:cs typeface="+mn-cs"/>
              </a:rPr>
              <a:t>(8 bytes)</a:t>
            </a:r>
          </a:p>
        </p:txBody>
      </p:sp>
      <p:grpSp>
        <p:nvGrpSpPr>
          <p:cNvPr id="76" name="Group 75"/>
          <p:cNvGrpSpPr/>
          <p:nvPr/>
        </p:nvGrpSpPr>
        <p:grpSpPr>
          <a:xfrm>
            <a:off x="538208" y="1887584"/>
            <a:ext cx="1797050" cy="304800"/>
            <a:chOff x="2377022" y="2811289"/>
            <a:chExt cx="1797050" cy="304800"/>
          </a:xfrm>
          <a:solidFill>
            <a:srgbClr val="FFFFCC"/>
          </a:solidFill>
        </p:grpSpPr>
        <p:sp>
          <p:nvSpPr>
            <p:cNvPr id="77" name="Rectangle 24"/>
            <p:cNvSpPr>
              <a:spLocks noChangeArrowheads="1"/>
            </p:cNvSpPr>
            <p:nvPr/>
          </p:nvSpPr>
          <p:spPr bwMode="auto">
            <a:xfrm>
              <a:off x="2377022" y="2811289"/>
              <a:ext cx="449263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rgbClr val="00B050"/>
                  </a:solidFill>
                  <a:latin typeface="Courier New" pitchFamily="49" charset="0"/>
                  <a:cs typeface="+mn-cs"/>
                </a:rPr>
                <a:t>00</a:t>
              </a:r>
            </a:p>
          </p:txBody>
        </p:sp>
        <p:sp>
          <p:nvSpPr>
            <p:cNvPr id="78" name="Rectangle 25"/>
            <p:cNvSpPr>
              <a:spLocks noChangeArrowheads="1"/>
            </p:cNvSpPr>
            <p:nvPr/>
          </p:nvSpPr>
          <p:spPr bwMode="auto">
            <a:xfrm>
              <a:off x="2826285" y="2811289"/>
              <a:ext cx="449262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rgbClr val="00B050"/>
                  </a:solidFill>
                  <a:latin typeface="Courier New" pitchFamily="49" charset="0"/>
                  <a:cs typeface="+mn-cs"/>
                </a:rPr>
                <a:t>00</a:t>
              </a:r>
            </a:p>
          </p:txBody>
        </p:sp>
        <p:sp>
          <p:nvSpPr>
            <p:cNvPr id="79" name="Rectangle 26"/>
            <p:cNvSpPr>
              <a:spLocks noChangeArrowheads="1"/>
            </p:cNvSpPr>
            <p:nvPr/>
          </p:nvSpPr>
          <p:spPr bwMode="auto">
            <a:xfrm>
              <a:off x="3275547" y="2811289"/>
              <a:ext cx="449263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rgbClr val="00B050"/>
                  </a:solidFill>
                  <a:latin typeface="Courier New" pitchFamily="49" charset="0"/>
                  <a:cs typeface="+mn-cs"/>
                </a:rPr>
                <a:t>00</a:t>
              </a:r>
            </a:p>
          </p:txBody>
        </p:sp>
        <p:sp>
          <p:nvSpPr>
            <p:cNvPr id="80" name="Rectangle 27"/>
            <p:cNvSpPr>
              <a:spLocks noChangeArrowheads="1"/>
            </p:cNvSpPr>
            <p:nvPr/>
          </p:nvSpPr>
          <p:spPr bwMode="auto">
            <a:xfrm>
              <a:off x="3724810" y="2811289"/>
              <a:ext cx="449262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rgbClr val="00B050"/>
                  </a:solidFill>
                  <a:latin typeface="Courier New" pitchFamily="49" charset="0"/>
                  <a:cs typeface="+mn-cs"/>
                </a:rPr>
                <a:t>00</a:t>
              </a:r>
            </a:p>
          </p:txBody>
        </p:sp>
      </p:grpSp>
      <p:grpSp>
        <p:nvGrpSpPr>
          <p:cNvPr id="81" name="Group 80"/>
          <p:cNvGrpSpPr/>
          <p:nvPr/>
        </p:nvGrpSpPr>
        <p:grpSpPr>
          <a:xfrm>
            <a:off x="533400" y="2203672"/>
            <a:ext cx="1797050" cy="304800"/>
            <a:chOff x="2377022" y="2811289"/>
            <a:chExt cx="1797050" cy="304800"/>
          </a:xfrm>
          <a:solidFill>
            <a:srgbClr val="FFFFCC"/>
          </a:solidFill>
        </p:grpSpPr>
        <p:sp>
          <p:nvSpPr>
            <p:cNvPr id="82" name="Rectangle 24"/>
            <p:cNvSpPr>
              <a:spLocks noChangeArrowheads="1"/>
            </p:cNvSpPr>
            <p:nvPr/>
          </p:nvSpPr>
          <p:spPr bwMode="auto">
            <a:xfrm>
              <a:off x="2377022" y="2811289"/>
              <a:ext cx="449263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rgbClr val="00B050"/>
                  </a:solidFill>
                  <a:latin typeface="Courier New" pitchFamily="49" charset="0"/>
                  <a:cs typeface="+mn-cs"/>
                </a:rPr>
                <a:t>00</a:t>
              </a:r>
            </a:p>
          </p:txBody>
        </p:sp>
        <p:sp>
          <p:nvSpPr>
            <p:cNvPr id="83" name="Rectangle 25"/>
            <p:cNvSpPr>
              <a:spLocks noChangeArrowheads="1"/>
            </p:cNvSpPr>
            <p:nvPr/>
          </p:nvSpPr>
          <p:spPr bwMode="auto">
            <a:xfrm>
              <a:off x="2826285" y="2811289"/>
              <a:ext cx="449262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rgbClr val="00B050"/>
                  </a:solidFill>
                  <a:latin typeface="Courier New" pitchFamily="49" charset="0"/>
                  <a:cs typeface="+mn-cs"/>
                </a:rPr>
                <a:t>48</a:t>
              </a:r>
            </a:p>
          </p:txBody>
        </p:sp>
        <p:sp>
          <p:nvSpPr>
            <p:cNvPr id="84" name="Rectangle 26"/>
            <p:cNvSpPr>
              <a:spLocks noChangeArrowheads="1"/>
            </p:cNvSpPr>
            <p:nvPr/>
          </p:nvSpPr>
          <p:spPr bwMode="auto">
            <a:xfrm>
              <a:off x="3275547" y="2811289"/>
              <a:ext cx="449263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rgbClr val="00B050"/>
                  </a:solidFill>
                  <a:latin typeface="Courier New" pitchFamily="49" charset="0"/>
                  <a:cs typeface="+mn-cs"/>
                </a:rPr>
                <a:t>83</a:t>
              </a:r>
            </a:p>
          </p:txBody>
        </p:sp>
        <p:sp>
          <p:nvSpPr>
            <p:cNvPr id="85" name="Rectangle 27"/>
            <p:cNvSpPr>
              <a:spLocks noChangeArrowheads="1"/>
            </p:cNvSpPr>
            <p:nvPr/>
          </p:nvSpPr>
          <p:spPr bwMode="auto">
            <a:xfrm>
              <a:off x="3724810" y="2811289"/>
              <a:ext cx="449262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rgbClr val="00B050"/>
                  </a:solidFill>
                  <a:latin typeface="Courier New" pitchFamily="49" charset="0"/>
                  <a:cs typeface="+mn-cs"/>
                </a:rPr>
                <a:t>80</a:t>
              </a:r>
            </a:p>
          </p:txBody>
        </p:sp>
      </p:grpSp>
      <p:sp>
        <p:nvSpPr>
          <p:cNvPr id="86" name="Line 29"/>
          <p:cNvSpPr>
            <a:spLocks noChangeShapeType="1"/>
          </p:cNvSpPr>
          <p:nvPr/>
        </p:nvSpPr>
        <p:spPr bwMode="auto">
          <a:xfrm flipH="1">
            <a:off x="2362200" y="3031907"/>
            <a:ext cx="450850" cy="0"/>
          </a:xfrm>
          <a:prstGeom prst="line">
            <a:avLst/>
          </a:prstGeom>
          <a:noFill/>
          <a:ln w="28575">
            <a:solidFill>
              <a:srgbClr val="C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87" name="Rectangle 30"/>
          <p:cNvSpPr>
            <a:spLocks noChangeArrowheads="1"/>
          </p:cNvSpPr>
          <p:nvPr/>
        </p:nvSpPr>
        <p:spPr bwMode="auto">
          <a:xfrm>
            <a:off x="2762250" y="2858869"/>
            <a:ext cx="8191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rgbClr val="C00000"/>
                </a:solidFill>
                <a:latin typeface="Courier New" pitchFamily="49" charset="0"/>
              </a:rPr>
              <a:t>%</a:t>
            </a:r>
            <a:r>
              <a:rPr lang="en-US" sz="1800" dirty="0" err="1">
                <a:solidFill>
                  <a:srgbClr val="C00000"/>
                </a:solidFill>
                <a:latin typeface="Courier New" pitchFamily="49" charset="0"/>
              </a:rPr>
              <a:t>rsp</a:t>
            </a:r>
            <a:endParaRPr lang="en-US" sz="1800" dirty="0">
              <a:solidFill>
                <a:srgbClr val="C00000"/>
              </a:solidFill>
              <a:latin typeface="Courier New" pitchFamily="49" charset="0"/>
            </a:endParaRPr>
          </a:p>
        </p:txBody>
      </p:sp>
      <p:sp>
        <p:nvSpPr>
          <p:cNvPr id="90" name="TextBox 89"/>
          <p:cNvSpPr txBox="1">
            <a:spLocks noChangeArrowheads="1"/>
          </p:cNvSpPr>
          <p:nvPr/>
        </p:nvSpPr>
        <p:spPr bwMode="auto">
          <a:xfrm>
            <a:off x="2996213" y="1307068"/>
            <a:ext cx="88998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1800" i="1" dirty="0">
                <a:solidFill>
                  <a:srgbClr val="C00000"/>
                </a:solidFill>
                <a:latin typeface="Calibri" pitchFamily="34" charset="0"/>
              </a:rPr>
              <a:t>Gadget</a:t>
            </a:r>
          </a:p>
        </p:txBody>
      </p:sp>
      <p:sp>
        <p:nvSpPr>
          <p:cNvPr id="92" name="TextBox 91"/>
          <p:cNvSpPr txBox="1">
            <a:spLocks noChangeArrowheads="1"/>
          </p:cNvSpPr>
          <p:nvPr/>
        </p:nvSpPr>
        <p:spPr bwMode="auto">
          <a:xfrm>
            <a:off x="533400" y="5345668"/>
            <a:ext cx="204238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1800" i="1" dirty="0">
                <a:solidFill>
                  <a:srgbClr val="C00000"/>
                </a:solidFill>
                <a:latin typeface="Calibri" pitchFamily="34" charset="0"/>
              </a:rPr>
              <a:t>Attack String (Hex)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190499" y="2503486"/>
            <a:ext cx="2139951" cy="2449514"/>
            <a:chOff x="190499" y="2503486"/>
            <a:chExt cx="2139951" cy="2449514"/>
          </a:xfrm>
        </p:grpSpPr>
        <p:sp>
          <p:nvSpPr>
            <p:cNvPr id="360470" name="Rectangle 22"/>
            <p:cNvSpPr>
              <a:spLocks noChangeArrowheads="1"/>
            </p:cNvSpPr>
            <p:nvPr/>
          </p:nvSpPr>
          <p:spPr bwMode="auto">
            <a:xfrm>
              <a:off x="533400" y="2503486"/>
              <a:ext cx="1797050" cy="60829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b="0" dirty="0">
                  <a:latin typeface="Calibri" pitchFamily="34" charset="0"/>
                  <a:cs typeface="+mn-cs"/>
                </a:rPr>
                <a:t>Return Address</a:t>
              </a:r>
            </a:p>
            <a:p>
              <a:pPr algn="ctr">
                <a:defRPr/>
              </a:pPr>
              <a:r>
                <a:rPr lang="en-US" sz="1800" b="0" dirty="0">
                  <a:latin typeface="Calibri" pitchFamily="34" charset="0"/>
                  <a:cs typeface="+mn-cs"/>
                </a:rPr>
                <a:t>(8 bytes)</a:t>
              </a:r>
            </a:p>
          </p:txBody>
        </p:sp>
        <p:grpSp>
          <p:nvGrpSpPr>
            <p:cNvPr id="2" name="Group 1"/>
            <p:cNvGrpSpPr/>
            <p:nvPr/>
          </p:nvGrpSpPr>
          <p:grpSpPr>
            <a:xfrm>
              <a:off x="533400" y="4648200"/>
              <a:ext cx="1797050" cy="304800"/>
              <a:chOff x="533400" y="4648200"/>
              <a:chExt cx="1797050" cy="304800"/>
            </a:xfrm>
          </p:grpSpPr>
          <p:sp>
            <p:nvSpPr>
              <p:cNvPr id="360472" name="Rectangle 24"/>
              <p:cNvSpPr>
                <a:spLocks noChangeArrowheads="1"/>
              </p:cNvSpPr>
              <p:nvPr/>
            </p:nvSpPr>
            <p:spPr bwMode="auto">
              <a:xfrm>
                <a:off x="533400" y="4648200"/>
                <a:ext cx="449263" cy="304800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1800" dirty="0">
                    <a:latin typeface="Courier New" pitchFamily="49" charset="0"/>
                    <a:cs typeface="+mn-cs"/>
                  </a:rPr>
                  <a:t>33</a:t>
                </a:r>
              </a:p>
            </p:txBody>
          </p:sp>
          <p:sp>
            <p:nvSpPr>
              <p:cNvPr id="360473" name="Rectangle 25"/>
              <p:cNvSpPr>
                <a:spLocks noChangeArrowheads="1"/>
              </p:cNvSpPr>
              <p:nvPr/>
            </p:nvSpPr>
            <p:spPr bwMode="auto">
              <a:xfrm>
                <a:off x="982663" y="4648200"/>
                <a:ext cx="449262" cy="304800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1800" dirty="0">
                    <a:latin typeface="Courier New" pitchFamily="49" charset="0"/>
                    <a:cs typeface="+mn-cs"/>
                  </a:rPr>
                  <a:t>32</a:t>
                </a:r>
              </a:p>
            </p:txBody>
          </p:sp>
          <p:sp>
            <p:nvSpPr>
              <p:cNvPr id="360474" name="Rectangle 26"/>
              <p:cNvSpPr>
                <a:spLocks noChangeArrowheads="1"/>
              </p:cNvSpPr>
              <p:nvPr/>
            </p:nvSpPr>
            <p:spPr bwMode="auto">
              <a:xfrm>
                <a:off x="1431925" y="4648200"/>
                <a:ext cx="449263" cy="304800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1800" dirty="0">
                    <a:latin typeface="Courier New" pitchFamily="49" charset="0"/>
                    <a:cs typeface="+mn-cs"/>
                  </a:rPr>
                  <a:t>31</a:t>
                </a:r>
              </a:p>
            </p:txBody>
          </p:sp>
          <p:sp>
            <p:nvSpPr>
              <p:cNvPr id="360475" name="Rectangle 27"/>
              <p:cNvSpPr>
                <a:spLocks noChangeArrowheads="1"/>
              </p:cNvSpPr>
              <p:nvPr/>
            </p:nvSpPr>
            <p:spPr bwMode="auto">
              <a:xfrm>
                <a:off x="1881188" y="4648200"/>
                <a:ext cx="449262" cy="304800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1800" dirty="0">
                    <a:latin typeface="Courier New" pitchFamily="49" charset="0"/>
                    <a:cs typeface="+mn-cs"/>
                  </a:rPr>
                  <a:t>30</a:t>
                </a:r>
              </a:p>
            </p:txBody>
          </p:sp>
        </p:grpSp>
        <p:sp>
          <p:nvSpPr>
            <p:cNvPr id="18" name="Rectangle 23"/>
            <p:cNvSpPr>
              <a:spLocks noChangeArrowheads="1"/>
            </p:cNvSpPr>
            <p:nvPr/>
          </p:nvSpPr>
          <p:spPr bwMode="auto">
            <a:xfrm>
              <a:off x="533400" y="3113087"/>
              <a:ext cx="1797050" cy="1531207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b="0" dirty="0">
                  <a:latin typeface="Calibri" pitchFamily="34" charset="0"/>
                </a:rPr>
                <a:t>20 bytes unused</a:t>
              </a:r>
              <a:endParaRPr lang="en-US" sz="1800" dirty="0">
                <a:latin typeface="Courier New" pitchFamily="49" charset="0"/>
              </a:endParaRPr>
            </a:p>
          </p:txBody>
        </p:sp>
        <p:grpSp>
          <p:nvGrpSpPr>
            <p:cNvPr id="32" name="Group 31"/>
            <p:cNvGrpSpPr/>
            <p:nvPr/>
          </p:nvGrpSpPr>
          <p:grpSpPr>
            <a:xfrm>
              <a:off x="532564" y="2509716"/>
              <a:ext cx="1797050" cy="304800"/>
              <a:chOff x="2377022" y="2811289"/>
              <a:chExt cx="1797050" cy="304800"/>
            </a:xfrm>
            <a:solidFill>
              <a:srgbClr val="CDF1C5"/>
            </a:solidFill>
          </p:grpSpPr>
          <p:sp>
            <p:nvSpPr>
              <p:cNvPr id="33" name="Rectangle 24"/>
              <p:cNvSpPr>
                <a:spLocks noChangeArrowheads="1"/>
              </p:cNvSpPr>
              <p:nvPr/>
            </p:nvSpPr>
            <p:spPr bwMode="auto">
              <a:xfrm>
                <a:off x="2377022" y="2811289"/>
                <a:ext cx="449263" cy="30480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1800" dirty="0">
                    <a:solidFill>
                      <a:srgbClr val="C00000"/>
                    </a:solidFill>
                    <a:latin typeface="Courier New" pitchFamily="49" charset="0"/>
                    <a:cs typeface="+mn-cs"/>
                  </a:rPr>
                  <a:t>00</a:t>
                </a:r>
              </a:p>
            </p:txBody>
          </p:sp>
          <p:sp>
            <p:nvSpPr>
              <p:cNvPr id="34" name="Rectangle 25"/>
              <p:cNvSpPr>
                <a:spLocks noChangeArrowheads="1"/>
              </p:cNvSpPr>
              <p:nvPr/>
            </p:nvSpPr>
            <p:spPr bwMode="auto">
              <a:xfrm>
                <a:off x="2826285" y="2811289"/>
                <a:ext cx="449262" cy="30480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1800" dirty="0">
                    <a:solidFill>
                      <a:srgbClr val="C00000"/>
                    </a:solidFill>
                    <a:latin typeface="Courier New" pitchFamily="49" charset="0"/>
                    <a:cs typeface="+mn-cs"/>
                  </a:rPr>
                  <a:t>00</a:t>
                </a:r>
              </a:p>
            </p:txBody>
          </p:sp>
          <p:sp>
            <p:nvSpPr>
              <p:cNvPr id="35" name="Rectangle 26"/>
              <p:cNvSpPr>
                <a:spLocks noChangeArrowheads="1"/>
              </p:cNvSpPr>
              <p:nvPr/>
            </p:nvSpPr>
            <p:spPr bwMode="auto">
              <a:xfrm>
                <a:off x="3275547" y="2811289"/>
                <a:ext cx="449263" cy="30480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1800" dirty="0">
                    <a:solidFill>
                      <a:srgbClr val="C00000"/>
                    </a:solidFill>
                    <a:latin typeface="Courier New" pitchFamily="49" charset="0"/>
                    <a:cs typeface="+mn-cs"/>
                  </a:rPr>
                  <a:t>00</a:t>
                </a:r>
              </a:p>
            </p:txBody>
          </p:sp>
          <p:sp>
            <p:nvSpPr>
              <p:cNvPr id="36" name="Rectangle 27"/>
              <p:cNvSpPr>
                <a:spLocks noChangeArrowheads="1"/>
              </p:cNvSpPr>
              <p:nvPr/>
            </p:nvSpPr>
            <p:spPr bwMode="auto">
              <a:xfrm>
                <a:off x="3724810" y="2811289"/>
                <a:ext cx="449262" cy="30480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1800" dirty="0">
                    <a:solidFill>
                      <a:srgbClr val="C00000"/>
                    </a:solidFill>
                    <a:latin typeface="Courier New" pitchFamily="49" charset="0"/>
                    <a:cs typeface="+mn-cs"/>
                  </a:rPr>
                  <a:t>00</a:t>
                </a:r>
              </a:p>
            </p:txBody>
          </p:sp>
        </p:grpSp>
        <p:grpSp>
          <p:nvGrpSpPr>
            <p:cNvPr id="43" name="Group 42"/>
            <p:cNvGrpSpPr/>
            <p:nvPr/>
          </p:nvGrpSpPr>
          <p:grpSpPr>
            <a:xfrm>
              <a:off x="533400" y="4336978"/>
              <a:ext cx="1797050" cy="304800"/>
              <a:chOff x="533400" y="4648200"/>
              <a:chExt cx="1797050" cy="304800"/>
            </a:xfrm>
            <a:solidFill>
              <a:schemeClr val="bg2">
                <a:lumMod val="40000"/>
                <a:lumOff val="60000"/>
              </a:schemeClr>
            </a:solidFill>
          </p:grpSpPr>
          <p:sp>
            <p:nvSpPr>
              <p:cNvPr id="44" name="Rectangle 24"/>
              <p:cNvSpPr>
                <a:spLocks noChangeArrowheads="1"/>
              </p:cNvSpPr>
              <p:nvPr/>
            </p:nvSpPr>
            <p:spPr bwMode="auto">
              <a:xfrm>
                <a:off x="533400" y="4648200"/>
                <a:ext cx="449263" cy="30480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1800" dirty="0">
                    <a:latin typeface="Courier New" pitchFamily="49" charset="0"/>
                    <a:cs typeface="+mn-cs"/>
                  </a:rPr>
                  <a:t>37</a:t>
                </a:r>
              </a:p>
            </p:txBody>
          </p:sp>
          <p:sp>
            <p:nvSpPr>
              <p:cNvPr id="45" name="Rectangle 25"/>
              <p:cNvSpPr>
                <a:spLocks noChangeArrowheads="1"/>
              </p:cNvSpPr>
              <p:nvPr/>
            </p:nvSpPr>
            <p:spPr bwMode="auto">
              <a:xfrm>
                <a:off x="982663" y="4648200"/>
                <a:ext cx="449262" cy="30480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1800" dirty="0">
                    <a:latin typeface="Courier New" pitchFamily="49" charset="0"/>
                    <a:cs typeface="+mn-cs"/>
                  </a:rPr>
                  <a:t>36</a:t>
                </a:r>
              </a:p>
            </p:txBody>
          </p:sp>
          <p:sp>
            <p:nvSpPr>
              <p:cNvPr id="46" name="Rectangle 26"/>
              <p:cNvSpPr>
                <a:spLocks noChangeArrowheads="1"/>
              </p:cNvSpPr>
              <p:nvPr/>
            </p:nvSpPr>
            <p:spPr bwMode="auto">
              <a:xfrm>
                <a:off x="1431925" y="4648200"/>
                <a:ext cx="449263" cy="30480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1800" dirty="0">
                    <a:latin typeface="Courier New" pitchFamily="49" charset="0"/>
                    <a:cs typeface="+mn-cs"/>
                  </a:rPr>
                  <a:t>35</a:t>
                </a:r>
              </a:p>
            </p:txBody>
          </p:sp>
          <p:sp>
            <p:nvSpPr>
              <p:cNvPr id="47" name="Rectangle 27"/>
              <p:cNvSpPr>
                <a:spLocks noChangeArrowheads="1"/>
              </p:cNvSpPr>
              <p:nvPr/>
            </p:nvSpPr>
            <p:spPr bwMode="auto">
              <a:xfrm>
                <a:off x="1881188" y="4648200"/>
                <a:ext cx="449262" cy="30480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1800" dirty="0">
                    <a:latin typeface="Courier New" pitchFamily="49" charset="0"/>
                    <a:cs typeface="+mn-cs"/>
                  </a:rPr>
                  <a:t>34</a:t>
                </a:r>
              </a:p>
            </p:txBody>
          </p:sp>
        </p:grpSp>
        <p:grpSp>
          <p:nvGrpSpPr>
            <p:cNvPr id="48" name="Group 47"/>
            <p:cNvGrpSpPr/>
            <p:nvPr/>
          </p:nvGrpSpPr>
          <p:grpSpPr>
            <a:xfrm>
              <a:off x="533400" y="4025756"/>
              <a:ext cx="1797050" cy="304800"/>
              <a:chOff x="533400" y="4648200"/>
              <a:chExt cx="1797050" cy="304800"/>
            </a:xfrm>
            <a:solidFill>
              <a:schemeClr val="bg2">
                <a:lumMod val="40000"/>
                <a:lumOff val="60000"/>
              </a:schemeClr>
            </a:solidFill>
          </p:grpSpPr>
          <p:sp>
            <p:nvSpPr>
              <p:cNvPr id="49" name="Rectangle 24"/>
              <p:cNvSpPr>
                <a:spLocks noChangeArrowheads="1"/>
              </p:cNvSpPr>
              <p:nvPr/>
            </p:nvSpPr>
            <p:spPr bwMode="auto">
              <a:xfrm>
                <a:off x="533400" y="4648200"/>
                <a:ext cx="449263" cy="30480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1800" dirty="0">
                    <a:latin typeface="Courier New" pitchFamily="49" charset="0"/>
                    <a:cs typeface="+mn-cs"/>
                  </a:rPr>
                  <a:t>31</a:t>
                </a:r>
              </a:p>
            </p:txBody>
          </p:sp>
          <p:sp>
            <p:nvSpPr>
              <p:cNvPr id="50" name="Rectangle 25"/>
              <p:cNvSpPr>
                <a:spLocks noChangeArrowheads="1"/>
              </p:cNvSpPr>
              <p:nvPr/>
            </p:nvSpPr>
            <p:spPr bwMode="auto">
              <a:xfrm>
                <a:off x="982663" y="4648200"/>
                <a:ext cx="449262" cy="30480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1800" dirty="0">
                    <a:latin typeface="Courier New" pitchFamily="49" charset="0"/>
                    <a:cs typeface="+mn-cs"/>
                  </a:rPr>
                  <a:t>30</a:t>
                </a:r>
              </a:p>
            </p:txBody>
          </p:sp>
          <p:sp>
            <p:nvSpPr>
              <p:cNvPr id="51" name="Rectangle 26"/>
              <p:cNvSpPr>
                <a:spLocks noChangeArrowheads="1"/>
              </p:cNvSpPr>
              <p:nvPr/>
            </p:nvSpPr>
            <p:spPr bwMode="auto">
              <a:xfrm>
                <a:off x="1431925" y="4648200"/>
                <a:ext cx="449263" cy="30480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1800" dirty="0">
                    <a:latin typeface="Courier New" pitchFamily="49" charset="0"/>
                    <a:cs typeface="+mn-cs"/>
                  </a:rPr>
                  <a:t>39</a:t>
                </a:r>
              </a:p>
            </p:txBody>
          </p:sp>
          <p:sp>
            <p:nvSpPr>
              <p:cNvPr id="52" name="Rectangle 27"/>
              <p:cNvSpPr>
                <a:spLocks noChangeArrowheads="1"/>
              </p:cNvSpPr>
              <p:nvPr/>
            </p:nvSpPr>
            <p:spPr bwMode="auto">
              <a:xfrm>
                <a:off x="1881188" y="4648200"/>
                <a:ext cx="449262" cy="30480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1800" dirty="0">
                    <a:latin typeface="Courier New" pitchFamily="49" charset="0"/>
                    <a:cs typeface="+mn-cs"/>
                  </a:rPr>
                  <a:t>38</a:t>
                </a:r>
              </a:p>
            </p:txBody>
          </p:sp>
        </p:grpSp>
        <p:grpSp>
          <p:nvGrpSpPr>
            <p:cNvPr id="53" name="Group 52"/>
            <p:cNvGrpSpPr/>
            <p:nvPr/>
          </p:nvGrpSpPr>
          <p:grpSpPr>
            <a:xfrm>
              <a:off x="533400" y="3714534"/>
              <a:ext cx="1797050" cy="304800"/>
              <a:chOff x="533400" y="4648200"/>
              <a:chExt cx="1797050" cy="304800"/>
            </a:xfrm>
            <a:solidFill>
              <a:schemeClr val="bg2">
                <a:lumMod val="40000"/>
                <a:lumOff val="60000"/>
              </a:schemeClr>
            </a:solidFill>
          </p:grpSpPr>
          <p:sp>
            <p:nvSpPr>
              <p:cNvPr id="54" name="Rectangle 24"/>
              <p:cNvSpPr>
                <a:spLocks noChangeArrowheads="1"/>
              </p:cNvSpPr>
              <p:nvPr/>
            </p:nvSpPr>
            <p:spPr bwMode="auto">
              <a:xfrm>
                <a:off x="533400" y="4648200"/>
                <a:ext cx="449263" cy="30480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1800" dirty="0">
                    <a:latin typeface="Courier New" pitchFamily="49" charset="0"/>
                    <a:cs typeface="+mn-cs"/>
                  </a:rPr>
                  <a:t>35</a:t>
                </a:r>
              </a:p>
            </p:txBody>
          </p:sp>
          <p:sp>
            <p:nvSpPr>
              <p:cNvPr id="55" name="Rectangle 25"/>
              <p:cNvSpPr>
                <a:spLocks noChangeArrowheads="1"/>
              </p:cNvSpPr>
              <p:nvPr/>
            </p:nvSpPr>
            <p:spPr bwMode="auto">
              <a:xfrm>
                <a:off x="982663" y="4648200"/>
                <a:ext cx="449262" cy="30480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1800" dirty="0">
                    <a:latin typeface="Courier New" pitchFamily="49" charset="0"/>
                    <a:cs typeface="+mn-cs"/>
                  </a:rPr>
                  <a:t>34</a:t>
                </a:r>
              </a:p>
            </p:txBody>
          </p:sp>
          <p:sp>
            <p:nvSpPr>
              <p:cNvPr id="56" name="Rectangle 26"/>
              <p:cNvSpPr>
                <a:spLocks noChangeArrowheads="1"/>
              </p:cNvSpPr>
              <p:nvPr/>
            </p:nvSpPr>
            <p:spPr bwMode="auto">
              <a:xfrm>
                <a:off x="1431925" y="4648200"/>
                <a:ext cx="449263" cy="30480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1800" dirty="0">
                    <a:latin typeface="Courier New" pitchFamily="49" charset="0"/>
                    <a:cs typeface="+mn-cs"/>
                  </a:rPr>
                  <a:t>33</a:t>
                </a:r>
              </a:p>
            </p:txBody>
          </p:sp>
          <p:sp>
            <p:nvSpPr>
              <p:cNvPr id="57" name="Rectangle 27"/>
              <p:cNvSpPr>
                <a:spLocks noChangeArrowheads="1"/>
              </p:cNvSpPr>
              <p:nvPr/>
            </p:nvSpPr>
            <p:spPr bwMode="auto">
              <a:xfrm>
                <a:off x="1881188" y="4648200"/>
                <a:ext cx="449262" cy="30480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1800" dirty="0">
                    <a:latin typeface="Courier New" pitchFamily="49" charset="0"/>
                    <a:cs typeface="+mn-cs"/>
                  </a:rPr>
                  <a:t>32</a:t>
                </a:r>
              </a:p>
            </p:txBody>
          </p:sp>
        </p:grpSp>
        <p:grpSp>
          <p:nvGrpSpPr>
            <p:cNvPr id="58" name="Group 57"/>
            <p:cNvGrpSpPr/>
            <p:nvPr/>
          </p:nvGrpSpPr>
          <p:grpSpPr>
            <a:xfrm>
              <a:off x="533400" y="3403312"/>
              <a:ext cx="1797050" cy="304800"/>
              <a:chOff x="533400" y="4648200"/>
              <a:chExt cx="1797050" cy="304800"/>
            </a:xfrm>
            <a:solidFill>
              <a:schemeClr val="bg2">
                <a:lumMod val="40000"/>
                <a:lumOff val="60000"/>
              </a:schemeClr>
            </a:solidFill>
          </p:grpSpPr>
          <p:sp>
            <p:nvSpPr>
              <p:cNvPr id="59" name="Rectangle 24"/>
              <p:cNvSpPr>
                <a:spLocks noChangeArrowheads="1"/>
              </p:cNvSpPr>
              <p:nvPr/>
            </p:nvSpPr>
            <p:spPr bwMode="auto">
              <a:xfrm>
                <a:off x="533400" y="4648200"/>
                <a:ext cx="449263" cy="30480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1800" dirty="0">
                    <a:latin typeface="Courier New" pitchFamily="49" charset="0"/>
                    <a:cs typeface="+mn-cs"/>
                  </a:rPr>
                  <a:t>39</a:t>
                </a:r>
              </a:p>
            </p:txBody>
          </p:sp>
          <p:sp>
            <p:nvSpPr>
              <p:cNvPr id="60" name="Rectangle 25"/>
              <p:cNvSpPr>
                <a:spLocks noChangeArrowheads="1"/>
              </p:cNvSpPr>
              <p:nvPr/>
            </p:nvSpPr>
            <p:spPr bwMode="auto">
              <a:xfrm>
                <a:off x="982663" y="4648200"/>
                <a:ext cx="449262" cy="30480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1800" dirty="0">
                    <a:latin typeface="Courier New" pitchFamily="49" charset="0"/>
                    <a:cs typeface="+mn-cs"/>
                  </a:rPr>
                  <a:t>38</a:t>
                </a:r>
              </a:p>
            </p:txBody>
          </p:sp>
          <p:sp>
            <p:nvSpPr>
              <p:cNvPr id="61" name="Rectangle 26"/>
              <p:cNvSpPr>
                <a:spLocks noChangeArrowheads="1"/>
              </p:cNvSpPr>
              <p:nvPr/>
            </p:nvSpPr>
            <p:spPr bwMode="auto">
              <a:xfrm>
                <a:off x="1431925" y="4648200"/>
                <a:ext cx="449263" cy="30480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1800" dirty="0">
                    <a:latin typeface="Courier New" pitchFamily="49" charset="0"/>
                    <a:cs typeface="+mn-cs"/>
                  </a:rPr>
                  <a:t>37</a:t>
                </a:r>
              </a:p>
            </p:txBody>
          </p:sp>
          <p:sp>
            <p:nvSpPr>
              <p:cNvPr id="62" name="Rectangle 27"/>
              <p:cNvSpPr>
                <a:spLocks noChangeArrowheads="1"/>
              </p:cNvSpPr>
              <p:nvPr/>
            </p:nvSpPr>
            <p:spPr bwMode="auto">
              <a:xfrm>
                <a:off x="1881188" y="4648200"/>
                <a:ext cx="449262" cy="30480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1800" dirty="0">
                    <a:latin typeface="Courier New" pitchFamily="49" charset="0"/>
                    <a:cs typeface="+mn-cs"/>
                  </a:rPr>
                  <a:t>36</a:t>
                </a:r>
              </a:p>
            </p:txBody>
          </p:sp>
        </p:grpSp>
        <p:grpSp>
          <p:nvGrpSpPr>
            <p:cNvPr id="63" name="Group 62"/>
            <p:cNvGrpSpPr/>
            <p:nvPr/>
          </p:nvGrpSpPr>
          <p:grpSpPr>
            <a:xfrm>
              <a:off x="533400" y="3092090"/>
              <a:ext cx="1797050" cy="304800"/>
              <a:chOff x="533400" y="4648200"/>
              <a:chExt cx="1797050" cy="304800"/>
            </a:xfrm>
            <a:solidFill>
              <a:schemeClr val="bg2">
                <a:lumMod val="40000"/>
                <a:lumOff val="60000"/>
              </a:schemeClr>
            </a:solidFill>
          </p:grpSpPr>
          <p:sp>
            <p:nvSpPr>
              <p:cNvPr id="64" name="Rectangle 24"/>
              <p:cNvSpPr>
                <a:spLocks noChangeArrowheads="1"/>
              </p:cNvSpPr>
              <p:nvPr/>
            </p:nvSpPr>
            <p:spPr bwMode="auto">
              <a:xfrm>
                <a:off x="533400" y="4648200"/>
                <a:ext cx="449263" cy="30480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1800" dirty="0">
                    <a:latin typeface="Courier New" pitchFamily="49" charset="0"/>
                    <a:cs typeface="+mn-cs"/>
                  </a:rPr>
                  <a:t>33</a:t>
                </a:r>
              </a:p>
            </p:txBody>
          </p:sp>
          <p:sp>
            <p:nvSpPr>
              <p:cNvPr id="65" name="Rectangle 25"/>
              <p:cNvSpPr>
                <a:spLocks noChangeArrowheads="1"/>
              </p:cNvSpPr>
              <p:nvPr/>
            </p:nvSpPr>
            <p:spPr bwMode="auto">
              <a:xfrm>
                <a:off x="982663" y="4648200"/>
                <a:ext cx="449262" cy="30480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1800" dirty="0">
                    <a:latin typeface="Courier New" pitchFamily="49" charset="0"/>
                    <a:cs typeface="+mn-cs"/>
                  </a:rPr>
                  <a:t>32</a:t>
                </a:r>
              </a:p>
            </p:txBody>
          </p:sp>
          <p:sp>
            <p:nvSpPr>
              <p:cNvPr id="66" name="Rectangle 26"/>
              <p:cNvSpPr>
                <a:spLocks noChangeArrowheads="1"/>
              </p:cNvSpPr>
              <p:nvPr/>
            </p:nvSpPr>
            <p:spPr bwMode="auto">
              <a:xfrm>
                <a:off x="1431925" y="4648200"/>
                <a:ext cx="449263" cy="30480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1800" dirty="0">
                    <a:latin typeface="Courier New" pitchFamily="49" charset="0"/>
                    <a:cs typeface="+mn-cs"/>
                  </a:rPr>
                  <a:t>31</a:t>
                </a:r>
              </a:p>
            </p:txBody>
          </p:sp>
          <p:sp>
            <p:nvSpPr>
              <p:cNvPr id="67" name="Rectangle 27"/>
              <p:cNvSpPr>
                <a:spLocks noChangeArrowheads="1"/>
              </p:cNvSpPr>
              <p:nvPr/>
            </p:nvSpPr>
            <p:spPr bwMode="auto">
              <a:xfrm>
                <a:off x="1881188" y="4648200"/>
                <a:ext cx="449262" cy="30480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1800" dirty="0">
                    <a:latin typeface="Courier New" pitchFamily="49" charset="0"/>
                    <a:cs typeface="+mn-cs"/>
                  </a:rPr>
                  <a:t>30</a:t>
                </a:r>
              </a:p>
            </p:txBody>
          </p:sp>
        </p:grpSp>
        <p:grpSp>
          <p:nvGrpSpPr>
            <p:cNvPr id="68" name="Group 67"/>
            <p:cNvGrpSpPr/>
            <p:nvPr/>
          </p:nvGrpSpPr>
          <p:grpSpPr>
            <a:xfrm>
              <a:off x="533400" y="2819400"/>
              <a:ext cx="1797050" cy="304800"/>
              <a:chOff x="2377022" y="2811289"/>
              <a:chExt cx="1797050" cy="304800"/>
            </a:xfrm>
            <a:solidFill>
              <a:srgbClr val="D5F1CF"/>
            </a:solidFill>
          </p:grpSpPr>
          <p:sp>
            <p:nvSpPr>
              <p:cNvPr id="69" name="Rectangle 24"/>
              <p:cNvSpPr>
                <a:spLocks noChangeArrowheads="1"/>
              </p:cNvSpPr>
              <p:nvPr/>
            </p:nvSpPr>
            <p:spPr bwMode="auto">
              <a:xfrm>
                <a:off x="2377022" y="2811289"/>
                <a:ext cx="449263" cy="30480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1800" dirty="0">
                    <a:solidFill>
                      <a:srgbClr val="C00000"/>
                    </a:solidFill>
                    <a:latin typeface="Courier New" pitchFamily="49" charset="0"/>
                    <a:cs typeface="+mn-cs"/>
                  </a:rPr>
                  <a:t>00</a:t>
                </a:r>
              </a:p>
            </p:txBody>
          </p:sp>
          <p:sp>
            <p:nvSpPr>
              <p:cNvPr id="70" name="Rectangle 25"/>
              <p:cNvSpPr>
                <a:spLocks noChangeArrowheads="1"/>
              </p:cNvSpPr>
              <p:nvPr/>
            </p:nvSpPr>
            <p:spPr bwMode="auto">
              <a:xfrm>
                <a:off x="2826285" y="2811289"/>
                <a:ext cx="449262" cy="30480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1800" dirty="0">
                    <a:solidFill>
                      <a:srgbClr val="C00000"/>
                    </a:solidFill>
                    <a:latin typeface="Courier New" pitchFamily="49" charset="0"/>
                    <a:cs typeface="+mn-cs"/>
                  </a:rPr>
                  <a:t>40</a:t>
                </a:r>
              </a:p>
            </p:txBody>
          </p:sp>
          <p:sp>
            <p:nvSpPr>
              <p:cNvPr id="71" name="Rectangle 26"/>
              <p:cNvSpPr>
                <a:spLocks noChangeArrowheads="1"/>
              </p:cNvSpPr>
              <p:nvPr/>
            </p:nvSpPr>
            <p:spPr bwMode="auto">
              <a:xfrm>
                <a:off x="3275547" y="2811289"/>
                <a:ext cx="449263" cy="30480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1800" dirty="0">
                    <a:solidFill>
                      <a:srgbClr val="C00000"/>
                    </a:solidFill>
                    <a:latin typeface="Courier New" pitchFamily="49" charset="0"/>
                    <a:cs typeface="+mn-cs"/>
                  </a:rPr>
                  <a:t>04</a:t>
                </a:r>
              </a:p>
            </p:txBody>
          </p:sp>
          <p:sp>
            <p:nvSpPr>
              <p:cNvPr id="72" name="Rectangle 27"/>
              <p:cNvSpPr>
                <a:spLocks noChangeArrowheads="1"/>
              </p:cNvSpPr>
              <p:nvPr/>
            </p:nvSpPr>
            <p:spPr bwMode="auto">
              <a:xfrm>
                <a:off x="3724810" y="2811289"/>
                <a:ext cx="449262" cy="30480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1800" dirty="0">
                    <a:solidFill>
                      <a:srgbClr val="C00000"/>
                    </a:solidFill>
                    <a:latin typeface="Courier New" pitchFamily="49" charset="0"/>
                    <a:cs typeface="+mn-cs"/>
                  </a:rPr>
                  <a:t>d4</a:t>
                </a:r>
              </a:p>
            </p:txBody>
          </p:sp>
        </p:grpSp>
        <p:sp>
          <p:nvSpPr>
            <p:cNvPr id="94" name="AutoShape 16"/>
            <p:cNvSpPr>
              <a:spLocks/>
            </p:cNvSpPr>
            <p:nvPr/>
          </p:nvSpPr>
          <p:spPr bwMode="auto">
            <a:xfrm rot="10800000" flipH="1">
              <a:off x="190499" y="2509716"/>
              <a:ext cx="228600" cy="2443284"/>
            </a:xfrm>
            <a:prstGeom prst="leftBrace">
              <a:avLst>
                <a:gd name="adj1" fmla="val 75000"/>
                <a:gd name="adj2" fmla="val 50000"/>
              </a:avLst>
            </a:prstGeom>
            <a:noFill/>
            <a:ln w="25400">
              <a:solidFill>
                <a:srgbClr val="0070C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z="1800">
                <a:solidFill>
                  <a:srgbClr val="0070C0"/>
                </a:solidFill>
                <a:latin typeface="Calibri" pitchFamily="34" charset="0"/>
              </a:endParaRPr>
            </a:p>
          </p:txBody>
        </p:sp>
      </p:grpSp>
      <p:sp>
        <p:nvSpPr>
          <p:cNvPr id="95" name="TextBox 94"/>
          <p:cNvSpPr txBox="1">
            <a:spLocks noChangeArrowheads="1"/>
          </p:cNvSpPr>
          <p:nvPr/>
        </p:nvSpPr>
        <p:spPr bwMode="auto">
          <a:xfrm>
            <a:off x="3937987" y="2779023"/>
            <a:ext cx="401321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1800" dirty="0">
                <a:latin typeface="Calibri" panose="020F0502020204030204" pitchFamily="34" charset="0"/>
                <a:cs typeface="Courier New" panose="02070309020205020404" pitchFamily="49" charset="0"/>
              </a:rPr>
              <a:t>Attack: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echo() </a:t>
            </a:r>
            <a:r>
              <a:rPr lang="en-US" sz="1800" dirty="0">
                <a:latin typeface="Calibri" pitchFamily="34" charset="0"/>
              </a:rPr>
              <a:t>returns </a:t>
            </a:r>
            <a:r>
              <a:rPr lang="en-US" sz="1800" dirty="0" err="1">
                <a:latin typeface="Calibri" pitchFamily="34" charset="0"/>
                <a:sym typeface="Wingdings"/>
              </a:rPr>
              <a:t>rdi</a:t>
            </a:r>
            <a:r>
              <a:rPr lang="en-US" sz="1800" dirty="0">
                <a:latin typeface="Calibri" pitchFamily="34" charset="0"/>
                <a:sym typeface="Wingdings"/>
              </a:rPr>
              <a:t> + </a:t>
            </a:r>
            <a:r>
              <a:rPr lang="en-US" sz="1800" dirty="0" err="1">
                <a:latin typeface="Calibri" pitchFamily="34" charset="0"/>
                <a:sym typeface="Wingdings"/>
              </a:rPr>
              <a:t>rdx</a:t>
            </a:r>
            <a:r>
              <a:rPr lang="en-US" sz="1800" dirty="0">
                <a:latin typeface="Calibri" pitchFamily="34" charset="0"/>
              </a:rPr>
              <a:t> </a:t>
            </a:r>
          </a:p>
        </p:txBody>
      </p:sp>
      <p:grpSp>
        <p:nvGrpSpPr>
          <p:cNvPr id="88" name="Group 87"/>
          <p:cNvGrpSpPr/>
          <p:nvPr/>
        </p:nvGrpSpPr>
        <p:grpSpPr>
          <a:xfrm>
            <a:off x="3048000" y="1282942"/>
            <a:ext cx="5943600" cy="1451978"/>
            <a:chOff x="1600200" y="2823075"/>
            <a:chExt cx="5943600" cy="1451978"/>
          </a:xfrm>
        </p:grpSpPr>
        <p:sp>
          <p:nvSpPr>
            <p:cNvPr id="93" name="Rectangle 92"/>
            <p:cNvSpPr>
              <a:spLocks noChangeArrowheads="1"/>
            </p:cNvSpPr>
            <p:nvPr/>
          </p:nvSpPr>
          <p:spPr bwMode="auto">
            <a:xfrm>
              <a:off x="1600200" y="3200400"/>
              <a:ext cx="5943600" cy="1074653"/>
            </a:xfrm>
            <a:prstGeom prst="rect">
              <a:avLst/>
            </a:prstGeom>
            <a:solidFill>
              <a:srgbClr val="F1C7C7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 lIns="90487" tIns="44450" rIns="90487" bIns="44450">
              <a:spAutoFit/>
            </a:bodyPr>
            <a:lstStyle/>
            <a:p>
              <a:pPr eaLnBrk="0" hangingPunct="0">
                <a:tabLst>
                  <a:tab pos="457200" algn="l"/>
                  <a:tab pos="1485900" algn="l"/>
                </a:tabLst>
              </a:pPr>
              <a:r>
                <a:rPr lang="ro-RO" sz="1600" dirty="0">
                  <a:latin typeface="Courier New" pitchFamily="49" charset="0"/>
                  <a:ea typeface="MS Mincho" pitchFamily="49" charset="-128"/>
                </a:rPr>
                <a:t>00000000004004d0 &lt;ab_plus_c&gt;:</a:t>
              </a:r>
            </a:p>
            <a:p>
              <a:pPr eaLnBrk="0" hangingPunct="0">
                <a:tabLst>
                  <a:tab pos="457200" algn="l"/>
                  <a:tab pos="1485900" algn="l"/>
                </a:tabLst>
              </a:pPr>
              <a:r>
                <a:rPr lang="ro-RO" sz="1600" dirty="0">
                  <a:latin typeface="Courier New" pitchFamily="49" charset="0"/>
                  <a:ea typeface="MS Mincho" pitchFamily="49" charset="-128"/>
                </a:rPr>
                <a:t>  4004d0:  48 0f af fe  imul %rsi,%rdi                                                </a:t>
              </a:r>
            </a:p>
            <a:p>
              <a:pPr eaLnBrk="0" hangingPunct="0">
                <a:tabLst>
                  <a:tab pos="457200" algn="l"/>
                  <a:tab pos="1485900" algn="l"/>
                </a:tabLst>
              </a:pPr>
              <a:r>
                <a:rPr lang="ro-RO" sz="1600" dirty="0">
                  <a:latin typeface="Courier New" pitchFamily="49" charset="0"/>
                  <a:ea typeface="MS Mincho" pitchFamily="49" charset="-128"/>
                </a:rPr>
                <a:t>  </a:t>
              </a:r>
              <a:r>
                <a:rPr lang="ro-RO" sz="1600" dirty="0">
                  <a:solidFill>
                    <a:srgbClr val="C00000"/>
                  </a:solidFill>
                  <a:latin typeface="Courier New" pitchFamily="49" charset="0"/>
                  <a:ea typeface="MS Mincho" pitchFamily="49" charset="-128"/>
                </a:rPr>
                <a:t>4004d4:</a:t>
              </a:r>
              <a:r>
                <a:rPr lang="ro-RO" sz="1600" dirty="0">
                  <a:latin typeface="Courier New" pitchFamily="49" charset="0"/>
                  <a:ea typeface="MS Mincho" pitchFamily="49" charset="-128"/>
                </a:rPr>
                <a:t>  48 8d 04 17  lea (%rdi,%rdx,1),%rax                                   </a:t>
              </a:r>
            </a:p>
            <a:p>
              <a:pPr eaLnBrk="0" hangingPunct="0">
                <a:tabLst>
                  <a:tab pos="457200" algn="l"/>
                  <a:tab pos="1485900" algn="l"/>
                </a:tabLst>
              </a:pPr>
              <a:r>
                <a:rPr lang="ro-RO" sz="1600" dirty="0">
                  <a:latin typeface="Courier New" pitchFamily="49" charset="0"/>
                  <a:ea typeface="MS Mincho" pitchFamily="49" charset="-128"/>
                </a:rPr>
                <a:t>  4004d8:  c3           retq </a:t>
              </a:r>
              <a:endParaRPr lang="en-US" sz="1600" dirty="0">
                <a:latin typeface="Courier New" pitchFamily="49" charset="0"/>
                <a:ea typeface="MS Mincho" pitchFamily="49" charset="-128"/>
              </a:endParaRPr>
            </a:p>
          </p:txBody>
        </p:sp>
        <p:sp>
          <p:nvSpPr>
            <p:cNvPr id="96" name="Rectangle 95"/>
            <p:cNvSpPr/>
            <p:nvPr/>
          </p:nvSpPr>
          <p:spPr bwMode="auto">
            <a:xfrm>
              <a:off x="2895600" y="3733800"/>
              <a:ext cx="1600200" cy="541253"/>
            </a:xfrm>
            <a:prstGeom prst="rect">
              <a:avLst/>
            </a:prstGeom>
            <a:noFill/>
            <a:ln w="38100" cap="flat" cmpd="sng" algn="ctr">
              <a:solidFill>
                <a:srgbClr val="00009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ctr" anchorCtr="1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dirty="0">
                <a:latin typeface="Calibri" pitchFamily="34" charset="0"/>
              </a:endParaRPr>
            </a:p>
          </p:txBody>
        </p:sp>
        <p:cxnSp>
          <p:nvCxnSpPr>
            <p:cNvPr id="107" name="Straight Arrow Connector 106"/>
            <p:cNvCxnSpPr>
              <a:stCxn id="108" idx="1"/>
            </p:cNvCxnSpPr>
            <p:nvPr/>
          </p:nvCxnSpPr>
          <p:spPr bwMode="auto">
            <a:xfrm flipH="1">
              <a:off x="4495800" y="3007741"/>
              <a:ext cx="561248" cy="736064"/>
            </a:xfrm>
            <a:prstGeom prst="straightConnector1">
              <a:avLst/>
            </a:prstGeom>
            <a:noFill/>
            <a:ln w="25400" cap="flat" cmpd="sng" algn="ctr">
              <a:solidFill>
                <a:srgbClr val="00009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108" name="TextBox 107"/>
            <p:cNvSpPr txBox="1"/>
            <p:nvPr/>
          </p:nvSpPr>
          <p:spPr>
            <a:xfrm>
              <a:off x="5057048" y="2823075"/>
              <a:ext cx="162095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 err="1">
                  <a:latin typeface="Calibri" pitchFamily="34" charset="0"/>
                </a:rPr>
                <a:t>rax</a:t>
              </a:r>
              <a:r>
                <a:rPr lang="en-US" sz="1800" dirty="0">
                  <a:latin typeface="Calibri" pitchFamily="34" charset="0"/>
                </a:rPr>
                <a:t> </a:t>
              </a:r>
              <a:r>
                <a:rPr lang="en-US" sz="1800" dirty="0">
                  <a:latin typeface="Calibri" pitchFamily="34" charset="0"/>
                  <a:sym typeface="Wingdings"/>
                </a:rPr>
                <a:t> </a:t>
              </a:r>
              <a:r>
                <a:rPr lang="en-US" sz="1800" dirty="0" err="1">
                  <a:latin typeface="Calibri" pitchFamily="34" charset="0"/>
                  <a:sym typeface="Wingdings"/>
                </a:rPr>
                <a:t>rdi</a:t>
              </a:r>
              <a:r>
                <a:rPr lang="en-US" sz="1800" dirty="0">
                  <a:latin typeface="Calibri" pitchFamily="34" charset="0"/>
                  <a:sym typeface="Wingdings"/>
                </a:rPr>
                <a:t> + </a:t>
              </a:r>
              <a:r>
                <a:rPr lang="en-US" sz="1800" dirty="0" err="1">
                  <a:latin typeface="Calibri" pitchFamily="34" charset="0"/>
                  <a:sym typeface="Wingdings"/>
                </a:rPr>
                <a:t>rdx</a:t>
              </a:r>
              <a:endParaRPr lang="en-US" sz="1800" dirty="0">
                <a:latin typeface="Calibri" pitchFamily="34" charset="0"/>
              </a:endParaRPr>
            </a:p>
          </p:txBody>
        </p:sp>
      </p:grpSp>
      <p:sp>
        <p:nvSpPr>
          <p:cNvPr id="117" name="Rectangle 4"/>
          <p:cNvSpPr>
            <a:spLocks noChangeArrowheads="1"/>
          </p:cNvSpPr>
          <p:nvPr/>
        </p:nvSpPr>
        <p:spPr bwMode="auto">
          <a:xfrm>
            <a:off x="3050331" y="3303443"/>
            <a:ext cx="2438400" cy="1749425"/>
          </a:xfrm>
          <a:prstGeom prst="rect">
            <a:avLst/>
          </a:prstGeom>
          <a:solidFill>
            <a:srgbClr val="F6F5BD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0487" tIns="44450" rIns="90487" bIns="44450">
            <a:spAutoFit/>
          </a:bodyPr>
          <a:lstStyle/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800" dirty="0" err="1">
                <a:latin typeface="Courier New" pitchFamily="49" charset="0"/>
              </a:rPr>
              <a:t>int</a:t>
            </a:r>
            <a:r>
              <a:rPr lang="en-US" sz="1800" dirty="0">
                <a:latin typeface="Courier New" pitchFamily="49" charset="0"/>
              </a:rPr>
              <a:t> echo() {</a:t>
            </a:r>
          </a:p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  char </a:t>
            </a:r>
            <a:r>
              <a:rPr lang="en-US" sz="1800" dirty="0" err="1">
                <a:latin typeface="Courier New" pitchFamily="49" charset="0"/>
              </a:rPr>
              <a:t>buf</a:t>
            </a:r>
            <a:r>
              <a:rPr lang="en-US" sz="1800" dirty="0">
                <a:latin typeface="Courier New" pitchFamily="49" charset="0"/>
              </a:rPr>
              <a:t>[4]; </a:t>
            </a:r>
          </a:p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  </a:t>
            </a:r>
            <a:r>
              <a:rPr lang="en-US" sz="1800" dirty="0">
                <a:solidFill>
                  <a:srgbClr val="0070C0"/>
                </a:solidFill>
                <a:latin typeface="Courier New" pitchFamily="49" charset="0"/>
              </a:rPr>
              <a:t>gets(</a:t>
            </a:r>
            <a:r>
              <a:rPr lang="en-US" sz="1800" dirty="0" err="1">
                <a:solidFill>
                  <a:srgbClr val="0070C0"/>
                </a:solidFill>
                <a:latin typeface="Courier New" pitchFamily="49" charset="0"/>
              </a:rPr>
              <a:t>buf</a:t>
            </a:r>
            <a:r>
              <a:rPr lang="en-US" sz="1800" dirty="0">
                <a:solidFill>
                  <a:srgbClr val="0070C0"/>
                </a:solidFill>
                <a:latin typeface="Courier New" pitchFamily="49" charset="0"/>
              </a:rPr>
              <a:t>); </a:t>
            </a:r>
          </a:p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  ...</a:t>
            </a:r>
          </a:p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  </a:t>
            </a:r>
            <a:r>
              <a:rPr lang="en-US" sz="1800" dirty="0">
                <a:solidFill>
                  <a:srgbClr val="C00000"/>
                </a:solidFill>
                <a:latin typeface="Courier New" pitchFamily="49" charset="0"/>
              </a:rPr>
              <a:t>return ...;</a:t>
            </a:r>
            <a:r>
              <a:rPr lang="en-US" sz="1800" dirty="0">
                <a:latin typeface="Courier New" pitchFamily="49" charset="0"/>
              </a:rPr>
              <a:t> </a:t>
            </a:r>
          </a:p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}</a:t>
            </a:r>
          </a:p>
        </p:txBody>
      </p:sp>
      <p:grpSp>
        <p:nvGrpSpPr>
          <p:cNvPr id="118" name="Group 117"/>
          <p:cNvGrpSpPr/>
          <p:nvPr/>
        </p:nvGrpSpPr>
        <p:grpSpPr>
          <a:xfrm>
            <a:off x="532564" y="2813006"/>
            <a:ext cx="1797050" cy="304800"/>
            <a:chOff x="2377022" y="2811289"/>
            <a:chExt cx="1797050" cy="304800"/>
          </a:xfrm>
          <a:solidFill>
            <a:srgbClr val="D5F1CF"/>
          </a:solidFill>
        </p:grpSpPr>
        <p:sp>
          <p:nvSpPr>
            <p:cNvPr id="119" name="Rectangle 24"/>
            <p:cNvSpPr>
              <a:spLocks noChangeArrowheads="1"/>
            </p:cNvSpPr>
            <p:nvPr/>
          </p:nvSpPr>
          <p:spPr bwMode="auto">
            <a:xfrm>
              <a:off x="2377022" y="2811289"/>
              <a:ext cx="449263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rgbClr val="C00000"/>
                  </a:solidFill>
                  <a:latin typeface="Courier New" pitchFamily="49" charset="0"/>
                  <a:cs typeface="+mn-cs"/>
                </a:rPr>
                <a:t>00</a:t>
              </a:r>
            </a:p>
          </p:txBody>
        </p:sp>
        <p:sp>
          <p:nvSpPr>
            <p:cNvPr id="120" name="Rectangle 25"/>
            <p:cNvSpPr>
              <a:spLocks noChangeArrowheads="1"/>
            </p:cNvSpPr>
            <p:nvPr/>
          </p:nvSpPr>
          <p:spPr bwMode="auto">
            <a:xfrm>
              <a:off x="2826285" y="2811289"/>
              <a:ext cx="449262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rgbClr val="C00000"/>
                  </a:solidFill>
                  <a:latin typeface="Courier New" pitchFamily="49" charset="0"/>
                  <a:cs typeface="+mn-cs"/>
                </a:rPr>
                <a:t>40</a:t>
              </a:r>
            </a:p>
          </p:txBody>
        </p:sp>
        <p:sp>
          <p:nvSpPr>
            <p:cNvPr id="121" name="Rectangle 26"/>
            <p:cNvSpPr>
              <a:spLocks noChangeArrowheads="1"/>
            </p:cNvSpPr>
            <p:nvPr/>
          </p:nvSpPr>
          <p:spPr bwMode="auto">
            <a:xfrm>
              <a:off x="3275547" y="2811289"/>
              <a:ext cx="449263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rgbClr val="C00000"/>
                  </a:solidFill>
                  <a:latin typeface="Courier New" pitchFamily="49" charset="0"/>
                  <a:cs typeface="+mn-cs"/>
                </a:rPr>
                <a:t>06</a:t>
              </a:r>
            </a:p>
          </p:txBody>
        </p:sp>
        <p:sp>
          <p:nvSpPr>
            <p:cNvPr id="122" name="Rectangle 27"/>
            <p:cNvSpPr>
              <a:spLocks noChangeArrowheads="1"/>
            </p:cNvSpPr>
            <p:nvPr/>
          </p:nvSpPr>
          <p:spPr bwMode="auto">
            <a:xfrm>
              <a:off x="3724810" y="2811289"/>
              <a:ext cx="449262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rgbClr val="C00000"/>
                  </a:solidFill>
                  <a:latin typeface="Courier New" pitchFamily="49" charset="0"/>
                  <a:cs typeface="+mn-cs"/>
                </a:rPr>
                <a:t>f6</a:t>
              </a:r>
            </a:p>
          </p:txBody>
        </p:sp>
      </p:grpSp>
      <p:grpSp>
        <p:nvGrpSpPr>
          <p:cNvPr id="123" name="Group 122"/>
          <p:cNvGrpSpPr/>
          <p:nvPr/>
        </p:nvGrpSpPr>
        <p:grpSpPr>
          <a:xfrm>
            <a:off x="532564" y="2516317"/>
            <a:ext cx="1797050" cy="304800"/>
            <a:chOff x="2377022" y="2811289"/>
            <a:chExt cx="1797050" cy="304800"/>
          </a:xfrm>
          <a:solidFill>
            <a:srgbClr val="D5F1CF"/>
          </a:solidFill>
        </p:grpSpPr>
        <p:sp>
          <p:nvSpPr>
            <p:cNvPr id="124" name="Rectangle 24"/>
            <p:cNvSpPr>
              <a:spLocks noChangeArrowheads="1"/>
            </p:cNvSpPr>
            <p:nvPr/>
          </p:nvSpPr>
          <p:spPr bwMode="auto">
            <a:xfrm>
              <a:off x="2377022" y="2811289"/>
              <a:ext cx="449263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rgbClr val="C00000"/>
                  </a:solidFill>
                  <a:latin typeface="Courier New" pitchFamily="49" charset="0"/>
                  <a:cs typeface="+mn-cs"/>
                </a:rPr>
                <a:t>00</a:t>
              </a:r>
            </a:p>
          </p:txBody>
        </p:sp>
        <p:sp>
          <p:nvSpPr>
            <p:cNvPr id="125" name="Rectangle 25"/>
            <p:cNvSpPr>
              <a:spLocks noChangeArrowheads="1"/>
            </p:cNvSpPr>
            <p:nvPr/>
          </p:nvSpPr>
          <p:spPr bwMode="auto">
            <a:xfrm>
              <a:off x="2826285" y="2811289"/>
              <a:ext cx="449262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rgbClr val="C00000"/>
                  </a:solidFill>
                  <a:latin typeface="Courier New" pitchFamily="49" charset="0"/>
                  <a:cs typeface="+mn-cs"/>
                </a:rPr>
                <a:t>00</a:t>
              </a:r>
            </a:p>
          </p:txBody>
        </p:sp>
        <p:sp>
          <p:nvSpPr>
            <p:cNvPr id="126" name="Rectangle 26"/>
            <p:cNvSpPr>
              <a:spLocks noChangeArrowheads="1"/>
            </p:cNvSpPr>
            <p:nvPr/>
          </p:nvSpPr>
          <p:spPr bwMode="auto">
            <a:xfrm>
              <a:off x="3275547" y="2811289"/>
              <a:ext cx="449263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rgbClr val="C00000"/>
                  </a:solidFill>
                  <a:latin typeface="Courier New" pitchFamily="49" charset="0"/>
                  <a:cs typeface="+mn-cs"/>
                </a:rPr>
                <a:t>00</a:t>
              </a:r>
            </a:p>
          </p:txBody>
        </p:sp>
        <p:sp>
          <p:nvSpPr>
            <p:cNvPr id="127" name="Rectangle 27"/>
            <p:cNvSpPr>
              <a:spLocks noChangeArrowheads="1"/>
            </p:cNvSpPr>
            <p:nvPr/>
          </p:nvSpPr>
          <p:spPr bwMode="auto">
            <a:xfrm>
              <a:off x="3724810" y="2811289"/>
              <a:ext cx="449262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rgbClr val="C00000"/>
                  </a:solidFill>
                  <a:latin typeface="Courier New" pitchFamily="49" charset="0"/>
                  <a:cs typeface="+mn-cs"/>
                </a:rPr>
                <a:t>00</a:t>
              </a:r>
            </a:p>
          </p:txBody>
        </p:sp>
      </p:grpSp>
      <p:sp>
        <p:nvSpPr>
          <p:cNvPr id="89" name="TextBox 88"/>
          <p:cNvSpPr txBox="1">
            <a:spLocks noChangeArrowheads="1"/>
          </p:cNvSpPr>
          <p:nvPr/>
        </p:nvSpPr>
        <p:spPr bwMode="auto">
          <a:xfrm>
            <a:off x="533400" y="6260068"/>
            <a:ext cx="439261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1800" b="0" dirty="0">
                <a:latin typeface="Calibri" pitchFamily="34" charset="0"/>
              </a:rPr>
              <a:t>Multiple gadgets will corrupt stack upwards</a:t>
            </a:r>
          </a:p>
        </p:txBody>
      </p:sp>
    </p:spTree>
    <p:extLst>
      <p:ext uri="{BB962C8B-B14F-4D97-AF65-F5344CB8AC3E}">
        <p14:creationId xmlns:p14="http://schemas.microsoft.com/office/powerpoint/2010/main" val="67010096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 animBg="1"/>
      <p:bldP spid="90" grpId="0"/>
      <p:bldP spid="92" grpId="0"/>
      <p:bldP spid="95" grpId="0"/>
      <p:bldP spid="89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3" name="Title 1"/>
          <p:cNvSpPr>
            <a:spLocks noGrp="1"/>
          </p:cNvSpPr>
          <p:nvPr>
            <p:ph type="title"/>
          </p:nvPr>
        </p:nvSpPr>
        <p:spPr>
          <a:xfrm>
            <a:off x="357188" y="434975"/>
            <a:ext cx="7591425" cy="762000"/>
          </a:xfrm>
        </p:spPr>
        <p:txBody>
          <a:bodyPr/>
          <a:lstStyle/>
          <a:p>
            <a:r>
              <a:rPr lang="en-US" dirty="0">
                <a:latin typeface="Calibri" pitchFamily="-96" charset="0"/>
              </a:rPr>
              <a:t>Today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solidFill>
                  <a:srgbClr val="7F7F7F"/>
                </a:solidFill>
              </a:rPr>
              <a:t>Memory Layout</a:t>
            </a:r>
          </a:p>
          <a:p>
            <a:pPr>
              <a:defRPr/>
            </a:pPr>
            <a:r>
              <a:rPr lang="en-US" dirty="0">
                <a:solidFill>
                  <a:srgbClr val="7F7F7F"/>
                </a:solidFill>
              </a:rPr>
              <a:t>Buffer Overflow</a:t>
            </a:r>
          </a:p>
          <a:p>
            <a:pPr lvl="1">
              <a:defRPr/>
            </a:pPr>
            <a:r>
              <a:rPr lang="en-US" dirty="0">
                <a:solidFill>
                  <a:srgbClr val="7F7F7F"/>
                </a:solidFill>
              </a:rPr>
              <a:t>Vulnerability</a:t>
            </a:r>
          </a:p>
          <a:p>
            <a:pPr lvl="1">
              <a:defRPr/>
            </a:pPr>
            <a:r>
              <a:rPr lang="en-US" dirty="0">
                <a:solidFill>
                  <a:srgbClr val="7F7F7F"/>
                </a:solidFill>
              </a:rPr>
              <a:t>Protection</a:t>
            </a:r>
          </a:p>
          <a:p>
            <a:pPr>
              <a:defRPr/>
            </a:pPr>
            <a:r>
              <a:rPr lang="en-US" dirty="0"/>
              <a:t>Unions</a:t>
            </a:r>
          </a:p>
          <a:p>
            <a:pPr>
              <a:buFont typeface="Wingdings" pitchFamily="2" charset="2"/>
              <a:buChar char="§"/>
              <a:defRPr/>
            </a:pPr>
            <a:endParaRPr lang="en-US" dirty="0">
              <a:solidFill>
                <a:srgbClr val="7F7F7F"/>
              </a:solidFill>
            </a:endParaRPr>
          </a:p>
        </p:txBody>
      </p:sp>
    </p:spTree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Rectangle 3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/>
              <a:t>Union Allocation</a:t>
            </a:r>
          </a:p>
        </p:txBody>
      </p:sp>
      <p:sp>
        <p:nvSpPr>
          <p:cNvPr id="31748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81000" y="1143000"/>
            <a:ext cx="8382000" cy="825500"/>
          </a:xfrm>
          <a:ln/>
        </p:spPr>
        <p:txBody>
          <a:bodyPr/>
          <a:lstStyle/>
          <a:p>
            <a:r>
              <a:rPr lang="en-US" dirty="0"/>
              <a:t>Allocate according to largest element</a:t>
            </a:r>
          </a:p>
          <a:p>
            <a:r>
              <a:rPr lang="en-US" dirty="0"/>
              <a:t>Can only use one field at a time</a:t>
            </a:r>
          </a:p>
        </p:txBody>
      </p:sp>
      <p:sp>
        <p:nvSpPr>
          <p:cNvPr id="31749" name="Rectangle 5"/>
          <p:cNvSpPr>
            <a:spLocks/>
          </p:cNvSpPr>
          <p:nvPr/>
        </p:nvSpPr>
        <p:spPr bwMode="auto">
          <a:xfrm>
            <a:off x="609600" y="2232024"/>
            <a:ext cx="2222500" cy="1501775"/>
          </a:xfrm>
          <a:prstGeom prst="rect">
            <a:avLst/>
          </a:prstGeom>
          <a:solidFill>
            <a:srgbClr val="FFFFCC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lIns="38100" tIns="38100" rIns="38100" bIns="38100"/>
          <a:lstStyle/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union U1 {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" charset="0"/>
            </a:endParaRP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char c;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" charset="0"/>
            </a:endParaRP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int</a:t>
            </a:r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i</a:t>
            </a:r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[2];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" charset="0"/>
            </a:endParaRP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double v;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" charset="0"/>
            </a:endParaRP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} *up;</a:t>
            </a:r>
          </a:p>
        </p:txBody>
      </p:sp>
      <p:sp>
        <p:nvSpPr>
          <p:cNvPr id="31750" name="Rectangle 6"/>
          <p:cNvSpPr>
            <a:spLocks/>
          </p:cNvSpPr>
          <p:nvPr/>
        </p:nvSpPr>
        <p:spPr bwMode="auto">
          <a:xfrm>
            <a:off x="609600" y="3886200"/>
            <a:ext cx="2222500" cy="1524000"/>
          </a:xfrm>
          <a:prstGeom prst="rect">
            <a:avLst/>
          </a:prstGeom>
          <a:solidFill>
            <a:srgbClr val="FFFFCC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lIns="38100" tIns="38100" rIns="38100" bIns="38100"/>
          <a:lstStyle/>
          <a:p>
            <a:pPr algn="l"/>
            <a:r>
              <a:rPr lang="en-US" sz="18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struct</a:t>
            </a:r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S1 {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" charset="0"/>
            </a:endParaRP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char c;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" charset="0"/>
            </a:endParaRP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int</a:t>
            </a:r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i</a:t>
            </a:r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[2];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" charset="0"/>
            </a:endParaRP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double v;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" charset="0"/>
            </a:endParaRP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} *sp;</a:t>
            </a:r>
          </a:p>
        </p:txBody>
      </p:sp>
      <p:graphicFrame>
        <p:nvGraphicFramePr>
          <p:cNvPr id="31751" name="Group 7"/>
          <p:cNvGraphicFramePr>
            <a:graphicFrameLocks noGrp="1"/>
          </p:cNvGraphicFramePr>
          <p:nvPr/>
        </p:nvGraphicFramePr>
        <p:xfrm>
          <a:off x="342900" y="5715000"/>
          <a:ext cx="8647113" cy="762000"/>
        </p:xfrm>
        <a:graphic>
          <a:graphicData uri="http://schemas.openxmlformats.org/drawingml/2006/table">
            <a:tbl>
              <a:tblPr/>
              <a:tblGrid>
                <a:gridCol w="320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0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06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206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206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206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206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2067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2067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2067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32067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32067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320675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320675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320675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639763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639762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320675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  <a:gridCol w="320675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  <a:gridCol w="320675">
                  <a:extLst>
                    <a:ext uri="{9D8B030D-6E8A-4147-A177-3AD203B41FA5}">
                      <a16:colId xmlns:a16="http://schemas.microsoft.com/office/drawing/2014/main" val="20019"/>
                    </a:ext>
                  </a:extLst>
                </a:gridCol>
                <a:gridCol w="320675">
                  <a:extLst>
                    <a:ext uri="{9D8B030D-6E8A-4147-A177-3AD203B41FA5}">
                      <a16:colId xmlns:a16="http://schemas.microsoft.com/office/drawing/2014/main" val="20020"/>
                    </a:ext>
                  </a:extLst>
                </a:gridCol>
                <a:gridCol w="639763">
                  <a:extLst>
                    <a:ext uri="{9D8B030D-6E8A-4147-A177-3AD203B41FA5}">
                      <a16:colId xmlns:a16="http://schemas.microsoft.com/office/drawing/2014/main" val="20021"/>
                    </a:ext>
                  </a:extLst>
                </a:gridCol>
                <a:gridCol w="635000">
                  <a:extLst>
                    <a:ext uri="{9D8B030D-6E8A-4147-A177-3AD203B41FA5}">
                      <a16:colId xmlns:a16="http://schemas.microsoft.com/office/drawing/2014/main" val="20022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 Bold" charset="0"/>
                        <a:ea typeface="ヒラギノ角ゴ ProN W6" charset="0"/>
                        <a:cs typeface="ヒラギノ角ゴ ProN W6" charset="0"/>
                        <a:sym typeface="Courier New Bold" charset="0"/>
                      </a:endParaRPr>
                    </a:p>
                  </a:txBody>
                  <a:tcPr marL="0" marR="0" marT="0" marB="0" anchor="ctr" horzOverflow="overflow">
                    <a:lnL cap="flat">
                      <a:noFill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Courier New" pitchFamily="49" charset="0"/>
                          <a:sym typeface="Courier New Bold" charset="0"/>
                        </a:rPr>
                        <a:t>c</a:t>
                      </a:r>
                    </a:p>
                  </a:txBody>
                  <a:tcPr marL="0" marR="0" marT="0" marB="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EB2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 Bold Italic" charset="0"/>
                          <a:ea typeface="Calibri Bold Italic" charset="0"/>
                          <a:cs typeface="Calibri Bold Italic" charset="0"/>
                          <a:sym typeface="Calibri Bold Italic" charset="0"/>
                        </a:rPr>
                        <a:t>3 bytes</a:t>
                      </a:r>
                    </a:p>
                  </a:txBody>
                  <a:tcPr marL="0" marR="0" marT="0" marB="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3B3B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Courier New" pitchFamily="49" charset="0"/>
                          <a:sym typeface="Courier New Bold" charset="0"/>
                        </a:rPr>
                        <a:t>i</a:t>
                      </a: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Courier New" pitchFamily="49" charset="0"/>
                          <a:sym typeface="Courier New Bold" charset="0"/>
                        </a:rPr>
                        <a:t>[0]</a:t>
                      </a:r>
                    </a:p>
                  </a:txBody>
                  <a:tcPr marL="0" marR="0" marT="0" marB="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5F1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Courier New" pitchFamily="49" charset="0"/>
                          <a:sym typeface="Courier New Bold" charset="0"/>
                        </a:rPr>
                        <a:t>i</a:t>
                      </a: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Courier New" pitchFamily="49" charset="0"/>
                          <a:sym typeface="Courier New Bold" charset="0"/>
                        </a:rPr>
                        <a:t>[1]</a:t>
                      </a:r>
                    </a:p>
                  </a:txBody>
                  <a:tcPr marL="0" marR="0" marT="0" marB="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5F1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 Bold Italic" charset="0"/>
                          <a:ea typeface="Calibri Bold Italic" charset="0"/>
                          <a:cs typeface="Calibri Bold Italic" charset="0"/>
                          <a:sym typeface="Calibri Bold Italic" charset="0"/>
                        </a:rPr>
                        <a:t>4 bytes</a:t>
                      </a:r>
                    </a:p>
                  </a:txBody>
                  <a:tcPr marL="0" marR="0" marT="0" marB="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3B3B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Courier New" pitchFamily="49" charset="0"/>
                          <a:sym typeface="Courier New Bold" charset="0"/>
                        </a:rPr>
                        <a:t>v</a:t>
                      </a:r>
                    </a:p>
                  </a:txBody>
                  <a:tcPr marL="0" marR="0" marT="0" marB="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D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 Bold" charset="0"/>
                        <a:ea typeface="ヒラギノ角ゴ ProN W6" charset="0"/>
                        <a:cs typeface="ヒラギノ角ゴ ProN W6" charset="0"/>
                        <a:sym typeface="Courier New Bold" charset="0"/>
                      </a:endParaRPr>
                    </a:p>
                  </a:txBody>
                  <a:tcPr marL="0" marR="0" marT="0" marB="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Courier New" pitchFamily="49" charset="0"/>
                          <a:sym typeface="Courier New Bold" charset="0"/>
                        </a:rPr>
                        <a:t>sp+0</a:t>
                      </a:r>
                    </a:p>
                  </a:txBody>
                  <a:tcPr marL="0" marR="0" marT="0" marB="0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ヒラギノ角ゴ ProN W6" charset="0"/>
                        <a:cs typeface="Courier New" pitchFamily="49" charset="0"/>
                        <a:sym typeface="Courier New Bold" charset="0"/>
                      </a:endParaRPr>
                    </a:p>
                  </a:txBody>
                  <a:tcPr marL="0" marR="0" marT="0" marB="0" anchor="ctr" horzOverflow="overflow">
                    <a:lnL cap="flat">
                      <a:noFill/>
                    </a:lnL>
                    <a:lnR cap="flat"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ヒラギノ角ゴ ProN W6" charset="0"/>
                        <a:cs typeface="Courier New" pitchFamily="49" charset="0"/>
                        <a:sym typeface="Courier New Bold" charset="0"/>
                      </a:endParaRPr>
                    </a:p>
                  </a:txBody>
                  <a:tcPr marL="0" marR="0" marT="0" marB="0" anchor="ctr" horzOverflow="overflow">
                    <a:lnL cap="flat">
                      <a:noFill/>
                    </a:lnL>
                    <a:lnR cap="flat"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Courier New" pitchFamily="49" charset="0"/>
                          <a:sym typeface="Courier New Bold" charset="0"/>
                        </a:rPr>
                        <a:t>sp+4</a:t>
                      </a:r>
                    </a:p>
                  </a:txBody>
                  <a:tcPr marL="0" marR="0" marT="0" marB="0" anchor="ctr" horzOverflow="overflow">
                    <a:lnL cap="flat">
                      <a:noFill/>
                    </a:lnL>
                    <a:lnR cap="flat"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ヒラギノ角ゴ ProN W6" charset="0"/>
                        <a:cs typeface="Courier New" pitchFamily="49" charset="0"/>
                        <a:sym typeface="Courier New Bold" charset="0"/>
                      </a:endParaRPr>
                    </a:p>
                  </a:txBody>
                  <a:tcPr marL="0" marR="0" marT="0" marB="0" anchor="ctr" horzOverflow="overflow">
                    <a:lnL cap="flat">
                      <a:noFill/>
                    </a:lnL>
                    <a:lnR cap="flat"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ヒラギノ角ゴ ProN W6" charset="0"/>
                        <a:cs typeface="Courier New" pitchFamily="49" charset="0"/>
                        <a:sym typeface="Courier New Bold" charset="0"/>
                      </a:endParaRPr>
                    </a:p>
                  </a:txBody>
                  <a:tcPr marL="0" marR="0" marT="0" marB="0" anchor="ctr" horzOverflow="overflow">
                    <a:lnL cap="flat">
                      <a:noFill/>
                    </a:lnL>
                    <a:lnR cap="flat"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Courier New" pitchFamily="49" charset="0"/>
                          <a:sym typeface="Courier New Bold" charset="0"/>
                        </a:rPr>
                        <a:t>sp+8</a:t>
                      </a:r>
                    </a:p>
                  </a:txBody>
                  <a:tcPr marL="0" marR="0" marT="0" marB="0" anchor="ctr" horzOverflow="overflow">
                    <a:lnL cap="flat">
                      <a:noFill/>
                    </a:lnL>
                    <a:lnR cap="flat"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ヒラギノ角ゴ ProN W6" charset="0"/>
                        <a:cs typeface="Courier New" pitchFamily="49" charset="0"/>
                        <a:sym typeface="Courier New Bold" charset="0"/>
                      </a:endParaRPr>
                    </a:p>
                  </a:txBody>
                  <a:tcPr marL="0" marR="0" marT="0" marB="0" anchor="ctr" horzOverflow="overflow">
                    <a:lnL cap="flat">
                      <a:noFill/>
                    </a:lnL>
                    <a:lnR cap="flat"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ヒラギノ角ゴ ProN W6" charset="0"/>
                        <a:cs typeface="Courier New" pitchFamily="49" charset="0"/>
                        <a:sym typeface="Courier New Bold" charset="0"/>
                      </a:endParaRPr>
                    </a:p>
                  </a:txBody>
                  <a:tcPr marL="0" marR="0" marT="0" marB="0" anchor="ctr" horzOverflow="overflow">
                    <a:lnL cap="flat">
                      <a:noFill/>
                    </a:lnL>
                    <a:lnR cap="flat"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ヒラギノ角ゴ ProN W6" charset="0"/>
                        <a:cs typeface="Courier New" pitchFamily="49" charset="0"/>
                        <a:sym typeface="Courier New Bold" charset="0"/>
                      </a:endParaRPr>
                    </a:p>
                  </a:txBody>
                  <a:tcPr marL="0" marR="0" marT="0" marB="0" anchor="ctr" horzOverflow="overflow">
                    <a:lnL cap="flat">
                      <a:noFill/>
                    </a:lnL>
                    <a:lnR cap="flat"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ヒラギノ角ゴ ProN W6" charset="0"/>
                        <a:cs typeface="Courier New" pitchFamily="49" charset="0"/>
                        <a:sym typeface="Courier New Bold" charset="0"/>
                      </a:endParaRPr>
                    </a:p>
                  </a:txBody>
                  <a:tcPr marL="0" marR="0" marT="0" marB="0" anchor="ctr" horzOverflow="overflow">
                    <a:lnL cap="flat">
                      <a:noFill/>
                    </a:lnL>
                    <a:lnR cap="flat"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ヒラギノ角ゴ ProN W6" charset="0"/>
                        <a:cs typeface="Courier New" pitchFamily="49" charset="0"/>
                        <a:sym typeface="Courier New Bold" charset="0"/>
                      </a:endParaRPr>
                    </a:p>
                  </a:txBody>
                  <a:tcPr marL="0" marR="0" marT="0" marB="0" anchor="ctr" horzOverflow="overflow">
                    <a:lnL cap="flat">
                      <a:noFill/>
                    </a:lnL>
                    <a:lnR cap="flat"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Courier New" pitchFamily="49" charset="0"/>
                          <a:sym typeface="Courier New Bold" charset="0"/>
                        </a:rPr>
                        <a:t>sp+16</a:t>
                      </a:r>
                    </a:p>
                  </a:txBody>
                  <a:tcPr marL="0" marR="0" marT="0" marB="0" anchor="ctr" horzOverflow="overflow">
                    <a:lnL cap="flat">
                      <a:noFill/>
                    </a:lnL>
                    <a:lnR cap="flat"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ヒラギノ角ゴ ProN W6" charset="0"/>
                        <a:cs typeface="Courier New" pitchFamily="49" charset="0"/>
                        <a:sym typeface="Courier New Bold" charset="0"/>
                      </a:endParaRPr>
                    </a:p>
                  </a:txBody>
                  <a:tcPr marL="0" marR="0" marT="0" marB="0" anchor="ctr" horzOverflow="overflow">
                    <a:lnL cap="flat">
                      <a:noFill/>
                    </a:lnL>
                    <a:lnR cap="flat"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ヒラギノ角ゴ ProN W6" charset="0"/>
                        <a:cs typeface="Courier New" pitchFamily="49" charset="0"/>
                        <a:sym typeface="Courier New Bold" charset="0"/>
                      </a:endParaRPr>
                    </a:p>
                  </a:txBody>
                  <a:tcPr marL="0" marR="0" marT="0" marB="0" anchor="ctr" horzOverflow="overflow">
                    <a:lnL cap="flat">
                      <a:noFill/>
                    </a:lnL>
                    <a:lnR cap="flat"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ヒラギノ角ゴ ProN W6" charset="0"/>
                        <a:cs typeface="Courier New" pitchFamily="49" charset="0"/>
                        <a:sym typeface="Courier New Bold" charset="0"/>
                      </a:endParaRPr>
                    </a:p>
                  </a:txBody>
                  <a:tcPr marL="0" marR="0" marT="0" marB="0" anchor="ctr" horzOverflow="overflow">
                    <a:lnL cap="flat">
                      <a:noFill/>
                    </a:lnL>
                    <a:lnR cap="flat"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ヒラギノ角ゴ ProN W6" charset="0"/>
                        <a:cs typeface="Courier New" pitchFamily="49" charset="0"/>
                        <a:sym typeface="Courier New Bold" charset="0"/>
                      </a:endParaRPr>
                    </a:p>
                  </a:txBody>
                  <a:tcPr marL="0" marR="0" marT="0" marB="0" anchor="ctr" horzOverflow="overflow">
                    <a:lnL cap="flat">
                      <a:noFill/>
                    </a:lnL>
                    <a:lnR cap="flat"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Courier New" pitchFamily="49" charset="0"/>
                          <a:sym typeface="Courier New Bold" charset="0"/>
                        </a:rPr>
                        <a:t>sp+24</a:t>
                      </a:r>
                    </a:p>
                  </a:txBody>
                  <a:tcPr marL="0" marR="0" marT="0" marB="0" anchor="ctr" horzOverflow="overflow">
                    <a:lnL cap="flat">
                      <a:noFill/>
                    </a:lnL>
                    <a:lnR cap="flat"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31855" name="Group 111"/>
          <p:cNvGraphicFramePr>
            <a:graphicFrameLocks noGrp="1"/>
          </p:cNvGraphicFramePr>
          <p:nvPr/>
        </p:nvGraphicFramePr>
        <p:xfrm>
          <a:off x="4025900" y="2654300"/>
          <a:ext cx="3175000" cy="1549400"/>
        </p:xfrm>
        <a:graphic>
          <a:graphicData uri="http://schemas.openxmlformats.org/drawingml/2006/table">
            <a:tbl>
              <a:tblPr/>
              <a:tblGrid>
                <a:gridCol w="317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7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7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175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175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75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175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175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175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175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3873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ヒラギノ角ゴ ProN W6" charset="0"/>
                        <a:cs typeface="Courier New" pitchFamily="49" charset="0"/>
                        <a:sym typeface="Courier New Bold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Courier New" pitchFamily="49" charset="0"/>
                          <a:sym typeface="Courier New Bold" charset="0"/>
                        </a:rPr>
                        <a:t>c</a:t>
                      </a:r>
                    </a:p>
                  </a:txBody>
                  <a:tcPr marL="0" marR="0" marT="0" marB="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E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ヒラギノ角ゴ ProN W6" charset="0"/>
                        <a:cs typeface="Courier New" pitchFamily="49" charset="0"/>
                        <a:sym typeface="Courier New Bold" charset="0"/>
                      </a:endParaRPr>
                    </a:p>
                  </a:txBody>
                  <a:tcPr marL="0" marR="0" marT="0" marB="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ヒラギノ角ゴ ProN W6" charset="0"/>
                        <a:cs typeface="Courier New" pitchFamily="49" charset="0"/>
                        <a:sym typeface="Courier New Bold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ヒラギノ角ゴ ProN W6" charset="0"/>
                        <a:cs typeface="Courier New" pitchFamily="49" charset="0"/>
                        <a:sym typeface="Courier New Bold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ヒラギノ角ゴ ProN W6" charset="0"/>
                        <a:cs typeface="Courier New" pitchFamily="49" charset="0"/>
                        <a:sym typeface="Courier New Bold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ヒラギノ角ゴ ProN W6" charset="0"/>
                        <a:cs typeface="Courier New" pitchFamily="49" charset="0"/>
                        <a:sym typeface="Courier New Bold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ヒラギノ角ゴ ProN W6" charset="0"/>
                        <a:cs typeface="Courier New" pitchFamily="49" charset="0"/>
                        <a:sym typeface="Courier New Bold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ヒラギノ角ゴ ProN W6" charset="0"/>
                        <a:cs typeface="Courier New" pitchFamily="49" charset="0"/>
                        <a:sym typeface="Courier New Bold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ヒラギノ角ゴ ProN W6" charset="0"/>
                        <a:cs typeface="Courier New" pitchFamily="49" charset="0"/>
                        <a:sym typeface="Courier New Bold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73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ヒラギノ角ゴ ProN W6" charset="0"/>
                        <a:cs typeface="Courier New" pitchFamily="49" charset="0"/>
                        <a:sym typeface="Courier New Bold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Courier New" pitchFamily="49" charset="0"/>
                          <a:sym typeface="Courier New Bold" charset="0"/>
                        </a:rPr>
                        <a:t>i[0]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cs typeface="Courier New" pitchFamily="49" charset="0"/>
                        <a:sym typeface="Courier New Bold" charset="0"/>
                      </a:endParaRPr>
                    </a:p>
                  </a:txBody>
                  <a:tcPr marL="0" marR="0" marT="0" marB="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5F1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Courier New" pitchFamily="49" charset="0"/>
                          <a:sym typeface="Courier New Bold" charset="0"/>
                        </a:rPr>
                        <a:t>i</a:t>
                      </a: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Courier New" pitchFamily="49" charset="0"/>
                          <a:sym typeface="Courier New Bold" charset="0"/>
                        </a:rPr>
                        <a:t>[1]</a:t>
                      </a:r>
                    </a:p>
                  </a:txBody>
                  <a:tcPr marL="0" marR="0" marT="0" marB="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5F1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ヒラギノ角ゴ ProN W6" charset="0"/>
                        <a:cs typeface="Courier New" pitchFamily="49" charset="0"/>
                        <a:sym typeface="Courier New Bold" charset="0"/>
                      </a:endParaRPr>
                    </a:p>
                  </a:txBody>
                  <a:tcPr marL="0" marR="0" marT="0" marB="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73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ヒラギノ角ゴ ProN W6" charset="0"/>
                        <a:cs typeface="Courier New" pitchFamily="49" charset="0"/>
                        <a:sym typeface="Courier New Bold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8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Courier New" pitchFamily="49" charset="0"/>
                          <a:sym typeface="Courier New Bold" charset="0"/>
                        </a:rPr>
                        <a:t>v</a:t>
                      </a:r>
                    </a:p>
                  </a:txBody>
                  <a:tcPr marL="0" marR="0" marT="0" marB="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D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ヒラギノ角ゴ ProN W6" charset="0"/>
                        <a:cs typeface="Courier New" pitchFamily="49" charset="0"/>
                        <a:sym typeface="Courier New Bold" charset="0"/>
                      </a:endParaRPr>
                    </a:p>
                  </a:txBody>
                  <a:tcPr marL="0" marR="0" marT="0" marB="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735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Courier New" pitchFamily="49" charset="0"/>
                          <a:sym typeface="Courier New Bold" charset="0"/>
                        </a:rPr>
                        <a:t>up+0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ヒラギノ角ゴ ProN W6" charset="0"/>
                        <a:cs typeface="Courier New" pitchFamily="49" charset="0"/>
                        <a:sym typeface="Courier New Bold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Courier New" pitchFamily="49" charset="0"/>
                          <a:sym typeface="Courier New Bold" charset="0"/>
                        </a:rPr>
                        <a:t>up+4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ヒラギノ角ゴ ProN W6" charset="0"/>
                        <a:cs typeface="Courier New" pitchFamily="49" charset="0"/>
                        <a:sym typeface="Courier New Bold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Courier New" pitchFamily="49" charset="0"/>
                          <a:sym typeface="Courier New Bold" charset="0"/>
                        </a:rPr>
                        <a:t>up+8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  <p:transition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Rectangle 3"/>
          <p:cNvSpPr>
            <a:spLocks/>
          </p:cNvSpPr>
          <p:nvPr/>
        </p:nvSpPr>
        <p:spPr bwMode="auto">
          <a:xfrm>
            <a:off x="528638" y="1495424"/>
            <a:ext cx="2527300" cy="1323975"/>
          </a:xfrm>
          <a:prstGeom prst="rect">
            <a:avLst/>
          </a:prstGeom>
          <a:solidFill>
            <a:srgbClr val="FFFFCC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lIns="38100" tIns="38100" rIns="38100" bIns="38100"/>
          <a:lstStyle/>
          <a:p>
            <a:pPr algn="l"/>
            <a:r>
              <a:rPr lang="en-US" sz="180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typedef union {</a:t>
            </a:r>
            <a:endParaRPr lang="en-US" sz="2400" b="1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" charset="0"/>
            </a:endParaRPr>
          </a:p>
          <a:p>
            <a:pPr algn="l"/>
            <a:r>
              <a:rPr lang="en-US" sz="180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float f;</a:t>
            </a:r>
            <a:endParaRPr lang="en-US" sz="2400" b="1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" charset="0"/>
            </a:endParaRPr>
          </a:p>
          <a:p>
            <a:pPr algn="l"/>
            <a:r>
              <a:rPr lang="en-US" sz="180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unsigned u;</a:t>
            </a:r>
            <a:endParaRPr lang="en-US" sz="2400" b="1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" charset="0"/>
            </a:endParaRPr>
          </a:p>
          <a:p>
            <a:pPr algn="l"/>
            <a:r>
              <a:rPr lang="en-US" sz="180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} bit_float_t;</a:t>
            </a:r>
          </a:p>
        </p:txBody>
      </p:sp>
      <p:sp>
        <p:nvSpPr>
          <p:cNvPr id="32772" name="Rectangle 4"/>
          <p:cNvSpPr>
            <a:spLocks/>
          </p:cNvSpPr>
          <p:nvPr/>
        </p:nvSpPr>
        <p:spPr bwMode="auto">
          <a:xfrm>
            <a:off x="604838" y="3289300"/>
            <a:ext cx="3898900" cy="1816100"/>
          </a:xfrm>
          <a:prstGeom prst="rect">
            <a:avLst/>
          </a:prstGeom>
          <a:solidFill>
            <a:srgbClr val="FFFFCC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lIns="38100" tIns="38100" rIns="38100" bIns="38100"/>
          <a:lstStyle/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float bit2float(unsigned </a:t>
            </a:r>
            <a:r>
              <a:rPr lang="en-US" sz="18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u</a:t>
            </a:r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) {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" charset="0"/>
            </a:endParaRP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bit_float_t</a:t>
            </a:r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arg</a:t>
            </a:r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;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" charset="0"/>
            </a:endParaRP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arg.u</a:t>
            </a:r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= </a:t>
            </a:r>
            <a:r>
              <a:rPr lang="en-US" sz="18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u</a:t>
            </a:r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;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" charset="0"/>
            </a:endParaRP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return </a:t>
            </a:r>
            <a:r>
              <a:rPr lang="en-US" sz="18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arg.f</a:t>
            </a:r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;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" charset="0"/>
            </a:endParaRP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}</a:t>
            </a:r>
          </a:p>
        </p:txBody>
      </p:sp>
      <p:sp>
        <p:nvSpPr>
          <p:cNvPr id="32773" name="Rectangle 5"/>
          <p:cNvSpPr>
            <a:spLocks/>
          </p:cNvSpPr>
          <p:nvPr/>
        </p:nvSpPr>
        <p:spPr bwMode="auto">
          <a:xfrm>
            <a:off x="4724400" y="3292474"/>
            <a:ext cx="3898900" cy="1812925"/>
          </a:xfrm>
          <a:prstGeom prst="rect">
            <a:avLst/>
          </a:prstGeom>
          <a:solidFill>
            <a:srgbClr val="FFFFCC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lIns="38100" tIns="38100" rIns="38100" bIns="38100"/>
          <a:lstStyle/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unsigned float2bit(float </a:t>
            </a:r>
            <a:r>
              <a:rPr lang="en-US" sz="18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f</a:t>
            </a:r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) {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" charset="0"/>
            </a:endParaRP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bit_float_t</a:t>
            </a:r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arg</a:t>
            </a:r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;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" charset="0"/>
            </a:endParaRP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arg.f</a:t>
            </a:r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= </a:t>
            </a:r>
            <a:r>
              <a:rPr lang="en-US" sz="18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f</a:t>
            </a:r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;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" charset="0"/>
            </a:endParaRP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return </a:t>
            </a:r>
            <a:r>
              <a:rPr lang="en-US" sz="18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arg.u</a:t>
            </a:r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;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" charset="0"/>
            </a:endParaRP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}</a:t>
            </a:r>
          </a:p>
        </p:txBody>
      </p:sp>
      <p:sp>
        <p:nvSpPr>
          <p:cNvPr id="32774" name="Rectangle 6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/>
              <a:t>Using Union to Access Bit Patterns</a:t>
            </a:r>
          </a:p>
        </p:txBody>
      </p:sp>
      <p:sp>
        <p:nvSpPr>
          <p:cNvPr id="32775" name="Rectangle 7"/>
          <p:cNvSpPr>
            <a:spLocks/>
          </p:cNvSpPr>
          <p:nvPr/>
        </p:nvSpPr>
        <p:spPr bwMode="auto">
          <a:xfrm>
            <a:off x="593725" y="5257800"/>
            <a:ext cx="3149600" cy="45720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l"/>
            <a:r>
              <a:rPr lang="en-US" sz="2400" dirty="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Same as </a:t>
            </a:r>
            <a:r>
              <a:rPr lang="en-US" sz="24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(float) </a:t>
            </a:r>
            <a:r>
              <a:rPr lang="en-US" sz="2400" dirty="0" err="1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u</a:t>
            </a:r>
            <a:r>
              <a:rPr lang="en-US" sz="2400" dirty="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 ? </a:t>
            </a:r>
          </a:p>
        </p:txBody>
      </p:sp>
      <p:sp>
        <p:nvSpPr>
          <p:cNvPr id="32776" name="Rectangle 8"/>
          <p:cNvSpPr>
            <a:spLocks/>
          </p:cNvSpPr>
          <p:nvPr/>
        </p:nvSpPr>
        <p:spPr bwMode="auto">
          <a:xfrm>
            <a:off x="4722813" y="5257800"/>
            <a:ext cx="3886200" cy="45720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l"/>
            <a:r>
              <a:rPr lang="en-US" sz="2400" dirty="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Same as </a:t>
            </a:r>
            <a:r>
              <a:rPr lang="en-US" sz="24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(unsigned) </a:t>
            </a:r>
            <a:r>
              <a:rPr lang="en-US" sz="2400" dirty="0" err="1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f</a:t>
            </a:r>
            <a:r>
              <a:rPr lang="en-US" sz="2400" dirty="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 ? </a:t>
            </a:r>
          </a:p>
        </p:txBody>
      </p:sp>
      <p:graphicFrame>
        <p:nvGraphicFramePr>
          <p:cNvPr id="32777" name="Group 9"/>
          <p:cNvGraphicFramePr>
            <a:graphicFrameLocks noGrp="1"/>
          </p:cNvGraphicFramePr>
          <p:nvPr/>
        </p:nvGraphicFramePr>
        <p:xfrm>
          <a:off x="4622800" y="1498600"/>
          <a:ext cx="1905000" cy="1143000"/>
        </p:xfrm>
        <a:graphic>
          <a:graphicData uri="http://schemas.openxmlformats.org/drawingml/2006/table">
            <a:tbl>
              <a:tblPr/>
              <a:tblGrid>
                <a:gridCol w="317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7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7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175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175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75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 Bold" charset="0"/>
                        <a:ea typeface="ヒラギノ角ゴ ProN W6" charset="0"/>
                        <a:cs typeface="ヒラギノ角ゴ ProN W6" charset="0"/>
                        <a:sym typeface="Courier New Bold" charset="0"/>
                      </a:endParaRPr>
                    </a:p>
                  </a:txBody>
                  <a:tcPr marL="50800" marR="50800" marT="50800" marB="50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Courier New" pitchFamily="49" charset="0"/>
                          <a:sym typeface="Courier New Bold" charset="0"/>
                        </a:rPr>
                        <a:t>u</a:t>
                      </a:r>
                    </a:p>
                  </a:txBody>
                  <a:tcPr marL="50800" marR="50800" marT="50800" marB="508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5F1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 Bold" charset="0"/>
                        <a:ea typeface="ヒラギノ角ゴ ProN W6" charset="0"/>
                        <a:cs typeface="ヒラギノ角ゴ ProN W6" charset="0"/>
                        <a:sym typeface="Courier New Bold" charset="0"/>
                      </a:endParaRPr>
                    </a:p>
                  </a:txBody>
                  <a:tcPr marL="50800" marR="50800" marT="50800" marB="508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 Bold" charset="0"/>
                        <a:ea typeface="ヒラギノ角ゴ ProN W6" charset="0"/>
                        <a:cs typeface="ヒラギノ角ゴ ProN W6" charset="0"/>
                        <a:sym typeface="Courier New Bold" charset="0"/>
                      </a:endParaRPr>
                    </a:p>
                  </a:txBody>
                  <a:tcPr marL="50800" marR="50800" marT="50800" marB="50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Courier New" pitchFamily="49" charset="0"/>
                          <a:sym typeface="Courier New Bold" charset="0"/>
                        </a:rPr>
                        <a:t>f</a:t>
                      </a:r>
                    </a:p>
                  </a:txBody>
                  <a:tcPr marL="50800" marR="50800" marT="50800" marB="508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D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 Bold" charset="0"/>
                        <a:ea typeface="ヒラギノ角ゴ ProN W6" charset="0"/>
                        <a:cs typeface="ヒラギノ角ゴ ProN W6" charset="0"/>
                        <a:sym typeface="Courier New Bold" charset="0"/>
                      </a:endParaRPr>
                    </a:p>
                  </a:txBody>
                  <a:tcPr marL="50800" marR="50800" marT="50800" marB="508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Courier New" pitchFamily="49" charset="0"/>
                          <a:sym typeface="Courier New Bold" charset="0"/>
                        </a:rPr>
                        <a:t>0</a:t>
                      </a:r>
                    </a:p>
                  </a:txBody>
                  <a:tcPr marL="50800" marR="50800" marT="50800" marB="50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ヒラギノ角ゴ ProN W6" charset="0"/>
                        <a:cs typeface="Courier New" pitchFamily="49" charset="0"/>
                        <a:sym typeface="Courier New Bold" charset="0"/>
                      </a:endParaRPr>
                    </a:p>
                  </a:txBody>
                  <a:tcPr marL="50800" marR="50800" marT="50800" marB="50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ヒラギノ角ゴ ProN W6" charset="0"/>
                        <a:cs typeface="Courier New" pitchFamily="49" charset="0"/>
                        <a:sym typeface="Courier New Bold" charset="0"/>
                      </a:endParaRPr>
                    </a:p>
                  </a:txBody>
                  <a:tcPr marL="50800" marR="50800" marT="50800" marB="50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Courier New" pitchFamily="49" charset="0"/>
                          <a:sym typeface="Courier New Bold" charset="0"/>
                        </a:rPr>
                        <a:t>4</a:t>
                      </a:r>
                    </a:p>
                  </a:txBody>
                  <a:tcPr marL="50800" marR="50800" marT="50800" marB="50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  <p:transition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3"/>
          <p:cNvSpPr>
            <a:spLocks noGrp="1" noChangeArrowheads="1"/>
          </p:cNvSpPr>
          <p:nvPr>
            <p:ph type="title"/>
          </p:nvPr>
        </p:nvSpPr>
        <p:spPr>
          <a:xfrm>
            <a:off x="455613" y="0"/>
            <a:ext cx="5724525" cy="1597025"/>
          </a:xfrm>
          <a:ln/>
        </p:spPr>
        <p:txBody>
          <a:bodyPr/>
          <a:lstStyle/>
          <a:p>
            <a:pPr marL="80963" indent="-80963"/>
            <a:r>
              <a:rPr lang="en-US">
                <a:latin typeface="Calibri" charset="0"/>
                <a:ea typeface="Calibri" charset="0"/>
                <a:cs typeface="Calibri" charset="0"/>
                <a:sym typeface="Calibri" charset="0"/>
              </a:rPr>
              <a:t>Byte Ordering Revisited</a:t>
            </a:r>
            <a:endParaRPr lang="en-US">
              <a:latin typeface="Calibri" charset="0"/>
              <a:ea typeface="ヒラギノ角ゴ ProN W3" charset="0"/>
              <a:cs typeface="ヒラギノ角ゴ ProN W3" charset="0"/>
              <a:sym typeface="Calibri" charset="0"/>
            </a:endParaRPr>
          </a:p>
        </p:txBody>
      </p:sp>
      <p:sp>
        <p:nvSpPr>
          <p:cNvPr id="33796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290513" y="1371601"/>
            <a:ext cx="8307387" cy="5486400"/>
          </a:xfrm>
          <a:ln/>
        </p:spPr>
        <p:txBody>
          <a:bodyPr/>
          <a:lstStyle/>
          <a:p>
            <a:pPr marL="215900" indent="-215900">
              <a:spcBef>
                <a:spcPct val="0"/>
              </a:spcBef>
            </a:pPr>
            <a:r>
              <a:rPr lang="en-US" dirty="0">
                <a:ea typeface="Calibri" charset="0"/>
                <a:cs typeface="Calibri" charset="0"/>
              </a:rPr>
              <a:t>Idea</a:t>
            </a:r>
            <a:endParaRPr lang="en-US" dirty="0"/>
          </a:p>
          <a:p>
            <a:pPr lvl="1"/>
            <a:r>
              <a:rPr lang="en-US" dirty="0"/>
              <a:t>Short/long/quad words stored in memory as 2/4/8 consecutive bytes</a:t>
            </a:r>
          </a:p>
          <a:p>
            <a:pPr lvl="1"/>
            <a:r>
              <a:rPr lang="en-US" dirty="0"/>
              <a:t>Which byte is most (least) significant?</a:t>
            </a:r>
          </a:p>
          <a:p>
            <a:pPr lvl="1"/>
            <a:r>
              <a:rPr lang="en-US" dirty="0"/>
              <a:t>Can cause problems when exchanging binary data between machines</a:t>
            </a:r>
          </a:p>
          <a:p>
            <a:pPr marL="215900" indent="-215900"/>
            <a:r>
              <a:rPr lang="en-US" dirty="0">
                <a:ea typeface="Calibri" charset="0"/>
                <a:cs typeface="Calibri" charset="0"/>
              </a:rPr>
              <a:t>Big </a:t>
            </a:r>
            <a:r>
              <a:rPr lang="en-US" dirty="0" err="1">
                <a:ea typeface="Calibri" charset="0"/>
                <a:cs typeface="Calibri" charset="0"/>
              </a:rPr>
              <a:t>Endian</a:t>
            </a:r>
            <a:endParaRPr lang="en-US" dirty="0"/>
          </a:p>
          <a:p>
            <a:pPr lvl="1"/>
            <a:r>
              <a:rPr lang="en-US" dirty="0"/>
              <a:t>Most significant byte has lowest address</a:t>
            </a:r>
          </a:p>
          <a:p>
            <a:pPr lvl="1"/>
            <a:r>
              <a:rPr lang="en-US" dirty="0" err="1"/>
              <a:t>Sparc</a:t>
            </a:r>
            <a:r>
              <a:rPr lang="en-US" dirty="0"/>
              <a:t>, </a:t>
            </a:r>
            <a:r>
              <a:rPr lang="en-US" i="1" dirty="0">
                <a:solidFill>
                  <a:srgbClr val="C00000"/>
                </a:solidFill>
              </a:rPr>
              <a:t>Internet</a:t>
            </a:r>
          </a:p>
          <a:p>
            <a:pPr marL="215900" indent="-215900"/>
            <a:r>
              <a:rPr lang="en-US" dirty="0">
                <a:ea typeface="Calibri" charset="0"/>
                <a:cs typeface="Calibri" charset="0"/>
              </a:rPr>
              <a:t>Little </a:t>
            </a:r>
            <a:r>
              <a:rPr lang="en-US" dirty="0" err="1">
                <a:ea typeface="Calibri" charset="0"/>
                <a:cs typeface="Calibri" charset="0"/>
              </a:rPr>
              <a:t>Endian</a:t>
            </a:r>
            <a:endParaRPr lang="en-US" dirty="0"/>
          </a:p>
          <a:p>
            <a:pPr lvl="1"/>
            <a:r>
              <a:rPr lang="en-US" dirty="0"/>
              <a:t>Least significant byte has lowest address</a:t>
            </a:r>
          </a:p>
          <a:p>
            <a:pPr lvl="1"/>
            <a:r>
              <a:rPr lang="en-US" dirty="0"/>
              <a:t>Intel x86, ARM Android and IOS</a:t>
            </a:r>
          </a:p>
          <a:p>
            <a:r>
              <a:rPr lang="en-US" dirty="0"/>
              <a:t>Bi </a:t>
            </a:r>
            <a:r>
              <a:rPr lang="en-US" dirty="0" err="1"/>
              <a:t>Endian</a:t>
            </a:r>
            <a:endParaRPr lang="en-US" dirty="0"/>
          </a:p>
          <a:p>
            <a:pPr lvl="1"/>
            <a:r>
              <a:rPr lang="en-US" dirty="0"/>
              <a:t>Can be configured either way</a:t>
            </a:r>
          </a:p>
          <a:p>
            <a:pPr lvl="1"/>
            <a:r>
              <a:rPr lang="en-US" dirty="0"/>
              <a:t>ARM</a:t>
            </a:r>
          </a:p>
        </p:txBody>
      </p:sp>
    </p:spTree>
  </p:cSld>
  <p:clrMapOvr>
    <a:masterClrMapping/>
  </p:clrMapOvr>
  <p:transition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Rectangle 3"/>
          <p:cNvSpPr>
            <a:spLocks noGrp="1" noChangeArrowheads="1"/>
          </p:cNvSpPr>
          <p:nvPr>
            <p:ph type="title"/>
          </p:nvPr>
        </p:nvSpPr>
        <p:spPr>
          <a:xfrm>
            <a:off x="533400" y="252413"/>
            <a:ext cx="6650038" cy="1109662"/>
          </a:xfrm>
          <a:ln/>
        </p:spPr>
        <p:txBody>
          <a:bodyPr/>
          <a:lstStyle/>
          <a:p>
            <a:pPr marL="80963" indent="-80963"/>
            <a:r>
              <a:rPr lang="en-US">
                <a:latin typeface="Calibri" charset="0"/>
                <a:ea typeface="Calibri" charset="0"/>
                <a:cs typeface="Calibri" charset="0"/>
                <a:sym typeface="Calibri" charset="0"/>
              </a:rPr>
              <a:t>Byte Ordering Example</a:t>
            </a:r>
            <a:endParaRPr lang="en-US">
              <a:latin typeface="Calibri" charset="0"/>
              <a:ea typeface="ヒラギノ角ゴ ProN W3" charset="0"/>
              <a:cs typeface="ヒラギノ角ゴ ProN W3" charset="0"/>
              <a:sym typeface="Calibri" charset="0"/>
            </a:endParaRPr>
          </a:p>
        </p:txBody>
      </p:sp>
      <p:sp>
        <p:nvSpPr>
          <p:cNvPr id="34820" name="Rectangle 4"/>
          <p:cNvSpPr>
            <a:spLocks/>
          </p:cNvSpPr>
          <p:nvPr/>
        </p:nvSpPr>
        <p:spPr bwMode="auto">
          <a:xfrm>
            <a:off x="533400" y="1150938"/>
            <a:ext cx="4051300" cy="1820862"/>
          </a:xfrm>
          <a:prstGeom prst="rect">
            <a:avLst/>
          </a:prstGeom>
          <a:solidFill>
            <a:srgbClr val="FFFFCC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union {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" charset="0"/>
            </a:endParaRP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  unsigned char c[8];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" charset="0"/>
            </a:endParaRP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  unsigned short s[4];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" charset="0"/>
            </a:endParaRP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  unsigned </a:t>
            </a:r>
            <a:r>
              <a:rPr lang="en-US" sz="18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int</a:t>
            </a:r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i</a:t>
            </a:r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[2];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" charset="0"/>
            </a:endParaRP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  unsigned long l[1];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" charset="0"/>
            </a:endParaRP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} </a:t>
            </a:r>
            <a:r>
              <a:rPr lang="en-US" sz="18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dw</a:t>
            </a:r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;</a:t>
            </a:r>
          </a:p>
        </p:txBody>
      </p:sp>
      <p:graphicFrame>
        <p:nvGraphicFramePr>
          <p:cNvPr id="22" name="Table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8483320"/>
              </p:ext>
            </p:extLst>
          </p:nvPr>
        </p:nvGraphicFramePr>
        <p:xfrm>
          <a:off x="1676400" y="3393440"/>
          <a:ext cx="6096000" cy="148336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76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ourier New" pitchFamily="49" charset="0"/>
                          <a:cs typeface="Courier New" pitchFamily="49" charset="0"/>
                        </a:rPr>
                        <a:t>c[0]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F1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ourier New" pitchFamily="49" charset="0"/>
                          <a:cs typeface="Courier New" pitchFamily="49" charset="0"/>
                        </a:rPr>
                        <a:t>c[1]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F1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ourier New" pitchFamily="49" charset="0"/>
                          <a:cs typeface="Courier New" pitchFamily="49" charset="0"/>
                        </a:rPr>
                        <a:t>c[2]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F1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ourier New" pitchFamily="49" charset="0"/>
                          <a:cs typeface="Courier New" pitchFamily="49" charset="0"/>
                        </a:rPr>
                        <a:t>c[3]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F1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ourier New" pitchFamily="49" charset="0"/>
                          <a:cs typeface="Courier New" pitchFamily="49" charset="0"/>
                        </a:rPr>
                        <a:t>c[4]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F1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ourier New" pitchFamily="49" charset="0"/>
                          <a:cs typeface="Courier New" pitchFamily="49" charset="0"/>
                        </a:rPr>
                        <a:t>c[5]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F1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ourier New" pitchFamily="49" charset="0"/>
                          <a:cs typeface="Courier New" pitchFamily="49" charset="0"/>
                        </a:rPr>
                        <a:t>c[6]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F1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ourier New" pitchFamily="49" charset="0"/>
                          <a:cs typeface="Courier New" pitchFamily="49" charset="0"/>
                        </a:rPr>
                        <a:t>c[7]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F1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ourier New" pitchFamily="49" charset="0"/>
                          <a:cs typeface="Courier New" pitchFamily="49" charset="0"/>
                        </a:rPr>
                        <a:t>s[0]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F1C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>
                        <a:latin typeface="Courier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ourier New" pitchFamily="49" charset="0"/>
                          <a:cs typeface="Courier New" pitchFamily="49" charset="0"/>
                        </a:rPr>
                        <a:t>s[1]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F1C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>
                        <a:latin typeface="Courier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ourier New" pitchFamily="49" charset="0"/>
                          <a:cs typeface="Courier New" pitchFamily="49" charset="0"/>
                        </a:rPr>
                        <a:t>s[2]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F1C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>
                        <a:latin typeface="Courier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ourier New" pitchFamily="49" charset="0"/>
                          <a:cs typeface="Courier New" pitchFamily="49" charset="0"/>
                        </a:rPr>
                        <a:t>s[3]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F1C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>
                        <a:latin typeface="Courier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 gridSpan="4">
                  <a:txBody>
                    <a:bodyPr/>
                    <a:lstStyle/>
                    <a:p>
                      <a:pPr algn="ctr"/>
                      <a:r>
                        <a:rPr lang="en-US" b="1" dirty="0" err="1">
                          <a:latin typeface="Courier New" pitchFamily="49" charset="0"/>
                          <a:cs typeface="Courier New" pitchFamily="49" charset="0"/>
                        </a:rPr>
                        <a:t>i</a:t>
                      </a:r>
                      <a:r>
                        <a:rPr lang="en-US" b="1" dirty="0">
                          <a:latin typeface="Courier New" pitchFamily="49" charset="0"/>
                          <a:cs typeface="Courier New" pitchFamily="49" charset="0"/>
                        </a:rPr>
                        <a:t>[0]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F1C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>
                        <a:latin typeface="Courier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>
                        <a:latin typeface="Courier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>
                        <a:latin typeface="Courier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b="1" dirty="0" err="1">
                          <a:latin typeface="Courier New" pitchFamily="49" charset="0"/>
                          <a:cs typeface="Courier New" pitchFamily="49" charset="0"/>
                        </a:rPr>
                        <a:t>i</a:t>
                      </a:r>
                      <a:r>
                        <a:rPr lang="en-US" b="1" dirty="0">
                          <a:latin typeface="Courier New" pitchFamily="49" charset="0"/>
                          <a:cs typeface="Courier New" pitchFamily="49" charset="0"/>
                        </a:rPr>
                        <a:t>[1]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F1C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>
                        <a:latin typeface="Courier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>
                        <a:latin typeface="Courier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>
                        <a:latin typeface="Courier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 gridSpan="4"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ourier New" pitchFamily="49" charset="0"/>
                          <a:cs typeface="Courier New" pitchFamily="49" charset="0"/>
                        </a:rPr>
                        <a:t>l[0]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F1C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>
                        <a:latin typeface="Courier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>
                        <a:latin typeface="Courier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>
                        <a:latin typeface="Courier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/>
                      <a:endParaRPr lang="en-US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>
                        <a:latin typeface="Courier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>
                        <a:latin typeface="Courier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>
                        <a:latin typeface="Courier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3" name="TextBox 22"/>
          <p:cNvSpPr txBox="1"/>
          <p:nvPr/>
        </p:nvSpPr>
        <p:spPr>
          <a:xfrm>
            <a:off x="738323" y="3393440"/>
            <a:ext cx="9380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>
                <a:latin typeface="Calibri" pitchFamily="34" charset="0"/>
              </a:rPr>
              <a:t>32-bit</a:t>
            </a:r>
          </a:p>
        </p:txBody>
      </p:sp>
      <p:graphicFrame>
        <p:nvGraphicFramePr>
          <p:cNvPr id="24" name="Table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3968279"/>
              </p:ext>
            </p:extLst>
          </p:nvPr>
        </p:nvGraphicFramePr>
        <p:xfrm>
          <a:off x="1676400" y="5146040"/>
          <a:ext cx="6096000" cy="148336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76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ourier New" pitchFamily="49" charset="0"/>
                          <a:cs typeface="Courier New" pitchFamily="49" charset="0"/>
                        </a:rPr>
                        <a:t>c[0]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F1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ourier New" pitchFamily="49" charset="0"/>
                          <a:cs typeface="Courier New" pitchFamily="49" charset="0"/>
                        </a:rPr>
                        <a:t>c[1]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F1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ourier New" pitchFamily="49" charset="0"/>
                          <a:cs typeface="Courier New" pitchFamily="49" charset="0"/>
                        </a:rPr>
                        <a:t>c[2]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F1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ourier New" pitchFamily="49" charset="0"/>
                          <a:cs typeface="Courier New" pitchFamily="49" charset="0"/>
                        </a:rPr>
                        <a:t>c[3]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F1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ourier New" pitchFamily="49" charset="0"/>
                          <a:cs typeface="Courier New" pitchFamily="49" charset="0"/>
                        </a:rPr>
                        <a:t>c[4]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F1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ourier New" pitchFamily="49" charset="0"/>
                          <a:cs typeface="Courier New" pitchFamily="49" charset="0"/>
                        </a:rPr>
                        <a:t>c[5]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F1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ourier New" pitchFamily="49" charset="0"/>
                          <a:cs typeface="Courier New" pitchFamily="49" charset="0"/>
                        </a:rPr>
                        <a:t>c[6]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F1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ourier New" pitchFamily="49" charset="0"/>
                          <a:cs typeface="Courier New" pitchFamily="49" charset="0"/>
                        </a:rPr>
                        <a:t>c[7]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F1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ourier New" pitchFamily="49" charset="0"/>
                          <a:cs typeface="Courier New" pitchFamily="49" charset="0"/>
                        </a:rPr>
                        <a:t>s[0]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F1C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>
                        <a:latin typeface="Courier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ourier New" pitchFamily="49" charset="0"/>
                          <a:cs typeface="Courier New" pitchFamily="49" charset="0"/>
                        </a:rPr>
                        <a:t>s[1]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F1C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>
                        <a:latin typeface="Courier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ourier New" pitchFamily="49" charset="0"/>
                          <a:cs typeface="Courier New" pitchFamily="49" charset="0"/>
                        </a:rPr>
                        <a:t>s[2]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F1C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>
                        <a:latin typeface="Courier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ourier New" pitchFamily="49" charset="0"/>
                          <a:cs typeface="Courier New" pitchFamily="49" charset="0"/>
                        </a:rPr>
                        <a:t>s[3]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F1C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>
                        <a:latin typeface="Courier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 gridSpan="4">
                  <a:txBody>
                    <a:bodyPr/>
                    <a:lstStyle/>
                    <a:p>
                      <a:pPr algn="ctr"/>
                      <a:r>
                        <a:rPr lang="en-US" b="1" dirty="0" err="1">
                          <a:latin typeface="Courier New" pitchFamily="49" charset="0"/>
                          <a:cs typeface="Courier New" pitchFamily="49" charset="0"/>
                        </a:rPr>
                        <a:t>i</a:t>
                      </a:r>
                      <a:r>
                        <a:rPr lang="en-US" b="1" dirty="0">
                          <a:latin typeface="Courier New" pitchFamily="49" charset="0"/>
                          <a:cs typeface="Courier New" pitchFamily="49" charset="0"/>
                        </a:rPr>
                        <a:t>[0]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F1C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>
                        <a:latin typeface="Courier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>
                        <a:latin typeface="Courier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>
                        <a:latin typeface="Courier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b="1" dirty="0" err="1">
                          <a:latin typeface="Courier New" pitchFamily="49" charset="0"/>
                          <a:cs typeface="Courier New" pitchFamily="49" charset="0"/>
                        </a:rPr>
                        <a:t>i</a:t>
                      </a:r>
                      <a:r>
                        <a:rPr lang="en-US" b="1" dirty="0">
                          <a:latin typeface="Courier New" pitchFamily="49" charset="0"/>
                          <a:cs typeface="Courier New" pitchFamily="49" charset="0"/>
                        </a:rPr>
                        <a:t>[1]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F1C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>
                        <a:latin typeface="Courier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>
                        <a:latin typeface="Courier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>
                        <a:latin typeface="Courier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 gridSpan="8"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ourier New" pitchFamily="49" charset="0"/>
                          <a:cs typeface="Courier New" pitchFamily="49" charset="0"/>
                        </a:rPr>
                        <a:t>l[0]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F1C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>
                        <a:latin typeface="Courier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>
                        <a:latin typeface="Courier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>
                        <a:latin typeface="Courier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>
                        <a:latin typeface="Courier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>
                        <a:latin typeface="Courier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>
                        <a:latin typeface="Courier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>
                        <a:latin typeface="Courier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5" name="Rectangle 24"/>
          <p:cNvSpPr/>
          <p:nvPr/>
        </p:nvSpPr>
        <p:spPr>
          <a:xfrm>
            <a:off x="738323" y="5146040"/>
            <a:ext cx="9380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dirty="0">
                <a:latin typeface="Calibri" pitchFamily="34" charset="0"/>
              </a:rPr>
              <a:t>64-bit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105400" y="1524000"/>
            <a:ext cx="341151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  <a:latin typeface="Calibri" pitchFamily="34" charset="0"/>
              </a:rPr>
              <a:t>How are the bytes inside </a:t>
            </a:r>
            <a:br>
              <a:rPr lang="en-US" dirty="0">
                <a:solidFill>
                  <a:srgbClr val="C00000"/>
                </a:solidFill>
                <a:latin typeface="Calibri" pitchFamily="34" charset="0"/>
              </a:rPr>
            </a:br>
            <a:r>
              <a:rPr lang="en-US" dirty="0">
                <a:solidFill>
                  <a:srgbClr val="C00000"/>
                </a:solidFill>
                <a:latin typeface="Calibri" pitchFamily="34" charset="0"/>
              </a:rPr>
              <a:t>short/</a:t>
            </a:r>
            <a:r>
              <a:rPr lang="en-US" dirty="0" err="1">
                <a:solidFill>
                  <a:srgbClr val="C00000"/>
                </a:solidFill>
                <a:latin typeface="Calibri" pitchFamily="34" charset="0"/>
              </a:rPr>
              <a:t>int</a:t>
            </a:r>
            <a:r>
              <a:rPr lang="en-US" dirty="0">
                <a:solidFill>
                  <a:srgbClr val="C00000"/>
                </a:solidFill>
                <a:latin typeface="Calibri" pitchFamily="34" charset="0"/>
              </a:rPr>
              <a:t>/long stored?</a:t>
            </a:r>
          </a:p>
        </p:txBody>
      </p:sp>
      <p:cxnSp>
        <p:nvCxnSpPr>
          <p:cNvPr id="4" name="Straight Arrow Connector 3"/>
          <p:cNvCxnSpPr/>
          <p:nvPr/>
        </p:nvCxnSpPr>
        <p:spPr bwMode="auto">
          <a:xfrm>
            <a:off x="3783691" y="3241039"/>
            <a:ext cx="1219200" cy="0"/>
          </a:xfrm>
          <a:prstGeom prst="straightConnector1">
            <a:avLst/>
          </a:prstGeom>
          <a:noFill/>
          <a:ln w="2540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5" name="TextBox 4"/>
          <p:cNvSpPr txBox="1"/>
          <p:nvPr/>
        </p:nvSpPr>
        <p:spPr>
          <a:xfrm>
            <a:off x="1600200" y="3079527"/>
            <a:ext cx="22440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2">
                    <a:lumMod val="75000"/>
                  </a:schemeClr>
                </a:solidFill>
                <a:latin typeface="Calibri" pitchFamily="34" charset="0"/>
              </a:rPr>
              <a:t>Memory addresses growing</a:t>
            </a:r>
          </a:p>
        </p:txBody>
      </p:sp>
    </p:spTree>
  </p:cSld>
  <p:clrMapOvr>
    <a:masterClrMapping/>
  </p:clrMapOvr>
  <p:transition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Rectangle 3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315200" cy="1182688"/>
          </a:xfrm>
          <a:ln/>
        </p:spPr>
        <p:txBody>
          <a:bodyPr/>
          <a:lstStyle/>
          <a:p>
            <a:pPr marL="80963" indent="-80963"/>
            <a:r>
              <a:rPr lang="en-US">
                <a:latin typeface="Calibri" charset="0"/>
                <a:ea typeface="Calibri" charset="0"/>
                <a:cs typeface="Calibri" charset="0"/>
                <a:sym typeface="Calibri" charset="0"/>
              </a:rPr>
              <a:t>Byte Ordering Example (Cont).</a:t>
            </a:r>
            <a:endParaRPr lang="en-US">
              <a:latin typeface="Calibri" charset="0"/>
              <a:ea typeface="ヒラギノ角ゴ ProN W3" charset="0"/>
              <a:cs typeface="ヒラギノ角ゴ ProN W3" charset="0"/>
              <a:sym typeface="Calibri" charset="0"/>
            </a:endParaRPr>
          </a:p>
        </p:txBody>
      </p:sp>
      <p:sp>
        <p:nvSpPr>
          <p:cNvPr id="35844" name="Rectangle 4"/>
          <p:cNvSpPr>
            <a:spLocks/>
          </p:cNvSpPr>
          <p:nvPr/>
        </p:nvSpPr>
        <p:spPr bwMode="auto">
          <a:xfrm>
            <a:off x="1219200" y="990600"/>
            <a:ext cx="6781800" cy="5257800"/>
          </a:xfrm>
          <a:prstGeom prst="rect">
            <a:avLst/>
          </a:prstGeom>
          <a:solidFill>
            <a:srgbClr val="FFFFCC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pPr algn="l"/>
            <a:r>
              <a:rPr lang="en-US" sz="18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int</a:t>
            </a:r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j</a:t>
            </a:r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;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" charset="0"/>
            </a:endParaRP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for (</a:t>
            </a:r>
            <a:r>
              <a:rPr lang="en-US" sz="18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j</a:t>
            </a:r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= 0; </a:t>
            </a:r>
            <a:r>
              <a:rPr lang="en-US" sz="18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j</a:t>
            </a:r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&lt; 8; </a:t>
            </a:r>
            <a:r>
              <a:rPr lang="en-US" sz="18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j</a:t>
            </a:r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++)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" charset="0"/>
            </a:endParaRP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</a:t>
            </a:r>
            <a:r>
              <a:rPr lang="en-US" sz="18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dw.c[j</a:t>
            </a:r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] = 0xf0 + </a:t>
            </a:r>
            <a:r>
              <a:rPr lang="en-US" sz="18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j</a:t>
            </a:r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;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" charset="0"/>
            </a:endParaRPr>
          </a:p>
          <a:p>
            <a:pPr algn="l"/>
            <a:endParaRPr lang="en-US" sz="1800" dirty="0">
              <a:solidFill>
                <a:schemeClr val="tx1"/>
              </a:solidFill>
              <a:latin typeface="Courier New" pitchFamily="49" charset="0"/>
              <a:ea typeface="Monaco" charset="0"/>
              <a:cs typeface="Courier New" pitchFamily="49" charset="0"/>
              <a:sym typeface="Courier New Bold" charset="0"/>
            </a:endParaRPr>
          </a:p>
          <a:p>
            <a:pPr algn="l"/>
            <a:r>
              <a:rPr lang="en-US" sz="18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printf("Characters</a:t>
            </a:r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0-7 ==  [0x%x,0x%x,0x%x,0x%x,0x%x,0x%x,0x%x,0x%x]\n",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" charset="0"/>
            </a:endParaRP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dw.c[0], dw.c[1], dw.c[2], dw.c[3],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" charset="0"/>
            </a:endParaRP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dw.c[4], dw.c[5], dw.c[6], dw.c[7]);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" charset="0"/>
            </a:endParaRPr>
          </a:p>
          <a:p>
            <a:pPr algn="l"/>
            <a:endParaRPr lang="en-US" sz="1800" dirty="0">
              <a:solidFill>
                <a:schemeClr val="tx1"/>
              </a:solidFill>
              <a:latin typeface="Courier New" pitchFamily="49" charset="0"/>
              <a:ea typeface="Monaco" charset="0"/>
              <a:cs typeface="Courier New" pitchFamily="49" charset="0"/>
              <a:sym typeface="Courier New Bold" charset="0"/>
            </a:endParaRPr>
          </a:p>
          <a:p>
            <a:pPr algn="l"/>
            <a:r>
              <a:rPr lang="en-US" sz="18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printf("Shorts</a:t>
            </a:r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0-3 == [0x%x,0x%x,0x%x,0x%x]\n",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" charset="0"/>
            </a:endParaRP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dw.s[0], dw.s[1], dw.s[2], dw.s[3]);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" charset="0"/>
            </a:endParaRPr>
          </a:p>
          <a:p>
            <a:pPr algn="l"/>
            <a:endParaRPr lang="en-US" sz="1800" dirty="0">
              <a:solidFill>
                <a:schemeClr val="tx1"/>
              </a:solidFill>
              <a:latin typeface="Courier New" pitchFamily="49" charset="0"/>
              <a:ea typeface="Monaco" charset="0"/>
              <a:cs typeface="Courier New" pitchFamily="49" charset="0"/>
              <a:sym typeface="Courier New Bold" charset="0"/>
            </a:endParaRPr>
          </a:p>
          <a:p>
            <a:pPr algn="l"/>
            <a:r>
              <a:rPr lang="en-US" sz="18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printf("Ints</a:t>
            </a:r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0-1 == [0x%x,0x%x]\n",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" charset="0"/>
            </a:endParaRP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dw.i[0], dw.i[1]);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" charset="0"/>
            </a:endParaRPr>
          </a:p>
          <a:p>
            <a:pPr algn="l"/>
            <a:endParaRPr lang="en-US" sz="1800" dirty="0">
              <a:solidFill>
                <a:schemeClr val="tx1"/>
              </a:solidFill>
              <a:latin typeface="Courier New" pitchFamily="49" charset="0"/>
              <a:ea typeface="Monaco" charset="0"/>
              <a:cs typeface="Courier New" pitchFamily="49" charset="0"/>
              <a:sym typeface="Courier New Bold" charset="0"/>
            </a:endParaRPr>
          </a:p>
          <a:p>
            <a:pPr algn="l"/>
            <a:r>
              <a:rPr lang="en-US" sz="18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printf("Long</a:t>
            </a:r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0 == [0x%lx]\n",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" charset="0"/>
            </a:endParaRP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dw.l[0]);</a:t>
            </a:r>
          </a:p>
        </p:txBody>
      </p:sp>
    </p:spTree>
  </p:cSld>
  <p:clrMapOvr>
    <a:masterClrMapping/>
  </p:clrMapOvr>
  <p:transition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7" name="Rectangle 3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6273800" cy="1165225"/>
          </a:xfrm>
          <a:ln/>
        </p:spPr>
        <p:txBody>
          <a:bodyPr/>
          <a:lstStyle/>
          <a:p>
            <a:pPr marL="80963" indent="-80963"/>
            <a:r>
              <a:rPr lang="en-US" dirty="0">
                <a:latin typeface="Calibri" charset="0"/>
                <a:ea typeface="Calibri" charset="0"/>
                <a:cs typeface="Calibri" charset="0"/>
                <a:sym typeface="Calibri" charset="0"/>
              </a:rPr>
              <a:t>Byte Ordering on IA32</a:t>
            </a:r>
            <a:endParaRPr lang="en-US" dirty="0">
              <a:latin typeface="Calibri" charset="0"/>
              <a:ea typeface="ヒラギノ角ゴ ProN W3" charset="0"/>
              <a:cs typeface="ヒラギノ角ゴ ProN W3" charset="0"/>
              <a:sym typeface="Calibri" charset="0"/>
            </a:endParaRPr>
          </a:p>
        </p:txBody>
      </p:sp>
      <p:sp>
        <p:nvSpPr>
          <p:cNvPr id="36868" name="Rectangle 4"/>
          <p:cNvSpPr>
            <a:spLocks/>
          </p:cNvSpPr>
          <p:nvPr/>
        </p:nvSpPr>
        <p:spPr bwMode="auto">
          <a:xfrm>
            <a:off x="457200" y="1143000"/>
            <a:ext cx="2616200" cy="44450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pPr marL="185738" indent="-185738" algn="l">
              <a:spcBef>
                <a:spcPts val="863"/>
              </a:spcBef>
            </a:pPr>
            <a:r>
              <a:rPr lang="en-US" sz="24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  <a:sym typeface="Calibri" charset="0"/>
              </a:rPr>
              <a:t>Little Endian</a:t>
            </a:r>
          </a:p>
        </p:txBody>
      </p:sp>
      <p:sp>
        <p:nvSpPr>
          <p:cNvPr id="36869" name="Rectangle 5"/>
          <p:cNvSpPr>
            <a:spLocks/>
          </p:cNvSpPr>
          <p:nvPr/>
        </p:nvSpPr>
        <p:spPr bwMode="auto">
          <a:xfrm>
            <a:off x="228601" y="4876800"/>
            <a:ext cx="8458199" cy="1447800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" charset="0"/>
              </a:rPr>
              <a:t>Characters 0-7 == [0xf0,0xf1,0xf2,0xf3,0xf4,0xf5,0xf6,0xf7]</a:t>
            </a:r>
            <a:endParaRPr lang="en-US" sz="1800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" charset="0"/>
            </a:endParaRP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" charset="0"/>
              </a:rPr>
              <a:t>Shorts     0-3 == [0xf1f0,0xf3f2,0xf5f4,0xf7f6]</a:t>
            </a:r>
            <a:endParaRPr lang="en-US" sz="1800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" charset="0"/>
            </a:endParaRPr>
          </a:p>
          <a:p>
            <a:pPr algn="l"/>
            <a:r>
              <a:rPr lang="en-US" sz="18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" charset="0"/>
              </a:rPr>
              <a:t>Ints</a:t>
            </a:r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" charset="0"/>
              </a:rPr>
              <a:t>       0-1 == [0xf3f2f1f0,0xf7f6f5f4]</a:t>
            </a:r>
            <a:endParaRPr lang="en-US" sz="1800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" charset="0"/>
            </a:endParaRP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" charset="0"/>
              </a:rPr>
              <a:t>Long       0   == [0xf3f2f1f0]</a:t>
            </a:r>
          </a:p>
        </p:txBody>
      </p:sp>
      <p:sp>
        <p:nvSpPr>
          <p:cNvPr id="36870" name="Rectangle 6"/>
          <p:cNvSpPr>
            <a:spLocks/>
          </p:cNvSpPr>
          <p:nvPr/>
        </p:nvSpPr>
        <p:spPr bwMode="auto">
          <a:xfrm>
            <a:off x="284163" y="4432300"/>
            <a:ext cx="3670300" cy="44450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pPr marL="185738" indent="-185738" algn="l">
              <a:spcBef>
                <a:spcPts val="863"/>
              </a:spcBef>
            </a:pPr>
            <a:r>
              <a:rPr lang="en-US" sz="2400" dirty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  <a:sym typeface="Calibri" charset="0"/>
              </a:rPr>
              <a:t>Output:</a:t>
            </a:r>
          </a:p>
        </p:txBody>
      </p:sp>
      <p:graphicFrame>
        <p:nvGraphicFramePr>
          <p:cNvPr id="50" name="Table 49"/>
          <p:cNvGraphicFramePr>
            <a:graphicFrameLocks noGrp="1"/>
          </p:cNvGraphicFramePr>
          <p:nvPr/>
        </p:nvGraphicFramePr>
        <p:xfrm>
          <a:off x="1966913" y="1873905"/>
          <a:ext cx="6096000" cy="185420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76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ourier New" pitchFamily="49" charset="0"/>
                          <a:cs typeface="Courier New" pitchFamily="49" charset="0"/>
                        </a:rPr>
                        <a:t>f0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F1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ourier New" pitchFamily="49" charset="0"/>
                          <a:cs typeface="Courier New" pitchFamily="49" charset="0"/>
                        </a:rPr>
                        <a:t>f1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F1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ourier New" pitchFamily="49" charset="0"/>
                          <a:cs typeface="Courier New" pitchFamily="49" charset="0"/>
                        </a:rPr>
                        <a:t>f2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F1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ourier New" pitchFamily="49" charset="0"/>
                          <a:cs typeface="Courier New" pitchFamily="49" charset="0"/>
                        </a:rPr>
                        <a:t>f3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F1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ourier New" pitchFamily="49" charset="0"/>
                          <a:cs typeface="Courier New" pitchFamily="49" charset="0"/>
                        </a:rPr>
                        <a:t>f4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F1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ourier New" pitchFamily="49" charset="0"/>
                          <a:cs typeface="Courier New" pitchFamily="49" charset="0"/>
                        </a:rPr>
                        <a:t>f5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F1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ourier New" pitchFamily="49" charset="0"/>
                          <a:cs typeface="Courier New" pitchFamily="49" charset="0"/>
                        </a:rPr>
                        <a:t>f6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F1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ourier New" pitchFamily="49" charset="0"/>
                          <a:cs typeface="Courier New" pitchFamily="49" charset="0"/>
                        </a:rPr>
                        <a:t>f7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F1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ourier New" pitchFamily="49" charset="0"/>
                          <a:cs typeface="Courier New" pitchFamily="49" charset="0"/>
                        </a:rPr>
                        <a:t>c[0]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F1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ourier New" pitchFamily="49" charset="0"/>
                          <a:cs typeface="Courier New" pitchFamily="49" charset="0"/>
                        </a:rPr>
                        <a:t>c[1]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F1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ourier New" pitchFamily="49" charset="0"/>
                          <a:cs typeface="Courier New" pitchFamily="49" charset="0"/>
                        </a:rPr>
                        <a:t>c[2]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F1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ourier New" pitchFamily="49" charset="0"/>
                          <a:cs typeface="Courier New" pitchFamily="49" charset="0"/>
                        </a:rPr>
                        <a:t>c[3]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F1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ourier New" pitchFamily="49" charset="0"/>
                          <a:cs typeface="Courier New" pitchFamily="49" charset="0"/>
                        </a:rPr>
                        <a:t>c[4]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F1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ourier New" pitchFamily="49" charset="0"/>
                          <a:cs typeface="Courier New" pitchFamily="49" charset="0"/>
                        </a:rPr>
                        <a:t>c[5]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F1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ourier New" pitchFamily="49" charset="0"/>
                          <a:cs typeface="Courier New" pitchFamily="49" charset="0"/>
                        </a:rPr>
                        <a:t>c[6]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F1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ourier New" pitchFamily="49" charset="0"/>
                          <a:cs typeface="Courier New" pitchFamily="49" charset="0"/>
                        </a:rPr>
                        <a:t>c[7]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F1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ourier New" pitchFamily="49" charset="0"/>
                          <a:cs typeface="Courier New" pitchFamily="49" charset="0"/>
                        </a:rPr>
                        <a:t>s[0]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F1C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>
                        <a:latin typeface="Courier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ourier New" pitchFamily="49" charset="0"/>
                          <a:cs typeface="Courier New" pitchFamily="49" charset="0"/>
                        </a:rPr>
                        <a:t>s[1]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F1C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>
                        <a:latin typeface="Courier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ourier New" pitchFamily="49" charset="0"/>
                          <a:cs typeface="Courier New" pitchFamily="49" charset="0"/>
                        </a:rPr>
                        <a:t>s[2]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F1C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>
                        <a:latin typeface="Courier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ourier New" pitchFamily="49" charset="0"/>
                          <a:cs typeface="Courier New" pitchFamily="49" charset="0"/>
                        </a:rPr>
                        <a:t>s[3]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F1C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>
                        <a:latin typeface="Courier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 gridSpan="4">
                  <a:txBody>
                    <a:bodyPr/>
                    <a:lstStyle/>
                    <a:p>
                      <a:pPr algn="ctr"/>
                      <a:r>
                        <a:rPr lang="en-US" b="1" dirty="0" err="1">
                          <a:latin typeface="Courier New" pitchFamily="49" charset="0"/>
                          <a:cs typeface="Courier New" pitchFamily="49" charset="0"/>
                        </a:rPr>
                        <a:t>i</a:t>
                      </a:r>
                      <a:r>
                        <a:rPr lang="en-US" b="1" dirty="0">
                          <a:latin typeface="Courier New" pitchFamily="49" charset="0"/>
                          <a:cs typeface="Courier New" pitchFamily="49" charset="0"/>
                        </a:rPr>
                        <a:t>[0]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F1C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>
                        <a:latin typeface="Courier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>
                        <a:latin typeface="Courier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>
                        <a:latin typeface="Courier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b="1" dirty="0" err="1">
                          <a:latin typeface="Courier New" pitchFamily="49" charset="0"/>
                          <a:cs typeface="Courier New" pitchFamily="49" charset="0"/>
                        </a:rPr>
                        <a:t>i</a:t>
                      </a:r>
                      <a:r>
                        <a:rPr lang="en-US" b="1" dirty="0">
                          <a:latin typeface="Courier New" pitchFamily="49" charset="0"/>
                          <a:cs typeface="Courier New" pitchFamily="49" charset="0"/>
                        </a:rPr>
                        <a:t>[1]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F1C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>
                        <a:latin typeface="Courier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>
                        <a:latin typeface="Courier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>
                        <a:latin typeface="Courier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 gridSpan="4"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ourier New" pitchFamily="49" charset="0"/>
                          <a:cs typeface="Courier New" pitchFamily="49" charset="0"/>
                        </a:rPr>
                        <a:t>l[0]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F1C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>
                        <a:latin typeface="Courier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>
                        <a:latin typeface="Courier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>
                        <a:latin typeface="Courier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/>
                      <a:endParaRPr lang="en-US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>
                        <a:latin typeface="Courier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>
                        <a:latin typeface="Courier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>
                        <a:latin typeface="Courier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2" name="Rectangle 12"/>
          <p:cNvSpPr>
            <a:spLocks/>
          </p:cNvSpPr>
          <p:nvPr/>
        </p:nvSpPr>
        <p:spPr bwMode="auto">
          <a:xfrm>
            <a:off x="2047914" y="3728105"/>
            <a:ext cx="338234" cy="292388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pPr algn="r"/>
            <a:r>
              <a:rPr lang="en-US" sz="1400" dirty="0">
                <a:solidFill>
                  <a:srgbClr val="C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rPr>
              <a:t>LSB</a:t>
            </a:r>
          </a:p>
        </p:txBody>
      </p:sp>
      <p:sp>
        <p:nvSpPr>
          <p:cNvPr id="53" name="Rectangle 12"/>
          <p:cNvSpPr>
            <a:spLocks/>
          </p:cNvSpPr>
          <p:nvPr/>
        </p:nvSpPr>
        <p:spPr bwMode="auto">
          <a:xfrm>
            <a:off x="4571249" y="3734455"/>
            <a:ext cx="419987" cy="292388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pPr algn="r"/>
            <a:r>
              <a:rPr lang="en-US" sz="1400" dirty="0">
                <a:solidFill>
                  <a:srgbClr val="C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rPr>
              <a:t>MSB</a:t>
            </a:r>
          </a:p>
        </p:txBody>
      </p:sp>
      <p:sp>
        <p:nvSpPr>
          <p:cNvPr id="54" name="Rectangle 12"/>
          <p:cNvSpPr>
            <a:spLocks/>
          </p:cNvSpPr>
          <p:nvPr/>
        </p:nvSpPr>
        <p:spPr bwMode="auto">
          <a:xfrm>
            <a:off x="5105400" y="3746500"/>
            <a:ext cx="338234" cy="292388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pPr algn="r"/>
            <a:r>
              <a:rPr lang="en-US" sz="1400" dirty="0">
                <a:solidFill>
                  <a:srgbClr val="C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rPr>
              <a:t>LSB</a:t>
            </a:r>
          </a:p>
        </p:txBody>
      </p:sp>
      <p:sp>
        <p:nvSpPr>
          <p:cNvPr id="55" name="Rectangle 12"/>
          <p:cNvSpPr>
            <a:spLocks/>
          </p:cNvSpPr>
          <p:nvPr/>
        </p:nvSpPr>
        <p:spPr bwMode="auto">
          <a:xfrm>
            <a:off x="7642927" y="3728105"/>
            <a:ext cx="419987" cy="292388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pPr algn="r"/>
            <a:r>
              <a:rPr lang="en-US" sz="1400" dirty="0">
                <a:solidFill>
                  <a:srgbClr val="C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rPr>
              <a:t>MSB</a:t>
            </a:r>
          </a:p>
        </p:txBody>
      </p:sp>
      <p:sp>
        <p:nvSpPr>
          <p:cNvPr id="56" name="Line 42"/>
          <p:cNvSpPr>
            <a:spLocks noChangeShapeType="1"/>
          </p:cNvSpPr>
          <p:nvPr/>
        </p:nvSpPr>
        <p:spPr bwMode="auto">
          <a:xfrm>
            <a:off x="2489426" y="4038888"/>
            <a:ext cx="2134288" cy="0"/>
          </a:xfrm>
          <a:prstGeom prst="line">
            <a:avLst/>
          </a:prstGeom>
          <a:noFill/>
          <a:ln w="25400" cap="flat">
            <a:solidFill>
              <a:schemeClr val="accent2">
                <a:lumMod val="50000"/>
              </a:schemeClr>
            </a:solidFill>
            <a:prstDash val="solid"/>
            <a:round/>
            <a:headEnd type="triangl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7" name="Rectangle 43"/>
          <p:cNvSpPr>
            <a:spLocks/>
          </p:cNvSpPr>
          <p:nvPr/>
        </p:nvSpPr>
        <p:spPr bwMode="auto">
          <a:xfrm>
            <a:off x="3224676" y="4050000"/>
            <a:ext cx="435115" cy="292100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pPr algn="l"/>
            <a:r>
              <a:rPr lang="en-US" sz="1400" dirty="0">
                <a:solidFill>
                  <a:srgbClr val="C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rPr>
              <a:t>Print</a:t>
            </a:r>
          </a:p>
        </p:txBody>
      </p:sp>
    </p:spTree>
  </p:cSld>
  <p:clrMapOvr>
    <a:masterClrMapping/>
  </p:clrMapOvr>
  <p:transition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3"/>
          <p:cNvSpPr>
            <a:spLocks noGrp="1" noChangeArrowheads="1"/>
          </p:cNvSpPr>
          <p:nvPr>
            <p:ph type="title"/>
          </p:nvPr>
        </p:nvSpPr>
        <p:spPr>
          <a:xfrm>
            <a:off x="762000" y="0"/>
            <a:ext cx="6223000" cy="1165225"/>
          </a:xfrm>
          <a:ln/>
        </p:spPr>
        <p:txBody>
          <a:bodyPr/>
          <a:lstStyle/>
          <a:p>
            <a:pPr marL="80963" indent="-80963"/>
            <a:r>
              <a:rPr lang="en-US">
                <a:latin typeface="Calibri" charset="0"/>
                <a:ea typeface="Calibri" charset="0"/>
                <a:cs typeface="Calibri" charset="0"/>
                <a:sym typeface="Calibri" charset="0"/>
              </a:rPr>
              <a:t>Byte Ordering on Sun</a:t>
            </a:r>
            <a:endParaRPr lang="en-US">
              <a:latin typeface="Calibri" charset="0"/>
              <a:ea typeface="ヒラギノ角ゴ ProN W3" charset="0"/>
              <a:cs typeface="ヒラギノ角ゴ ProN W3" charset="0"/>
              <a:sym typeface="Calibri" charset="0"/>
            </a:endParaRPr>
          </a:p>
        </p:txBody>
      </p:sp>
      <p:sp>
        <p:nvSpPr>
          <p:cNvPr id="37892" name="Rectangle 4"/>
          <p:cNvSpPr>
            <a:spLocks/>
          </p:cNvSpPr>
          <p:nvPr/>
        </p:nvSpPr>
        <p:spPr bwMode="auto">
          <a:xfrm>
            <a:off x="457200" y="1143000"/>
            <a:ext cx="2616200" cy="44450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pPr marL="185738" indent="-185738" algn="l">
              <a:spcBef>
                <a:spcPts val="863"/>
              </a:spcBef>
            </a:pPr>
            <a:r>
              <a:rPr lang="en-US" sz="24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  <a:sym typeface="Calibri" charset="0"/>
              </a:rPr>
              <a:t>Big Endian</a:t>
            </a:r>
          </a:p>
        </p:txBody>
      </p:sp>
      <p:sp>
        <p:nvSpPr>
          <p:cNvPr id="37893" name="Rectangle 5"/>
          <p:cNvSpPr>
            <a:spLocks/>
          </p:cNvSpPr>
          <p:nvPr/>
        </p:nvSpPr>
        <p:spPr bwMode="auto">
          <a:xfrm>
            <a:off x="228600" y="5029200"/>
            <a:ext cx="8686800" cy="1295400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" charset="0"/>
              </a:rPr>
              <a:t>Characters 0-7 == [0xf0,0xf1,0xf2,0xf3,0xf4,0xf5,0xf6,0xf7]</a:t>
            </a:r>
            <a:endParaRPr lang="en-US" sz="1800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" charset="0"/>
            </a:endParaRP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" charset="0"/>
              </a:rPr>
              <a:t>Shorts     0-3 == [0xf0f1,0xf2f3,0xf4f5,0xf6f7]</a:t>
            </a:r>
            <a:endParaRPr lang="en-US" sz="1800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" charset="0"/>
            </a:endParaRPr>
          </a:p>
          <a:p>
            <a:pPr algn="l"/>
            <a:r>
              <a:rPr lang="en-US" sz="18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" charset="0"/>
              </a:rPr>
              <a:t>Ints</a:t>
            </a:r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" charset="0"/>
              </a:rPr>
              <a:t>       0-1 == [0xf0f1f2f3,0xf4f5f6f7]</a:t>
            </a:r>
            <a:endParaRPr lang="en-US" sz="1800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" charset="0"/>
            </a:endParaRP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" charset="0"/>
              </a:rPr>
              <a:t>Long       0   == [0xf0f1f2f3]</a:t>
            </a:r>
          </a:p>
        </p:txBody>
      </p:sp>
      <p:sp>
        <p:nvSpPr>
          <p:cNvPr id="37894" name="Rectangle 6"/>
          <p:cNvSpPr>
            <a:spLocks/>
          </p:cNvSpPr>
          <p:nvPr/>
        </p:nvSpPr>
        <p:spPr bwMode="auto">
          <a:xfrm>
            <a:off x="304800" y="4495800"/>
            <a:ext cx="3670300" cy="44450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pPr marL="185738" indent="-185738" algn="l">
              <a:spcBef>
                <a:spcPts val="863"/>
              </a:spcBef>
            </a:pPr>
            <a:r>
              <a:rPr lang="en-US" sz="2400" dirty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  <a:sym typeface="Calibri" charset="0"/>
              </a:rPr>
              <a:t>Output on Sun:</a:t>
            </a:r>
          </a:p>
        </p:txBody>
      </p:sp>
      <p:graphicFrame>
        <p:nvGraphicFramePr>
          <p:cNvPr id="48" name="Table 47"/>
          <p:cNvGraphicFramePr>
            <a:graphicFrameLocks noGrp="1"/>
          </p:cNvGraphicFramePr>
          <p:nvPr/>
        </p:nvGraphicFramePr>
        <p:xfrm>
          <a:off x="1966913" y="1873905"/>
          <a:ext cx="6096000" cy="185420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76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ourier New" pitchFamily="49" charset="0"/>
                          <a:cs typeface="Courier New" pitchFamily="49" charset="0"/>
                        </a:rPr>
                        <a:t>f0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F1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ourier New" pitchFamily="49" charset="0"/>
                          <a:cs typeface="Courier New" pitchFamily="49" charset="0"/>
                        </a:rPr>
                        <a:t>f1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F1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ourier New" pitchFamily="49" charset="0"/>
                          <a:cs typeface="Courier New" pitchFamily="49" charset="0"/>
                        </a:rPr>
                        <a:t>f2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F1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ourier New" pitchFamily="49" charset="0"/>
                          <a:cs typeface="Courier New" pitchFamily="49" charset="0"/>
                        </a:rPr>
                        <a:t>f3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F1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ourier New" pitchFamily="49" charset="0"/>
                          <a:cs typeface="Courier New" pitchFamily="49" charset="0"/>
                        </a:rPr>
                        <a:t>f4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F1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ourier New" pitchFamily="49" charset="0"/>
                          <a:cs typeface="Courier New" pitchFamily="49" charset="0"/>
                        </a:rPr>
                        <a:t>f5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F1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ourier New" pitchFamily="49" charset="0"/>
                          <a:cs typeface="Courier New" pitchFamily="49" charset="0"/>
                        </a:rPr>
                        <a:t>f6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F1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ourier New" pitchFamily="49" charset="0"/>
                          <a:cs typeface="Courier New" pitchFamily="49" charset="0"/>
                        </a:rPr>
                        <a:t>f7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F1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ourier New" pitchFamily="49" charset="0"/>
                          <a:cs typeface="Courier New" pitchFamily="49" charset="0"/>
                        </a:rPr>
                        <a:t>c[0]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F1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ourier New" pitchFamily="49" charset="0"/>
                          <a:cs typeface="Courier New" pitchFamily="49" charset="0"/>
                        </a:rPr>
                        <a:t>c[1]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F1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ourier New" pitchFamily="49" charset="0"/>
                          <a:cs typeface="Courier New" pitchFamily="49" charset="0"/>
                        </a:rPr>
                        <a:t>c[2]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F1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ourier New" pitchFamily="49" charset="0"/>
                          <a:cs typeface="Courier New" pitchFamily="49" charset="0"/>
                        </a:rPr>
                        <a:t>c[3]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F1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ourier New" pitchFamily="49" charset="0"/>
                          <a:cs typeface="Courier New" pitchFamily="49" charset="0"/>
                        </a:rPr>
                        <a:t>c[4]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F1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ourier New" pitchFamily="49" charset="0"/>
                          <a:cs typeface="Courier New" pitchFamily="49" charset="0"/>
                        </a:rPr>
                        <a:t>c[5]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F1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ourier New" pitchFamily="49" charset="0"/>
                          <a:cs typeface="Courier New" pitchFamily="49" charset="0"/>
                        </a:rPr>
                        <a:t>c[6]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F1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ourier New" pitchFamily="49" charset="0"/>
                          <a:cs typeface="Courier New" pitchFamily="49" charset="0"/>
                        </a:rPr>
                        <a:t>c[7]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F1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ourier New" pitchFamily="49" charset="0"/>
                          <a:cs typeface="Courier New" pitchFamily="49" charset="0"/>
                        </a:rPr>
                        <a:t>s[0]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F1C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>
                        <a:latin typeface="Courier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ourier New" pitchFamily="49" charset="0"/>
                          <a:cs typeface="Courier New" pitchFamily="49" charset="0"/>
                        </a:rPr>
                        <a:t>s[1]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F1C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>
                        <a:latin typeface="Courier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ourier New" pitchFamily="49" charset="0"/>
                          <a:cs typeface="Courier New" pitchFamily="49" charset="0"/>
                        </a:rPr>
                        <a:t>s[2]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F1C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>
                        <a:latin typeface="Courier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ourier New" pitchFamily="49" charset="0"/>
                          <a:cs typeface="Courier New" pitchFamily="49" charset="0"/>
                        </a:rPr>
                        <a:t>s[3]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F1C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>
                        <a:latin typeface="Courier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 gridSpan="4">
                  <a:txBody>
                    <a:bodyPr/>
                    <a:lstStyle/>
                    <a:p>
                      <a:pPr algn="ctr"/>
                      <a:r>
                        <a:rPr lang="en-US" b="1" dirty="0" err="1">
                          <a:latin typeface="Courier New" pitchFamily="49" charset="0"/>
                          <a:cs typeface="Courier New" pitchFamily="49" charset="0"/>
                        </a:rPr>
                        <a:t>i</a:t>
                      </a:r>
                      <a:r>
                        <a:rPr lang="en-US" b="1" dirty="0">
                          <a:latin typeface="Courier New" pitchFamily="49" charset="0"/>
                          <a:cs typeface="Courier New" pitchFamily="49" charset="0"/>
                        </a:rPr>
                        <a:t>[0]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F1C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>
                        <a:latin typeface="Courier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>
                        <a:latin typeface="Courier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>
                        <a:latin typeface="Courier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b="1" dirty="0" err="1">
                          <a:latin typeface="Courier New" pitchFamily="49" charset="0"/>
                          <a:cs typeface="Courier New" pitchFamily="49" charset="0"/>
                        </a:rPr>
                        <a:t>i</a:t>
                      </a:r>
                      <a:r>
                        <a:rPr lang="en-US" b="1" dirty="0">
                          <a:latin typeface="Courier New" pitchFamily="49" charset="0"/>
                          <a:cs typeface="Courier New" pitchFamily="49" charset="0"/>
                        </a:rPr>
                        <a:t>[1]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F1C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>
                        <a:latin typeface="Courier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>
                        <a:latin typeface="Courier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>
                        <a:latin typeface="Courier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 gridSpan="4"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ourier New" pitchFamily="49" charset="0"/>
                          <a:cs typeface="Courier New" pitchFamily="49" charset="0"/>
                        </a:rPr>
                        <a:t>l[0]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F1C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>
                        <a:latin typeface="Courier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>
                        <a:latin typeface="Courier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>
                        <a:latin typeface="Courier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/>
                      <a:endParaRPr lang="en-US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>
                        <a:latin typeface="Courier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>
                        <a:latin typeface="Courier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>
                        <a:latin typeface="Courier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9" name="Rectangle 12"/>
          <p:cNvSpPr>
            <a:spLocks/>
          </p:cNvSpPr>
          <p:nvPr/>
        </p:nvSpPr>
        <p:spPr bwMode="auto">
          <a:xfrm>
            <a:off x="1966162" y="3728105"/>
            <a:ext cx="419987" cy="292388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pPr algn="r"/>
            <a:r>
              <a:rPr lang="en-US" sz="1400" dirty="0">
                <a:solidFill>
                  <a:srgbClr val="C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rPr>
              <a:t>MSB</a:t>
            </a:r>
          </a:p>
        </p:txBody>
      </p:sp>
      <p:sp>
        <p:nvSpPr>
          <p:cNvPr id="50" name="Rectangle 12"/>
          <p:cNvSpPr>
            <a:spLocks/>
          </p:cNvSpPr>
          <p:nvPr/>
        </p:nvSpPr>
        <p:spPr bwMode="auto">
          <a:xfrm>
            <a:off x="4653002" y="3734455"/>
            <a:ext cx="338234" cy="292388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pPr algn="r"/>
            <a:r>
              <a:rPr lang="en-US" sz="1400" dirty="0">
                <a:solidFill>
                  <a:srgbClr val="C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rPr>
              <a:t>LSB</a:t>
            </a:r>
          </a:p>
        </p:txBody>
      </p:sp>
      <p:sp>
        <p:nvSpPr>
          <p:cNvPr id="51" name="Rectangle 12"/>
          <p:cNvSpPr>
            <a:spLocks/>
          </p:cNvSpPr>
          <p:nvPr/>
        </p:nvSpPr>
        <p:spPr bwMode="auto">
          <a:xfrm>
            <a:off x="5023648" y="3746500"/>
            <a:ext cx="419987" cy="292388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pPr algn="r"/>
            <a:r>
              <a:rPr lang="en-US" sz="1400" dirty="0">
                <a:solidFill>
                  <a:srgbClr val="C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rPr>
              <a:t>MSB</a:t>
            </a:r>
          </a:p>
        </p:txBody>
      </p:sp>
      <p:sp>
        <p:nvSpPr>
          <p:cNvPr id="52" name="Rectangle 12"/>
          <p:cNvSpPr>
            <a:spLocks/>
          </p:cNvSpPr>
          <p:nvPr/>
        </p:nvSpPr>
        <p:spPr bwMode="auto">
          <a:xfrm>
            <a:off x="7724680" y="3728105"/>
            <a:ext cx="338234" cy="292388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pPr algn="r"/>
            <a:r>
              <a:rPr lang="en-US" sz="1400" dirty="0">
                <a:solidFill>
                  <a:srgbClr val="C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rPr>
              <a:t>LSB</a:t>
            </a:r>
          </a:p>
        </p:txBody>
      </p:sp>
      <p:sp>
        <p:nvSpPr>
          <p:cNvPr id="53" name="Line 42"/>
          <p:cNvSpPr>
            <a:spLocks noChangeShapeType="1"/>
          </p:cNvSpPr>
          <p:nvPr/>
        </p:nvSpPr>
        <p:spPr bwMode="auto">
          <a:xfrm flipH="1">
            <a:off x="2489426" y="4038888"/>
            <a:ext cx="2134288" cy="0"/>
          </a:xfrm>
          <a:prstGeom prst="line">
            <a:avLst/>
          </a:prstGeom>
          <a:noFill/>
          <a:ln w="25400" cap="flat">
            <a:solidFill>
              <a:schemeClr val="accent2">
                <a:lumMod val="50000"/>
              </a:schemeClr>
            </a:solidFill>
            <a:prstDash val="solid"/>
            <a:round/>
            <a:headEnd type="triangl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4" name="Rectangle 43"/>
          <p:cNvSpPr>
            <a:spLocks/>
          </p:cNvSpPr>
          <p:nvPr/>
        </p:nvSpPr>
        <p:spPr bwMode="auto">
          <a:xfrm>
            <a:off x="3224676" y="4050000"/>
            <a:ext cx="435115" cy="292100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pPr algn="l"/>
            <a:r>
              <a:rPr lang="en-US" sz="1400" dirty="0">
                <a:solidFill>
                  <a:srgbClr val="C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rPr>
              <a:t>Print</a:t>
            </a:r>
          </a:p>
        </p:txBody>
      </p:sp>
    </p:spTree>
  </p:cSld>
  <p:clrMapOvr>
    <a:masterClrMapping/>
  </p:clrMapOvr>
  <p:transition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Rectangle 3"/>
          <p:cNvSpPr>
            <a:spLocks noGrp="1" noChangeArrowheads="1"/>
          </p:cNvSpPr>
          <p:nvPr>
            <p:ph type="title"/>
          </p:nvPr>
        </p:nvSpPr>
        <p:spPr>
          <a:xfrm>
            <a:off x="762000" y="0"/>
            <a:ext cx="6477000" cy="1165225"/>
          </a:xfrm>
          <a:ln/>
        </p:spPr>
        <p:txBody>
          <a:bodyPr/>
          <a:lstStyle/>
          <a:p>
            <a:pPr marL="80963" indent="-80963"/>
            <a:r>
              <a:rPr lang="en-US">
                <a:latin typeface="Calibri" charset="0"/>
                <a:ea typeface="Calibri" charset="0"/>
                <a:cs typeface="Calibri" charset="0"/>
                <a:sym typeface="Calibri" charset="0"/>
              </a:rPr>
              <a:t>Byte Ordering on x86-64</a:t>
            </a:r>
            <a:endParaRPr lang="en-US">
              <a:latin typeface="Calibri" charset="0"/>
              <a:ea typeface="ヒラギノ角ゴ ProN W3" charset="0"/>
              <a:cs typeface="ヒラギノ角ゴ ProN W3" charset="0"/>
              <a:sym typeface="Calibri" charset="0"/>
            </a:endParaRPr>
          </a:p>
        </p:txBody>
      </p:sp>
      <p:sp>
        <p:nvSpPr>
          <p:cNvPr id="38916" name="Rectangle 4"/>
          <p:cNvSpPr>
            <a:spLocks/>
          </p:cNvSpPr>
          <p:nvPr/>
        </p:nvSpPr>
        <p:spPr bwMode="auto">
          <a:xfrm>
            <a:off x="457200" y="1066800"/>
            <a:ext cx="2616200" cy="44450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pPr marL="185738" indent="-185738" algn="l">
              <a:spcBef>
                <a:spcPts val="863"/>
              </a:spcBef>
            </a:pPr>
            <a:r>
              <a:rPr lang="en-US" sz="24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  <a:sym typeface="Calibri" charset="0"/>
              </a:rPr>
              <a:t>Little Endian</a:t>
            </a:r>
          </a:p>
        </p:txBody>
      </p:sp>
      <p:sp>
        <p:nvSpPr>
          <p:cNvPr id="38917" name="Rectangle 5"/>
          <p:cNvSpPr>
            <a:spLocks/>
          </p:cNvSpPr>
          <p:nvPr/>
        </p:nvSpPr>
        <p:spPr bwMode="auto">
          <a:xfrm>
            <a:off x="190500" y="4953000"/>
            <a:ext cx="8763000" cy="1231900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" charset="0"/>
              </a:rPr>
              <a:t>Characters 0-7 == [0xf0,0xf1,0xf2,0xf3,0xf4,0xf5,0xf6,0xf7]</a:t>
            </a:r>
            <a:endParaRPr lang="en-US" sz="1800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" charset="0"/>
            </a:endParaRP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" charset="0"/>
              </a:rPr>
              <a:t>Shorts     0-3 == [0xf1f0,0xf3f2,0xf5f4,0xf7f6]</a:t>
            </a:r>
            <a:endParaRPr lang="en-US" sz="1800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" charset="0"/>
            </a:endParaRPr>
          </a:p>
          <a:p>
            <a:pPr algn="l"/>
            <a:r>
              <a:rPr lang="en-US" sz="18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" charset="0"/>
              </a:rPr>
              <a:t>Ints</a:t>
            </a:r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" charset="0"/>
              </a:rPr>
              <a:t>       0-1 == [0xf3f2f1f0,0xf7f6f5f4]</a:t>
            </a:r>
            <a:endParaRPr lang="en-US" sz="1800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" charset="0"/>
            </a:endParaRP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" charset="0"/>
              </a:rPr>
              <a:t>Long       0   == </a:t>
            </a:r>
            <a:r>
              <a:rPr lang="en-US" sz="1800" dirty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  <a:sym typeface="Courier New" charset="0"/>
              </a:rPr>
              <a:t>[0xf7f6f5f4f3f2f1f0]</a:t>
            </a:r>
          </a:p>
        </p:txBody>
      </p:sp>
      <p:sp>
        <p:nvSpPr>
          <p:cNvPr id="38918" name="Rectangle 6"/>
          <p:cNvSpPr>
            <a:spLocks/>
          </p:cNvSpPr>
          <p:nvPr/>
        </p:nvSpPr>
        <p:spPr bwMode="auto">
          <a:xfrm>
            <a:off x="381000" y="4330987"/>
            <a:ext cx="3670300" cy="44450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pPr marL="185738" indent="-185738" algn="l">
              <a:spcBef>
                <a:spcPts val="863"/>
              </a:spcBef>
            </a:pPr>
            <a:r>
              <a:rPr lang="en-US" sz="2400" dirty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  <a:sym typeface="Calibri" charset="0"/>
              </a:rPr>
              <a:t>Output on x86-64:</a:t>
            </a:r>
          </a:p>
        </p:txBody>
      </p:sp>
      <p:graphicFrame>
        <p:nvGraphicFramePr>
          <p:cNvPr id="48" name="Table 47"/>
          <p:cNvGraphicFramePr>
            <a:graphicFrameLocks noGrp="1"/>
          </p:cNvGraphicFramePr>
          <p:nvPr/>
        </p:nvGraphicFramePr>
        <p:xfrm>
          <a:off x="1966913" y="1873905"/>
          <a:ext cx="6096000" cy="185420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76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ourier New" pitchFamily="49" charset="0"/>
                          <a:cs typeface="Courier New" pitchFamily="49" charset="0"/>
                        </a:rPr>
                        <a:t>f0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F1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ourier New" pitchFamily="49" charset="0"/>
                          <a:cs typeface="Courier New" pitchFamily="49" charset="0"/>
                        </a:rPr>
                        <a:t>f1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F1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ourier New" pitchFamily="49" charset="0"/>
                          <a:cs typeface="Courier New" pitchFamily="49" charset="0"/>
                        </a:rPr>
                        <a:t>f2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F1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ourier New" pitchFamily="49" charset="0"/>
                          <a:cs typeface="Courier New" pitchFamily="49" charset="0"/>
                        </a:rPr>
                        <a:t>f3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F1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ourier New" pitchFamily="49" charset="0"/>
                          <a:cs typeface="Courier New" pitchFamily="49" charset="0"/>
                        </a:rPr>
                        <a:t>f4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F1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ourier New" pitchFamily="49" charset="0"/>
                          <a:cs typeface="Courier New" pitchFamily="49" charset="0"/>
                        </a:rPr>
                        <a:t>f5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F1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ourier New" pitchFamily="49" charset="0"/>
                          <a:cs typeface="Courier New" pitchFamily="49" charset="0"/>
                        </a:rPr>
                        <a:t>f6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F1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ourier New" pitchFamily="49" charset="0"/>
                          <a:cs typeface="Courier New" pitchFamily="49" charset="0"/>
                        </a:rPr>
                        <a:t>f7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F1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ourier New" pitchFamily="49" charset="0"/>
                          <a:cs typeface="Courier New" pitchFamily="49" charset="0"/>
                        </a:rPr>
                        <a:t>c[0]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F1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ourier New" pitchFamily="49" charset="0"/>
                          <a:cs typeface="Courier New" pitchFamily="49" charset="0"/>
                        </a:rPr>
                        <a:t>c[1]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F1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ourier New" pitchFamily="49" charset="0"/>
                          <a:cs typeface="Courier New" pitchFamily="49" charset="0"/>
                        </a:rPr>
                        <a:t>c[2]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F1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ourier New" pitchFamily="49" charset="0"/>
                          <a:cs typeface="Courier New" pitchFamily="49" charset="0"/>
                        </a:rPr>
                        <a:t>c[3]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F1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ourier New" pitchFamily="49" charset="0"/>
                          <a:cs typeface="Courier New" pitchFamily="49" charset="0"/>
                        </a:rPr>
                        <a:t>c[4]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F1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ourier New" pitchFamily="49" charset="0"/>
                          <a:cs typeface="Courier New" pitchFamily="49" charset="0"/>
                        </a:rPr>
                        <a:t>c[5]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F1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ourier New" pitchFamily="49" charset="0"/>
                          <a:cs typeface="Courier New" pitchFamily="49" charset="0"/>
                        </a:rPr>
                        <a:t>c[6]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F1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ourier New" pitchFamily="49" charset="0"/>
                          <a:cs typeface="Courier New" pitchFamily="49" charset="0"/>
                        </a:rPr>
                        <a:t>c[7]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F1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ourier New" pitchFamily="49" charset="0"/>
                          <a:cs typeface="Courier New" pitchFamily="49" charset="0"/>
                        </a:rPr>
                        <a:t>s[0]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F1C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>
                        <a:latin typeface="Courier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ourier New" pitchFamily="49" charset="0"/>
                          <a:cs typeface="Courier New" pitchFamily="49" charset="0"/>
                        </a:rPr>
                        <a:t>s[1]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F1C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>
                        <a:latin typeface="Courier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ourier New" pitchFamily="49" charset="0"/>
                          <a:cs typeface="Courier New" pitchFamily="49" charset="0"/>
                        </a:rPr>
                        <a:t>s[2]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F1C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>
                        <a:latin typeface="Courier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ourier New" pitchFamily="49" charset="0"/>
                          <a:cs typeface="Courier New" pitchFamily="49" charset="0"/>
                        </a:rPr>
                        <a:t>s[3]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F1C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>
                        <a:latin typeface="Courier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 gridSpan="4">
                  <a:txBody>
                    <a:bodyPr/>
                    <a:lstStyle/>
                    <a:p>
                      <a:pPr algn="ctr"/>
                      <a:r>
                        <a:rPr lang="en-US" b="1" dirty="0" err="1">
                          <a:latin typeface="Courier New" pitchFamily="49" charset="0"/>
                          <a:cs typeface="Courier New" pitchFamily="49" charset="0"/>
                        </a:rPr>
                        <a:t>i</a:t>
                      </a:r>
                      <a:r>
                        <a:rPr lang="en-US" b="1" dirty="0">
                          <a:latin typeface="Courier New" pitchFamily="49" charset="0"/>
                          <a:cs typeface="Courier New" pitchFamily="49" charset="0"/>
                        </a:rPr>
                        <a:t>[0]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F1C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>
                        <a:latin typeface="Courier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>
                        <a:latin typeface="Courier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>
                        <a:latin typeface="Courier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b="1" dirty="0" err="1">
                          <a:latin typeface="Courier New" pitchFamily="49" charset="0"/>
                          <a:cs typeface="Courier New" pitchFamily="49" charset="0"/>
                        </a:rPr>
                        <a:t>i</a:t>
                      </a:r>
                      <a:r>
                        <a:rPr lang="en-US" b="1" dirty="0">
                          <a:latin typeface="Courier New" pitchFamily="49" charset="0"/>
                          <a:cs typeface="Courier New" pitchFamily="49" charset="0"/>
                        </a:rPr>
                        <a:t>[1]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F1C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>
                        <a:latin typeface="Courier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>
                        <a:latin typeface="Courier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>
                        <a:latin typeface="Courier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 gridSpan="8"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ourier New" pitchFamily="49" charset="0"/>
                          <a:cs typeface="Courier New" pitchFamily="49" charset="0"/>
                        </a:rPr>
                        <a:t>l[0]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F1C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>
                        <a:latin typeface="Courier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>
                        <a:latin typeface="Courier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>
                        <a:latin typeface="Courier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>
                        <a:latin typeface="Courier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>
                        <a:latin typeface="Courier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>
                        <a:latin typeface="Courier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9" name="Rectangle 12"/>
          <p:cNvSpPr>
            <a:spLocks/>
          </p:cNvSpPr>
          <p:nvPr/>
        </p:nvSpPr>
        <p:spPr bwMode="auto">
          <a:xfrm>
            <a:off x="2047914" y="3728105"/>
            <a:ext cx="338234" cy="292388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pPr algn="r"/>
            <a:r>
              <a:rPr lang="en-US" sz="1400" dirty="0">
                <a:solidFill>
                  <a:srgbClr val="C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rPr>
              <a:t>LSB</a:t>
            </a:r>
          </a:p>
        </p:txBody>
      </p:sp>
      <p:sp>
        <p:nvSpPr>
          <p:cNvPr id="50" name="Rectangle 12"/>
          <p:cNvSpPr>
            <a:spLocks/>
          </p:cNvSpPr>
          <p:nvPr/>
        </p:nvSpPr>
        <p:spPr bwMode="auto">
          <a:xfrm>
            <a:off x="7642926" y="3757612"/>
            <a:ext cx="419987" cy="292388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pPr algn="r"/>
            <a:r>
              <a:rPr lang="en-US" sz="1400" dirty="0">
                <a:solidFill>
                  <a:srgbClr val="C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rPr>
              <a:t>MSB</a:t>
            </a:r>
          </a:p>
        </p:txBody>
      </p:sp>
      <p:sp>
        <p:nvSpPr>
          <p:cNvPr id="53" name="Line 42"/>
          <p:cNvSpPr>
            <a:spLocks noChangeShapeType="1"/>
          </p:cNvSpPr>
          <p:nvPr/>
        </p:nvSpPr>
        <p:spPr bwMode="auto">
          <a:xfrm>
            <a:off x="2489426" y="4038887"/>
            <a:ext cx="4901974" cy="0"/>
          </a:xfrm>
          <a:prstGeom prst="line">
            <a:avLst/>
          </a:prstGeom>
          <a:noFill/>
          <a:ln w="25400" cap="flat">
            <a:solidFill>
              <a:schemeClr val="accent2">
                <a:lumMod val="50000"/>
              </a:schemeClr>
            </a:solidFill>
            <a:prstDash val="solid"/>
            <a:round/>
            <a:headEnd type="triangl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4" name="Rectangle 43"/>
          <p:cNvSpPr>
            <a:spLocks/>
          </p:cNvSpPr>
          <p:nvPr/>
        </p:nvSpPr>
        <p:spPr bwMode="auto">
          <a:xfrm>
            <a:off x="4800600" y="4038887"/>
            <a:ext cx="435115" cy="292100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pPr algn="l"/>
            <a:r>
              <a:rPr lang="en-US" sz="1400" dirty="0">
                <a:solidFill>
                  <a:srgbClr val="C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rPr>
              <a:t>Print</a:t>
            </a:r>
          </a:p>
        </p:txBody>
      </p:sp>
    </p:spTree>
  </p:cSld>
  <p:clrMapOvr>
    <a:masterClrMapping/>
  </p:clrMapOvr>
  <p:transition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9" name="Rectangle 3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 dirty="0"/>
              <a:t>Summary of Compound Types in C</a:t>
            </a:r>
          </a:p>
        </p:txBody>
      </p:sp>
      <p:sp>
        <p:nvSpPr>
          <p:cNvPr id="39940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96875" y="1362075"/>
            <a:ext cx="8289925" cy="4972050"/>
          </a:xfrm>
          <a:ln/>
        </p:spPr>
        <p:txBody>
          <a:bodyPr/>
          <a:lstStyle/>
          <a:p>
            <a:r>
              <a:rPr lang="en-US" dirty="0"/>
              <a:t>Arrays</a:t>
            </a:r>
          </a:p>
          <a:p>
            <a:pPr marL="552450" lvl="1"/>
            <a:r>
              <a:rPr lang="en-US" dirty="0"/>
              <a:t>Contiguous allocation of memory</a:t>
            </a:r>
          </a:p>
          <a:p>
            <a:pPr marL="552450" lvl="1"/>
            <a:r>
              <a:rPr lang="en-US" dirty="0"/>
              <a:t>Aligned to satisfy every element’s alignment requirement</a:t>
            </a:r>
          </a:p>
          <a:p>
            <a:pPr marL="552450" lvl="1"/>
            <a:r>
              <a:rPr lang="en-US" dirty="0"/>
              <a:t>Pointer to first element</a:t>
            </a:r>
          </a:p>
          <a:p>
            <a:pPr marL="552450" lvl="1"/>
            <a:r>
              <a:rPr lang="en-US" dirty="0"/>
              <a:t>No bounds checking</a:t>
            </a:r>
          </a:p>
          <a:p>
            <a:r>
              <a:rPr lang="en-US" dirty="0"/>
              <a:t>Structures</a:t>
            </a:r>
          </a:p>
          <a:p>
            <a:pPr marL="552450" lvl="1"/>
            <a:r>
              <a:rPr lang="en-US" dirty="0"/>
              <a:t>Allocate bytes in order declared</a:t>
            </a:r>
          </a:p>
          <a:p>
            <a:pPr marL="552450" lvl="1"/>
            <a:r>
              <a:rPr lang="en-US" dirty="0"/>
              <a:t>Pad in middle and at end to satisfy alignment</a:t>
            </a:r>
          </a:p>
          <a:p>
            <a:r>
              <a:rPr lang="en-US" dirty="0"/>
              <a:t>Unions</a:t>
            </a:r>
          </a:p>
          <a:p>
            <a:pPr marL="552450" lvl="1"/>
            <a:r>
              <a:rPr lang="en-US" dirty="0"/>
              <a:t>Overlay declarations</a:t>
            </a:r>
          </a:p>
          <a:p>
            <a:pPr marL="552450" lvl="1"/>
            <a:r>
              <a:rPr lang="en-US" dirty="0"/>
              <a:t>Way to circumvent type system</a:t>
            </a:r>
          </a:p>
        </p:txBody>
      </p:sp>
    </p:spTree>
  </p:cSld>
  <p:clrMapOvr>
    <a:masterClrMapping/>
  </p:clrMapOvr>
  <p:transition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3" name="Title 1"/>
          <p:cNvSpPr>
            <a:spLocks noGrp="1"/>
          </p:cNvSpPr>
          <p:nvPr>
            <p:ph type="title"/>
          </p:nvPr>
        </p:nvSpPr>
        <p:spPr>
          <a:xfrm>
            <a:off x="357188" y="434975"/>
            <a:ext cx="7591425" cy="762000"/>
          </a:xfrm>
        </p:spPr>
        <p:txBody>
          <a:bodyPr/>
          <a:lstStyle/>
          <a:p>
            <a:r>
              <a:rPr lang="en-US" dirty="0">
                <a:latin typeface="Calibri" pitchFamily="-96" charset="0"/>
              </a:rPr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Memory Layout</a:t>
            </a:r>
          </a:p>
          <a:p>
            <a:pPr>
              <a:defRPr/>
            </a:pPr>
            <a:r>
              <a:rPr lang="en-US" dirty="0"/>
              <a:t>Buffer Overflow</a:t>
            </a:r>
          </a:p>
          <a:p>
            <a:pPr lvl="1">
              <a:defRPr/>
            </a:pPr>
            <a:r>
              <a:rPr lang="en-US" dirty="0"/>
              <a:t>Vulnerability</a:t>
            </a:r>
          </a:p>
          <a:p>
            <a:pPr lvl="1">
              <a:defRPr/>
            </a:pPr>
            <a:r>
              <a:rPr lang="en-US" dirty="0"/>
              <a:t>Protection</a:t>
            </a:r>
          </a:p>
          <a:p>
            <a:pPr lvl="1">
              <a:defRPr/>
            </a:pPr>
            <a:r>
              <a:rPr lang="en-US" dirty="0"/>
              <a:t>Code Injection Attack</a:t>
            </a:r>
          </a:p>
          <a:p>
            <a:pPr lvl="1">
              <a:defRPr/>
            </a:pPr>
            <a:r>
              <a:rPr lang="en-US" dirty="0"/>
              <a:t>Return Oriented Programming</a:t>
            </a:r>
          </a:p>
          <a:p>
            <a:pPr>
              <a:defRPr/>
            </a:pPr>
            <a:r>
              <a:rPr lang="en-US" dirty="0"/>
              <a:t>Unions</a:t>
            </a:r>
          </a:p>
          <a:p>
            <a:pPr>
              <a:buFont typeface="Wingdings" pitchFamily="2" charset="2"/>
              <a:buChar char="§"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8961282"/>
      </p:ext>
    </p:extLst>
  </p:cSld>
  <p:clrMapOvr>
    <a:masterClrMapping/>
  </p:clrMapOvr>
  <p:transition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493713"/>
            <a:ext cx="8534400" cy="573087"/>
          </a:xfrm>
        </p:spPr>
        <p:txBody>
          <a:bodyPr/>
          <a:lstStyle/>
          <a:p>
            <a:pPr eaLnBrk="1" hangingPunct="1"/>
            <a:r>
              <a:rPr lang="en-US" dirty="0"/>
              <a:t>Exploits Based on Buffer Overflows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04813" y="1327150"/>
            <a:ext cx="8281987" cy="5454650"/>
          </a:xfrm>
        </p:spPr>
        <p:txBody>
          <a:bodyPr/>
          <a:lstStyle/>
          <a:p>
            <a:pPr eaLnBrk="1" hangingPunct="1"/>
            <a:r>
              <a:rPr lang="en-US" i="1" dirty="0">
                <a:solidFill>
                  <a:srgbClr val="C00000"/>
                </a:solidFill>
              </a:rPr>
              <a:t>Buffer overflow bugs can allow remote machines to execute arbitrary code on victim machines</a:t>
            </a:r>
          </a:p>
          <a:p>
            <a:pPr eaLnBrk="1" hangingPunct="1"/>
            <a:r>
              <a:rPr lang="en-US" dirty="0"/>
              <a:t>Distressingly common in real programs</a:t>
            </a:r>
          </a:p>
          <a:p>
            <a:pPr lvl="1" eaLnBrk="1" hangingPunct="1"/>
            <a:r>
              <a:rPr lang="en-US" dirty="0"/>
              <a:t>Programmers keep making the same mistakes </a:t>
            </a:r>
            <a:r>
              <a:rPr lang="en-US" dirty="0">
                <a:sym typeface="Wingdings"/>
              </a:rPr>
              <a:t></a:t>
            </a:r>
          </a:p>
          <a:p>
            <a:pPr lvl="1" eaLnBrk="1" hangingPunct="1"/>
            <a:r>
              <a:rPr lang="en-US" dirty="0">
                <a:sym typeface="Wingdings"/>
              </a:rPr>
              <a:t>Recent measures make these attacks much more difficult</a:t>
            </a:r>
            <a:endParaRPr lang="en-US" dirty="0"/>
          </a:p>
          <a:p>
            <a:pPr eaLnBrk="1" hangingPunct="1"/>
            <a:r>
              <a:rPr lang="en-US" dirty="0"/>
              <a:t>Examples across the decades</a:t>
            </a:r>
          </a:p>
          <a:p>
            <a:pPr lvl="1" eaLnBrk="1" hangingPunct="1"/>
            <a:r>
              <a:rPr lang="en-US" dirty="0"/>
              <a:t>Original “Internet worm” (1988)</a:t>
            </a:r>
          </a:p>
          <a:p>
            <a:pPr lvl="1" eaLnBrk="1" hangingPunct="1"/>
            <a:r>
              <a:rPr lang="en-US" dirty="0"/>
              <a:t>“IM wars” (1999)</a:t>
            </a:r>
          </a:p>
          <a:p>
            <a:pPr lvl="1" eaLnBrk="1" hangingPunct="1"/>
            <a:r>
              <a:rPr lang="en-US" dirty="0"/>
              <a:t>Twilight hack on Wii (2000s)</a:t>
            </a:r>
          </a:p>
          <a:p>
            <a:pPr lvl="1" eaLnBrk="1" hangingPunct="1"/>
            <a:r>
              <a:rPr lang="en-US" dirty="0"/>
              <a:t>… and many, many more</a:t>
            </a:r>
          </a:p>
          <a:p>
            <a:pPr eaLnBrk="1" hangingPunct="1"/>
            <a:r>
              <a:rPr lang="en-US" dirty="0"/>
              <a:t>You will learn some of the tricks in </a:t>
            </a:r>
            <a:r>
              <a:rPr lang="en-US" dirty="0" err="1"/>
              <a:t>attacklab</a:t>
            </a:r>
            <a:endParaRPr lang="en-US" dirty="0"/>
          </a:p>
          <a:p>
            <a:pPr lvl="1" eaLnBrk="1" hangingPunct="1"/>
            <a:r>
              <a:rPr lang="en-US" dirty="0"/>
              <a:t>Hopefully to convince you to never leave such holes in your programs!!</a:t>
            </a:r>
          </a:p>
        </p:txBody>
      </p:sp>
    </p:spTree>
  </p:cSld>
  <p:clrMapOvr>
    <a:masterClrMapping/>
  </p:clrMapOvr>
  <p:transition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493713"/>
            <a:ext cx="8534400" cy="573087"/>
          </a:xfrm>
        </p:spPr>
        <p:txBody>
          <a:bodyPr/>
          <a:lstStyle/>
          <a:p>
            <a:pPr eaLnBrk="1" hangingPunct="1"/>
            <a:r>
              <a:rPr lang="en-US" dirty="0"/>
              <a:t>Example: the original Internet worm (1988)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04813" y="1327150"/>
            <a:ext cx="8281987" cy="5454650"/>
          </a:xfrm>
        </p:spPr>
        <p:txBody>
          <a:bodyPr/>
          <a:lstStyle/>
          <a:p>
            <a:pPr eaLnBrk="1" hangingPunct="1"/>
            <a:r>
              <a:rPr lang="en-US" dirty="0"/>
              <a:t>Exploited a few vulnerabilities to spread</a:t>
            </a:r>
          </a:p>
          <a:p>
            <a:pPr lvl="1" eaLnBrk="1" hangingPunct="1"/>
            <a:r>
              <a:rPr lang="en-US" dirty="0"/>
              <a:t>Early versions of the finger server (</a:t>
            </a:r>
            <a:r>
              <a:rPr lang="en-US" dirty="0" err="1"/>
              <a:t>fingerd</a:t>
            </a:r>
            <a:r>
              <a:rPr lang="en-US" dirty="0"/>
              <a:t>) used </a:t>
            </a:r>
            <a:r>
              <a:rPr lang="en-US" b="1" dirty="0">
                <a:latin typeface="Courier New" pitchFamily="49" charset="0"/>
              </a:rPr>
              <a:t>gets()</a:t>
            </a:r>
            <a:r>
              <a:rPr lang="en-US" b="1" dirty="0"/>
              <a:t> </a:t>
            </a:r>
            <a:r>
              <a:rPr lang="en-US" dirty="0"/>
              <a:t>to read the argument sent by the client:</a:t>
            </a:r>
          </a:p>
          <a:p>
            <a:pPr lvl="2" eaLnBrk="1" hangingPunct="1"/>
            <a:r>
              <a:rPr lang="en-US" b="1" dirty="0">
                <a:latin typeface="Courier New" pitchFamily="49" charset="0"/>
              </a:rPr>
              <a:t>finger </a:t>
            </a:r>
            <a:r>
              <a:rPr lang="en-US" b="1" dirty="0" err="1">
                <a:latin typeface="Courier New" pitchFamily="49" charset="0"/>
              </a:rPr>
              <a:t>droh@cs.cmu.edu</a:t>
            </a:r>
            <a:endParaRPr lang="en-US" b="1" dirty="0">
              <a:latin typeface="Courier New" pitchFamily="49" charset="0"/>
            </a:endParaRPr>
          </a:p>
          <a:p>
            <a:pPr lvl="1" eaLnBrk="1" hangingPunct="1"/>
            <a:r>
              <a:rPr lang="en-US" dirty="0"/>
              <a:t>Worm attacked </a:t>
            </a:r>
            <a:r>
              <a:rPr lang="en-US" dirty="0" err="1"/>
              <a:t>fingerd</a:t>
            </a:r>
            <a:r>
              <a:rPr lang="en-US" dirty="0"/>
              <a:t> server by sending phony argument:</a:t>
            </a:r>
          </a:p>
          <a:p>
            <a:pPr lvl="2" eaLnBrk="1" hangingPunct="1"/>
            <a:r>
              <a:rPr lang="en-US" b="1" dirty="0">
                <a:latin typeface="Courier New" pitchFamily="49" charset="0"/>
              </a:rPr>
              <a:t>finger</a:t>
            </a:r>
            <a:r>
              <a:rPr lang="en-US" b="1" i="1" dirty="0">
                <a:latin typeface="Courier New" pitchFamily="49" charset="0"/>
              </a:rPr>
              <a:t> “exploit-code  padding  new-return-address”</a:t>
            </a:r>
          </a:p>
          <a:p>
            <a:pPr lvl="2" eaLnBrk="1" hangingPunct="1"/>
            <a:r>
              <a:rPr lang="en-US" dirty="0"/>
              <a:t>exploit code: executed a root shell on the victim machine with a direct TCP connection to the attacker.</a:t>
            </a:r>
          </a:p>
          <a:p>
            <a:pPr eaLnBrk="1" hangingPunct="1"/>
            <a:r>
              <a:rPr lang="en-US" dirty="0"/>
              <a:t>Once on a machine, scanned for other machines to attack</a:t>
            </a:r>
          </a:p>
          <a:p>
            <a:pPr lvl="1" eaLnBrk="1" hangingPunct="1"/>
            <a:r>
              <a:rPr lang="en-US" dirty="0"/>
              <a:t>invaded ~6000 computers in hours (10% of the Internet </a:t>
            </a:r>
            <a:r>
              <a:rPr lang="en-US" dirty="0">
                <a:sym typeface="Wingdings"/>
              </a:rPr>
              <a:t> )</a:t>
            </a:r>
          </a:p>
          <a:p>
            <a:pPr lvl="2" eaLnBrk="1" hangingPunct="1"/>
            <a:r>
              <a:rPr lang="en-US" dirty="0">
                <a:sym typeface="Wingdings"/>
              </a:rPr>
              <a:t>see June 1989 article in </a:t>
            </a:r>
            <a:r>
              <a:rPr lang="en-US" i="1" dirty="0">
                <a:sym typeface="Wingdings"/>
              </a:rPr>
              <a:t>Comm. of the ACM</a:t>
            </a:r>
            <a:endParaRPr lang="en-US" i="1" dirty="0"/>
          </a:p>
          <a:p>
            <a:pPr lvl="1" eaLnBrk="1" hangingPunct="1"/>
            <a:r>
              <a:rPr lang="en-US" dirty="0"/>
              <a:t>the young author of the worm was prosecuted…</a:t>
            </a:r>
          </a:p>
          <a:p>
            <a:pPr lvl="1" eaLnBrk="1" hangingPunct="1"/>
            <a:r>
              <a:rPr lang="en-US" dirty="0"/>
              <a:t>and CERT was formed… still homed at CMU</a:t>
            </a:r>
          </a:p>
        </p:txBody>
      </p:sp>
    </p:spTree>
    <p:extLst>
      <p:ext uri="{BB962C8B-B14F-4D97-AF65-F5344CB8AC3E}">
        <p14:creationId xmlns:p14="http://schemas.microsoft.com/office/powerpoint/2010/main" val="1379723030"/>
      </p:ext>
    </p:extLst>
  </p:cSld>
  <p:clrMapOvr>
    <a:masterClrMapping/>
  </p:clrMapOvr>
  <p:transition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417513"/>
            <a:ext cx="6858000" cy="573087"/>
          </a:xfrm>
        </p:spPr>
        <p:txBody>
          <a:bodyPr/>
          <a:lstStyle/>
          <a:p>
            <a:pPr eaLnBrk="1" hangingPunct="1"/>
            <a:r>
              <a:rPr lang="en-US" dirty="0"/>
              <a:t>Example 2: IM War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143000"/>
            <a:ext cx="8307388" cy="2819400"/>
          </a:xfrm>
        </p:spPr>
        <p:txBody>
          <a:bodyPr/>
          <a:lstStyle/>
          <a:p>
            <a:pPr eaLnBrk="1" hangingPunct="1"/>
            <a:r>
              <a:rPr lang="en-US" dirty="0"/>
              <a:t>July, 1999</a:t>
            </a:r>
          </a:p>
          <a:p>
            <a:pPr lvl="1" eaLnBrk="1" hangingPunct="1"/>
            <a:r>
              <a:rPr lang="en-US" dirty="0"/>
              <a:t>Microsoft launches MSN Messenger (instant messaging system).</a:t>
            </a:r>
          </a:p>
          <a:p>
            <a:pPr lvl="1" eaLnBrk="1" hangingPunct="1"/>
            <a:r>
              <a:rPr lang="en-US" dirty="0"/>
              <a:t>Messenger clients can access popular AOL Instant Messaging Service (AIM) servers</a:t>
            </a:r>
          </a:p>
          <a:p>
            <a:pPr eaLnBrk="1" hangingPunct="1"/>
            <a:endParaRPr lang="en-US" dirty="0"/>
          </a:p>
          <a:p>
            <a:pPr lvl="1" eaLnBrk="1" hangingPunct="1">
              <a:buFont typeface="Wingdings" pitchFamily="2" charset="2"/>
              <a:buNone/>
            </a:pPr>
            <a:endParaRPr lang="en-US" dirty="0"/>
          </a:p>
          <a:p>
            <a:pPr eaLnBrk="1" hangingPunct="1"/>
            <a:endParaRPr lang="en-US" dirty="0"/>
          </a:p>
        </p:txBody>
      </p:sp>
      <p:sp>
        <p:nvSpPr>
          <p:cNvPr id="356356" name="Oval 4"/>
          <p:cNvSpPr>
            <a:spLocks noChangeArrowheads="1"/>
          </p:cNvSpPr>
          <p:nvPr/>
        </p:nvSpPr>
        <p:spPr bwMode="auto">
          <a:xfrm>
            <a:off x="5748337" y="3978275"/>
            <a:ext cx="1095375" cy="909638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 eaLnBrk="0" hangingPunct="0">
              <a:defRPr/>
            </a:pPr>
            <a:r>
              <a:rPr lang="en-US" sz="1800" dirty="0">
                <a:latin typeface="Calibri" pitchFamily="34" charset="0"/>
                <a:cs typeface="+mn-cs"/>
              </a:rPr>
              <a:t>AIM</a:t>
            </a:r>
          </a:p>
          <a:p>
            <a:pPr algn="ctr" eaLnBrk="0" hangingPunct="0">
              <a:defRPr/>
            </a:pPr>
            <a:r>
              <a:rPr lang="en-US" sz="1800" dirty="0">
                <a:latin typeface="Calibri" pitchFamily="34" charset="0"/>
                <a:cs typeface="+mn-cs"/>
              </a:rPr>
              <a:t>server</a:t>
            </a:r>
          </a:p>
        </p:txBody>
      </p:sp>
      <p:sp>
        <p:nvSpPr>
          <p:cNvPr id="356357" name="Oval 5"/>
          <p:cNvSpPr>
            <a:spLocks noChangeArrowheads="1"/>
          </p:cNvSpPr>
          <p:nvPr/>
        </p:nvSpPr>
        <p:spPr bwMode="auto">
          <a:xfrm>
            <a:off x="4741862" y="2971800"/>
            <a:ext cx="998538" cy="909638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 eaLnBrk="0" hangingPunct="0">
              <a:defRPr/>
            </a:pPr>
            <a:r>
              <a:rPr lang="en-US" sz="1800" dirty="0">
                <a:latin typeface="Calibri" pitchFamily="34" charset="0"/>
                <a:cs typeface="+mn-cs"/>
              </a:rPr>
              <a:t>AIM</a:t>
            </a:r>
          </a:p>
          <a:p>
            <a:pPr algn="ctr" eaLnBrk="0" hangingPunct="0">
              <a:defRPr/>
            </a:pPr>
            <a:r>
              <a:rPr lang="en-US" sz="1800" dirty="0">
                <a:latin typeface="Calibri" pitchFamily="34" charset="0"/>
                <a:cs typeface="+mn-cs"/>
              </a:rPr>
              <a:t>client</a:t>
            </a:r>
          </a:p>
        </p:txBody>
      </p:sp>
      <p:sp>
        <p:nvSpPr>
          <p:cNvPr id="356358" name="Oval 6"/>
          <p:cNvSpPr>
            <a:spLocks noChangeArrowheads="1"/>
          </p:cNvSpPr>
          <p:nvPr/>
        </p:nvSpPr>
        <p:spPr bwMode="auto">
          <a:xfrm>
            <a:off x="4808537" y="5029200"/>
            <a:ext cx="998538" cy="909638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 eaLnBrk="0" hangingPunct="0">
              <a:defRPr/>
            </a:pPr>
            <a:r>
              <a:rPr lang="en-US" sz="1800" dirty="0">
                <a:latin typeface="Calibri" pitchFamily="34" charset="0"/>
                <a:cs typeface="+mn-cs"/>
              </a:rPr>
              <a:t>AIM</a:t>
            </a:r>
          </a:p>
          <a:p>
            <a:pPr algn="ctr" eaLnBrk="0" hangingPunct="0">
              <a:defRPr/>
            </a:pPr>
            <a:r>
              <a:rPr lang="en-US" sz="1800" dirty="0">
                <a:latin typeface="Calibri" pitchFamily="34" charset="0"/>
                <a:cs typeface="+mn-cs"/>
              </a:rPr>
              <a:t>client</a:t>
            </a:r>
          </a:p>
        </p:txBody>
      </p:sp>
      <p:sp>
        <p:nvSpPr>
          <p:cNvPr id="20487" name="Oval 7"/>
          <p:cNvSpPr>
            <a:spLocks noChangeArrowheads="1"/>
          </p:cNvSpPr>
          <p:nvPr/>
        </p:nvSpPr>
        <p:spPr bwMode="auto">
          <a:xfrm>
            <a:off x="4071937" y="3978275"/>
            <a:ext cx="998538" cy="909638"/>
          </a:xfrm>
          <a:prstGeom prst="ellipse">
            <a:avLst/>
          </a:prstGeom>
          <a:solidFill>
            <a:srgbClr val="F1C7C7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/>
            <a:r>
              <a:rPr lang="en-US" sz="1800">
                <a:latin typeface="Calibri" pitchFamily="34" charset="0"/>
              </a:rPr>
              <a:t>MSN</a:t>
            </a:r>
          </a:p>
          <a:p>
            <a:pPr algn="ctr" eaLnBrk="0" hangingPunct="0"/>
            <a:r>
              <a:rPr lang="en-US" sz="1800">
                <a:latin typeface="Calibri" pitchFamily="34" charset="0"/>
              </a:rPr>
              <a:t>client</a:t>
            </a:r>
          </a:p>
        </p:txBody>
      </p:sp>
      <p:sp>
        <p:nvSpPr>
          <p:cNvPr id="20488" name="Oval 8"/>
          <p:cNvSpPr>
            <a:spLocks noChangeArrowheads="1"/>
          </p:cNvSpPr>
          <p:nvPr/>
        </p:nvSpPr>
        <p:spPr bwMode="auto">
          <a:xfrm>
            <a:off x="2286000" y="3978275"/>
            <a:ext cx="1095375" cy="909638"/>
          </a:xfrm>
          <a:prstGeom prst="ellipse">
            <a:avLst/>
          </a:prstGeom>
          <a:solidFill>
            <a:srgbClr val="F1C7C7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/>
            <a:r>
              <a:rPr lang="en-US" sz="1800">
                <a:latin typeface="Calibri" pitchFamily="34" charset="0"/>
              </a:rPr>
              <a:t>MSN</a:t>
            </a:r>
          </a:p>
          <a:p>
            <a:pPr algn="ctr" eaLnBrk="0" hangingPunct="0"/>
            <a:r>
              <a:rPr lang="en-US" sz="1800">
                <a:latin typeface="Calibri" pitchFamily="34" charset="0"/>
              </a:rPr>
              <a:t>server</a:t>
            </a:r>
          </a:p>
        </p:txBody>
      </p:sp>
      <p:sp>
        <p:nvSpPr>
          <p:cNvPr id="20489" name="Line 9"/>
          <p:cNvSpPr>
            <a:spLocks noChangeShapeType="1"/>
          </p:cNvSpPr>
          <p:nvPr/>
        </p:nvSpPr>
        <p:spPr bwMode="auto">
          <a:xfrm>
            <a:off x="3394075" y="4419600"/>
            <a:ext cx="685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20490" name="Line 10"/>
          <p:cNvSpPr>
            <a:spLocks noChangeShapeType="1"/>
          </p:cNvSpPr>
          <p:nvPr/>
        </p:nvSpPr>
        <p:spPr bwMode="auto">
          <a:xfrm>
            <a:off x="5072062" y="4419600"/>
            <a:ext cx="685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20491" name="Line 11"/>
          <p:cNvSpPr>
            <a:spLocks noChangeShapeType="1"/>
          </p:cNvSpPr>
          <p:nvPr/>
        </p:nvSpPr>
        <p:spPr bwMode="auto">
          <a:xfrm>
            <a:off x="5646737" y="3717925"/>
            <a:ext cx="304800" cy="381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20492" name="Line 12"/>
          <p:cNvSpPr>
            <a:spLocks noChangeShapeType="1"/>
          </p:cNvSpPr>
          <p:nvPr/>
        </p:nvSpPr>
        <p:spPr bwMode="auto">
          <a:xfrm rot="5400000">
            <a:off x="5641975" y="4762500"/>
            <a:ext cx="304800" cy="381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anchor="ctr">
            <a:spAutoFit/>
          </a:bodyPr>
          <a:lstStyle/>
          <a:p>
            <a:endParaRPr lang="en-US"/>
          </a:p>
        </p:txBody>
      </p:sp>
    </p:spTree>
  </p:cSld>
  <p:clrMapOvr>
    <a:masterClrMapping/>
  </p:clrMapOvr>
  <p:transition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417513"/>
            <a:ext cx="8686800" cy="573087"/>
          </a:xfrm>
        </p:spPr>
        <p:txBody>
          <a:bodyPr/>
          <a:lstStyle/>
          <a:p>
            <a:pPr eaLnBrk="1" hangingPunct="1"/>
            <a:r>
              <a:rPr lang="en-US" dirty="0"/>
              <a:t>IM War (cont.)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143000"/>
            <a:ext cx="8307388" cy="5454650"/>
          </a:xfrm>
        </p:spPr>
        <p:txBody>
          <a:bodyPr/>
          <a:lstStyle/>
          <a:p>
            <a:pPr eaLnBrk="1" hangingPunct="1"/>
            <a:r>
              <a:rPr lang="en-US" dirty="0"/>
              <a:t>August 1999</a:t>
            </a:r>
          </a:p>
          <a:p>
            <a:pPr lvl="1" eaLnBrk="1" hangingPunct="1"/>
            <a:r>
              <a:rPr lang="en-US" dirty="0"/>
              <a:t>Mysteriously, Messenger clients can no longer access AIM servers</a:t>
            </a:r>
          </a:p>
          <a:p>
            <a:pPr lvl="1" eaLnBrk="1" hangingPunct="1"/>
            <a:r>
              <a:rPr lang="en-US" dirty="0"/>
              <a:t>Microsoft and AOL begin the IM war:</a:t>
            </a:r>
          </a:p>
          <a:p>
            <a:pPr lvl="2" eaLnBrk="1" hangingPunct="1"/>
            <a:r>
              <a:rPr lang="en-US" dirty="0"/>
              <a:t>AOL changes server to disallow Messenger clients</a:t>
            </a:r>
          </a:p>
          <a:p>
            <a:pPr lvl="2" eaLnBrk="1" hangingPunct="1"/>
            <a:r>
              <a:rPr lang="en-US" dirty="0"/>
              <a:t>Microsoft makes changes to clients to defeat AOL changes</a:t>
            </a:r>
          </a:p>
          <a:p>
            <a:pPr lvl="2" eaLnBrk="1" hangingPunct="1"/>
            <a:r>
              <a:rPr lang="en-US" dirty="0"/>
              <a:t>At least 13 such skirmishes</a:t>
            </a:r>
          </a:p>
          <a:p>
            <a:pPr lvl="1" eaLnBrk="1" hangingPunct="1"/>
            <a:r>
              <a:rPr lang="en-US" dirty="0"/>
              <a:t>What was really happening?</a:t>
            </a:r>
          </a:p>
          <a:p>
            <a:pPr lvl="2" eaLnBrk="1" hangingPunct="1"/>
            <a:r>
              <a:rPr lang="en-US" dirty="0"/>
              <a:t>AOL had discovered a buffer overflow bug in their own AIM clients</a:t>
            </a:r>
          </a:p>
          <a:p>
            <a:pPr lvl="2" eaLnBrk="1" hangingPunct="1"/>
            <a:r>
              <a:rPr lang="en-US" dirty="0"/>
              <a:t>They exploited it to detect and block Microsoft: the exploit code returned a 4-byte signature (the bytes at some location in the AIM client) to server</a:t>
            </a:r>
          </a:p>
          <a:p>
            <a:pPr lvl="2" eaLnBrk="1" hangingPunct="1"/>
            <a:r>
              <a:rPr lang="en-US" dirty="0"/>
              <a:t>When Microsoft changed code to match signature, AOL changed signature location</a:t>
            </a:r>
          </a:p>
          <a:p>
            <a:pPr lvl="2" eaLnBrk="1" hangingPunct="1"/>
            <a:endParaRPr lang="en-US" dirty="0"/>
          </a:p>
        </p:txBody>
      </p:sp>
    </p:spTree>
  </p:cSld>
  <p:clrMapOvr>
    <a:masterClrMapping/>
  </p:clrMapOvr>
  <p:transition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304800"/>
            <a:ext cx="8991600" cy="5486400"/>
          </a:xfrm>
        </p:spPr>
        <p:txBody>
          <a:bodyPr/>
          <a:lstStyle/>
          <a:p>
            <a:pPr marL="223838" indent="-223838" defTabSz="895350" eaLnBrk="1" hangingPunct="1">
              <a:spcBef>
                <a:spcPct val="0"/>
              </a:spcBef>
              <a:buFont typeface="Wingdings 2" pitchFamily="18" charset="2"/>
              <a:buNone/>
            </a:pPr>
            <a:r>
              <a:rPr lang="en-US" sz="1400" b="0">
                <a:latin typeface="Courier New" pitchFamily="49" charset="0"/>
              </a:rPr>
              <a:t>Date: Wed, 11 Aug 1999 11:30:57 -0700 (PDT) </a:t>
            </a:r>
          </a:p>
          <a:p>
            <a:pPr marL="223838" indent="-223838" defTabSz="895350" eaLnBrk="1" hangingPunct="1">
              <a:spcBef>
                <a:spcPct val="0"/>
              </a:spcBef>
              <a:buFont typeface="Wingdings 2" pitchFamily="18" charset="2"/>
              <a:buNone/>
            </a:pPr>
            <a:r>
              <a:rPr lang="en-US" sz="1400" b="0">
                <a:latin typeface="Courier New" pitchFamily="49" charset="0"/>
              </a:rPr>
              <a:t>From: Phil Bucking &lt;philbucking@yahoo.com&gt; </a:t>
            </a:r>
          </a:p>
          <a:p>
            <a:pPr marL="223838" indent="-223838" defTabSz="895350" eaLnBrk="1" hangingPunct="1">
              <a:spcBef>
                <a:spcPct val="0"/>
              </a:spcBef>
              <a:buFont typeface="Wingdings 2" pitchFamily="18" charset="2"/>
              <a:buNone/>
            </a:pPr>
            <a:r>
              <a:rPr lang="en-US" sz="1400" b="0">
                <a:latin typeface="Courier New" pitchFamily="49" charset="0"/>
              </a:rPr>
              <a:t>Subject: AOL exploiting buffer overrun bug in their own software! </a:t>
            </a:r>
          </a:p>
          <a:p>
            <a:pPr marL="223838" indent="-223838" defTabSz="895350" eaLnBrk="1" hangingPunct="1">
              <a:spcBef>
                <a:spcPct val="0"/>
              </a:spcBef>
              <a:buFont typeface="Wingdings 2" pitchFamily="18" charset="2"/>
              <a:buNone/>
            </a:pPr>
            <a:r>
              <a:rPr lang="en-US" sz="1400" b="0">
                <a:latin typeface="Courier New" pitchFamily="49" charset="0"/>
              </a:rPr>
              <a:t>To: rms@pharlap.com </a:t>
            </a:r>
          </a:p>
          <a:p>
            <a:pPr marL="223838" indent="-223838" defTabSz="895350" eaLnBrk="1" hangingPunct="1">
              <a:spcBef>
                <a:spcPct val="0"/>
              </a:spcBef>
              <a:buFont typeface="Wingdings 2" pitchFamily="18" charset="2"/>
              <a:buNone/>
            </a:pPr>
            <a:endParaRPr lang="en-US" sz="1400" b="0">
              <a:latin typeface="Courier New" pitchFamily="49" charset="0"/>
            </a:endParaRPr>
          </a:p>
          <a:p>
            <a:pPr marL="223838" indent="-223838" defTabSz="895350" eaLnBrk="1" hangingPunct="1">
              <a:spcBef>
                <a:spcPct val="0"/>
              </a:spcBef>
              <a:buFont typeface="Wingdings 2" pitchFamily="18" charset="2"/>
              <a:buNone/>
            </a:pPr>
            <a:r>
              <a:rPr lang="en-US" sz="1400" b="0">
                <a:latin typeface="Courier New" pitchFamily="49" charset="0"/>
              </a:rPr>
              <a:t>Mr. Smith,</a:t>
            </a:r>
          </a:p>
          <a:p>
            <a:pPr marL="223838" indent="-223838" defTabSz="895350" eaLnBrk="1" hangingPunct="1">
              <a:spcBef>
                <a:spcPct val="0"/>
              </a:spcBef>
              <a:buFont typeface="Wingdings 2" pitchFamily="18" charset="2"/>
              <a:buNone/>
            </a:pPr>
            <a:endParaRPr lang="en-US" sz="1400" b="0">
              <a:latin typeface="Courier New" pitchFamily="49" charset="0"/>
            </a:endParaRPr>
          </a:p>
          <a:p>
            <a:pPr marL="223838" indent="-223838" defTabSz="895350" eaLnBrk="1" hangingPunct="1">
              <a:spcBef>
                <a:spcPct val="0"/>
              </a:spcBef>
              <a:buFont typeface="Wingdings 2" pitchFamily="18" charset="2"/>
              <a:buNone/>
            </a:pPr>
            <a:r>
              <a:rPr lang="en-US" sz="1400" b="0">
                <a:latin typeface="Courier New" pitchFamily="49" charset="0"/>
              </a:rPr>
              <a:t>I am writing you because I have discovered something that I think you </a:t>
            </a:r>
          </a:p>
          <a:p>
            <a:pPr marL="223838" indent="-223838" defTabSz="895350" eaLnBrk="1" hangingPunct="1">
              <a:spcBef>
                <a:spcPct val="0"/>
              </a:spcBef>
              <a:buFont typeface="Wingdings 2" pitchFamily="18" charset="2"/>
              <a:buNone/>
            </a:pPr>
            <a:r>
              <a:rPr lang="en-US" sz="1400" b="0">
                <a:latin typeface="Courier New" pitchFamily="49" charset="0"/>
              </a:rPr>
              <a:t>might find interesting because you are an Internet security expert with </a:t>
            </a:r>
          </a:p>
          <a:p>
            <a:pPr marL="223838" indent="-223838" defTabSz="895350" eaLnBrk="1" hangingPunct="1">
              <a:spcBef>
                <a:spcPct val="0"/>
              </a:spcBef>
              <a:buFont typeface="Wingdings 2" pitchFamily="18" charset="2"/>
              <a:buNone/>
            </a:pPr>
            <a:r>
              <a:rPr lang="en-US" sz="1400" b="0">
                <a:latin typeface="Courier New" pitchFamily="49" charset="0"/>
              </a:rPr>
              <a:t>experience in this area. I have also tried to contact AOL but received </a:t>
            </a:r>
          </a:p>
          <a:p>
            <a:pPr marL="223838" indent="-223838" defTabSz="895350" eaLnBrk="1" hangingPunct="1">
              <a:spcBef>
                <a:spcPct val="0"/>
              </a:spcBef>
              <a:buFont typeface="Wingdings 2" pitchFamily="18" charset="2"/>
              <a:buNone/>
            </a:pPr>
            <a:r>
              <a:rPr lang="en-US" sz="1400" b="0">
                <a:latin typeface="Courier New" pitchFamily="49" charset="0"/>
              </a:rPr>
              <a:t>no response.</a:t>
            </a:r>
          </a:p>
          <a:p>
            <a:pPr marL="223838" indent="-223838" defTabSz="895350" eaLnBrk="1" hangingPunct="1">
              <a:spcBef>
                <a:spcPct val="0"/>
              </a:spcBef>
              <a:buFont typeface="Wingdings 2" pitchFamily="18" charset="2"/>
              <a:buNone/>
            </a:pPr>
            <a:endParaRPr lang="en-US" sz="1400" b="0">
              <a:latin typeface="Courier New" pitchFamily="49" charset="0"/>
            </a:endParaRPr>
          </a:p>
          <a:p>
            <a:pPr marL="223838" indent="-223838" defTabSz="895350" eaLnBrk="1" hangingPunct="1">
              <a:spcBef>
                <a:spcPct val="0"/>
              </a:spcBef>
              <a:buFont typeface="Wingdings 2" pitchFamily="18" charset="2"/>
              <a:buNone/>
            </a:pPr>
            <a:r>
              <a:rPr lang="en-US" sz="1400" b="0">
                <a:latin typeface="Courier New" pitchFamily="49" charset="0"/>
              </a:rPr>
              <a:t>I am a developer who has been working on a revolutionary new instant </a:t>
            </a:r>
          </a:p>
          <a:p>
            <a:pPr marL="223838" indent="-223838" defTabSz="895350" eaLnBrk="1" hangingPunct="1">
              <a:spcBef>
                <a:spcPct val="0"/>
              </a:spcBef>
              <a:buFont typeface="Wingdings 2" pitchFamily="18" charset="2"/>
              <a:buNone/>
            </a:pPr>
            <a:r>
              <a:rPr lang="en-US" sz="1400" b="0">
                <a:latin typeface="Courier New" pitchFamily="49" charset="0"/>
              </a:rPr>
              <a:t>messaging client that should be released later this year.</a:t>
            </a:r>
          </a:p>
          <a:p>
            <a:pPr marL="223838" indent="-223838" defTabSz="895350" eaLnBrk="1" hangingPunct="1">
              <a:spcBef>
                <a:spcPct val="0"/>
              </a:spcBef>
              <a:buFont typeface="Wingdings 2" pitchFamily="18" charset="2"/>
              <a:buNone/>
            </a:pPr>
            <a:r>
              <a:rPr lang="en-US" sz="1400" b="0">
                <a:latin typeface="Courier New" pitchFamily="49" charset="0"/>
              </a:rPr>
              <a:t>...</a:t>
            </a:r>
          </a:p>
          <a:p>
            <a:pPr marL="223838" indent="-223838" defTabSz="895350" eaLnBrk="1" hangingPunct="1">
              <a:spcBef>
                <a:spcPct val="0"/>
              </a:spcBef>
              <a:buFont typeface="Wingdings 2" pitchFamily="18" charset="2"/>
              <a:buNone/>
            </a:pPr>
            <a:r>
              <a:rPr lang="en-US" sz="1400" b="0">
                <a:latin typeface="Courier New" pitchFamily="49" charset="0"/>
              </a:rPr>
              <a:t>It appears that the AIM client has a buffer overrun bug. By itself </a:t>
            </a:r>
          </a:p>
          <a:p>
            <a:pPr marL="223838" indent="-223838" defTabSz="895350" eaLnBrk="1" hangingPunct="1">
              <a:spcBef>
                <a:spcPct val="0"/>
              </a:spcBef>
              <a:buFont typeface="Wingdings 2" pitchFamily="18" charset="2"/>
              <a:buNone/>
            </a:pPr>
            <a:r>
              <a:rPr lang="en-US" sz="1400" b="0">
                <a:latin typeface="Courier New" pitchFamily="49" charset="0"/>
              </a:rPr>
              <a:t>this might not be the end of the world, as MS surely has had its share. </a:t>
            </a:r>
          </a:p>
          <a:p>
            <a:pPr marL="223838" indent="-223838" defTabSz="895350" eaLnBrk="1" hangingPunct="1">
              <a:spcBef>
                <a:spcPct val="0"/>
              </a:spcBef>
              <a:buFont typeface="Wingdings 2" pitchFamily="18" charset="2"/>
              <a:buNone/>
            </a:pPr>
            <a:r>
              <a:rPr lang="en-US" sz="1400" b="0">
                <a:latin typeface="Courier New" pitchFamily="49" charset="0"/>
              </a:rPr>
              <a:t>But AOL is now *exploiting their own buffer overrun bug* to help in </a:t>
            </a:r>
          </a:p>
          <a:p>
            <a:pPr marL="223838" indent="-223838" defTabSz="895350" eaLnBrk="1" hangingPunct="1">
              <a:spcBef>
                <a:spcPct val="0"/>
              </a:spcBef>
              <a:buFont typeface="Wingdings 2" pitchFamily="18" charset="2"/>
              <a:buNone/>
            </a:pPr>
            <a:r>
              <a:rPr lang="en-US" sz="1400" b="0">
                <a:latin typeface="Courier New" pitchFamily="49" charset="0"/>
              </a:rPr>
              <a:t>its efforts to block MS Instant Messenger.</a:t>
            </a:r>
          </a:p>
          <a:p>
            <a:pPr marL="223838" indent="-223838" defTabSz="895350" eaLnBrk="1" hangingPunct="1">
              <a:spcBef>
                <a:spcPct val="0"/>
              </a:spcBef>
              <a:buFont typeface="Wingdings 2" pitchFamily="18" charset="2"/>
              <a:buNone/>
            </a:pPr>
            <a:r>
              <a:rPr lang="en-US" sz="1400" b="0">
                <a:latin typeface="Courier New" pitchFamily="49" charset="0"/>
              </a:rPr>
              <a:t>....</a:t>
            </a:r>
          </a:p>
          <a:p>
            <a:pPr marL="223838" indent="-223838" defTabSz="895350" eaLnBrk="1" hangingPunct="1">
              <a:spcBef>
                <a:spcPct val="0"/>
              </a:spcBef>
              <a:buFont typeface="Wingdings 2" pitchFamily="18" charset="2"/>
              <a:buNone/>
            </a:pPr>
            <a:r>
              <a:rPr lang="en-US" sz="1400" b="0">
                <a:latin typeface="Courier New" pitchFamily="49" charset="0"/>
              </a:rPr>
              <a:t>Since you have significant credibility with the press I hope that you</a:t>
            </a:r>
          </a:p>
          <a:p>
            <a:pPr marL="223838" indent="-223838" defTabSz="895350" eaLnBrk="1" hangingPunct="1">
              <a:spcBef>
                <a:spcPct val="0"/>
              </a:spcBef>
              <a:buFont typeface="Wingdings 2" pitchFamily="18" charset="2"/>
              <a:buNone/>
            </a:pPr>
            <a:r>
              <a:rPr lang="en-US" sz="1400" b="0">
                <a:latin typeface="Courier New" pitchFamily="49" charset="0"/>
              </a:rPr>
              <a:t>can use this information to help inform people that behind AOL's</a:t>
            </a:r>
          </a:p>
          <a:p>
            <a:pPr marL="223838" indent="-223838" defTabSz="895350" eaLnBrk="1" hangingPunct="1">
              <a:spcBef>
                <a:spcPct val="0"/>
              </a:spcBef>
              <a:buFont typeface="Wingdings 2" pitchFamily="18" charset="2"/>
              <a:buNone/>
            </a:pPr>
            <a:r>
              <a:rPr lang="en-US" sz="1400" b="0">
                <a:latin typeface="Courier New" pitchFamily="49" charset="0"/>
              </a:rPr>
              <a:t>friendly exterior they are nefariously compromising peoples' security.</a:t>
            </a:r>
          </a:p>
          <a:p>
            <a:pPr marL="223838" indent="-223838" defTabSz="895350" eaLnBrk="1" hangingPunct="1">
              <a:spcBef>
                <a:spcPct val="0"/>
              </a:spcBef>
              <a:buFont typeface="Wingdings 2" pitchFamily="18" charset="2"/>
              <a:buNone/>
            </a:pPr>
            <a:endParaRPr lang="en-US" sz="1400" b="0">
              <a:latin typeface="Courier New" pitchFamily="49" charset="0"/>
            </a:endParaRPr>
          </a:p>
          <a:p>
            <a:pPr marL="223838" indent="-223838" defTabSz="895350" eaLnBrk="1" hangingPunct="1">
              <a:spcBef>
                <a:spcPct val="0"/>
              </a:spcBef>
              <a:buFont typeface="Wingdings 2" pitchFamily="18" charset="2"/>
              <a:buNone/>
            </a:pPr>
            <a:r>
              <a:rPr lang="en-US" sz="1400" b="0">
                <a:latin typeface="Courier New" pitchFamily="49" charset="0"/>
              </a:rPr>
              <a:t>Sincerely,</a:t>
            </a:r>
          </a:p>
          <a:p>
            <a:pPr marL="223838" indent="-223838" defTabSz="895350" eaLnBrk="1" hangingPunct="1">
              <a:spcBef>
                <a:spcPct val="0"/>
              </a:spcBef>
              <a:buFont typeface="Wingdings 2" pitchFamily="18" charset="2"/>
              <a:buNone/>
            </a:pPr>
            <a:r>
              <a:rPr lang="en-US" sz="1400" b="0">
                <a:latin typeface="Courier New" pitchFamily="49" charset="0"/>
              </a:rPr>
              <a:t>Phil Bucking </a:t>
            </a:r>
          </a:p>
          <a:p>
            <a:pPr marL="223838" indent="-223838" defTabSz="895350" eaLnBrk="1" hangingPunct="1">
              <a:spcBef>
                <a:spcPct val="0"/>
              </a:spcBef>
              <a:buFont typeface="Wingdings 2" pitchFamily="18" charset="2"/>
              <a:buNone/>
            </a:pPr>
            <a:r>
              <a:rPr lang="en-US" sz="1400" b="0">
                <a:latin typeface="Courier New" pitchFamily="49" charset="0"/>
              </a:rPr>
              <a:t>Founder, Bucking Consulting </a:t>
            </a:r>
          </a:p>
          <a:p>
            <a:pPr marL="223838" indent="-223838" defTabSz="895350" eaLnBrk="1" hangingPunct="1">
              <a:spcBef>
                <a:spcPct val="0"/>
              </a:spcBef>
              <a:buFont typeface="Wingdings 2" pitchFamily="18" charset="2"/>
              <a:buNone/>
            </a:pPr>
            <a:r>
              <a:rPr lang="en-US" sz="1400" b="0">
                <a:latin typeface="Courier New" pitchFamily="49" charset="0"/>
              </a:rPr>
              <a:t>philbucking@yahoo.com</a:t>
            </a:r>
          </a:p>
        </p:txBody>
      </p:sp>
      <p:sp>
        <p:nvSpPr>
          <p:cNvPr id="367620" name="Text Box 4"/>
          <p:cNvSpPr txBox="1">
            <a:spLocks noChangeArrowheads="1"/>
          </p:cNvSpPr>
          <p:nvPr/>
        </p:nvSpPr>
        <p:spPr bwMode="auto">
          <a:xfrm>
            <a:off x="4114800" y="5429250"/>
            <a:ext cx="4419600" cy="1200150"/>
          </a:xfrm>
          <a:prstGeom prst="rect">
            <a:avLst/>
          </a:prstGeom>
          <a:solidFill>
            <a:schemeClr val="bg1"/>
          </a:solidFill>
          <a:ln w="254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i="1" dirty="0">
                <a:latin typeface="Calibri" pitchFamily="34" charset="0"/>
              </a:rPr>
              <a:t>It was later determined that this email originated from within Microsoft!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7620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357188" y="434975"/>
            <a:ext cx="7591425" cy="762000"/>
          </a:xfrm>
        </p:spPr>
        <p:txBody>
          <a:bodyPr/>
          <a:lstStyle/>
          <a:p>
            <a:pPr eaLnBrk="1" hangingPunct="1"/>
            <a:r>
              <a:rPr lang="en-US" dirty="0"/>
              <a:t>Aside: Worms and Viruses</a:t>
            </a:r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Worm: A program that</a:t>
            </a:r>
          </a:p>
          <a:p>
            <a:pPr lvl="1" eaLnBrk="1" hangingPunct="1"/>
            <a:r>
              <a:rPr lang="en-US" dirty="0"/>
              <a:t>Can run by itself</a:t>
            </a:r>
          </a:p>
          <a:p>
            <a:pPr lvl="1" eaLnBrk="1" hangingPunct="1"/>
            <a:r>
              <a:rPr lang="en-US" dirty="0"/>
              <a:t>Can propagate a fully working version of itself to other computers</a:t>
            </a:r>
          </a:p>
          <a:p>
            <a:pPr eaLnBrk="1" hangingPunct="1">
              <a:buFont typeface="Wingdings 2" pitchFamily="18" charset="2"/>
              <a:buNone/>
            </a:pPr>
            <a:endParaRPr lang="en-US" dirty="0"/>
          </a:p>
          <a:p>
            <a:pPr eaLnBrk="1" hangingPunct="1"/>
            <a:r>
              <a:rPr lang="en-US" dirty="0"/>
              <a:t>Virus: Code that</a:t>
            </a:r>
          </a:p>
          <a:p>
            <a:pPr lvl="1" eaLnBrk="1" hangingPunct="1"/>
            <a:r>
              <a:rPr lang="en-US" dirty="0"/>
              <a:t>Adds itself to other programs</a:t>
            </a:r>
          </a:p>
          <a:p>
            <a:pPr lvl="1" eaLnBrk="1" hangingPunct="1"/>
            <a:r>
              <a:rPr lang="en-US" dirty="0"/>
              <a:t>Does not run independently</a:t>
            </a:r>
          </a:p>
          <a:p>
            <a:pPr lvl="1" eaLnBrk="1" hangingPunct="1"/>
            <a:endParaRPr lang="en-US" dirty="0"/>
          </a:p>
          <a:p>
            <a:pPr eaLnBrk="1" hangingPunct="1"/>
            <a:r>
              <a:rPr lang="en-US" dirty="0"/>
              <a:t>Both are (usually) designed to spread among computers and to wreak havoc</a:t>
            </a:r>
          </a:p>
        </p:txBody>
      </p:sp>
    </p:spTree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INIT" val=""/>
  <p:tag name="USEAMSFONTS" val="True"/>
  <p:tag name="EMBEDFONTS" val="False"/>
  <p:tag name="USEBOLDAMS" val="False"/>
  <p:tag name="DEFAULTDISPLAYSOURCE" val="\documentclass{slides}\pagestyle{empty}&#10;\begin{document}&#10;&#10;\end{document}&#10;"/>
  <p:tag name="TEX2PS" val="latex $(base).tex; dvips -D $(res) -E -o $(base).ps $(base).dvi"/>
  <p:tag name="EXTERNALEDITCOMMAND" val="notepad %"/>
  <p:tag name="GHOSTSCRIPTCOMMAND" val="gswin32c"/>
  <p:tag name="DEFAULTBITMAP" val="pngmono"/>
  <p:tag name="DEFAULTBLEND" val="False"/>
  <p:tag name="DEFAULTTRANSPARENT" val="False"/>
  <p:tag name="DEFAULTWORKAROUNDTRANSPARENCYBUG" val="False"/>
  <p:tag name="DEFAULTRESOLUTION" val="1200"/>
  <p:tag name="DEFAULTMAGNIFICATION" val="0.8"/>
  <p:tag name="DEFAULTFONTSIZE" val="10"/>
  <p:tag name="DEFAULTWIDTH" val="418"/>
  <p:tag name="DEFAULTHEIGHT" val="316"/>
</p:tagLst>
</file>

<file path=ppt/theme/theme1.xml><?xml version="1.0" encoding="utf-8"?>
<a:theme xmlns:a="http://schemas.openxmlformats.org/drawingml/2006/main" name="template2007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00000"/>
      </a:hlink>
      <a:folHlink>
        <a:srgbClr val="C00000"/>
      </a:folHlink>
    </a:clrScheme>
    <a:fontScheme name="Custom 1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>
            <a:lumMod val="85000"/>
          </a:schemeClr>
        </a:solidFill>
        <a:ln w="25400" cap="flat" cmpd="sng" algn="ctr">
          <a:noFill/>
          <a:prstDash val="solid"/>
          <a:round/>
          <a:headEnd type="none" w="med" len="med"/>
          <a:tailEnd type="triangle" w="med" len="med"/>
        </a:ln>
        <a:effectLst/>
      </a:spPr>
      <a:bodyPr vert="horz" wrap="square" lIns="91440" tIns="45720" rIns="91440" bIns="45720" numCol="1" rtlCol="0" anchor="ctr" anchorCtr="1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dirty="0" smtClean="0">
            <a:latin typeface="Calibri" pitchFamily="34" charset="0"/>
          </a:defRPr>
        </a:defPPr>
      </a:lstStyle>
    </a:spDef>
    <a:lnDef>
      <a:spPr bwMode="auto"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  <a:round/>
          <a:headEnd type="none" w="med" len="med"/>
          <a:tailEnd type="none" w="med" len="med"/>
        </a:ln>
        <a:effectLst/>
      </a:spPr>
      <a:bodyPr/>
      <a:lstStyle/>
    </a:lnDef>
    <a:txDef>
      <a:spPr>
        <a:noFill/>
      </a:spPr>
      <a:bodyPr wrap="none" rtlCol="0">
        <a:spAutoFit/>
      </a:bodyPr>
      <a:lstStyle>
        <a:defPPr>
          <a:defRPr sz="1800" dirty="0" smtClean="0">
            <a:latin typeface="Calibri" pitchFamily="34" charset="0"/>
          </a:defRPr>
        </a:defPPr>
      </a:lstStyle>
    </a:txDef>
  </a:objectDefaults>
  <a:extraClrSchemeLst>
    <a:extraClrScheme>
      <a:clrScheme name="class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1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ass1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1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1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1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1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29179</TotalTime>
  <Words>5145</Words>
  <Application>Microsoft Office PowerPoint</Application>
  <PresentationFormat>On-screen Show (4:3)</PresentationFormat>
  <Paragraphs>1250</Paragraphs>
  <Slides>52</Slides>
  <Notes>38</Notes>
  <HiddenSlides>0</HiddenSlides>
  <MMClips>0</MMClips>
  <ScaleCrop>false</ScaleCrop>
  <HeadingPairs>
    <vt:vector size="8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52</vt:i4>
      </vt:variant>
    </vt:vector>
  </HeadingPairs>
  <TitlesOfParts>
    <vt:vector size="64" baseType="lpstr">
      <vt:lpstr>Arial</vt:lpstr>
      <vt:lpstr>Arial Narrow</vt:lpstr>
      <vt:lpstr>Calibri</vt:lpstr>
      <vt:lpstr>Calibri Bold</vt:lpstr>
      <vt:lpstr>Calibri Bold Italic</vt:lpstr>
      <vt:lpstr>Courier New</vt:lpstr>
      <vt:lpstr>Courier New Bold</vt:lpstr>
      <vt:lpstr>Times New Roman</vt:lpstr>
      <vt:lpstr>Wingdings</vt:lpstr>
      <vt:lpstr>Wingdings 2</vt:lpstr>
      <vt:lpstr>template2007</vt:lpstr>
      <vt:lpstr>Worksheet</vt:lpstr>
      <vt:lpstr>Lecture 08: Advanced Topics  </vt:lpstr>
      <vt:lpstr>Today</vt:lpstr>
      <vt:lpstr>x86-64 Linux Memory Layout</vt:lpstr>
      <vt:lpstr>Memory Allocation Example</vt:lpstr>
      <vt:lpstr>x86-64 Example Addresses</vt:lpstr>
      <vt:lpstr>Runaway Stack Example</vt:lpstr>
      <vt:lpstr>Today</vt:lpstr>
      <vt:lpstr>Recall: Memory Referencing Bug Example</vt:lpstr>
      <vt:lpstr>Memory Referencing Bug Example</vt:lpstr>
      <vt:lpstr>Such problems are a BIG deal</vt:lpstr>
      <vt:lpstr>String Library Code</vt:lpstr>
      <vt:lpstr>Vulnerable Buffer Code</vt:lpstr>
      <vt:lpstr>Buffer Overflow Disassembly</vt:lpstr>
      <vt:lpstr>Buffer Overflow Stack</vt:lpstr>
      <vt:lpstr>Buffer Overflow Stack Example</vt:lpstr>
      <vt:lpstr>Buffer Overflow Stack Example #1</vt:lpstr>
      <vt:lpstr>Buffer Overflow Stack Example #2</vt:lpstr>
      <vt:lpstr>Stack Smashing Attacks</vt:lpstr>
      <vt:lpstr>Crafting Smashing String</vt:lpstr>
      <vt:lpstr>Smashing String Effect</vt:lpstr>
      <vt:lpstr>Code Injection Attacks</vt:lpstr>
      <vt:lpstr>How Does The Attack Code Execute?</vt:lpstr>
      <vt:lpstr>What To Do About Buffer Overflow Attacks</vt:lpstr>
      <vt:lpstr>1. Avoid Overflow Vulnerabilities in Code (!)</vt:lpstr>
      <vt:lpstr>2. System-Level Protections can help</vt:lpstr>
      <vt:lpstr>2. System-Level Protections can help</vt:lpstr>
      <vt:lpstr>3. Stack Canaries can help</vt:lpstr>
      <vt:lpstr>Protected Buffer Disassembly</vt:lpstr>
      <vt:lpstr>Setting Up Canary</vt:lpstr>
      <vt:lpstr>Checking Canary</vt:lpstr>
      <vt:lpstr>Return-Oriented Programming Attacks</vt:lpstr>
      <vt:lpstr>Gadget Example #1</vt:lpstr>
      <vt:lpstr>Gadget Example #2</vt:lpstr>
      <vt:lpstr>ROP Execution</vt:lpstr>
      <vt:lpstr>Crafting an ROB Attack String</vt:lpstr>
      <vt:lpstr>Today</vt:lpstr>
      <vt:lpstr>Union Allocation</vt:lpstr>
      <vt:lpstr>Using Union to Access Bit Patterns</vt:lpstr>
      <vt:lpstr>Byte Ordering Revisited</vt:lpstr>
      <vt:lpstr>Byte Ordering Example</vt:lpstr>
      <vt:lpstr>Byte Ordering Example (Cont).</vt:lpstr>
      <vt:lpstr>Byte Ordering on IA32</vt:lpstr>
      <vt:lpstr>Byte Ordering on Sun</vt:lpstr>
      <vt:lpstr>Byte Ordering on x86-64</vt:lpstr>
      <vt:lpstr>Summary of Compound Types in C</vt:lpstr>
      <vt:lpstr>Summary</vt:lpstr>
      <vt:lpstr>Exploits Based on Buffer Overflows</vt:lpstr>
      <vt:lpstr>Example: the original Internet worm (1988)</vt:lpstr>
      <vt:lpstr>Example 2: IM War</vt:lpstr>
      <vt:lpstr>IM War (cont.)</vt:lpstr>
      <vt:lpstr>PowerPoint Presentation</vt:lpstr>
      <vt:lpstr>Aside: Worms and Viruses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Computer Systems 15-213/18-243, spring 2009</dc:title>
  <dc:creator>Markus Pueschel</dc:creator>
  <dc:description>Redesign of slides created by Randal E. Bryant and David R. O'Hallaron</dc:description>
  <cp:lastModifiedBy>Anandi Dutta</cp:lastModifiedBy>
  <cp:revision>501</cp:revision>
  <cp:lastPrinted>2014-09-23T07:19:34Z</cp:lastPrinted>
  <dcterms:created xsi:type="dcterms:W3CDTF">2012-10-15T22:47:51Z</dcterms:created>
  <dcterms:modified xsi:type="dcterms:W3CDTF">2023-07-27T18:35:26Z</dcterms:modified>
</cp:coreProperties>
</file>