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8" r:id="rId1"/>
  </p:sldMasterIdLst>
  <p:notesMasterIdLst>
    <p:notesMasterId r:id="rId43"/>
  </p:notesMasterIdLst>
  <p:handoutMasterIdLst>
    <p:handoutMasterId r:id="rId44"/>
  </p:handoutMasterIdLst>
  <p:sldIdLst>
    <p:sldId id="298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99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2" r:id="rId35"/>
    <p:sldId id="293" r:id="rId36"/>
    <p:sldId id="300" r:id="rId37"/>
    <p:sldId id="301" r:id="rId38"/>
    <p:sldId id="302" r:id="rId39"/>
    <p:sldId id="303" r:id="rId40"/>
    <p:sldId id="277" r:id="rId41"/>
    <p:sldId id="304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48">
          <p15:clr>
            <a:srgbClr val="A4A3A4"/>
          </p15:clr>
        </p15:guide>
        <p15:guide id="2" pos="27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11" autoAdjust="0"/>
  </p:normalViewPr>
  <p:slideViewPr>
    <p:cSldViewPr>
      <p:cViewPr varScale="1">
        <p:scale>
          <a:sx n="83" d="100"/>
          <a:sy n="83" d="100"/>
        </p:scale>
        <p:origin x="1020" y="45"/>
      </p:cViewPr>
      <p:guideLst>
        <p:guide orient="horz" pos="3648"/>
        <p:guide pos="278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ndi Dutta" userId="87eb70f522ca77d4" providerId="LiveId" clId="{1E095ACC-275D-432A-915E-181ADD4245B3}"/>
    <pc:docChg chg="undo custSel addSld modSld modMainMaster">
      <pc:chgData name="Anandi Dutta" userId="87eb70f522ca77d4" providerId="LiveId" clId="{1E095ACC-275D-432A-915E-181ADD4245B3}" dt="2023-01-09T22:37:56.380" v="225" actId="6549"/>
      <pc:docMkLst>
        <pc:docMk/>
      </pc:docMkLst>
      <pc:sldChg chg="delSp modSp mod modTransition">
        <pc:chgData name="Anandi Dutta" userId="87eb70f522ca77d4" providerId="LiveId" clId="{1E095ACC-275D-432A-915E-181ADD4245B3}" dt="2023-01-09T22:33:47.470" v="204"/>
        <pc:sldMkLst>
          <pc:docMk/>
          <pc:sldMk cId="0" sldId="258"/>
        </pc:sldMkLst>
        <pc:spChg chg="del">
          <ac:chgData name="Anandi Dutta" userId="87eb70f522ca77d4" providerId="LiveId" clId="{1E095ACC-275D-432A-915E-181ADD4245B3}" dt="2023-01-09T22:29:30.361" v="92" actId="478"/>
          <ac:spMkLst>
            <pc:docMk/>
            <pc:sldMk cId="0" sldId="258"/>
            <ac:spMk id="10241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58"/>
            <ac:spMk id="10243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58"/>
            <ac:spMk id="10244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59"/>
        </pc:sldMkLst>
        <pc:spChg chg="mod">
          <ac:chgData name="Anandi Dutta" userId="87eb70f522ca77d4" providerId="LiveId" clId="{1E095ACC-275D-432A-915E-181ADD4245B3}" dt="2023-01-09T22:30:31.523" v="115" actId="6549"/>
          <ac:spMkLst>
            <pc:docMk/>
            <pc:sldMk cId="0" sldId="259"/>
            <ac:spMk id="11266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59"/>
            <ac:spMk id="11267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59"/>
            <ac:spMk id="11268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0:41.438" v="130" actId="20577"/>
        <pc:sldMkLst>
          <pc:docMk/>
          <pc:sldMk cId="0" sldId="260"/>
        </pc:sldMkLst>
        <pc:spChg chg="mod">
          <ac:chgData name="Anandi Dutta" userId="87eb70f522ca77d4" providerId="LiveId" clId="{1E095ACC-275D-432A-915E-181ADD4245B3}" dt="2023-01-09T22:30:41.438" v="130" actId="20577"/>
          <ac:spMkLst>
            <pc:docMk/>
            <pc:sldMk cId="0" sldId="260"/>
            <ac:spMk id="12384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61"/>
        </pc:sldMkLst>
        <pc:spChg chg="mod">
          <ac:chgData name="Anandi Dutta" userId="87eb70f522ca77d4" providerId="LiveId" clId="{1E095ACC-275D-432A-915E-181ADD4245B3}" dt="2023-01-09T22:30:49.650" v="131" actId="6549"/>
          <ac:spMkLst>
            <pc:docMk/>
            <pc:sldMk cId="0" sldId="261"/>
            <ac:spMk id="15362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1"/>
            <ac:spMk id="15363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62"/>
        </pc:sldMkLst>
        <pc:spChg chg="mod">
          <ac:chgData name="Anandi Dutta" userId="87eb70f522ca77d4" providerId="LiveId" clId="{1E095ACC-275D-432A-915E-181ADD4245B3}" dt="2023-01-09T22:30:59.368" v="132" actId="6549"/>
          <ac:spMkLst>
            <pc:docMk/>
            <pc:sldMk cId="0" sldId="262"/>
            <ac:spMk id="16386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2"/>
            <ac:spMk id="16387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2"/>
            <ac:spMk id="16388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63"/>
        </pc:sldMkLst>
        <pc:spChg chg="mod">
          <ac:chgData name="Anandi Dutta" userId="87eb70f522ca77d4" providerId="LiveId" clId="{1E095ACC-275D-432A-915E-181ADD4245B3}" dt="2023-01-09T22:31:08.061" v="133" actId="6549"/>
          <ac:spMkLst>
            <pc:docMk/>
            <pc:sldMk cId="0" sldId="263"/>
            <ac:spMk id="17410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3"/>
            <ac:spMk id="17411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3"/>
            <ac:spMk id="17412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64"/>
        </pc:sldMkLst>
        <pc:spChg chg="mod">
          <ac:chgData name="Anandi Dutta" userId="87eb70f522ca77d4" providerId="LiveId" clId="{1E095ACC-275D-432A-915E-181ADD4245B3}" dt="2023-01-09T22:31:17.149" v="134" actId="6549"/>
          <ac:spMkLst>
            <pc:docMk/>
            <pc:sldMk cId="0" sldId="264"/>
            <ac:spMk id="18434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4"/>
            <ac:spMk id="18435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4"/>
            <ac:spMk id="18436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65"/>
        </pc:sldMkLst>
        <pc:spChg chg="mod">
          <ac:chgData name="Anandi Dutta" userId="87eb70f522ca77d4" providerId="LiveId" clId="{1E095ACC-275D-432A-915E-181ADD4245B3}" dt="2023-01-09T22:31:28.570" v="135" actId="6549"/>
          <ac:spMkLst>
            <pc:docMk/>
            <pc:sldMk cId="0" sldId="265"/>
            <ac:spMk id="19458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5"/>
            <ac:spMk id="19459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5"/>
            <ac:spMk id="19460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66"/>
        </pc:sldMkLst>
        <pc:spChg chg="mod">
          <ac:chgData name="Anandi Dutta" userId="87eb70f522ca77d4" providerId="LiveId" clId="{1E095ACC-275D-432A-915E-181ADD4245B3}" dt="2023-01-09T22:31:36.268" v="136" actId="6549"/>
          <ac:spMkLst>
            <pc:docMk/>
            <pc:sldMk cId="0" sldId="266"/>
            <ac:spMk id="20482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6"/>
            <ac:spMk id="20483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6"/>
            <ac:spMk id="20484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67"/>
        </pc:sldMkLst>
        <pc:spChg chg="mod">
          <ac:chgData name="Anandi Dutta" userId="87eb70f522ca77d4" providerId="LiveId" clId="{1E095ACC-275D-432A-915E-181ADD4245B3}" dt="2023-01-09T22:31:47.488" v="137" actId="6549"/>
          <ac:spMkLst>
            <pc:docMk/>
            <pc:sldMk cId="0" sldId="267"/>
            <ac:spMk id="21506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7"/>
            <ac:spMk id="21507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7"/>
            <ac:spMk id="21508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69"/>
        </pc:sldMkLst>
        <pc:spChg chg="mod">
          <ac:chgData name="Anandi Dutta" userId="87eb70f522ca77d4" providerId="LiveId" clId="{1E095ACC-275D-432A-915E-181ADD4245B3}" dt="2023-01-09T22:32:30.481" v="159" actId="6549"/>
          <ac:spMkLst>
            <pc:docMk/>
            <pc:sldMk cId="0" sldId="269"/>
            <ac:spMk id="23554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9"/>
            <ac:spMk id="23555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69"/>
            <ac:spMk id="23556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70"/>
        </pc:sldMkLst>
        <pc:spChg chg="mod">
          <ac:chgData name="Anandi Dutta" userId="87eb70f522ca77d4" providerId="LiveId" clId="{1E095ACC-275D-432A-915E-181ADD4245B3}" dt="2023-01-09T22:32:40.418" v="160" actId="6549"/>
          <ac:spMkLst>
            <pc:docMk/>
            <pc:sldMk cId="0" sldId="270"/>
            <ac:spMk id="24578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0"/>
            <ac:spMk id="24579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0"/>
            <ac:spMk id="24580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5.262" v="203" actId="27636"/>
        <pc:sldMkLst>
          <pc:docMk/>
          <pc:sldMk cId="0" sldId="271"/>
        </pc:sldMkLst>
        <pc:spChg chg="mod">
          <ac:chgData name="Anandi Dutta" userId="87eb70f522ca77d4" providerId="LiveId" clId="{1E095ACC-275D-432A-915E-181ADD4245B3}" dt="2023-01-09T22:32:48.918" v="161" actId="6549"/>
          <ac:spMkLst>
            <pc:docMk/>
            <pc:sldMk cId="0" sldId="271"/>
            <ac:spMk id="25602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5.262" v="203" actId="27636"/>
          <ac:spMkLst>
            <pc:docMk/>
            <pc:sldMk cId="0" sldId="271"/>
            <ac:spMk id="25603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72"/>
        </pc:sldMkLst>
        <pc:spChg chg="mod">
          <ac:chgData name="Anandi Dutta" userId="87eb70f522ca77d4" providerId="LiveId" clId="{1E095ACC-275D-432A-915E-181ADD4245B3}" dt="2023-01-09T22:32:57.249" v="162" actId="6549"/>
          <ac:spMkLst>
            <pc:docMk/>
            <pc:sldMk cId="0" sldId="272"/>
            <ac:spMk id="26626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2"/>
            <ac:spMk id="26627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2"/>
            <ac:spMk id="26628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73"/>
        </pc:sldMkLst>
        <pc:spChg chg="mod">
          <ac:chgData name="Anandi Dutta" userId="87eb70f522ca77d4" providerId="LiveId" clId="{1E095ACC-275D-432A-915E-181ADD4245B3}" dt="2023-01-09T22:33:08.159" v="163" actId="6549"/>
          <ac:spMkLst>
            <pc:docMk/>
            <pc:sldMk cId="0" sldId="273"/>
            <ac:spMk id="27650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3"/>
            <ac:spMk id="27651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17.139" v="164" actId="6549"/>
        <pc:sldMkLst>
          <pc:docMk/>
          <pc:sldMk cId="0" sldId="274"/>
        </pc:sldMkLst>
        <pc:spChg chg="mod">
          <ac:chgData name="Anandi Dutta" userId="87eb70f522ca77d4" providerId="LiveId" clId="{1E095ACC-275D-432A-915E-181ADD4245B3}" dt="2023-01-09T22:33:17.139" v="164" actId="6549"/>
          <ac:spMkLst>
            <pc:docMk/>
            <pc:sldMk cId="0" sldId="274"/>
            <ac:spMk id="28674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3:47.470" v="204"/>
        <pc:sldMkLst>
          <pc:docMk/>
          <pc:sldMk cId="0" sldId="275"/>
        </pc:sldMkLst>
        <pc:spChg chg="mod">
          <ac:chgData name="Anandi Dutta" userId="87eb70f522ca77d4" providerId="LiveId" clId="{1E095ACC-275D-432A-915E-181ADD4245B3}" dt="2023-01-09T22:33:26.699" v="165" actId="6549"/>
          <ac:spMkLst>
            <pc:docMk/>
            <pc:sldMk cId="0" sldId="275"/>
            <ac:spMk id="29699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5"/>
            <ac:spMk id="29700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5"/>
            <ac:spMk id="29701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4:09.244" v="205" actId="6549"/>
        <pc:sldMkLst>
          <pc:docMk/>
          <pc:sldMk cId="0" sldId="276"/>
        </pc:sldMkLst>
        <pc:spChg chg="mod">
          <ac:chgData name="Anandi Dutta" userId="87eb70f522ca77d4" providerId="LiveId" clId="{1E095ACC-275D-432A-915E-181ADD4245B3}" dt="2023-01-09T22:34:09.244" v="205" actId="6549"/>
          <ac:spMkLst>
            <pc:docMk/>
            <pc:sldMk cId="0" sldId="276"/>
            <ac:spMk id="30722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6"/>
            <ac:spMk id="30723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6"/>
            <ac:spMk id="30724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7:56.380" v="225" actId="6549"/>
        <pc:sldMkLst>
          <pc:docMk/>
          <pc:sldMk cId="0" sldId="277"/>
        </pc:sldMkLst>
        <pc:spChg chg="mod">
          <ac:chgData name="Anandi Dutta" userId="87eb70f522ca77d4" providerId="LiveId" clId="{1E095ACC-275D-432A-915E-181ADD4245B3}" dt="2023-01-09T22:37:56.380" v="225" actId="6549"/>
          <ac:spMkLst>
            <pc:docMk/>
            <pc:sldMk cId="0" sldId="277"/>
            <ac:spMk id="31746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5.030" v="195" actId="27636"/>
          <ac:spMkLst>
            <pc:docMk/>
            <pc:sldMk cId="0" sldId="277"/>
            <ac:spMk id="31747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4:18.004" v="206" actId="20577"/>
        <pc:sldMkLst>
          <pc:docMk/>
          <pc:sldMk cId="0" sldId="278"/>
        </pc:sldMkLst>
        <pc:spChg chg="mod">
          <ac:chgData name="Anandi Dutta" userId="87eb70f522ca77d4" providerId="LiveId" clId="{1E095ACC-275D-432A-915E-181ADD4245B3}" dt="2023-01-09T22:34:18.004" v="206" actId="20577"/>
          <ac:spMkLst>
            <pc:docMk/>
            <pc:sldMk cId="0" sldId="278"/>
            <ac:spMk id="32770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8"/>
            <ac:spMk id="32771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8"/>
            <ac:spMk id="32772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4:42.123" v="207" actId="20577"/>
        <pc:sldMkLst>
          <pc:docMk/>
          <pc:sldMk cId="0" sldId="279"/>
        </pc:sldMkLst>
        <pc:spChg chg="mod">
          <ac:chgData name="Anandi Dutta" userId="87eb70f522ca77d4" providerId="LiveId" clId="{1E095ACC-275D-432A-915E-181ADD4245B3}" dt="2023-01-09T22:34:42.123" v="207" actId="20577"/>
          <ac:spMkLst>
            <pc:docMk/>
            <pc:sldMk cId="0" sldId="279"/>
            <ac:spMk id="33794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9"/>
            <ac:spMk id="33795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79"/>
            <ac:spMk id="33796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4:50.818" v="208" actId="6549"/>
        <pc:sldMkLst>
          <pc:docMk/>
          <pc:sldMk cId="0" sldId="280"/>
        </pc:sldMkLst>
        <pc:spChg chg="mod">
          <ac:chgData name="Anandi Dutta" userId="87eb70f522ca77d4" providerId="LiveId" clId="{1E095ACC-275D-432A-915E-181ADD4245B3}" dt="2023-01-09T22:34:50.818" v="208" actId="6549"/>
          <ac:spMkLst>
            <pc:docMk/>
            <pc:sldMk cId="0" sldId="280"/>
            <ac:spMk id="34818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0"/>
            <ac:spMk id="34819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0"/>
            <ac:spMk id="34820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4:58.313" v="209" actId="6549"/>
        <pc:sldMkLst>
          <pc:docMk/>
          <pc:sldMk cId="0" sldId="281"/>
        </pc:sldMkLst>
        <pc:spChg chg="mod">
          <ac:chgData name="Anandi Dutta" userId="87eb70f522ca77d4" providerId="LiveId" clId="{1E095ACC-275D-432A-915E-181ADD4245B3}" dt="2023-01-09T22:34:58.313" v="209" actId="6549"/>
          <ac:spMkLst>
            <pc:docMk/>
            <pc:sldMk cId="0" sldId="281"/>
            <ac:spMk id="35842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1"/>
            <ac:spMk id="35843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1"/>
            <ac:spMk id="35844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5:06.928" v="210" actId="6549"/>
        <pc:sldMkLst>
          <pc:docMk/>
          <pc:sldMk cId="0" sldId="282"/>
        </pc:sldMkLst>
        <pc:spChg chg="mod">
          <ac:chgData name="Anandi Dutta" userId="87eb70f522ca77d4" providerId="LiveId" clId="{1E095ACC-275D-432A-915E-181ADD4245B3}" dt="2023-01-09T22:35:06.928" v="210" actId="6549"/>
          <ac:spMkLst>
            <pc:docMk/>
            <pc:sldMk cId="0" sldId="282"/>
            <ac:spMk id="36866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2"/>
            <ac:spMk id="36867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5:15.972" v="211" actId="6549"/>
        <pc:sldMkLst>
          <pc:docMk/>
          <pc:sldMk cId="0" sldId="283"/>
        </pc:sldMkLst>
        <pc:spChg chg="mod">
          <ac:chgData name="Anandi Dutta" userId="87eb70f522ca77d4" providerId="LiveId" clId="{1E095ACC-275D-432A-915E-181ADD4245B3}" dt="2023-01-09T22:35:15.972" v="211" actId="6549"/>
          <ac:spMkLst>
            <pc:docMk/>
            <pc:sldMk cId="0" sldId="283"/>
            <ac:spMk id="37890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3"/>
            <ac:spMk id="37891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3"/>
            <ac:spMk id="37892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5:24.133" v="212" actId="6549"/>
        <pc:sldMkLst>
          <pc:docMk/>
          <pc:sldMk cId="0" sldId="284"/>
        </pc:sldMkLst>
        <pc:spChg chg="mod">
          <ac:chgData name="Anandi Dutta" userId="87eb70f522ca77d4" providerId="LiveId" clId="{1E095ACC-275D-432A-915E-181ADD4245B3}" dt="2023-01-09T22:35:24.133" v="212" actId="6549"/>
          <ac:spMkLst>
            <pc:docMk/>
            <pc:sldMk cId="0" sldId="284"/>
            <ac:spMk id="38914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4"/>
            <ac:spMk id="38915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4"/>
            <ac:spMk id="38916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5:34.490" v="213" actId="6549"/>
        <pc:sldMkLst>
          <pc:docMk/>
          <pc:sldMk cId="0" sldId="285"/>
        </pc:sldMkLst>
        <pc:spChg chg="mod">
          <ac:chgData name="Anandi Dutta" userId="87eb70f522ca77d4" providerId="LiveId" clId="{1E095ACC-275D-432A-915E-181ADD4245B3}" dt="2023-01-09T22:35:34.490" v="213" actId="6549"/>
          <ac:spMkLst>
            <pc:docMk/>
            <pc:sldMk cId="0" sldId="285"/>
            <ac:spMk id="39938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5"/>
            <ac:spMk id="39939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5"/>
            <ac:spMk id="39940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5:56.563" v="214" actId="6549"/>
        <pc:sldMkLst>
          <pc:docMk/>
          <pc:sldMk cId="0" sldId="286"/>
        </pc:sldMkLst>
        <pc:spChg chg="mod">
          <ac:chgData name="Anandi Dutta" userId="87eb70f522ca77d4" providerId="LiveId" clId="{1E095ACC-275D-432A-915E-181ADD4245B3}" dt="2023-01-09T22:35:56.563" v="214" actId="6549"/>
          <ac:spMkLst>
            <pc:docMk/>
            <pc:sldMk cId="0" sldId="286"/>
            <ac:spMk id="40962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6"/>
            <ac:spMk id="40967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6"/>
            <ac:spMk id="40968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6:12.516" v="215" actId="6549"/>
        <pc:sldMkLst>
          <pc:docMk/>
          <pc:sldMk cId="0" sldId="287"/>
        </pc:sldMkLst>
        <pc:spChg chg="mod">
          <ac:chgData name="Anandi Dutta" userId="87eb70f522ca77d4" providerId="LiveId" clId="{1E095ACC-275D-432A-915E-181ADD4245B3}" dt="2023-01-09T22:36:12.516" v="215" actId="6549"/>
          <ac:spMkLst>
            <pc:docMk/>
            <pc:sldMk cId="0" sldId="287"/>
            <ac:spMk id="41986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7"/>
            <ac:spMk id="41991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7"/>
            <ac:spMk id="41992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6:19.380" v="216" actId="6549"/>
        <pc:sldMkLst>
          <pc:docMk/>
          <pc:sldMk cId="0" sldId="288"/>
        </pc:sldMkLst>
        <pc:spChg chg="mod">
          <ac:chgData name="Anandi Dutta" userId="87eb70f522ca77d4" providerId="LiveId" clId="{1E095ACC-275D-432A-915E-181ADD4245B3}" dt="2023-01-09T22:36:19.380" v="216" actId="6549"/>
          <ac:spMkLst>
            <pc:docMk/>
            <pc:sldMk cId="0" sldId="288"/>
            <ac:spMk id="43010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8"/>
            <ac:spMk id="43011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8"/>
            <ac:spMk id="43012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6:26.259" v="217" actId="6549"/>
        <pc:sldMkLst>
          <pc:docMk/>
          <pc:sldMk cId="0" sldId="289"/>
        </pc:sldMkLst>
        <pc:spChg chg="mod">
          <ac:chgData name="Anandi Dutta" userId="87eb70f522ca77d4" providerId="LiveId" clId="{1E095ACC-275D-432A-915E-181ADD4245B3}" dt="2023-01-09T22:36:26.259" v="217" actId="6549"/>
          <ac:spMkLst>
            <pc:docMk/>
            <pc:sldMk cId="0" sldId="289"/>
            <ac:spMk id="44034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9"/>
            <ac:spMk id="44035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89"/>
            <ac:spMk id="44036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6:36.736" v="218" actId="6549"/>
        <pc:sldMkLst>
          <pc:docMk/>
          <pc:sldMk cId="0" sldId="290"/>
        </pc:sldMkLst>
        <pc:spChg chg="mod">
          <ac:chgData name="Anandi Dutta" userId="87eb70f522ca77d4" providerId="LiveId" clId="{1E095ACC-275D-432A-915E-181ADD4245B3}" dt="2023-01-09T22:36:36.736" v="218" actId="6549"/>
          <ac:spMkLst>
            <pc:docMk/>
            <pc:sldMk cId="0" sldId="290"/>
            <ac:spMk id="45058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90"/>
            <ac:spMk id="45059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6:48.079" v="219" actId="6549"/>
        <pc:sldMkLst>
          <pc:docMk/>
          <pc:sldMk cId="0" sldId="292"/>
        </pc:sldMkLst>
        <pc:spChg chg="mod">
          <ac:chgData name="Anandi Dutta" userId="87eb70f522ca77d4" providerId="LiveId" clId="{1E095ACC-275D-432A-915E-181ADD4245B3}" dt="2023-01-09T22:36:48.079" v="219" actId="6549"/>
          <ac:spMkLst>
            <pc:docMk/>
            <pc:sldMk cId="0" sldId="292"/>
            <ac:spMk id="47106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92"/>
            <ac:spMk id="47107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92"/>
            <ac:spMk id="47108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7:08.683" v="220" actId="6549"/>
        <pc:sldMkLst>
          <pc:docMk/>
          <pc:sldMk cId="0" sldId="293"/>
        </pc:sldMkLst>
        <pc:spChg chg="mod">
          <ac:chgData name="Anandi Dutta" userId="87eb70f522ca77d4" providerId="LiveId" clId="{1E095ACC-275D-432A-915E-181ADD4245B3}" dt="2023-01-09T22:37:08.683" v="220" actId="6549"/>
          <ac:spMkLst>
            <pc:docMk/>
            <pc:sldMk cId="0" sldId="293"/>
            <ac:spMk id="48130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93"/>
            <ac:spMk id="48131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0" sldId="293"/>
            <ac:spMk id="48132" creationId="{00000000-0000-0000-0000-000000000000}"/>
          </ac:spMkLst>
        </pc:spChg>
      </pc:sldChg>
      <pc:sldChg chg="addSp delSp modSp mod modTransition">
        <pc:chgData name="Anandi Dutta" userId="87eb70f522ca77d4" providerId="LiveId" clId="{1E095ACC-275D-432A-915E-181ADD4245B3}" dt="2023-01-09T22:33:45.046" v="196" actId="27636"/>
        <pc:sldMkLst>
          <pc:docMk/>
          <pc:sldMk cId="0" sldId="298"/>
        </pc:sldMkLst>
        <pc:spChg chg="mod">
          <ac:chgData name="Anandi Dutta" userId="87eb70f522ca77d4" providerId="LiveId" clId="{1E095ACC-275D-432A-915E-181ADD4245B3}" dt="2023-01-09T22:33:45.046" v="196" actId="27636"/>
          <ac:spMkLst>
            <pc:docMk/>
            <pc:sldMk cId="0" sldId="298"/>
            <ac:spMk id="8" creationId="{00000000-0000-0000-0000-000000000000}"/>
          </ac:spMkLst>
        </pc:spChg>
        <pc:spChg chg="add del">
          <ac:chgData name="Anandi Dutta" userId="87eb70f522ca77d4" providerId="LiveId" clId="{1E095ACC-275D-432A-915E-181ADD4245B3}" dt="2023-01-09T22:28:22.400" v="70" actId="478"/>
          <ac:spMkLst>
            <pc:docMk/>
            <pc:sldMk cId="0" sldId="298"/>
            <ac:spMk id="8193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29:20.976" v="91" actId="20577"/>
          <ac:spMkLst>
            <pc:docMk/>
            <pc:sldMk cId="0" sldId="298"/>
            <ac:spMk id="8194" creationId="{00000000-0000-0000-0000-000000000000}"/>
          </ac:spMkLst>
        </pc:spChg>
      </pc:sldChg>
      <pc:sldChg chg="modSp mod">
        <pc:chgData name="Anandi Dutta" userId="87eb70f522ca77d4" providerId="LiveId" clId="{1E095ACC-275D-432A-915E-181ADD4245B3}" dt="2023-01-09T22:33:45.167" v="200" actId="27636"/>
        <pc:sldMkLst>
          <pc:docMk/>
          <pc:sldMk cId="0" sldId="299"/>
        </pc:sldMkLst>
        <pc:spChg chg="mod">
          <ac:chgData name="Anandi Dutta" userId="87eb70f522ca77d4" providerId="LiveId" clId="{1E095ACC-275D-432A-915E-181ADD4245B3}" dt="2023-01-09T22:33:45.167" v="200" actId="27636"/>
          <ac:spMkLst>
            <pc:docMk/>
            <pc:sldMk cId="0" sldId="299"/>
            <ac:spMk id="115714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2:07.485" v="139" actId="27636"/>
          <ac:spMkLst>
            <pc:docMk/>
            <pc:sldMk cId="0" sldId="299"/>
            <ac:spMk id="115715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7:17.251" v="221" actId="6549"/>
        <pc:sldMkLst>
          <pc:docMk/>
          <pc:sldMk cId="2861356540" sldId="300"/>
        </pc:sldMkLst>
        <pc:spChg chg="mod">
          <ac:chgData name="Anandi Dutta" userId="87eb70f522ca77d4" providerId="LiveId" clId="{1E095ACC-275D-432A-915E-181ADD4245B3}" dt="2023-01-09T22:37:17.251" v="221" actId="6549"/>
          <ac:spMkLst>
            <pc:docMk/>
            <pc:sldMk cId="2861356540" sldId="300"/>
            <ac:spMk id="49154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2861356540" sldId="300"/>
            <ac:spMk id="49155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2861356540" sldId="300"/>
            <ac:spMk id="49156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7:25.873" v="222" actId="6549"/>
        <pc:sldMkLst>
          <pc:docMk/>
          <pc:sldMk cId="460016756" sldId="301"/>
        </pc:sldMkLst>
        <pc:spChg chg="mod">
          <ac:chgData name="Anandi Dutta" userId="87eb70f522ca77d4" providerId="LiveId" clId="{1E095ACC-275D-432A-915E-181ADD4245B3}" dt="2023-01-09T22:37:25.873" v="222" actId="6549"/>
          <ac:spMkLst>
            <pc:docMk/>
            <pc:sldMk cId="460016756" sldId="301"/>
            <ac:spMk id="50178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460016756" sldId="301"/>
            <ac:spMk id="50179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460016756" sldId="301"/>
            <ac:spMk id="50180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7:35.854" v="223" actId="6549"/>
        <pc:sldMkLst>
          <pc:docMk/>
          <pc:sldMk cId="2252423943" sldId="302"/>
        </pc:sldMkLst>
        <pc:spChg chg="mod">
          <ac:chgData name="Anandi Dutta" userId="87eb70f522ca77d4" providerId="LiveId" clId="{1E095ACC-275D-432A-915E-181ADD4245B3}" dt="2023-01-09T22:37:35.854" v="223" actId="6549"/>
          <ac:spMkLst>
            <pc:docMk/>
            <pc:sldMk cId="2252423943" sldId="302"/>
            <ac:spMk id="51202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2252423943" sldId="302"/>
            <ac:spMk id="51203" creationId="{00000000-0000-0000-0000-000000000000}"/>
          </ac:spMkLst>
        </pc:spChg>
      </pc:sldChg>
      <pc:sldChg chg="modSp mod modTransition">
        <pc:chgData name="Anandi Dutta" userId="87eb70f522ca77d4" providerId="LiveId" clId="{1E095ACC-275D-432A-915E-181ADD4245B3}" dt="2023-01-09T22:37:48.151" v="224" actId="6549"/>
        <pc:sldMkLst>
          <pc:docMk/>
          <pc:sldMk cId="1605252112" sldId="303"/>
        </pc:sldMkLst>
        <pc:spChg chg="mod">
          <ac:chgData name="Anandi Dutta" userId="87eb70f522ca77d4" providerId="LiveId" clId="{1E095ACC-275D-432A-915E-181ADD4245B3}" dt="2023-01-09T22:37:48.151" v="224" actId="6549"/>
          <ac:spMkLst>
            <pc:docMk/>
            <pc:sldMk cId="1605252112" sldId="303"/>
            <ac:spMk id="52226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1605252112" sldId="303"/>
            <ac:spMk id="52227" creationId="{00000000-0000-0000-0000-000000000000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1605252112" sldId="303"/>
            <ac:spMk id="52228" creationId="{00000000-0000-0000-0000-000000000000}"/>
          </ac:spMkLst>
        </pc:spChg>
      </pc:sldChg>
      <pc:sldChg chg="modSp new mod modTransition">
        <pc:chgData name="Anandi Dutta" userId="87eb70f522ca77d4" providerId="LiveId" clId="{1E095ACC-275D-432A-915E-181ADD4245B3}" dt="2023-01-09T22:33:47.470" v="204"/>
        <pc:sldMkLst>
          <pc:docMk/>
          <pc:sldMk cId="3726068434" sldId="304"/>
        </pc:sldMkLst>
        <pc:spChg chg="mod">
          <ac:chgData name="Anandi Dutta" userId="87eb70f522ca77d4" providerId="LiveId" clId="{1E095ACC-275D-432A-915E-181ADD4245B3}" dt="2023-01-09T22:33:47.470" v="204"/>
          <ac:spMkLst>
            <pc:docMk/>
            <pc:sldMk cId="3726068434" sldId="304"/>
            <ac:spMk id="2" creationId="{4789CCAF-A0C0-5750-8E06-7824C555A5F5}"/>
          </ac:spMkLst>
        </pc:spChg>
        <pc:spChg chg="mod">
          <ac:chgData name="Anandi Dutta" userId="87eb70f522ca77d4" providerId="LiveId" clId="{1E095ACC-275D-432A-915E-181ADD4245B3}" dt="2023-01-09T22:33:47.470" v="204"/>
          <ac:spMkLst>
            <pc:docMk/>
            <pc:sldMk cId="3726068434" sldId="304"/>
            <ac:spMk id="3" creationId="{F7D34070-9914-B22C-C66E-AAC3B6D105C7}"/>
          </ac:spMkLst>
        </pc:spChg>
      </pc:sldChg>
      <pc:sldMasterChg chg="addSp">
        <pc:chgData name="Anandi Dutta" userId="87eb70f522ca77d4" providerId="LiveId" clId="{1E095ACC-275D-432A-915E-181ADD4245B3}" dt="2023-01-09T22:27:48.665" v="32"/>
        <pc:sldMasterMkLst>
          <pc:docMk/>
          <pc:sldMasterMk cId="629920173" sldId="2147483746"/>
        </pc:sldMasterMkLst>
        <pc:spChg chg="add">
          <ac:chgData name="Anandi Dutta" userId="87eb70f522ca77d4" providerId="LiveId" clId="{1E095ACC-275D-432A-915E-181ADD4245B3}" dt="2023-01-09T22:27:48.665" v="32"/>
          <ac:spMkLst>
            <pc:docMk/>
            <pc:sldMasterMk cId="629920173" sldId="2147483746"/>
            <ac:spMk id="7" creationId="{E29FE91B-A4A8-3D83-349A-C0755A7F539D}"/>
          </ac:spMkLst>
        </pc:spChg>
      </pc:sldMasterChg>
      <pc:sldMasterChg chg="addSp">
        <pc:chgData name="Anandi Dutta" userId="87eb70f522ca77d4" providerId="LiveId" clId="{1E095ACC-275D-432A-915E-181ADD4245B3}" dt="2023-01-09T22:29:47.390" v="93"/>
        <pc:sldMasterMkLst>
          <pc:docMk/>
          <pc:sldMasterMk cId="3203371893" sldId="2147483746"/>
        </pc:sldMasterMkLst>
        <pc:spChg chg="add">
          <ac:chgData name="Anandi Dutta" userId="87eb70f522ca77d4" providerId="LiveId" clId="{1E095ACC-275D-432A-915E-181ADD4245B3}" dt="2023-01-09T22:29:47.390" v="93"/>
          <ac:spMkLst>
            <pc:docMk/>
            <pc:sldMasterMk cId="3203371893" sldId="2147483746"/>
            <ac:spMk id="7" creationId="{4AB3E078-9D50-7C16-0AA3-C0F560BD0272}"/>
          </ac:spMkLst>
        </pc:spChg>
      </pc:sldMasterChg>
      <pc:sldMasterChg chg="addSp">
        <pc:chgData name="Anandi Dutta" userId="87eb70f522ca77d4" providerId="LiveId" clId="{1E095ACC-275D-432A-915E-181ADD4245B3}" dt="2023-01-09T22:30:04.274" v="96"/>
        <pc:sldMasterMkLst>
          <pc:docMk/>
          <pc:sldMasterMk cId="81779115" sldId="2147483758"/>
        </pc:sldMasterMkLst>
        <pc:spChg chg="add">
          <ac:chgData name="Anandi Dutta" userId="87eb70f522ca77d4" providerId="LiveId" clId="{1E095ACC-275D-432A-915E-181ADD4245B3}" dt="2023-01-09T22:30:04.274" v="96"/>
          <ac:spMkLst>
            <pc:docMk/>
            <pc:sldMasterMk cId="81779115" sldId="2147483758"/>
            <ac:spMk id="7" creationId="{CC89CCA1-275A-CD0E-F062-07C1FD46F6A9}"/>
          </ac:spMkLst>
        </pc:spChg>
      </pc:sldMasterChg>
      <pc:sldMasterChg chg="addSp">
        <pc:chgData name="Anandi Dutta" userId="87eb70f522ca77d4" providerId="LiveId" clId="{1E095ACC-275D-432A-915E-181ADD4245B3}" dt="2023-01-09T22:27:53.349" v="35"/>
        <pc:sldMasterMkLst>
          <pc:docMk/>
          <pc:sldMasterMk cId="2612570242" sldId="2147483758"/>
        </pc:sldMasterMkLst>
        <pc:spChg chg="add">
          <ac:chgData name="Anandi Dutta" userId="87eb70f522ca77d4" providerId="LiveId" clId="{1E095ACC-275D-432A-915E-181ADD4245B3}" dt="2023-01-09T22:27:53.349" v="35"/>
          <ac:spMkLst>
            <pc:docMk/>
            <pc:sldMasterMk cId="2612570242" sldId="2147483758"/>
            <ac:spMk id="7" creationId="{91F89DC6-2E21-A6DE-EEDA-85563EAAF7B1}"/>
          </ac:spMkLst>
        </pc:spChg>
      </pc:sldMasterChg>
      <pc:sldMasterChg chg="addSp">
        <pc:chgData name="Anandi Dutta" userId="87eb70f522ca77d4" providerId="LiveId" clId="{1E095ACC-275D-432A-915E-181ADD4245B3}" dt="2023-01-09T22:30:21.318" v="97"/>
        <pc:sldMasterMkLst>
          <pc:docMk/>
          <pc:sldMasterMk cId="4199321547" sldId="2147483770"/>
        </pc:sldMasterMkLst>
        <pc:spChg chg="add">
          <ac:chgData name="Anandi Dutta" userId="87eb70f522ca77d4" providerId="LiveId" clId="{1E095ACC-275D-432A-915E-181ADD4245B3}" dt="2023-01-09T22:30:21.318" v="97"/>
          <ac:spMkLst>
            <pc:docMk/>
            <pc:sldMasterMk cId="4199321547" sldId="2147483770"/>
            <ac:spMk id="7" creationId="{D4571C09-F7BF-7E2F-3AF6-238F46F0BFDA}"/>
          </ac:spMkLst>
        </pc:spChg>
      </pc:sldMasterChg>
      <pc:sldMasterChg chg="addSp">
        <pc:chgData name="Anandi Dutta" userId="87eb70f522ca77d4" providerId="LiveId" clId="{1E095ACC-275D-432A-915E-181ADD4245B3}" dt="2023-01-09T22:32:14.063" v="140"/>
        <pc:sldMasterMkLst>
          <pc:docMk/>
          <pc:sldMasterMk cId="3588397481" sldId="2147483782"/>
        </pc:sldMasterMkLst>
        <pc:spChg chg="add">
          <ac:chgData name="Anandi Dutta" userId="87eb70f522ca77d4" providerId="LiveId" clId="{1E095ACC-275D-432A-915E-181ADD4245B3}" dt="2023-01-09T22:32:14.063" v="140"/>
          <ac:spMkLst>
            <pc:docMk/>
            <pc:sldMasterMk cId="3588397481" sldId="2147483782"/>
            <ac:spMk id="7" creationId="{DFDD720F-5E43-ACF0-CBE3-2AC571ACE998}"/>
          </ac:spMkLst>
        </pc:spChg>
      </pc:sldMasterChg>
      <pc:sldMasterChg chg="addSp">
        <pc:chgData name="Anandi Dutta" userId="87eb70f522ca77d4" providerId="LiveId" clId="{1E095ACC-275D-432A-915E-181ADD4245B3}" dt="2023-01-09T22:33:33.320" v="166"/>
        <pc:sldMasterMkLst>
          <pc:docMk/>
          <pc:sldMasterMk cId="410441758" sldId="2147483794"/>
        </pc:sldMasterMkLst>
        <pc:spChg chg="add">
          <ac:chgData name="Anandi Dutta" userId="87eb70f522ca77d4" providerId="LiveId" clId="{1E095ACC-275D-432A-915E-181ADD4245B3}" dt="2023-01-09T22:33:33.320" v="166"/>
          <ac:spMkLst>
            <pc:docMk/>
            <pc:sldMasterMk cId="410441758" sldId="2147483794"/>
            <ac:spMk id="7" creationId="{A0EF1788-7160-766E-043E-1E7D0C3891BC}"/>
          </ac:spMkLst>
        </pc:spChg>
      </pc:sldMasterChg>
      <pc:sldMasterChg chg="addSp">
        <pc:chgData name="Anandi Dutta" userId="87eb70f522ca77d4" providerId="LiveId" clId="{1E095ACC-275D-432A-915E-181ADD4245B3}" dt="2023-01-09T22:33:44.460" v="185"/>
        <pc:sldMasterMkLst>
          <pc:docMk/>
          <pc:sldMasterMk cId="3337631424" sldId="2147483806"/>
        </pc:sldMasterMkLst>
        <pc:spChg chg="add">
          <ac:chgData name="Anandi Dutta" userId="87eb70f522ca77d4" providerId="LiveId" clId="{1E095ACC-275D-432A-915E-181ADD4245B3}" dt="2023-01-09T22:33:44.460" v="185"/>
          <ac:spMkLst>
            <pc:docMk/>
            <pc:sldMasterMk cId="3337631424" sldId="2147483806"/>
            <ac:spMk id="7" creationId="{73C3BBFE-3BCC-343F-ECE4-90BC7BC45572}"/>
          </ac:spMkLst>
        </pc:spChg>
      </pc:sldMasterChg>
      <pc:sldMasterChg chg="addSp">
        <pc:chgData name="Anandi Dutta" userId="87eb70f522ca77d4" providerId="LiveId" clId="{1E095ACC-275D-432A-915E-181ADD4245B3}" dt="2023-01-09T22:33:47.470" v="204"/>
        <pc:sldMasterMkLst>
          <pc:docMk/>
          <pc:sldMasterMk cId="2843289463" sldId="2147483818"/>
        </pc:sldMasterMkLst>
        <pc:spChg chg="add">
          <ac:chgData name="Anandi Dutta" userId="87eb70f522ca77d4" providerId="LiveId" clId="{1E095ACC-275D-432A-915E-181ADD4245B3}" dt="2023-01-09T22:33:47.470" v="204"/>
          <ac:spMkLst>
            <pc:docMk/>
            <pc:sldMasterMk cId="2843289463" sldId="2147483818"/>
            <ac:spMk id="7" creationId="{447D5DD2-C91D-D32B-6EF8-6F4CA6B77B54}"/>
          </ac:spMkLst>
        </pc:spChg>
      </pc:sldMasterChg>
    </pc:docChg>
  </pc:docChgLst>
  <pc:docChgLst>
    <pc:chgData name="Anandi Dutta" userId="87eb70f522ca77d4" providerId="LiveId" clId="{AEB945D3-4C39-4C71-BBAB-6F89964D859D}"/>
    <pc:docChg chg="modSld">
      <pc:chgData name="Anandi Dutta" userId="87eb70f522ca77d4" providerId="LiveId" clId="{AEB945D3-4C39-4C71-BBAB-6F89964D859D}" dt="2022-02-17T14:17:47.536" v="15" actId="20577"/>
      <pc:docMkLst>
        <pc:docMk/>
      </pc:docMkLst>
      <pc:sldChg chg="delSp modSp mod">
        <pc:chgData name="Anandi Dutta" userId="87eb70f522ca77d4" providerId="LiveId" clId="{AEB945D3-4C39-4C71-BBAB-6F89964D859D}" dt="2022-02-17T14:17:47.536" v="15" actId="20577"/>
        <pc:sldMkLst>
          <pc:docMk/>
          <pc:sldMk cId="0" sldId="298"/>
        </pc:sldMkLst>
        <pc:spChg chg="mod">
          <ac:chgData name="Anandi Dutta" userId="87eb70f522ca77d4" providerId="LiveId" clId="{AEB945D3-4C39-4C71-BBAB-6F89964D859D}" dt="2022-02-17T14:17:47.536" v="15" actId="20577"/>
          <ac:spMkLst>
            <pc:docMk/>
            <pc:sldMk cId="0" sldId="298"/>
            <ac:spMk id="8" creationId="{00000000-0000-0000-0000-000000000000}"/>
          </ac:spMkLst>
        </pc:spChg>
        <pc:spChg chg="del mod">
          <ac:chgData name="Anandi Dutta" userId="87eb70f522ca77d4" providerId="LiveId" clId="{AEB945D3-4C39-4C71-BBAB-6F89964D859D}" dt="2022-02-17T14:17:34.335" v="3"/>
          <ac:spMkLst>
            <pc:docMk/>
            <pc:sldMk cId="0" sldId="298"/>
            <ac:spMk id="8196" creationId="{00000000-0000-0000-0000-000000000000}"/>
          </ac:spMkLst>
        </pc:spChg>
      </pc:sldChg>
    </pc:docChg>
  </pc:docChgLst>
  <pc:docChgLst>
    <pc:chgData name="Anandi Dutta" userId="87eb70f522ca77d4" providerId="LiveId" clId="{AAE18526-9042-4F57-9295-56EE5196D80D}"/>
    <pc:docChg chg="modSld">
      <pc:chgData name="Anandi Dutta" userId="87eb70f522ca77d4" providerId="LiveId" clId="{AAE18526-9042-4F57-9295-56EE5196D80D}" dt="2023-07-27T18:24:24.957" v="4" actId="20577"/>
      <pc:docMkLst>
        <pc:docMk/>
      </pc:docMkLst>
      <pc:sldChg chg="modSp mod">
        <pc:chgData name="Anandi Dutta" userId="87eb70f522ca77d4" providerId="LiveId" clId="{AAE18526-9042-4F57-9295-56EE5196D80D}" dt="2023-07-27T18:24:24.957" v="4" actId="20577"/>
        <pc:sldMkLst>
          <pc:docMk/>
          <pc:sldMk cId="0" sldId="298"/>
        </pc:sldMkLst>
        <pc:spChg chg="mod">
          <ac:chgData name="Anandi Dutta" userId="87eb70f522ca77d4" providerId="LiveId" clId="{AAE18526-9042-4F57-9295-56EE5196D80D}" dt="2023-07-27T18:24:24.957" v="4" actId="20577"/>
          <ac:spMkLst>
            <pc:docMk/>
            <pc:sldMk cId="0" sldId="298"/>
            <ac:spMk id="8" creationId="{00000000-0000-0000-0000-000000000000}"/>
          </ac:spMkLst>
        </pc:spChg>
      </pc:sldChg>
    </pc:docChg>
  </pc:docChgLst>
  <pc:docChgLst>
    <pc:chgData name="Anandi Dutta" userId="87eb70f522ca77d4" providerId="LiveId" clId="{FC5EB5C5-5E6A-4518-A6B7-FC7A6364FC86}"/>
    <pc:docChg chg="modSld">
      <pc:chgData name="Anandi Dutta" userId="87eb70f522ca77d4" providerId="LiveId" clId="{FC5EB5C5-5E6A-4518-A6B7-FC7A6364FC86}" dt="2023-06-26T15:28:42.659" v="1" actId="14100"/>
      <pc:docMkLst>
        <pc:docMk/>
      </pc:docMkLst>
      <pc:sldChg chg="modSp mod">
        <pc:chgData name="Anandi Dutta" userId="87eb70f522ca77d4" providerId="LiveId" clId="{FC5EB5C5-5E6A-4518-A6B7-FC7A6364FC86}" dt="2023-06-26T15:28:42.659" v="1" actId="14100"/>
        <pc:sldMkLst>
          <pc:docMk/>
          <pc:sldMk cId="0" sldId="266"/>
        </pc:sldMkLst>
        <pc:spChg chg="mod">
          <ac:chgData name="Anandi Dutta" userId="87eb70f522ca77d4" providerId="LiveId" clId="{FC5EB5C5-5E6A-4518-A6B7-FC7A6364FC86}" dt="2023-06-26T15:28:42.659" v="1" actId="14100"/>
          <ac:spMkLst>
            <pc:docMk/>
            <pc:sldMk cId="0" sldId="266"/>
            <ac:spMk id="2048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C02A0-2CB8-F64C-87A7-A5563D28AA9B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85E4B-77DA-1E4C-9EDA-713D746B90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27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314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18722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425"/>
              </a:spcBef>
            </a:pPr>
            <a:r>
              <a:rPr lang="en-US">
                <a:solidFill>
                  <a:srgbClr val="000000"/>
                </a:solidFill>
                <a:latin typeface="Times New Roman" charset="0"/>
                <a:cs typeface="Times New Roman" charset="0"/>
                <a:sym typeface="Times New Roman" charset="0"/>
              </a:rPr>
              <a:t>Latex source for equation: </a:t>
            </a:r>
            <a:r>
              <a:rPr lang="en-US">
                <a:latin typeface="Monaco" charset="0"/>
                <a:ea typeface="Monaco" charset="0"/>
                <a:cs typeface="Monaco" charset="0"/>
                <a:sym typeface="Monaco" charset="0"/>
              </a:rPr>
              <a:t>\sum_{k=-j}^i b_k \times 2^k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1439F-1965-1B48-8FFC-CED826292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EA5590-8FA6-2692-D72B-19E10F192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F42C3-34DD-F783-0C4E-3E619D9EA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534CF-0ED4-43E1-8C32-4BB292D1B16D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34BD5-9373-5843-77EC-649052FDE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E23BF-DC80-39E4-0175-446CDA5CF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B6AF-DD32-49D5-A0A8-5E8A9FC81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74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52FCC-8555-0F76-00D9-7F14602E1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2D041-370B-168F-4085-2F3931631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2B4CE-DA1D-ECBF-AEE9-D55CAE651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534CF-0ED4-43E1-8C32-4BB292D1B16D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E36C3-4F22-8CD2-0078-84277A841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4FE7E-78A9-22B5-45F1-F6BD626F5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B6AF-DD32-49D5-A0A8-5E8A9FC81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94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C8F1D-0822-7FBB-70C1-4BEBB5717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94997-9D27-39F8-58F0-9FE3186E5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C17D4-3847-9C4F-7CCF-2FC7F1C80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534CF-0ED4-43E1-8C32-4BB292D1B16D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8E431-F9F2-AA56-009C-8969C520D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0814B-B7B0-368C-118C-A0A4C12DD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B6AF-DD32-49D5-A0A8-5E8A9FC81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90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79F52-A817-AAB0-5DCF-CB7F53E0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6029F-B813-798A-9291-21C4C3EA2D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9609D7-A87E-0CDB-BD1B-9B166F66AB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FC36A-B88C-E95F-3E65-8AE9E66F8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534CF-0ED4-43E1-8C32-4BB292D1B16D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FBDB25-C307-6627-D8B6-A301FC4A8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56F55-6911-B3B3-8D2E-67B9B8DD3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B6AF-DD32-49D5-A0A8-5E8A9FC81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395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BA74A-2FCB-8D0E-B063-9CF75E7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E18FC-7AF3-AFDE-4670-2D772FD51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627EC-4334-35A0-33DD-2639C0988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026172-1AFE-DB0B-5DE2-B912E6985D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E81127-9840-B938-8907-5268DEF23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6780E1-8722-BCDD-B4B6-DADCB3317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534CF-0ED4-43E1-8C32-4BB292D1B16D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356414-4243-83AA-08AF-291D35AA6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B5CC5C-9084-A03F-570F-0E619F67B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B6AF-DD32-49D5-A0A8-5E8A9FC81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31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402AE-48AF-1F0B-4745-8061C1A40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C842CE-BF1A-4486-1DA8-442BC57AA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534CF-0ED4-43E1-8C32-4BB292D1B16D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ECF378-7DB8-9BE0-5EFC-51A905E8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6B6345-6505-38F1-41C3-C7E435C6E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B6AF-DD32-49D5-A0A8-5E8A9FC81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70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2E8B52-E6D9-380A-BBA1-F687A19E2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534CF-0ED4-43E1-8C32-4BB292D1B16D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A87B71-4EBF-D292-EDD4-2528BDF5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6BC81-9025-D2CA-11B0-6D4D50343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B6AF-DD32-49D5-A0A8-5E8A9FC81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939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6E7F5-80A4-F0D9-3FDA-390533781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9D3DE-FD80-63C6-86B6-D5D2565AC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EFA9C-5540-6AF2-9BDF-53666C58A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7E955-E58D-3542-BDEE-EC58DD636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534CF-0ED4-43E1-8C32-4BB292D1B16D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14D3AA-68F0-B9D9-A7A8-CAAE2482A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F17BE-BCA2-1D68-8C40-37F960DB6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B6AF-DD32-49D5-A0A8-5E8A9FC81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90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6567A-C315-8A9F-A82E-CBB3D165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58B867-C0FF-9314-DF01-AFFFDB2EF5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456A3-8121-9A35-00C8-09764D054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E5300-375C-0000-F4C4-BCFF44E3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534CF-0ED4-43E1-8C32-4BB292D1B16D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C1C4B9-3EBA-314B-08EC-604045A0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6A067-83B9-B481-8044-E0694AB8D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B6AF-DD32-49D5-A0A8-5E8A9FC81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22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403C5-B0D1-F603-B15B-3E3E201A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ED33C0-9851-EBBE-3CA8-C27D756F17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89F3-87E0-017A-F6F3-7A2E85B88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534CF-0ED4-43E1-8C32-4BB292D1B16D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FA68D-EE28-58E3-DFD9-44E3A3B36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A4BD9-3D9B-DB88-7FCE-C4BB36A7C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B6AF-DD32-49D5-A0A8-5E8A9FC81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95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28D2A9-24E7-575B-E6CB-5DF8535BDE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A207D4-0796-5275-4B46-E1CFF35F1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AE732-ED1E-22C8-07AA-A4AE19ECF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534CF-0ED4-43E1-8C32-4BB292D1B16D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2E0FD-AF2B-A9F0-3C05-516B01F55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77CED-0F46-1720-41F1-42618E1C1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B6AF-DD32-49D5-A0A8-5E8A9FC81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952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31A299-C5D4-5E36-DEBD-957C44E3C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88EE1-DE34-1190-EC4C-B058096F9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FD045-248E-3418-1D5E-5A9E6D6FA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7/27/2023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7FCDE-BBE5-4B28-374B-77C458122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790BE-BA41-8100-2108-AA24C1E485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7D5DD2-C91D-D32B-6EF8-6F4CA6B77B54}"/>
              </a:ext>
            </a:extLst>
          </p:cNvPr>
          <p:cNvSpPr txBox="1"/>
          <p:nvPr userDrawn="1"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289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8194" name="Rectangle 2"/>
          <p:cNvSpPr>
            <a:spLocks/>
          </p:cNvSpPr>
          <p:nvPr/>
        </p:nvSpPr>
        <p:spPr bwMode="auto">
          <a:xfrm>
            <a:off x="7897813" y="-26988"/>
            <a:ext cx="1320800" cy="25241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endParaRPr lang="en-US" sz="1200" dirty="0">
              <a:solidFill>
                <a:srgbClr val="FFFFFF"/>
              </a:solidFill>
              <a:latin typeface="Times New Roman" charset="0"/>
              <a:cs typeface="Times New Roman" charset="0"/>
              <a:sym typeface="Times New Roman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1752600"/>
            <a:ext cx="7772400" cy="1820862"/>
          </a:xfrm>
        </p:spPr>
        <p:txBody>
          <a:bodyPr>
            <a:normAutofit/>
          </a:bodyPr>
          <a:lstStyle/>
          <a:p>
            <a:pPr marL="0" indent="0"/>
            <a:r>
              <a:rPr lang="en-US" b="1" dirty="0">
                <a:latin typeface="+mn-lt"/>
              </a:rPr>
              <a:t>Floating Point</a:t>
            </a:r>
            <a:br>
              <a:rPr lang="en-US" b="1">
                <a:latin typeface="+mn-lt"/>
              </a:rPr>
            </a:br>
            <a:r>
              <a:rPr lang="en-US" b="1">
                <a:latin typeface="+mn-lt"/>
              </a:rPr>
              <a:t>Lecture 08</a:t>
            </a:r>
            <a:br>
              <a:rPr lang="en-US" dirty="0"/>
            </a:br>
            <a:br>
              <a:rPr lang="en-US" dirty="0"/>
            </a:br>
            <a:endParaRPr lang="en-US" sz="2000" b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1200" dirty="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Floating Point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Background: Fractional binary numbers</a:t>
            </a:r>
          </a:p>
          <a:p>
            <a:r>
              <a:rPr lang="en-US"/>
              <a:t>IEEE floating point standard: Definition</a:t>
            </a:r>
          </a:p>
          <a:p>
            <a:r>
              <a:rPr lang="en-US"/>
              <a:t>Example and properties</a:t>
            </a:r>
          </a:p>
          <a:p>
            <a:r>
              <a:rPr lang="en-US"/>
              <a:t>Rounding, addition, multiplication</a:t>
            </a:r>
          </a:p>
          <a:p>
            <a:r>
              <a:rPr lang="en-US"/>
              <a:t>Floating point in C</a:t>
            </a:r>
          </a:p>
          <a:p>
            <a:r>
              <a:rPr lang="en-US"/>
              <a:t>Summary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11266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Fractional binary numbers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What is 1011.101</a:t>
            </a:r>
            <a:r>
              <a:rPr lang="en-US" baseline="-25000" dirty="0"/>
              <a:t>2</a:t>
            </a:r>
            <a:r>
              <a:rPr lang="en-US" dirty="0"/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89" name="Group 1"/>
          <p:cNvGraphicFramePr>
            <a:graphicFrameLocks noGrp="1"/>
          </p:cNvGraphicFramePr>
          <p:nvPr/>
        </p:nvGraphicFramePr>
        <p:xfrm>
          <a:off x="4114800" y="1079500"/>
          <a:ext cx="584200" cy="2129801"/>
        </p:xfrm>
        <a:graphic>
          <a:graphicData uri="http://schemas.openxmlformats.org/drawingml/2006/table">
            <a:tbl>
              <a:tblPr/>
              <a:tblGrid>
                <a:gridCol w="58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0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32000" dirty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i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3200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i-1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80002"/>
                        </a:solidFill>
                        <a:effectLst/>
                        <a:latin typeface="Calibri" charset="0"/>
                        <a:ea typeface="ヒラギノ角ゴ ProN W3" charset="0"/>
                        <a:cs typeface="ヒラギノ角ゴ ProN W3" charset="0"/>
                        <a:sym typeface="Calibri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2315" name="Group 27"/>
          <p:cNvGraphicFramePr>
            <a:graphicFrameLocks noGrp="1"/>
          </p:cNvGraphicFramePr>
          <p:nvPr/>
        </p:nvGraphicFramePr>
        <p:xfrm>
          <a:off x="3581400" y="3733800"/>
          <a:ext cx="660400" cy="1727200"/>
        </p:xfrm>
        <a:graphic>
          <a:graphicData uri="http://schemas.openxmlformats.org/drawingml/2006/table">
            <a:tbl>
              <a:tblPr/>
              <a:tblGrid>
                <a:gridCol w="66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1/2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1/4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1/8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980002"/>
                        </a:solidFill>
                        <a:effectLst/>
                        <a:latin typeface="Calibri" charset="0"/>
                        <a:ea typeface="ヒラギノ角ゴ ProN W3" charset="0"/>
                        <a:cs typeface="ヒラギノ角ゴ ProN W3" charset="0"/>
                        <a:sym typeface="Calibri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3200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-j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337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005844"/>
              </p:ext>
            </p:extLst>
          </p:nvPr>
        </p:nvGraphicFramePr>
        <p:xfrm>
          <a:off x="901700" y="3187700"/>
          <a:ext cx="6527800" cy="546100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46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i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i-1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•••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2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-1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-2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-3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•••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-j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383" name="Rectangle 95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12384" name="Rectangle 96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12385" name="Rectangle 97"/>
          <p:cNvSpPr>
            <a:spLocks/>
          </p:cNvSpPr>
          <p:nvPr/>
        </p:nvSpPr>
        <p:spPr bwMode="auto">
          <a:xfrm rot="10800000">
            <a:off x="6205538" y="4057650"/>
            <a:ext cx="561975" cy="533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Times" pitchFamily="18" charset="0"/>
                <a:ea typeface="Times" pitchFamily="18" charset="0"/>
                <a:cs typeface="Times" pitchFamily="18" charset="0"/>
                <a:sym typeface="Times" pitchFamily="18" charset="0"/>
              </a:rPr>
              <a:t>• • •</a:t>
            </a:r>
          </a:p>
        </p:txBody>
      </p:sp>
      <p:sp>
        <p:nvSpPr>
          <p:cNvPr id="12386" name="Rectangle 98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6870700" cy="1558925"/>
          </a:xfrm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Fractional Binary Numbers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12387" name="Rectangle 99"/>
          <p:cNvSpPr>
            <a:spLocks noGrp="1" noChangeArrowheads="1"/>
          </p:cNvSpPr>
          <p:nvPr>
            <p:ph idx="1"/>
          </p:nvPr>
        </p:nvSpPr>
        <p:spPr>
          <a:xfrm>
            <a:off x="442913" y="5008563"/>
            <a:ext cx="8472487" cy="1849437"/>
          </a:xfrm>
          <a:ln/>
        </p:spPr>
        <p:txBody>
          <a:bodyPr/>
          <a:lstStyle/>
          <a:p>
            <a:pPr marL="215900" indent="-215900">
              <a:spcBef>
                <a:spcPct val="0"/>
              </a:spcBef>
            </a:pPr>
            <a:r>
              <a:rPr lang="en-US">
                <a:ea typeface="Calibri" charset="0"/>
                <a:cs typeface="Calibri" charset="0"/>
              </a:rPr>
              <a:t>Representation</a:t>
            </a:r>
            <a:endParaRPr lang="en-US"/>
          </a:p>
          <a:p>
            <a:pPr lvl="1"/>
            <a:r>
              <a:rPr lang="en-US"/>
              <a:t>Bits to right of “binary point” represent fractional powers of 2</a:t>
            </a:r>
          </a:p>
          <a:p>
            <a:pPr lvl="1"/>
            <a:r>
              <a:rPr lang="en-US"/>
              <a:t>Represents rational number:</a:t>
            </a:r>
          </a:p>
        </p:txBody>
      </p:sp>
      <p:sp>
        <p:nvSpPr>
          <p:cNvPr id="12388" name="Freeform 100"/>
          <p:cNvSpPr>
            <a:spLocks/>
          </p:cNvSpPr>
          <p:nvPr/>
        </p:nvSpPr>
        <p:spPr bwMode="auto">
          <a:xfrm>
            <a:off x="4040188" y="3017838"/>
            <a:ext cx="165100" cy="1016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3600"/>
          </a:p>
        </p:txBody>
      </p:sp>
      <p:sp>
        <p:nvSpPr>
          <p:cNvPr id="12389" name="Freeform 101"/>
          <p:cNvSpPr>
            <a:spLocks/>
          </p:cNvSpPr>
          <p:nvPr/>
        </p:nvSpPr>
        <p:spPr bwMode="auto">
          <a:xfrm>
            <a:off x="3505200" y="2586038"/>
            <a:ext cx="698500" cy="5334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0" name="Freeform 102"/>
          <p:cNvSpPr>
            <a:spLocks/>
          </p:cNvSpPr>
          <p:nvPr/>
        </p:nvSpPr>
        <p:spPr bwMode="auto">
          <a:xfrm>
            <a:off x="2955925" y="2344738"/>
            <a:ext cx="1244600" cy="7747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1" name="Freeform 103"/>
          <p:cNvSpPr>
            <a:spLocks/>
          </p:cNvSpPr>
          <p:nvPr/>
        </p:nvSpPr>
        <p:spPr bwMode="auto">
          <a:xfrm>
            <a:off x="1778000" y="1671638"/>
            <a:ext cx="2425700" cy="14478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2" name="Freeform 104"/>
          <p:cNvSpPr>
            <a:spLocks/>
          </p:cNvSpPr>
          <p:nvPr/>
        </p:nvSpPr>
        <p:spPr bwMode="auto">
          <a:xfrm>
            <a:off x="1028700" y="1316038"/>
            <a:ext cx="3175000" cy="18034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3" name="Rectangle 105"/>
          <p:cNvSpPr>
            <a:spLocks/>
          </p:cNvSpPr>
          <p:nvPr/>
        </p:nvSpPr>
        <p:spPr bwMode="auto">
          <a:xfrm>
            <a:off x="2111375" y="2420938"/>
            <a:ext cx="560388" cy="533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Times" pitchFamily="18" charset="0"/>
                <a:ea typeface="Times" pitchFamily="18" charset="0"/>
                <a:cs typeface="Times" pitchFamily="18" charset="0"/>
                <a:sym typeface="Times" pitchFamily="18" charset="0"/>
              </a:rPr>
              <a:t>• • •</a:t>
            </a:r>
          </a:p>
        </p:txBody>
      </p:sp>
      <p:sp>
        <p:nvSpPr>
          <p:cNvPr id="12394" name="Freeform 106"/>
          <p:cNvSpPr>
            <a:spLocks/>
          </p:cNvSpPr>
          <p:nvPr/>
        </p:nvSpPr>
        <p:spPr bwMode="auto">
          <a:xfrm rot="10800000">
            <a:off x="4298950" y="3778250"/>
            <a:ext cx="342900" cy="1016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5" name="Freeform 107"/>
          <p:cNvSpPr>
            <a:spLocks/>
          </p:cNvSpPr>
          <p:nvPr/>
        </p:nvSpPr>
        <p:spPr bwMode="auto">
          <a:xfrm rot="10800000">
            <a:off x="4286250" y="3778250"/>
            <a:ext cx="977900" cy="3937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6" name="Freeform 108"/>
          <p:cNvSpPr>
            <a:spLocks/>
          </p:cNvSpPr>
          <p:nvPr/>
        </p:nvSpPr>
        <p:spPr bwMode="auto">
          <a:xfrm rot="10800000">
            <a:off x="4284663" y="3790950"/>
            <a:ext cx="1574800" cy="7747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7" name="Freeform 109"/>
          <p:cNvSpPr>
            <a:spLocks/>
          </p:cNvSpPr>
          <p:nvPr/>
        </p:nvSpPr>
        <p:spPr bwMode="auto">
          <a:xfrm rot="10800000">
            <a:off x="4275138" y="3752850"/>
            <a:ext cx="2717800" cy="13716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8" name="Oval 110"/>
          <p:cNvSpPr>
            <a:spLocks/>
          </p:cNvSpPr>
          <p:nvPr/>
        </p:nvSpPr>
        <p:spPr bwMode="auto">
          <a:xfrm>
            <a:off x="4341751" y="3629726"/>
            <a:ext cx="165100" cy="165100"/>
          </a:xfrm>
          <a:prstGeom prst="ellipse">
            <a:avLst/>
          </a:prstGeom>
          <a:solidFill>
            <a:srgbClr val="0000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12399" name="Picture 1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0300" y="5810250"/>
            <a:ext cx="1320800" cy="78105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15362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Fractional Binary Numbers: Examples</a:t>
            </a:r>
          </a:p>
        </p:txBody>
      </p:sp>
      <p:sp>
        <p:nvSpPr>
          <p:cNvPr id="15367" name="Rectangle 7"/>
          <p:cNvSpPr>
            <a:spLocks/>
          </p:cNvSpPr>
          <p:nvPr/>
        </p:nvSpPr>
        <p:spPr bwMode="auto">
          <a:xfrm>
            <a:off x="381000" y="1397000"/>
            <a:ext cx="8382000" cy="523240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254000" indent="-254000" algn="l">
              <a:spcBef>
                <a:spcPts val="575"/>
              </a:spcBef>
              <a:buClr>
                <a:srgbClr val="990000"/>
              </a:buClr>
              <a:buSzPct val="60000"/>
              <a:buFont typeface="Wingdings 2" charset="2"/>
              <a:buChar char="¢"/>
              <a:tabLst>
                <a:tab pos="2398713" algn="l"/>
              </a:tabLst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Value	Representation</a:t>
            </a:r>
          </a:p>
          <a:p>
            <a:pPr marL="254000" indent="-254000" algn="l">
              <a:spcBef>
                <a:spcPts val="600"/>
              </a:spcBef>
              <a:tabLst>
                <a:tab pos="2398713" algn="l"/>
              </a:tabLst>
            </a:pPr>
            <a:r>
              <a:rPr lang="en-US" sz="2000" dirty="0">
                <a:solidFill>
                  <a:schemeClr val="tx1"/>
                </a:solidFill>
                <a:latin typeface="Monaco" charset="0"/>
                <a:ea typeface="Monaco" charset="0"/>
                <a:cs typeface="Monaco" charset="0"/>
                <a:sym typeface="Monaco" charset="0"/>
              </a:rPr>
              <a:t>	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Monaco" charset="0"/>
              </a:rPr>
              <a:t>5 3/4</a:t>
            </a:r>
            <a:r>
              <a:rPr lang="en-US" sz="2000" dirty="0">
                <a:solidFill>
                  <a:schemeClr val="tx1"/>
                </a:solidFill>
                <a:latin typeface="Monaco" charset="0"/>
                <a:ea typeface="Monaco" charset="0"/>
                <a:cs typeface="Monaco" charset="0"/>
                <a:sym typeface="Monaco" charset="0"/>
              </a:rPr>
              <a:t>	</a:t>
            </a:r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101.11</a:t>
            </a:r>
            <a:r>
              <a:rPr lang="en-US" sz="2000" b="1" baseline="-6000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Courier New"/>
              <a:ea typeface="Calibri" charset="0"/>
              <a:cs typeface="Courier New"/>
              <a:sym typeface="Calibri" charset="0"/>
            </a:endParaRPr>
          </a:p>
          <a:p>
            <a:pPr marL="254000" indent="-254000" algn="l">
              <a:spcBef>
                <a:spcPts val="600"/>
              </a:spcBef>
              <a:tabLst>
                <a:tab pos="2398713" algn="l"/>
              </a:tabLst>
            </a:pPr>
            <a:r>
              <a:rPr lang="en-US" sz="2000" dirty="0">
                <a:solidFill>
                  <a:schemeClr val="tx1"/>
                </a:solidFill>
                <a:latin typeface="Monaco" charset="0"/>
                <a:ea typeface="Monaco" charset="0"/>
                <a:cs typeface="Monaco" charset="0"/>
                <a:sym typeface="Monaco" charset="0"/>
              </a:rPr>
              <a:t> 	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Monaco" charset="0"/>
              </a:rPr>
              <a:t>2 7/8</a:t>
            </a:r>
            <a:r>
              <a:rPr lang="en-US" sz="2000" dirty="0">
                <a:solidFill>
                  <a:schemeClr val="tx1"/>
                </a:solidFill>
                <a:latin typeface="Monaco" charset="0"/>
                <a:ea typeface="Monaco" charset="0"/>
                <a:cs typeface="Monaco" charset="0"/>
                <a:sym typeface="Monaco" charset="0"/>
              </a:rPr>
              <a:t>	</a:t>
            </a:r>
            <a:r>
              <a:rPr lang="en-US" sz="2000" b="1" dirty="0">
                <a:solidFill>
                  <a:schemeClr val="bg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0</a:t>
            </a:r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10.111</a:t>
            </a:r>
            <a:r>
              <a:rPr lang="en-US" sz="2000" b="1" baseline="-6000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Courier New"/>
              <a:ea typeface="Calibri" charset="0"/>
              <a:cs typeface="Courier New"/>
              <a:sym typeface="Calibri" charset="0"/>
            </a:endParaRPr>
          </a:p>
          <a:p>
            <a:pPr marL="254000" indent="-254000" algn="l">
              <a:spcBef>
                <a:spcPts val="600"/>
              </a:spcBef>
              <a:tabLst>
                <a:tab pos="2398713" algn="l"/>
              </a:tabLst>
            </a:pPr>
            <a:r>
              <a:rPr lang="en-US" sz="2000" dirty="0">
                <a:solidFill>
                  <a:schemeClr val="tx1"/>
                </a:solidFill>
                <a:latin typeface="Monaco" charset="0"/>
                <a:ea typeface="Monaco" charset="0"/>
                <a:cs typeface="Monaco" charset="0"/>
                <a:sym typeface="Monaco" charset="0"/>
              </a:rPr>
              <a:t> 	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Monaco" charset="0"/>
              </a:rPr>
              <a:t>1 7/16</a:t>
            </a:r>
            <a:r>
              <a:rPr lang="en-US" sz="2000" dirty="0">
                <a:solidFill>
                  <a:schemeClr val="tx1"/>
                </a:solidFill>
                <a:latin typeface="Monaco" charset="0"/>
                <a:ea typeface="Monaco" charset="0"/>
                <a:cs typeface="Monaco" charset="0"/>
                <a:sym typeface="Monaco" charset="0"/>
              </a:rPr>
              <a:t>	</a:t>
            </a:r>
            <a:r>
              <a:rPr lang="en-US" sz="2000" b="1" dirty="0">
                <a:solidFill>
                  <a:schemeClr val="bg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00</a:t>
            </a:r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1.0111</a:t>
            </a:r>
            <a:r>
              <a:rPr lang="en-US" sz="2000" b="1" baseline="-6000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Courier New"/>
              <a:ea typeface="Calibri" charset="0"/>
              <a:cs typeface="Courier New"/>
              <a:sym typeface="Calibri" charset="0"/>
            </a:endParaRPr>
          </a:p>
          <a:p>
            <a:pPr marL="254000" indent="-254000" algn="l">
              <a:spcBef>
                <a:spcPts val="4100"/>
              </a:spcBef>
              <a:buClr>
                <a:srgbClr val="990000"/>
              </a:buClr>
              <a:buSzPct val="60000"/>
              <a:buFont typeface="Wingdings 2" charset="2"/>
              <a:buChar char="¢"/>
              <a:tabLst>
                <a:tab pos="2398713" algn="l"/>
              </a:tabLst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Observations</a:t>
            </a:r>
          </a:p>
          <a:p>
            <a:pPr marL="711200" lvl="1" indent="-254000" algn="l">
              <a:spcBef>
                <a:spcPts val="475"/>
              </a:spcBef>
              <a:buClr>
                <a:srgbClr val="990000"/>
              </a:buClr>
              <a:buSzPct val="110000"/>
              <a:buFont typeface="Wingdings" charset="2"/>
              <a:buChar char="§"/>
              <a:tabLst>
                <a:tab pos="2398713" algn="l"/>
              </a:tabLst>
            </a:pPr>
            <a:r>
              <a:rPr lang="en-US" sz="2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Divide by 2 by shifting right (unsigned)</a:t>
            </a:r>
          </a:p>
          <a:p>
            <a:pPr marL="711200" lvl="1" indent="-254000" algn="l">
              <a:spcBef>
                <a:spcPts val="475"/>
              </a:spcBef>
              <a:buClr>
                <a:srgbClr val="990000"/>
              </a:buClr>
              <a:buSzPct val="110000"/>
              <a:buFont typeface="Wingdings" charset="2"/>
              <a:buChar char="§"/>
              <a:tabLst>
                <a:tab pos="2398713" algn="l"/>
              </a:tabLst>
            </a:pPr>
            <a:r>
              <a:rPr lang="en-US" sz="2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Multiply by 2 by shifting left</a:t>
            </a:r>
          </a:p>
          <a:p>
            <a:pPr marL="711200" lvl="1" indent="-254000" algn="l">
              <a:spcBef>
                <a:spcPts val="475"/>
              </a:spcBef>
              <a:buClr>
                <a:srgbClr val="990000"/>
              </a:buClr>
              <a:buSzPct val="110000"/>
              <a:buFont typeface="Wingdings" charset="2"/>
              <a:buChar char="§"/>
              <a:tabLst>
                <a:tab pos="2398713" algn="l"/>
              </a:tabLst>
            </a:pPr>
            <a:r>
              <a:rPr lang="en-US" sz="2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Numbers of form 0.111111…</a:t>
            </a:r>
            <a:r>
              <a:rPr lang="en-US" sz="2000" baseline="-6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2</a:t>
            </a:r>
            <a:r>
              <a:rPr lang="en-US" sz="2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are just below 1.0</a:t>
            </a:r>
          </a:p>
          <a:p>
            <a:pPr marL="977900" lvl="2" indent="-203200" algn="l">
              <a:spcBef>
                <a:spcPts val="475"/>
              </a:spcBef>
              <a:buClr>
                <a:srgbClr val="000000"/>
              </a:buClr>
              <a:buSzPct val="80000"/>
              <a:buFont typeface="Wingdings" charset="2"/>
              <a:buChar char="§"/>
              <a:tabLst>
                <a:tab pos="2398713" algn="l"/>
              </a:tabLst>
            </a:pPr>
            <a:r>
              <a:rPr lang="en-US" sz="2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1/2 + 1/4 + 1/8 + … + 1/2</a:t>
            </a:r>
            <a:r>
              <a:rPr lang="en-US" sz="2000" baseline="32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i</a:t>
            </a:r>
            <a:r>
              <a:rPr lang="en-US" sz="2000" dirty="0">
                <a:solidFill>
                  <a:schemeClr val="tx1"/>
                </a:solidFill>
                <a:latin typeface="Calibri" charset="0"/>
                <a:ea typeface="Zapf Dingbats" charset="0"/>
                <a:cs typeface="Zapf Dingbats" charset="0"/>
                <a:sym typeface="Calibri" charset="0"/>
              </a:rPr>
              <a:t> + … ➙ 1.0</a:t>
            </a:r>
          </a:p>
          <a:p>
            <a:pPr marL="977900" lvl="2" indent="-203200" algn="l">
              <a:spcBef>
                <a:spcPts val="475"/>
              </a:spcBef>
              <a:buClr>
                <a:srgbClr val="000000"/>
              </a:buClr>
              <a:buSzPct val="80000"/>
              <a:buFont typeface="Wingdings" charset="2"/>
              <a:buChar char="§"/>
              <a:tabLst>
                <a:tab pos="2398713" algn="l"/>
              </a:tabLst>
            </a:pPr>
            <a:r>
              <a:rPr lang="en-US" sz="2000" dirty="0">
                <a:solidFill>
                  <a:schemeClr val="tx1"/>
                </a:solidFill>
                <a:latin typeface="Calibri" charset="0"/>
                <a:ea typeface="Zapf Dingbats" charset="0"/>
                <a:cs typeface="Zapf Dingbats" charset="0"/>
                <a:sym typeface="Calibri" charset="0"/>
              </a:rPr>
              <a:t>Use notation 1.0 – 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16386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Representable Numbers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/>
          </a:bodyPr>
          <a:lstStyle/>
          <a:p>
            <a:pPr>
              <a:tabLst>
                <a:tab pos="1828800" algn="l"/>
              </a:tabLst>
            </a:pPr>
            <a:r>
              <a:rPr lang="en-US" dirty="0"/>
              <a:t>Limitation #1</a:t>
            </a:r>
          </a:p>
          <a:p>
            <a:pPr marL="552450" lvl="1">
              <a:tabLst>
                <a:tab pos="1828800" algn="l"/>
              </a:tabLst>
            </a:pPr>
            <a:r>
              <a:rPr lang="en-US" dirty="0"/>
              <a:t>Can only exactly represent numbers of the form x/2</a:t>
            </a:r>
            <a:r>
              <a:rPr lang="en-US" baseline="32000" dirty="0"/>
              <a:t>k</a:t>
            </a:r>
            <a:endParaRPr lang="en-US" dirty="0"/>
          </a:p>
          <a:p>
            <a:pPr marL="838200" lvl="2">
              <a:tabLst>
                <a:tab pos="1828800" algn="l"/>
              </a:tabLst>
            </a:pPr>
            <a:r>
              <a:rPr lang="en-US" dirty="0"/>
              <a:t>Other rational numbers have repeating bit representations</a:t>
            </a:r>
          </a:p>
          <a:p>
            <a:pPr lvl="4">
              <a:tabLst>
                <a:tab pos="1828800" algn="l"/>
              </a:tabLst>
            </a:pPr>
            <a:endParaRPr lang="en-US" sz="200" dirty="0"/>
          </a:p>
          <a:p>
            <a:pPr lvl="1">
              <a:tabLst>
                <a:tab pos="1828800" algn="l"/>
              </a:tabLst>
            </a:pPr>
            <a:r>
              <a:rPr lang="en-US" dirty="0"/>
              <a:t>Value	Representation</a:t>
            </a:r>
          </a:p>
          <a:p>
            <a:pPr marL="838200" lvl="2">
              <a:tabLst>
                <a:tab pos="1828800" algn="l"/>
              </a:tabLst>
            </a:pPr>
            <a:r>
              <a:rPr lang="en-US" dirty="0"/>
              <a:t>1/3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0.0101010101[01]…</a:t>
            </a:r>
            <a:r>
              <a:rPr lang="en-US" b="1" baseline="-6000" dirty="0"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838200" lvl="2">
              <a:tabLst>
                <a:tab pos="1828800" algn="l"/>
              </a:tabLst>
            </a:pPr>
            <a:r>
              <a:rPr lang="en-US" dirty="0"/>
              <a:t>1/5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0.001100110011[0011]…</a:t>
            </a:r>
            <a:r>
              <a:rPr lang="en-US" b="1" baseline="-6000" dirty="0"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838200" lvl="2">
              <a:tabLst>
                <a:tab pos="1828800" algn="l"/>
              </a:tabLst>
            </a:pPr>
            <a:r>
              <a:rPr lang="en-US" dirty="0"/>
              <a:t>1/10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0.0001100110011[0011]…</a:t>
            </a:r>
            <a:r>
              <a:rPr lang="en-US" b="1" baseline="-6000" dirty="0"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b="1" baseline="-6000" dirty="0">
              <a:latin typeface="Courier New"/>
              <a:cs typeface="Courier New"/>
              <a:sym typeface="Monaco" charset="0"/>
            </a:endParaRPr>
          </a:p>
          <a:p>
            <a:pPr>
              <a:tabLst>
                <a:tab pos="1828800" algn="l"/>
              </a:tabLst>
            </a:pPr>
            <a:endParaRPr lang="en-US" dirty="0"/>
          </a:p>
          <a:p>
            <a:pPr>
              <a:tabLst>
                <a:tab pos="1828800" algn="l"/>
              </a:tabLst>
            </a:pPr>
            <a:r>
              <a:rPr lang="en-US" dirty="0"/>
              <a:t>Limitation #2</a:t>
            </a:r>
          </a:p>
          <a:p>
            <a:pPr marL="552450" lvl="1">
              <a:tabLst>
                <a:tab pos="1828800" algn="l"/>
              </a:tabLst>
            </a:pPr>
            <a:r>
              <a:rPr lang="en-US" dirty="0"/>
              <a:t>Just one setting of binary point within the </a:t>
            </a:r>
            <a:r>
              <a:rPr lang="en-US" i="1" dirty="0"/>
              <a:t>w </a:t>
            </a:r>
            <a:r>
              <a:rPr lang="en-US" dirty="0"/>
              <a:t>bits</a:t>
            </a:r>
            <a:endParaRPr lang="en-US" dirty="0">
              <a:latin typeface="Monaco" charset="0"/>
              <a:sym typeface="Monaco" charset="0"/>
            </a:endParaRPr>
          </a:p>
          <a:p>
            <a:pPr marL="838200" lvl="2">
              <a:tabLst>
                <a:tab pos="1828800" algn="l"/>
              </a:tabLst>
            </a:pPr>
            <a:r>
              <a:rPr lang="en-US" dirty="0"/>
              <a:t>Limited range of numbers (very small values?  very large?)</a:t>
            </a:r>
            <a:endParaRPr lang="en-US" dirty="0">
              <a:latin typeface="Monaco" charset="0"/>
              <a:sym typeface="Monaco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17410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Today: Floating Point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>
                <a:solidFill>
                  <a:srgbClr val="B3B3B3"/>
                </a:solidFill>
              </a:rPr>
              <a:t>Background: Fractional binary numbers</a:t>
            </a:r>
          </a:p>
          <a:p>
            <a:r>
              <a:rPr lang="en-US"/>
              <a:t>IEEE floating point standard: Definition</a:t>
            </a:r>
          </a:p>
          <a:p>
            <a:r>
              <a:rPr lang="en-US">
                <a:solidFill>
                  <a:srgbClr val="B3B3B3"/>
                </a:solidFill>
              </a:rPr>
              <a:t>Example and properties</a:t>
            </a:r>
          </a:p>
          <a:p>
            <a:r>
              <a:rPr lang="en-US">
                <a:solidFill>
                  <a:srgbClr val="B3B3B3"/>
                </a:solidFill>
              </a:rPr>
              <a:t>Rounding, addition, multiplication</a:t>
            </a:r>
          </a:p>
          <a:p>
            <a:r>
              <a:rPr lang="en-US">
                <a:solidFill>
                  <a:srgbClr val="B3B3B3"/>
                </a:solidFill>
              </a:rPr>
              <a:t>Floating point in C</a:t>
            </a:r>
          </a:p>
          <a:p>
            <a:r>
              <a:rPr lang="en-US">
                <a:solidFill>
                  <a:srgbClr val="B3B3B3"/>
                </a:solidFill>
              </a:rPr>
              <a:t>Summary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18434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IEEE Floating Point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/>
              <a:t>IEEE Standard 754</a:t>
            </a:r>
          </a:p>
          <a:p>
            <a:pPr marL="552450" lvl="1"/>
            <a:r>
              <a:rPr lang="en-US"/>
              <a:t>Established in 1985 as uniform standard for floating point arithmetic</a:t>
            </a:r>
          </a:p>
          <a:p>
            <a:pPr marL="838200" lvl="2"/>
            <a:r>
              <a:rPr lang="en-US"/>
              <a:t>Before that, many idiosyncratic formats</a:t>
            </a:r>
          </a:p>
          <a:p>
            <a:pPr marL="552450" lvl="1"/>
            <a:r>
              <a:rPr lang="en-US"/>
              <a:t>Supported by all major CPUs</a:t>
            </a:r>
          </a:p>
          <a:p>
            <a:endParaRPr lang="en-US"/>
          </a:p>
          <a:p>
            <a:r>
              <a:rPr lang="en-US"/>
              <a:t>Driven by numerical concerns</a:t>
            </a:r>
          </a:p>
          <a:p>
            <a:pPr marL="552450" lvl="1"/>
            <a:r>
              <a:rPr lang="en-US"/>
              <a:t>Nice standards for rounding, overflow, underflow</a:t>
            </a:r>
          </a:p>
          <a:p>
            <a:pPr marL="552450" lvl="1"/>
            <a:r>
              <a:rPr lang="en-US"/>
              <a:t>Hard to make fast in hardware</a:t>
            </a:r>
          </a:p>
          <a:p>
            <a:pPr marL="838200" lvl="2"/>
            <a:r>
              <a:rPr lang="en-US"/>
              <a:t>Numerical analysts predominated over hardware designers in defining standard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19458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Representation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Numerical Form: </a:t>
            </a:r>
            <a:br>
              <a:rPr lang="en-US" dirty="0"/>
            </a:br>
            <a:r>
              <a:rPr lang="en-US" dirty="0"/>
              <a:t>			(–1)</a:t>
            </a:r>
            <a:r>
              <a:rPr lang="en-US" baseline="32000" dirty="0"/>
              <a:t>s</a:t>
            </a:r>
            <a:r>
              <a:rPr lang="en-US" dirty="0"/>
              <a:t>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/>
              <a:t>  2</a:t>
            </a:r>
            <a:r>
              <a:rPr lang="en-US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endParaRPr lang="en-US" dirty="0"/>
          </a:p>
          <a:p>
            <a:pPr marL="552450" lvl="1"/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Sign bit</a:t>
            </a:r>
            <a:r>
              <a:rPr lang="en-US" dirty="0"/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</a:t>
            </a:r>
            <a:r>
              <a:rPr lang="en-US" dirty="0"/>
              <a:t> determines whether number is negative or positive</a:t>
            </a:r>
          </a:p>
          <a:p>
            <a:pPr marL="552450" lvl="1"/>
            <a:r>
              <a:rPr lang="en-US" dirty="0" err="1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Significand</a:t>
            </a:r>
            <a:r>
              <a:rPr lang="en-US" dirty="0"/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/>
              <a:t>  normally a fractional value in range [1.0,2.0).</a:t>
            </a:r>
          </a:p>
          <a:p>
            <a:pPr marL="552450" lvl="1"/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Exponent</a:t>
            </a:r>
            <a:r>
              <a:rPr lang="en-US" dirty="0"/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dirty="0"/>
              <a:t> weights value by power of two</a:t>
            </a:r>
          </a:p>
          <a:p>
            <a:endParaRPr lang="en-US" dirty="0"/>
          </a:p>
          <a:p>
            <a:r>
              <a:rPr lang="en-US" dirty="0"/>
              <a:t>Encoding</a:t>
            </a:r>
          </a:p>
          <a:p>
            <a:pPr marL="552450" lvl="1"/>
            <a:r>
              <a:rPr lang="en-US" dirty="0"/>
              <a:t>MSB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s</a:t>
            </a:r>
            <a:r>
              <a:rPr lang="en-US" dirty="0"/>
              <a:t> is sign bit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</a:t>
            </a:r>
            <a:endParaRPr lang="en-US" dirty="0"/>
          </a:p>
          <a:p>
            <a:pPr marL="552450" lvl="1"/>
            <a:r>
              <a:rPr lang="en-US" dirty="0" err="1">
                <a:latin typeface="+mn-lt"/>
                <a:ea typeface="Monaco" charset="0"/>
                <a:cs typeface="Monaco" charset="0"/>
                <a:sym typeface="Monaco" charset="0"/>
              </a:rPr>
              <a:t>exp</a:t>
            </a:r>
            <a:r>
              <a:rPr lang="en-US" dirty="0">
                <a:latin typeface="+mn-lt"/>
              </a:rPr>
              <a:t> </a:t>
            </a:r>
            <a:r>
              <a:rPr lang="en-US" dirty="0"/>
              <a:t>field encodes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dirty="0"/>
              <a:t> (but is not equal to E)</a:t>
            </a:r>
          </a:p>
          <a:p>
            <a:pPr marL="552450" lvl="1"/>
            <a:r>
              <a:rPr lang="en-US" dirty="0" err="1">
                <a:latin typeface="+mn-lt"/>
                <a:ea typeface="Monaco" charset="0"/>
                <a:cs typeface="Monaco" charset="0"/>
                <a:sym typeface="Monaco" charset="0"/>
              </a:rPr>
              <a:t>frac</a:t>
            </a:r>
            <a:r>
              <a:rPr lang="en-US" dirty="0"/>
              <a:t> field encodes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/>
              <a:t> (but is not equal to M)</a:t>
            </a:r>
          </a:p>
        </p:txBody>
      </p:sp>
      <p:graphicFrame>
        <p:nvGraphicFramePr>
          <p:cNvPr id="19461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737174"/>
              </p:ext>
            </p:extLst>
          </p:nvPr>
        </p:nvGraphicFramePr>
        <p:xfrm>
          <a:off x="711200" y="5689600"/>
          <a:ext cx="7366000" cy="508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frac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20482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Precision options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idx="1"/>
          </p:nvPr>
        </p:nvSpPr>
        <p:spPr>
          <a:xfrm>
            <a:off x="609959" y="1447800"/>
            <a:ext cx="7772041" cy="4756333"/>
          </a:xfrm>
          <a:ln/>
        </p:spPr>
        <p:txBody>
          <a:bodyPr/>
          <a:lstStyle/>
          <a:p>
            <a:r>
              <a:rPr lang="en-US" dirty="0"/>
              <a:t>Single precision: 32 bits</a:t>
            </a:r>
          </a:p>
          <a:p>
            <a:pPr>
              <a:spcBef>
                <a:spcPts val="10000"/>
              </a:spcBef>
            </a:pPr>
            <a:r>
              <a:rPr lang="en-US" dirty="0"/>
              <a:t>Double precision: 64 bits</a:t>
            </a:r>
          </a:p>
          <a:p>
            <a:pPr>
              <a:spcBef>
                <a:spcPts val="10000"/>
              </a:spcBef>
            </a:pPr>
            <a:r>
              <a:rPr lang="en-US" dirty="0"/>
              <a:t>Extended precision: 80 bits (Intel only)</a:t>
            </a:r>
          </a:p>
        </p:txBody>
      </p:sp>
      <p:graphicFrame>
        <p:nvGraphicFramePr>
          <p:cNvPr id="20485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177565"/>
              </p:ext>
            </p:extLst>
          </p:nvPr>
        </p:nvGraphicFramePr>
        <p:xfrm>
          <a:off x="876300" y="1993900"/>
          <a:ext cx="7366000" cy="1016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frac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8-bits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23-bits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509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649278"/>
              </p:ext>
            </p:extLst>
          </p:nvPr>
        </p:nvGraphicFramePr>
        <p:xfrm>
          <a:off x="876300" y="3746500"/>
          <a:ext cx="7366000" cy="1016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frac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11-bits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52-bits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533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691200"/>
              </p:ext>
            </p:extLst>
          </p:nvPr>
        </p:nvGraphicFramePr>
        <p:xfrm>
          <a:off x="876300" y="5499100"/>
          <a:ext cx="7366000" cy="1016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Calibri"/>
                          <a:sym typeface="Monaco" charset="0"/>
                        </a:rPr>
                        <a:t>frac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Calibri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15-bits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Calibri"/>
                          <a:sym typeface="Monaco" charset="0"/>
                        </a:rPr>
                        <a:t>63 or 64-bits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21506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“Normalized” Values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When: exp ≠ 000…0 and exp ≠ 111…1</a:t>
            </a:r>
          </a:p>
          <a:p>
            <a:endParaRPr lang="en-US" dirty="0"/>
          </a:p>
          <a:p>
            <a:r>
              <a:rPr lang="en-US" dirty="0"/>
              <a:t>Exponent coded as a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biased</a:t>
            </a:r>
            <a:r>
              <a:rPr lang="en-US" dirty="0"/>
              <a:t> value: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dirty="0"/>
              <a:t>  = 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Exp</a:t>
            </a:r>
            <a:r>
              <a:rPr lang="en-US" dirty="0"/>
              <a:t> –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dirty="0"/>
          </a:p>
          <a:p>
            <a:pPr marL="552450" lvl="1"/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Exp</a:t>
            </a:r>
            <a:r>
              <a:rPr lang="en-US" dirty="0"/>
              <a:t>: unsigned value of </a:t>
            </a:r>
            <a:r>
              <a:rPr lang="en-US" dirty="0" err="1">
                <a:latin typeface="Calibri"/>
                <a:ea typeface="Monaco" charset="0"/>
                <a:cs typeface="Calibri"/>
                <a:sym typeface="Monaco" charset="0"/>
              </a:rPr>
              <a:t>exp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 field</a:t>
            </a:r>
            <a:r>
              <a:rPr lang="en-US" dirty="0">
                <a:latin typeface="Calibri"/>
                <a:cs typeface="Calibri"/>
              </a:rPr>
              <a:t> </a:t>
            </a:r>
          </a:p>
          <a:p>
            <a:pPr marL="552450" lvl="1"/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Bias</a:t>
            </a:r>
            <a:r>
              <a:rPr lang="en-US" dirty="0"/>
              <a:t> = 2</a:t>
            </a:r>
            <a:r>
              <a:rPr lang="en-US" baseline="32000" dirty="0"/>
              <a:t>k-1</a:t>
            </a:r>
            <a:r>
              <a:rPr lang="en-US" dirty="0"/>
              <a:t> - 1, where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k</a:t>
            </a:r>
            <a:r>
              <a:rPr lang="en-US" dirty="0"/>
              <a:t> is number of exponent bits</a:t>
            </a:r>
          </a:p>
          <a:p>
            <a:pPr marL="838200" lvl="2"/>
            <a:r>
              <a:rPr lang="en-US" dirty="0"/>
              <a:t>Single precision: 127 (Exp: 1…254, E: -126…127)</a:t>
            </a:r>
          </a:p>
          <a:p>
            <a:pPr marL="838200" lvl="2"/>
            <a:r>
              <a:rPr lang="en-US" dirty="0"/>
              <a:t>Double precision: 1023 (Exp: 1…2046, E: -1022…1023)</a:t>
            </a:r>
          </a:p>
          <a:p>
            <a:endParaRPr lang="en-US" dirty="0"/>
          </a:p>
          <a:p>
            <a:r>
              <a:rPr lang="en-US" dirty="0" err="1"/>
              <a:t>Significand</a:t>
            </a:r>
            <a:r>
              <a:rPr lang="en-US" dirty="0"/>
              <a:t> coded with implied leading 1: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/>
              <a:t>  =  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1.xxx…x</a:t>
            </a:r>
            <a:r>
              <a:rPr lang="en-US" baseline="-6000" dirty="0">
                <a:latin typeface="Calibri"/>
                <a:ea typeface="Monaco" charset="0"/>
                <a:cs typeface="Calibri"/>
                <a:sym typeface="Monaco" charset="0"/>
              </a:rPr>
              <a:t>2</a:t>
            </a:r>
            <a:endParaRPr lang="en-US" dirty="0">
              <a:latin typeface="Calibri"/>
              <a:cs typeface="Calibri"/>
            </a:endParaRPr>
          </a:p>
          <a:p>
            <a:pPr marL="552450" lvl="1"/>
            <a:r>
              <a:rPr lang="en-US" dirty="0">
                <a:latin typeface="Calibri"/>
                <a:cs typeface="Calibri"/>
              </a:rPr>
              <a:t> 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xxx…x</a:t>
            </a:r>
            <a:r>
              <a:rPr lang="en-US" dirty="0">
                <a:latin typeface="Calibri"/>
                <a:cs typeface="Calibri"/>
              </a:rPr>
              <a:t>: bits of </a:t>
            </a:r>
            <a:r>
              <a:rPr lang="en-US" dirty="0" err="1">
                <a:latin typeface="Calibri"/>
                <a:ea typeface="Monaco" charset="0"/>
                <a:cs typeface="Calibri"/>
                <a:sym typeface="Monaco" charset="0"/>
              </a:rPr>
              <a:t>frac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 field</a:t>
            </a:r>
            <a:endParaRPr lang="en-US" dirty="0">
              <a:latin typeface="Calibri"/>
              <a:cs typeface="Calibri"/>
            </a:endParaRPr>
          </a:p>
          <a:p>
            <a:pPr marL="552450" lvl="1"/>
            <a:r>
              <a:rPr lang="en-US" dirty="0">
                <a:latin typeface="Calibri"/>
                <a:cs typeface="Calibri"/>
              </a:rPr>
              <a:t>Minimum when </a:t>
            </a:r>
            <a:r>
              <a:rPr lang="en-US" dirty="0" err="1">
                <a:latin typeface="Calibri"/>
                <a:ea typeface="Monaco" charset="0"/>
                <a:cs typeface="Calibri"/>
                <a:sym typeface="Monaco" charset="0"/>
              </a:rPr>
              <a:t>frac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=000…0</a:t>
            </a:r>
            <a:r>
              <a:rPr lang="en-US" dirty="0">
                <a:latin typeface="Calibri"/>
                <a:cs typeface="Calibri"/>
              </a:rPr>
              <a:t> (</a:t>
            </a:r>
            <a:r>
              <a:rPr lang="en-US" dirty="0">
                <a:latin typeface="Calibri"/>
                <a:ea typeface="Calibri Italic" charset="0"/>
                <a:cs typeface="Calibri"/>
                <a:sym typeface="Calibri Italic" charset="0"/>
              </a:rPr>
              <a:t>M</a:t>
            </a:r>
            <a:r>
              <a:rPr lang="en-US" dirty="0">
                <a:latin typeface="Calibri"/>
                <a:cs typeface="Calibri"/>
              </a:rPr>
              <a:t> = 1.0)</a:t>
            </a:r>
          </a:p>
          <a:p>
            <a:pPr marL="552450" lvl="1"/>
            <a:r>
              <a:rPr lang="en-US" dirty="0">
                <a:latin typeface="Calibri"/>
                <a:cs typeface="Calibri"/>
              </a:rPr>
              <a:t>Maximum when </a:t>
            </a:r>
            <a:r>
              <a:rPr lang="en-US" dirty="0" err="1">
                <a:latin typeface="Calibri"/>
                <a:ea typeface="Monaco" charset="0"/>
                <a:cs typeface="Calibri"/>
                <a:sym typeface="Monaco" charset="0"/>
              </a:rPr>
              <a:t>frac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=111…1</a:t>
            </a:r>
            <a:r>
              <a:rPr lang="en-US" dirty="0">
                <a:latin typeface="Calibri"/>
                <a:cs typeface="Calibri"/>
              </a:rPr>
              <a:t> (</a:t>
            </a:r>
            <a:r>
              <a:rPr lang="en-US" dirty="0">
                <a:latin typeface="Calibri"/>
                <a:ea typeface="Calibri Italic" charset="0"/>
                <a:cs typeface="Calibri"/>
                <a:sym typeface="Calibri Italic" charset="0"/>
              </a:rPr>
              <a:t>M</a:t>
            </a:r>
            <a:r>
              <a:rPr lang="en-US" dirty="0">
                <a:latin typeface="Calibri"/>
                <a:cs typeface="Calibri"/>
              </a:rPr>
              <a:t> = 2.0 – ε)</a:t>
            </a:r>
          </a:p>
          <a:p>
            <a:pPr marL="552450" lvl="1"/>
            <a:r>
              <a:rPr lang="en-US" dirty="0"/>
              <a:t>Get extra leading bit for “free”</a:t>
            </a:r>
          </a:p>
        </p:txBody>
      </p:sp>
      <p:sp>
        <p:nvSpPr>
          <p:cNvPr id="2" name="Rectangle 1"/>
          <p:cNvSpPr/>
          <p:nvPr/>
        </p:nvSpPr>
        <p:spPr>
          <a:xfrm>
            <a:off x="6858000" y="533400"/>
            <a:ext cx="1944162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93270" y="5816600"/>
            <a:ext cx="355600" cy="355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151965" y="5816600"/>
            <a:ext cx="1779495" cy="3556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048000" y="5816600"/>
            <a:ext cx="5066555" cy="355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48733" y="552978"/>
            <a:ext cx="7366000" cy="573088"/>
          </a:xfrm>
        </p:spPr>
        <p:txBody>
          <a:bodyPr>
            <a:normAutofit/>
          </a:bodyPr>
          <a:lstStyle/>
          <a:p>
            <a:r>
              <a:rPr lang="en-US" dirty="0"/>
              <a:t>Normalized Encoding Example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55000" cy="5029200"/>
          </a:xfrm>
        </p:spPr>
        <p:txBody>
          <a:bodyPr>
            <a:normAutofit lnSpcReduction="10000"/>
          </a:bodyPr>
          <a:lstStyle/>
          <a:p>
            <a:pPr marL="223838" indent="-223838" defTabSz="895350">
              <a:lnSpc>
                <a:spcPct val="85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2000" dirty="0"/>
              <a:t>Value: </a:t>
            </a:r>
            <a:r>
              <a:rPr lang="en-US" sz="1800" dirty="0">
                <a:latin typeface="Courier New"/>
                <a:cs typeface="Courier New"/>
              </a:rPr>
              <a:t>float F = 15213.0;</a:t>
            </a:r>
          </a:p>
          <a:p>
            <a:pPr marL="560388" lvl="1" indent="-222250" defTabSz="895350">
              <a:lnSpc>
                <a:spcPct val="90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b="0" dirty="0"/>
              <a:t>15213</a:t>
            </a:r>
            <a:r>
              <a:rPr lang="en-US" sz="1800" b="0" baseline="-25000" dirty="0"/>
              <a:t>10</a:t>
            </a:r>
            <a:r>
              <a:rPr lang="en-US" sz="1800" b="0" dirty="0"/>
              <a:t>  = 11101101101101</a:t>
            </a:r>
            <a:r>
              <a:rPr lang="en-US" sz="1800" b="0" baseline="-25000" dirty="0"/>
              <a:t>2  </a:t>
            </a:r>
            <a:r>
              <a:rPr lang="en-US" sz="1800" b="0" dirty="0"/>
              <a:t> </a:t>
            </a:r>
          </a:p>
          <a:p>
            <a:pPr marL="560388" lvl="1" indent="-222250" defTabSz="895350">
              <a:lnSpc>
                <a:spcPct val="90000"/>
              </a:lnSpc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dirty="0"/>
              <a:t>                     </a:t>
            </a:r>
            <a:r>
              <a:rPr lang="en-US" sz="1800" b="0" dirty="0"/>
              <a:t>= 1.1101101101101</a:t>
            </a:r>
            <a:r>
              <a:rPr lang="en-US" sz="1800" b="0" baseline="-25000" dirty="0"/>
              <a:t>2</a:t>
            </a:r>
            <a:r>
              <a:rPr lang="en-US" sz="1800" b="0" dirty="0"/>
              <a:t> x 2</a:t>
            </a:r>
            <a:r>
              <a:rPr lang="en-US" sz="1800" b="0" baseline="30000" dirty="0"/>
              <a:t>13</a:t>
            </a:r>
            <a:endParaRPr lang="en-US" sz="1800" b="0" dirty="0"/>
          </a:p>
          <a:p>
            <a:pPr marL="223838" indent="-223838" defTabSz="895350">
              <a:lnSpc>
                <a:spcPct val="85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endParaRPr lang="en-US" sz="2000" dirty="0"/>
          </a:p>
          <a:p>
            <a:pPr marL="223838" indent="-223838" defTabSz="895350">
              <a:lnSpc>
                <a:spcPct val="85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2000" dirty="0" err="1"/>
              <a:t>Significand</a:t>
            </a:r>
            <a:endParaRPr lang="en-US" sz="2000" dirty="0"/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b="0" i="1" dirty="0"/>
              <a:t>M</a:t>
            </a:r>
            <a:r>
              <a:rPr lang="en-US" sz="1800" dirty="0"/>
              <a:t> 	= 	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1.</a:t>
            </a:r>
            <a:r>
              <a:rPr lang="en-US" sz="1800" b="1" u="sng" dirty="0">
                <a:latin typeface="Courier New" pitchFamily="49" charset="0"/>
                <a:cs typeface="Courier New" pitchFamily="49" charset="0"/>
              </a:rPr>
              <a:t>1101101101101</a:t>
            </a:r>
            <a:r>
              <a:rPr lang="en-US" sz="1800" b="1" baseline="-25000" dirty="0">
                <a:latin typeface="Courier New" pitchFamily="49" charset="0"/>
                <a:cs typeface="Courier New" pitchFamily="49" charset="0"/>
              </a:rPr>
              <a:t>2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b="1" dirty="0" err="1">
                <a:latin typeface="Courier New" pitchFamily="49" charset="0"/>
              </a:rPr>
              <a:t>frac</a:t>
            </a:r>
            <a:r>
              <a:rPr lang="en-US" sz="1800" b="1" dirty="0">
                <a:latin typeface="Courier New" pitchFamily="49" charset="0"/>
              </a:rPr>
              <a:t>	= 	  </a:t>
            </a:r>
            <a:r>
              <a:rPr lang="en-US" sz="1800" b="1" u="sng" dirty="0">
                <a:latin typeface="Courier New" pitchFamily="49" charset="0"/>
              </a:rPr>
              <a:t>1101101101101</a:t>
            </a:r>
            <a:r>
              <a:rPr lang="en-US" sz="1800" b="1" dirty="0">
                <a:latin typeface="Courier New" pitchFamily="49" charset="0"/>
              </a:rPr>
              <a:t>0000000000</a:t>
            </a:r>
            <a:r>
              <a:rPr lang="en-US" sz="1800" b="1" baseline="-25000" dirty="0">
                <a:latin typeface="Courier New" pitchFamily="49" charset="0"/>
              </a:rPr>
              <a:t>2</a:t>
            </a:r>
            <a:endParaRPr lang="en-US" sz="1800" b="1" dirty="0"/>
          </a:p>
          <a:p>
            <a:pPr marL="223838" indent="-223838" defTabSz="895350">
              <a:lnSpc>
                <a:spcPct val="85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endParaRPr lang="en-US" sz="2000" dirty="0"/>
          </a:p>
          <a:p>
            <a:pPr marL="223838" indent="-223838" defTabSz="895350">
              <a:lnSpc>
                <a:spcPct val="85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2000" dirty="0"/>
              <a:t>Exponent</a:t>
            </a:r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b="0" i="1" dirty="0"/>
              <a:t>E	</a:t>
            </a:r>
            <a:r>
              <a:rPr lang="en-US" sz="1800" dirty="0"/>
              <a:t> 	= 	13</a:t>
            </a:r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b="0" i="1" dirty="0"/>
              <a:t>Bias</a:t>
            </a:r>
            <a:r>
              <a:rPr lang="en-US" sz="1800" dirty="0"/>
              <a:t> 	= 	127</a:t>
            </a:r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b="0" i="1" dirty="0"/>
              <a:t>Exp</a:t>
            </a:r>
            <a:r>
              <a:rPr lang="en-US" sz="1800" dirty="0"/>
              <a:t> 	= 	140 	=	</a:t>
            </a:r>
            <a:r>
              <a:rPr lang="en-US" sz="1800" b="1" dirty="0">
                <a:latin typeface="Courier New" pitchFamily="49" charset="0"/>
              </a:rPr>
              <a:t>10001100</a:t>
            </a:r>
            <a:r>
              <a:rPr lang="en-US" sz="1800" b="1" baseline="-25000" dirty="0">
                <a:latin typeface="Courier New" pitchFamily="49" charset="0"/>
              </a:rPr>
              <a:t>2</a:t>
            </a:r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endParaRPr lang="en-US" sz="1800" b="1" baseline="-25000" dirty="0">
              <a:latin typeface="Courier New" pitchFamily="49" charset="0"/>
            </a:endParaRPr>
          </a:p>
          <a:p>
            <a:pPr marL="223838" indent="-223838" defTabSz="895350">
              <a:lnSpc>
                <a:spcPct val="85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2000" dirty="0"/>
              <a:t>Result:</a:t>
            </a:r>
            <a:br>
              <a:rPr lang="en-US" sz="2000" dirty="0"/>
            </a:br>
            <a:br>
              <a:rPr lang="en-US" sz="2000" dirty="0"/>
            </a:br>
            <a:r>
              <a:rPr lang="en-US" sz="2800" dirty="0">
                <a:latin typeface="Courier New" pitchFamily="49" charset="0"/>
              </a:rPr>
              <a:t>0 10001100 11011011011010000000000 </a:t>
            </a:r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685625" y="6172200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 New" pitchFamily="49" charset="0"/>
                <a:cs typeface="Courier New" pitchFamily="49" charset="0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3971" y="6172200"/>
            <a:ext cx="738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 New" pitchFamily="49" charset="0"/>
                <a:cs typeface="Courier New" pitchFamily="49" charset="0"/>
              </a:rPr>
              <a:t>exp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8452" y="6172200"/>
            <a:ext cx="923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frac</a:t>
            </a:r>
            <a:endParaRPr 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0" y="540603"/>
            <a:ext cx="2132765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sz="2400" dirty="0"/>
              <a:t>  =  </a:t>
            </a:r>
            <a:r>
              <a:rPr lang="en-US" sz="2400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Exp</a:t>
            </a:r>
            <a:r>
              <a:rPr lang="en-US" sz="2400" dirty="0"/>
              <a:t> –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23554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err="1"/>
              <a:t>Denormalized</a:t>
            </a:r>
            <a:r>
              <a:rPr lang="en-US" dirty="0"/>
              <a:t> Values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Condition: 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exp = 000…0</a:t>
            </a:r>
            <a:endParaRPr lang="en-US" dirty="0">
              <a:latin typeface="Calibri"/>
              <a:cs typeface="Calibri"/>
            </a:endParaRPr>
          </a:p>
          <a:p>
            <a:endParaRPr lang="en-US" dirty="0"/>
          </a:p>
          <a:p>
            <a:r>
              <a:rPr lang="en-US" dirty="0"/>
              <a:t>Exponent value: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dirty="0"/>
              <a:t> = 1 – Bias (instead of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dirty="0"/>
              <a:t> = 0 –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r>
              <a:rPr lang="en-US" dirty="0"/>
              <a:t>)</a:t>
            </a:r>
          </a:p>
          <a:p>
            <a:r>
              <a:rPr lang="en-US" dirty="0" err="1"/>
              <a:t>Significand</a:t>
            </a:r>
            <a:r>
              <a:rPr lang="en-US" dirty="0"/>
              <a:t> coded with implied leading 0: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/>
              <a:t> = 0.xxx…x</a:t>
            </a:r>
            <a:r>
              <a:rPr lang="en-US" baseline="-6000" dirty="0"/>
              <a:t>2</a:t>
            </a:r>
            <a:endParaRPr lang="en-US" dirty="0"/>
          </a:p>
          <a:p>
            <a:pPr marL="552450" lvl="1"/>
            <a:r>
              <a:rPr lang="en-US" sz="1800" dirty="0">
                <a:latin typeface="Courier New Bold" charset="0"/>
                <a:cs typeface="Courier New Bold" charset="0"/>
                <a:sym typeface="Courier New Bold" charset="0"/>
              </a:rPr>
              <a:t>xxx…</a:t>
            </a:r>
            <a:r>
              <a:rPr lang="en-US" sz="1800" dirty="0" err="1">
                <a:latin typeface="Courier New Bold" charset="0"/>
                <a:cs typeface="Courier New Bold" charset="0"/>
                <a:sym typeface="Courier New Bold" charset="0"/>
              </a:rPr>
              <a:t>x</a:t>
            </a:r>
            <a:r>
              <a:rPr lang="en-US" dirty="0"/>
              <a:t>: bits of </a:t>
            </a:r>
            <a:r>
              <a:rPr lang="en-US" sz="1800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endParaRPr lang="en-US" dirty="0"/>
          </a:p>
          <a:p>
            <a:r>
              <a:rPr lang="en-US" dirty="0"/>
              <a:t>Cases</a:t>
            </a:r>
          </a:p>
          <a:p>
            <a:pPr marL="552450" lvl="1"/>
            <a:r>
              <a:rPr lang="en-US" dirty="0"/>
              <a:t>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exp</a:t>
            </a:r>
            <a:r>
              <a:rPr lang="en-US" dirty="0"/>
              <a:t> = 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000…0</a:t>
            </a:r>
            <a:r>
              <a:rPr lang="en-US" dirty="0"/>
              <a:t>,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r>
              <a:rPr lang="en-US" dirty="0"/>
              <a:t> = 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000…0</a:t>
            </a:r>
            <a:endParaRPr lang="en-US" b="1" dirty="0">
              <a:latin typeface="Courier New"/>
              <a:cs typeface="Courier New"/>
            </a:endParaRPr>
          </a:p>
          <a:p>
            <a:pPr marL="838200" lvl="2"/>
            <a:r>
              <a:rPr lang="en-US" dirty="0"/>
              <a:t>Represents zero value</a:t>
            </a:r>
          </a:p>
          <a:p>
            <a:pPr marL="838200" lvl="2"/>
            <a:r>
              <a:rPr lang="en-US" dirty="0"/>
              <a:t>Note distinct values: +0 and –0 (why?)</a:t>
            </a:r>
          </a:p>
          <a:p>
            <a:pPr marL="552450" lvl="1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exp</a:t>
            </a:r>
            <a:r>
              <a:rPr lang="en-US" dirty="0"/>
              <a:t> = 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000…0</a:t>
            </a:r>
            <a:r>
              <a:rPr lang="en-US" dirty="0"/>
              <a:t>,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r>
              <a:rPr lang="en-US" dirty="0"/>
              <a:t> ≠ 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000…0</a:t>
            </a:r>
            <a:endParaRPr lang="en-US" b="1" dirty="0">
              <a:latin typeface="Courier New"/>
              <a:cs typeface="Courier New"/>
            </a:endParaRPr>
          </a:p>
          <a:p>
            <a:pPr marL="838200" lvl="2"/>
            <a:r>
              <a:rPr lang="en-US" dirty="0"/>
              <a:t>Numbers closest to 0.0</a:t>
            </a:r>
          </a:p>
          <a:p>
            <a:pPr marL="838200" lvl="2"/>
            <a:r>
              <a:rPr lang="en-US" dirty="0" err="1"/>
              <a:t>Equispaced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938851" y="540603"/>
            <a:ext cx="1971062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sz="2400" dirty="0"/>
              <a:t>  = 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1</a:t>
            </a:r>
            <a:r>
              <a:rPr lang="en-US" sz="2400" dirty="0"/>
              <a:t> –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24578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Special Values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Condition: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exp</a:t>
            </a:r>
            <a:r>
              <a:rPr lang="en-US" dirty="0"/>
              <a:t> =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111…1</a:t>
            </a:r>
            <a:endParaRPr lang="en-US" b="1" dirty="0">
              <a:latin typeface="Courier New"/>
              <a:cs typeface="Courier New"/>
            </a:endParaRPr>
          </a:p>
          <a:p>
            <a:endParaRPr lang="en-US" dirty="0"/>
          </a:p>
          <a:p>
            <a:r>
              <a:rPr lang="en-US" dirty="0"/>
              <a:t>Case: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exp</a:t>
            </a:r>
            <a:r>
              <a:rPr lang="en-US" dirty="0"/>
              <a:t> =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111…1</a:t>
            </a:r>
            <a:r>
              <a:rPr lang="en-US" dirty="0"/>
              <a:t>,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r>
              <a:rPr lang="en-US" dirty="0"/>
              <a:t> =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000…0</a:t>
            </a:r>
            <a:endParaRPr lang="en-US" b="1" dirty="0">
              <a:latin typeface="Courier New"/>
              <a:cs typeface="Courier New"/>
            </a:endParaRPr>
          </a:p>
          <a:p>
            <a:pPr marL="552450" lvl="1"/>
            <a:r>
              <a:rPr lang="en-US" dirty="0"/>
              <a:t>Represents value </a:t>
            </a:r>
            <a:r>
              <a:rPr lang="en-US" sz="2400" dirty="0">
                <a:sym typeface="Symbol"/>
              </a:rPr>
              <a:t></a:t>
            </a:r>
            <a:r>
              <a:rPr lang="en-US" dirty="0"/>
              <a:t> (infinity)</a:t>
            </a:r>
          </a:p>
          <a:p>
            <a:pPr marL="552450" lvl="1"/>
            <a:r>
              <a:rPr lang="en-US" dirty="0"/>
              <a:t>Operation that overflows</a:t>
            </a:r>
          </a:p>
          <a:p>
            <a:pPr marL="552450" lvl="1"/>
            <a:r>
              <a:rPr lang="en-US" dirty="0"/>
              <a:t>Both positive and negative</a:t>
            </a:r>
          </a:p>
          <a:p>
            <a:pPr marL="552450" lvl="1"/>
            <a:r>
              <a:rPr lang="en-US" dirty="0"/>
              <a:t>E.g., 1.0/0.0 = −1.0/−0.0 = +</a:t>
            </a:r>
            <a:r>
              <a:rPr lang="en-US" dirty="0">
                <a:sym typeface="Symbol"/>
              </a:rPr>
              <a:t></a:t>
            </a:r>
            <a:r>
              <a:rPr lang="en-US" dirty="0"/>
              <a:t>,  1.0/−0.0 = −</a:t>
            </a:r>
            <a:r>
              <a:rPr lang="en-US" dirty="0">
                <a:sym typeface="Symbol"/>
              </a:rPr>
              <a:t></a:t>
            </a:r>
            <a:endParaRPr lang="en-US" dirty="0"/>
          </a:p>
          <a:p>
            <a:endParaRPr lang="en-US" dirty="0"/>
          </a:p>
          <a:p>
            <a:r>
              <a:rPr lang="en-US" dirty="0"/>
              <a:t>Case: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exp</a:t>
            </a:r>
            <a:r>
              <a:rPr lang="en-US" dirty="0"/>
              <a:t> =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111…1</a:t>
            </a:r>
            <a:r>
              <a:rPr lang="en-US" dirty="0"/>
              <a:t>,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r>
              <a:rPr lang="en-US" dirty="0"/>
              <a:t> ≠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000…0</a:t>
            </a:r>
            <a:endParaRPr lang="en-US" b="1" dirty="0">
              <a:latin typeface="Courier New"/>
              <a:cs typeface="Courier New"/>
            </a:endParaRPr>
          </a:p>
          <a:p>
            <a:pPr marL="552450" lvl="1"/>
            <a:r>
              <a:rPr lang="en-US" dirty="0"/>
              <a:t>Not-a-Number (</a:t>
            </a:r>
            <a:r>
              <a:rPr lang="en-US" dirty="0" err="1"/>
              <a:t>NaN</a:t>
            </a:r>
            <a:r>
              <a:rPr lang="en-US" dirty="0"/>
              <a:t>)</a:t>
            </a:r>
          </a:p>
          <a:p>
            <a:pPr marL="552450" lvl="1"/>
            <a:r>
              <a:rPr lang="en-US" dirty="0"/>
              <a:t>Represents case when no numeric value can be determined</a:t>
            </a:r>
          </a:p>
          <a:p>
            <a:pPr marL="552450" lvl="1"/>
            <a:r>
              <a:rPr lang="en-US" dirty="0">
                <a:ea typeface="Apple Symbols" charset="0"/>
                <a:cs typeface="Apple Symbols" charset="0"/>
              </a:rPr>
              <a:t>E.g., </a:t>
            </a:r>
            <a:r>
              <a:rPr lang="en-US" dirty="0" err="1">
                <a:ea typeface="Apple Symbols" charset="0"/>
                <a:cs typeface="Apple Symbols" charset="0"/>
              </a:rPr>
              <a:t>sqrt</a:t>
            </a:r>
            <a:r>
              <a:rPr lang="en-US" dirty="0">
                <a:ea typeface="Apple Symbols" charset="0"/>
                <a:cs typeface="Apple Symbols" charset="0"/>
              </a:rPr>
              <a:t>(–1), </a:t>
            </a:r>
            <a:r>
              <a:rPr lang="en-US" dirty="0">
                <a:sym typeface="Symbol"/>
              </a:rPr>
              <a:t></a:t>
            </a:r>
            <a:r>
              <a:rPr lang="en-US" dirty="0">
                <a:ea typeface="Apple Symbols" charset="0"/>
                <a:cs typeface="Apple Symbols" charset="0"/>
              </a:rPr>
              <a:t> − </a:t>
            </a:r>
            <a:r>
              <a:rPr lang="en-US" dirty="0">
                <a:sym typeface="Symbol"/>
              </a:rPr>
              <a:t></a:t>
            </a:r>
            <a:r>
              <a:rPr lang="en-US" dirty="0">
                <a:ea typeface="Apple Symbols" charset="0"/>
                <a:cs typeface="Apple Symbols" charset="0"/>
              </a:rPr>
              <a:t>, </a:t>
            </a:r>
            <a:r>
              <a:rPr lang="en-US" dirty="0">
                <a:sym typeface="Symbol"/>
              </a:rPr>
              <a:t></a:t>
            </a:r>
            <a:r>
              <a:rPr lang="en-US" dirty="0">
                <a:ea typeface="Apple Symbols" charset="0"/>
                <a:cs typeface="Apple Symbols" charset="0"/>
              </a:rPr>
              <a:t> </a:t>
            </a:r>
            <a:r>
              <a:rPr lang="en-US" dirty="0">
                <a:ea typeface="Apple Symbols" charset="0"/>
                <a:cs typeface="Apple Symbols" charset="0"/>
                <a:sym typeface="Symbol"/>
              </a:rPr>
              <a:t></a:t>
            </a:r>
            <a:r>
              <a:rPr lang="en-US" dirty="0">
                <a:ea typeface="Apple Symbols" charset="0"/>
                <a:cs typeface="Apple Symbols" charset="0"/>
              </a:rPr>
              <a:t> 0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25602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083550" cy="1095375"/>
          </a:xfrm>
          <a:ln/>
        </p:spPr>
        <p:txBody>
          <a:bodyPr>
            <a:normAutofit/>
          </a:bodyPr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Visualization: Floating Point Encodings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838200" y="2960688"/>
            <a:ext cx="7315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8382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8153400" y="3417888"/>
            <a:ext cx="0" cy="2286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81534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42672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8153400" y="3570288"/>
            <a:ext cx="533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8686800" y="3417888"/>
            <a:ext cx="0" cy="2286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>
            <a:off x="304800" y="3484563"/>
            <a:ext cx="0" cy="2286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304800" y="3636963"/>
            <a:ext cx="533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838200" y="3484563"/>
            <a:ext cx="0" cy="2286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14" name="Rectangle 14"/>
          <p:cNvSpPr>
            <a:spLocks/>
          </p:cNvSpPr>
          <p:nvPr/>
        </p:nvSpPr>
        <p:spPr bwMode="auto">
          <a:xfrm>
            <a:off x="7772400" y="2451100"/>
            <a:ext cx="37670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+</a:t>
            </a:r>
            <a:r>
              <a:rPr lang="en-US" sz="1800" dirty="0">
                <a:latin typeface="+mn-lt"/>
                <a:sym typeface="Symbol"/>
              </a:rPr>
              <a:t></a:t>
            </a:r>
            <a:endParaRPr lang="en-US" sz="1800" dirty="0">
              <a:solidFill>
                <a:schemeClr val="tx1"/>
              </a:solidFill>
              <a:latin typeface="+mn-lt"/>
              <a:ea typeface="Symbol" pitchFamily="18" charset="2"/>
              <a:cs typeface="Symbol" pitchFamily="18" charset="2"/>
              <a:sym typeface="Symbol" pitchFamily="18" charset="2"/>
            </a:endParaRPr>
          </a:p>
        </p:txBody>
      </p:sp>
      <p:sp>
        <p:nvSpPr>
          <p:cNvPr id="25615" name="Rectangle 15"/>
          <p:cNvSpPr>
            <a:spLocks/>
          </p:cNvSpPr>
          <p:nvPr/>
        </p:nvSpPr>
        <p:spPr bwMode="auto">
          <a:xfrm>
            <a:off x="715963" y="2427288"/>
            <a:ext cx="37670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−</a:t>
            </a:r>
            <a:r>
              <a:rPr lang="en-US" sz="1800" dirty="0">
                <a:latin typeface="+mn-lt"/>
                <a:sym typeface="Symbol"/>
              </a:rPr>
              <a:t></a:t>
            </a:r>
            <a:endParaRPr lang="en-US" sz="1800" dirty="0">
              <a:solidFill>
                <a:schemeClr val="tx1"/>
              </a:solidFill>
              <a:latin typeface="+mn-lt"/>
              <a:ea typeface="Symbol" pitchFamily="18" charset="2"/>
              <a:cs typeface="Symbol" pitchFamily="18" charset="2"/>
              <a:sym typeface="Symbol" pitchFamily="18" charset="2"/>
            </a:endParaRPr>
          </a:p>
        </p:txBody>
      </p:sp>
      <p:sp>
        <p:nvSpPr>
          <p:cNvPr id="25616" name="Rectangle 16"/>
          <p:cNvSpPr>
            <a:spLocks/>
          </p:cNvSpPr>
          <p:nvPr/>
        </p:nvSpPr>
        <p:spPr bwMode="auto">
          <a:xfrm>
            <a:off x="3886200" y="3405188"/>
            <a:ext cx="331822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+mn-lt"/>
                <a:ea typeface="Symbol" pitchFamily="18" charset="2"/>
                <a:cs typeface="Symbol" pitchFamily="18" charset="2"/>
                <a:sym typeface="Symbol"/>
              </a:rPr>
              <a:t>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0</a:t>
            </a:r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58674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18" name="Rectangle 18"/>
          <p:cNvSpPr>
            <a:spLocks/>
          </p:cNvSpPr>
          <p:nvPr/>
        </p:nvSpPr>
        <p:spPr bwMode="auto">
          <a:xfrm>
            <a:off x="4737100" y="2579688"/>
            <a:ext cx="1032334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+Denorm</a:t>
            </a:r>
          </a:p>
        </p:txBody>
      </p:sp>
      <p:sp>
        <p:nvSpPr>
          <p:cNvPr id="25619" name="Rectangle 19"/>
          <p:cNvSpPr>
            <a:spLocks/>
          </p:cNvSpPr>
          <p:nvPr/>
        </p:nvSpPr>
        <p:spPr bwMode="auto">
          <a:xfrm>
            <a:off x="6096000" y="2579688"/>
            <a:ext cx="1378583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+Normalized</a:t>
            </a:r>
          </a:p>
        </p:txBody>
      </p:sp>
      <p:sp>
        <p:nvSpPr>
          <p:cNvPr id="25620" name="Rectangle 20"/>
          <p:cNvSpPr>
            <a:spLocks/>
          </p:cNvSpPr>
          <p:nvPr/>
        </p:nvSpPr>
        <p:spPr bwMode="auto">
          <a:xfrm>
            <a:off x="3048000" y="2593975"/>
            <a:ext cx="1032334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−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Denorm</a:t>
            </a:r>
            <a:endParaRPr lang="en-US" sz="1800" dirty="0">
              <a:solidFill>
                <a:schemeClr val="tx1"/>
              </a:solidFill>
              <a:latin typeface="+mn-lt"/>
              <a:ea typeface="Calibri" charset="0"/>
              <a:cs typeface="Calibri" charset="0"/>
              <a:sym typeface="Calibri" charset="0"/>
            </a:endParaRPr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auto">
          <a:xfrm>
            <a:off x="30480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2" name="Rectangle 22"/>
          <p:cNvSpPr>
            <a:spLocks/>
          </p:cNvSpPr>
          <p:nvPr/>
        </p:nvSpPr>
        <p:spPr bwMode="auto">
          <a:xfrm>
            <a:off x="1403350" y="2579688"/>
            <a:ext cx="1378583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−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Normalized</a:t>
            </a:r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>
            <a:off x="47244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4" name="Line 24"/>
          <p:cNvSpPr>
            <a:spLocks noChangeShapeType="1"/>
          </p:cNvSpPr>
          <p:nvPr/>
        </p:nvSpPr>
        <p:spPr bwMode="auto">
          <a:xfrm>
            <a:off x="44958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5" name="Line 25"/>
          <p:cNvSpPr>
            <a:spLocks noChangeShapeType="1"/>
          </p:cNvSpPr>
          <p:nvPr/>
        </p:nvSpPr>
        <p:spPr bwMode="auto">
          <a:xfrm>
            <a:off x="79248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6" name="Line 26"/>
          <p:cNvSpPr>
            <a:spLocks noChangeShapeType="1"/>
          </p:cNvSpPr>
          <p:nvPr/>
        </p:nvSpPr>
        <p:spPr bwMode="auto">
          <a:xfrm>
            <a:off x="11430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7" name="Line 27"/>
          <p:cNvSpPr>
            <a:spLocks noChangeShapeType="1"/>
          </p:cNvSpPr>
          <p:nvPr/>
        </p:nvSpPr>
        <p:spPr bwMode="auto">
          <a:xfrm rot="10800000" flipH="1">
            <a:off x="4191000" y="3027363"/>
            <a:ext cx="228600" cy="381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8" name="Line 28"/>
          <p:cNvSpPr>
            <a:spLocks noChangeShapeType="1"/>
          </p:cNvSpPr>
          <p:nvPr/>
        </p:nvSpPr>
        <p:spPr bwMode="auto">
          <a:xfrm rot="10800000">
            <a:off x="4572000" y="3027363"/>
            <a:ext cx="228600" cy="381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9" name="Rectangle 29"/>
          <p:cNvSpPr>
            <a:spLocks/>
          </p:cNvSpPr>
          <p:nvPr/>
        </p:nvSpPr>
        <p:spPr bwMode="auto">
          <a:xfrm>
            <a:off x="4572000" y="3408363"/>
            <a:ext cx="339837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+0</a:t>
            </a:r>
          </a:p>
        </p:txBody>
      </p:sp>
      <p:sp>
        <p:nvSpPr>
          <p:cNvPr id="25630" name="Rectangle 30"/>
          <p:cNvSpPr>
            <a:spLocks/>
          </p:cNvSpPr>
          <p:nvPr/>
        </p:nvSpPr>
        <p:spPr bwMode="auto">
          <a:xfrm>
            <a:off x="320675" y="3255963"/>
            <a:ext cx="53860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NaN</a:t>
            </a:r>
          </a:p>
        </p:txBody>
      </p:sp>
      <p:sp>
        <p:nvSpPr>
          <p:cNvPr id="25631" name="Rectangle 31"/>
          <p:cNvSpPr>
            <a:spLocks/>
          </p:cNvSpPr>
          <p:nvPr/>
        </p:nvSpPr>
        <p:spPr bwMode="auto">
          <a:xfrm>
            <a:off x="8161338" y="3179763"/>
            <a:ext cx="53860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NaN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26626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Today: Floating Point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2662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marL="215900" indent="-215900">
              <a:spcBef>
                <a:spcPct val="0"/>
              </a:spcBef>
            </a:pPr>
            <a:r>
              <a:rPr lang="en-US">
                <a:solidFill>
                  <a:srgbClr val="A5A5A5"/>
                </a:solidFill>
                <a:ea typeface="Calibri" charset="0"/>
                <a:cs typeface="Calibri" charset="0"/>
              </a:rPr>
              <a:t>Background: Fractional binary numbers</a:t>
            </a:r>
            <a:endParaRPr lang="en-US"/>
          </a:p>
          <a:p>
            <a:pPr marL="215900" indent="-215900"/>
            <a:r>
              <a:rPr lang="en-US">
                <a:solidFill>
                  <a:srgbClr val="A5A5A5"/>
                </a:solidFill>
                <a:ea typeface="Calibri" charset="0"/>
                <a:cs typeface="Calibri" charset="0"/>
              </a:rPr>
              <a:t>IEEE floating point standard: Definition</a:t>
            </a:r>
            <a:endParaRPr lang="en-US"/>
          </a:p>
          <a:p>
            <a:pPr marL="215900" indent="-215900"/>
            <a:r>
              <a:rPr lang="en-US">
                <a:ea typeface="Calibri" charset="0"/>
                <a:cs typeface="Calibri" charset="0"/>
              </a:rPr>
              <a:t>Example and properties</a:t>
            </a:r>
            <a:endParaRPr lang="en-US"/>
          </a:p>
          <a:p>
            <a:pPr marL="215900" indent="-215900"/>
            <a:r>
              <a:rPr lang="en-US">
                <a:solidFill>
                  <a:srgbClr val="A5A5A5"/>
                </a:solidFill>
                <a:ea typeface="Calibri" charset="0"/>
                <a:cs typeface="Calibri" charset="0"/>
              </a:rPr>
              <a:t>Rounding, addition, multiplication</a:t>
            </a:r>
            <a:endParaRPr lang="en-US"/>
          </a:p>
          <a:p>
            <a:pPr marL="215900" indent="-215900"/>
            <a:r>
              <a:rPr lang="en-US">
                <a:solidFill>
                  <a:srgbClr val="A5A5A5"/>
                </a:solidFill>
                <a:ea typeface="Calibri" charset="0"/>
                <a:cs typeface="Calibri" charset="0"/>
              </a:rPr>
              <a:t>Floating point in C</a:t>
            </a:r>
            <a:endParaRPr lang="en-US"/>
          </a:p>
          <a:p>
            <a:pPr marL="215900" indent="-215900"/>
            <a:r>
              <a:rPr lang="en-US">
                <a:solidFill>
                  <a:srgbClr val="A5A5A5"/>
                </a:solidFill>
                <a:ea typeface="Calibri" charset="0"/>
                <a:cs typeface="Calibri" charset="0"/>
              </a:rPr>
              <a:t>Sum</a:t>
            </a:r>
            <a:r>
              <a:rPr lang="en-US">
                <a:solidFill>
                  <a:srgbClr val="B3B3B3"/>
                </a:solidFill>
                <a:ea typeface="Calibri" charset="0"/>
                <a:cs typeface="Calibri" charset="0"/>
              </a:rPr>
              <a:t>m</a:t>
            </a:r>
            <a:r>
              <a:rPr lang="en-US">
                <a:solidFill>
                  <a:srgbClr val="A5A5A5"/>
                </a:solidFill>
                <a:ea typeface="Calibri" charset="0"/>
                <a:cs typeface="Calibri" charset="0"/>
              </a:rPr>
              <a:t>ary</a:t>
            </a:r>
            <a:endParaRPr lang="en-US">
              <a:solidFill>
                <a:srgbClr val="A5A5A5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27650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Tiny Floating Point Example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2755900"/>
            <a:ext cx="8382000" cy="4076700"/>
          </a:xfrm>
          <a:ln/>
        </p:spPr>
        <p:txBody>
          <a:bodyPr/>
          <a:lstStyle/>
          <a:p>
            <a:r>
              <a:rPr lang="en-US"/>
              <a:t>8-bit Floating Point Representation</a:t>
            </a:r>
          </a:p>
          <a:p>
            <a:pPr marL="552450" lvl="1"/>
            <a:r>
              <a:rPr lang="en-US"/>
              <a:t>the sign bit is in the most significant bit</a:t>
            </a:r>
          </a:p>
          <a:p>
            <a:pPr marL="552450" lvl="1"/>
            <a:r>
              <a:rPr lang="en-US"/>
              <a:t>the next four bits are the exponent, with a bias of 7</a:t>
            </a:r>
          </a:p>
          <a:p>
            <a:pPr marL="552450" lvl="1"/>
            <a:r>
              <a:rPr lang="en-US"/>
              <a:t>the last three bits are the </a:t>
            </a:r>
            <a:r>
              <a:rPr lang="en-US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endParaRPr lang="en-US"/>
          </a:p>
          <a:p>
            <a:endParaRPr lang="en-US"/>
          </a:p>
          <a:p>
            <a:r>
              <a:rPr lang="en-US"/>
              <a:t>Same general form as IEEE Format</a:t>
            </a:r>
          </a:p>
          <a:p>
            <a:pPr marL="552450" lvl="1"/>
            <a:r>
              <a:rPr lang="en-US"/>
              <a:t>normalized, denormalized</a:t>
            </a:r>
          </a:p>
          <a:p>
            <a:pPr marL="552450" lvl="1"/>
            <a:r>
              <a:rPr lang="en-US"/>
              <a:t>representation of 0, NaN, infinity</a:t>
            </a:r>
          </a:p>
        </p:txBody>
      </p:sp>
      <p:graphicFrame>
        <p:nvGraphicFramePr>
          <p:cNvPr id="27653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753814"/>
              </p:ext>
            </p:extLst>
          </p:nvPr>
        </p:nvGraphicFramePr>
        <p:xfrm>
          <a:off x="1955800" y="1574800"/>
          <a:ext cx="4064000" cy="1016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frac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4-bits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28674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28675" name="Rectangle 3"/>
          <p:cNvSpPr>
            <a:spLocks/>
          </p:cNvSpPr>
          <p:nvPr/>
        </p:nvSpPr>
        <p:spPr bwMode="auto">
          <a:xfrm>
            <a:off x="0" y="6019800"/>
            <a:ext cx="8928100" cy="381000"/>
          </a:xfrm>
          <a:prstGeom prst="rect">
            <a:avLst/>
          </a:prstGeom>
          <a:solidFill>
            <a:srgbClr val="EFBFBF"/>
          </a:solidFill>
          <a:ln w="25400" cap="flat">
            <a:noFill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 sz="4000" b="1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8676" name="Rectangle 4"/>
          <p:cNvSpPr>
            <a:spLocks/>
          </p:cNvSpPr>
          <p:nvPr/>
        </p:nvSpPr>
        <p:spPr bwMode="auto">
          <a:xfrm>
            <a:off x="76200" y="3124200"/>
            <a:ext cx="8928100" cy="2895600"/>
          </a:xfrm>
          <a:prstGeom prst="rect">
            <a:avLst/>
          </a:prstGeom>
          <a:solidFill>
            <a:srgbClr val="F6F5BD"/>
          </a:solidFill>
          <a:ln w="25400" cap="flat">
            <a:noFill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 sz="4000" b="1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8677" name="Rectangle 5"/>
          <p:cNvSpPr>
            <a:spLocks/>
          </p:cNvSpPr>
          <p:nvPr/>
        </p:nvSpPr>
        <p:spPr bwMode="auto">
          <a:xfrm>
            <a:off x="1524000" y="990600"/>
            <a:ext cx="4648200" cy="5562600"/>
          </a:xfrm>
          <a:prstGeom prst="rect">
            <a:avLst/>
          </a:prstGeom>
          <a:noFill/>
          <a:ln w="25400" cap="flat">
            <a:noFill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exp 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frac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ea typeface="Calibri Bold Italic" charset="0"/>
                <a:cs typeface="Courier New" pitchFamily="49" charset="0"/>
                <a:sym typeface="Calibri Bold Italic" charset="0"/>
              </a:rPr>
              <a:t>E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ea typeface="Calibri Bold" charset="0"/>
                <a:cs typeface="Courier New" pitchFamily="49" charset="0"/>
                <a:sym typeface="Calibri Bold" charset="0"/>
              </a:rPr>
              <a:t>Value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spcBef>
                <a:spcPts val="1200"/>
              </a:spcBef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0000 000	-6	0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0000 001	-6	1/8*1/64 = 1/512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0000 010	-6	2/8*1/64 = 2/512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…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0000 110	-6	6/8*1/64 = 6/512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0000 111	-6	7/8*1/64 = 7/512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0001 000	-6	8/8*1/64 = 8/512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0001 001  	-6	9/8*1/64 = 9/512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…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0110 110	-1	14/8*1/2 = 14/16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0110 111	-1	15/8*1/2 = 15/16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0111 000	0	8/8*1    = 1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0111 001	0	9/8*1    = 9/8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0111 010	0	10/8*1   = 10/8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…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1110 110	7	14/8*128 = 224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1110 111	7	15/8*128 = 240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1111 000	n/a	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inf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254000"/>
            <a:ext cx="8382000" cy="927100"/>
          </a:xfrm>
          <a:ln/>
        </p:spPr>
        <p:txBody>
          <a:bodyPr/>
          <a:lstStyle/>
          <a:p>
            <a:pPr marL="119063" indent="-119063"/>
            <a:r>
              <a:rPr lang="en-US"/>
              <a:t>Dynamic Range (Positive Only)</a:t>
            </a:r>
          </a:p>
        </p:txBody>
      </p:sp>
      <p:sp>
        <p:nvSpPr>
          <p:cNvPr id="28680" name="Rectangle 8"/>
          <p:cNvSpPr>
            <a:spLocks/>
          </p:cNvSpPr>
          <p:nvPr/>
        </p:nvSpPr>
        <p:spPr bwMode="auto">
          <a:xfrm>
            <a:off x="6858000" y="1743075"/>
            <a:ext cx="1514838" cy="323165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closest to zero</a:t>
            </a:r>
          </a:p>
        </p:txBody>
      </p:sp>
      <p:sp>
        <p:nvSpPr>
          <p:cNvPr id="28681" name="Rectangle 9"/>
          <p:cNvSpPr>
            <a:spLocks/>
          </p:cNvSpPr>
          <p:nvPr/>
        </p:nvSpPr>
        <p:spPr bwMode="auto">
          <a:xfrm>
            <a:off x="6858000" y="2819400"/>
            <a:ext cx="1559722" cy="323165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largest denorm</a:t>
            </a:r>
          </a:p>
        </p:txBody>
      </p:sp>
      <p:sp>
        <p:nvSpPr>
          <p:cNvPr id="28682" name="Rectangle 10"/>
          <p:cNvSpPr>
            <a:spLocks/>
          </p:cNvSpPr>
          <p:nvPr/>
        </p:nvSpPr>
        <p:spPr bwMode="auto">
          <a:xfrm>
            <a:off x="6858000" y="3124200"/>
            <a:ext cx="1469954" cy="323165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smallest norm</a:t>
            </a:r>
          </a:p>
        </p:txBody>
      </p:sp>
      <p:sp>
        <p:nvSpPr>
          <p:cNvPr id="28683" name="Rectangle 11"/>
          <p:cNvSpPr>
            <a:spLocks/>
          </p:cNvSpPr>
          <p:nvPr/>
        </p:nvSpPr>
        <p:spPr bwMode="auto">
          <a:xfrm>
            <a:off x="6858000" y="4114800"/>
            <a:ext cx="1846659" cy="323165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closest to 1 below</a:t>
            </a:r>
          </a:p>
        </p:txBody>
      </p:sp>
      <p:sp>
        <p:nvSpPr>
          <p:cNvPr id="28684" name="Rectangle 12"/>
          <p:cNvSpPr>
            <a:spLocks/>
          </p:cNvSpPr>
          <p:nvPr/>
        </p:nvSpPr>
        <p:spPr bwMode="auto">
          <a:xfrm>
            <a:off x="6858000" y="4706035"/>
            <a:ext cx="1856277" cy="323165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closest to 1 above</a:t>
            </a:r>
          </a:p>
        </p:txBody>
      </p:sp>
      <p:sp>
        <p:nvSpPr>
          <p:cNvPr id="28685" name="Rectangle 13"/>
          <p:cNvSpPr>
            <a:spLocks/>
          </p:cNvSpPr>
          <p:nvPr/>
        </p:nvSpPr>
        <p:spPr bwMode="auto">
          <a:xfrm>
            <a:off x="6858000" y="5715000"/>
            <a:ext cx="1320874" cy="323165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largest norm</a:t>
            </a:r>
          </a:p>
        </p:txBody>
      </p:sp>
      <p:sp>
        <p:nvSpPr>
          <p:cNvPr id="28686" name="Rectangle 14"/>
          <p:cNvSpPr>
            <a:spLocks/>
          </p:cNvSpPr>
          <p:nvPr/>
        </p:nvSpPr>
        <p:spPr bwMode="auto">
          <a:xfrm>
            <a:off x="60325" y="1981200"/>
            <a:ext cx="1421864" cy="5693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Denormalized</a:t>
            </a:r>
            <a:endParaRPr lang="en-US" sz="1600" b="1">
              <a:solidFill>
                <a:schemeClr val="tx1"/>
              </a:solidFill>
              <a:latin typeface="+mn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numbers</a:t>
            </a:r>
          </a:p>
        </p:txBody>
      </p:sp>
      <p:sp>
        <p:nvSpPr>
          <p:cNvPr id="28687" name="Rectangle 15"/>
          <p:cNvSpPr>
            <a:spLocks/>
          </p:cNvSpPr>
          <p:nvPr/>
        </p:nvSpPr>
        <p:spPr bwMode="auto">
          <a:xfrm>
            <a:off x="73025" y="4343400"/>
            <a:ext cx="1183016" cy="5693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Normalized</a:t>
            </a:r>
            <a:endParaRPr lang="en-US" sz="1600" b="1">
              <a:solidFill>
                <a:schemeClr val="tx1"/>
              </a:solidFill>
              <a:latin typeface="+mn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numbers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77000" y="540603"/>
            <a:ext cx="2419463" cy="1200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n: E = </a:t>
            </a:r>
            <a:r>
              <a:rPr lang="en-US" sz="2400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Exp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 – Bias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d: E</a:t>
            </a:r>
            <a:r>
              <a:rPr lang="en-US" sz="2400" dirty="0"/>
              <a:t> =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1</a:t>
            </a:r>
            <a:r>
              <a:rPr lang="en-US" sz="2400" dirty="0"/>
              <a:t> –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30" name="Object 1024"/>
          <p:cNvGraphicFramePr>
            <a:graphicFrameLocks noChangeAspect="1"/>
          </p:cNvGraphicFramePr>
          <p:nvPr/>
        </p:nvGraphicFramePr>
        <p:xfrm>
          <a:off x="381000" y="4419600"/>
          <a:ext cx="8326438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848600" imgH="952500" progId="Excel.Sheet.8">
                  <p:embed/>
                </p:oleObj>
              </mc:Choice>
              <mc:Fallback>
                <p:oleObj name="Worksheet" r:id="rId2" imgW="7848600" imgH="952500" progId="Excel.Sheet.8">
                  <p:embed/>
                  <p:pic>
                    <p:nvPicPr>
                      <p:cNvPr id="2973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419600"/>
                        <a:ext cx="8326438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8" name="Rectangle 2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29699" name="Rectangle 3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Distribution of Values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6-bit IEEE-like format</a:t>
            </a:r>
          </a:p>
          <a:p>
            <a:pPr marL="552450" lvl="1"/>
            <a:r>
              <a:rPr lang="en-US" dirty="0"/>
              <a:t>e = 3 exponent bits</a:t>
            </a:r>
          </a:p>
          <a:p>
            <a:pPr marL="552450" lvl="1"/>
            <a:r>
              <a:rPr lang="en-US" dirty="0"/>
              <a:t>f = 2 fraction bits</a:t>
            </a:r>
          </a:p>
          <a:p>
            <a:pPr marL="552450" lvl="1"/>
            <a:r>
              <a:rPr lang="en-US" dirty="0"/>
              <a:t>Bias is 2</a:t>
            </a:r>
            <a:r>
              <a:rPr lang="en-US" baseline="30000" dirty="0"/>
              <a:t>3-1</a:t>
            </a:r>
            <a:r>
              <a:rPr lang="en-US" dirty="0"/>
              <a:t>-1 = 3</a:t>
            </a:r>
          </a:p>
          <a:p>
            <a:pPr marL="552450" lvl="1"/>
            <a:endParaRPr lang="en-US" dirty="0"/>
          </a:p>
          <a:p>
            <a:r>
              <a:rPr lang="en-US" dirty="0"/>
              <a:t>Notice how the distribution gets denser toward zero. </a:t>
            </a:r>
          </a:p>
        </p:txBody>
      </p:sp>
      <p:sp>
        <p:nvSpPr>
          <p:cNvPr id="29703" name="Rectangle 7"/>
          <p:cNvSpPr>
            <a:spLocks/>
          </p:cNvSpPr>
          <p:nvPr/>
        </p:nvSpPr>
        <p:spPr bwMode="auto">
          <a:xfrm>
            <a:off x="5486400" y="3810000"/>
            <a:ext cx="1082349" cy="36933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8 values</a:t>
            </a:r>
          </a:p>
        </p:txBody>
      </p:sp>
      <p:graphicFrame>
        <p:nvGraphicFramePr>
          <p:cNvPr id="29705" name="Group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26717"/>
              </p:ext>
            </p:extLst>
          </p:nvPr>
        </p:nvGraphicFramePr>
        <p:xfrm>
          <a:off x="4191000" y="2032000"/>
          <a:ext cx="4064000" cy="1016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frac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2-bits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6" name="Straight Arrow Connector 35"/>
          <p:cNvCxnSpPr>
            <a:stCxn id="29703" idx="1"/>
          </p:cNvCxnSpPr>
          <p:nvPr/>
        </p:nvCxnSpPr>
        <p:spPr bwMode="auto">
          <a:xfrm rot="10800000" flipV="1">
            <a:off x="4572000" y="3994666"/>
            <a:ext cx="914400" cy="42493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30722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Distribution of Values (close-up view)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/>
              <a:t>6-bit IEEE-like format</a:t>
            </a:r>
          </a:p>
          <a:p>
            <a:pPr marL="552450" lvl="1"/>
            <a:r>
              <a:rPr lang="en-US"/>
              <a:t>e = 3 exponent bits</a:t>
            </a:r>
          </a:p>
          <a:p>
            <a:pPr marL="552450" lvl="1"/>
            <a:r>
              <a:rPr lang="en-US"/>
              <a:t>f = 2 fraction bits</a:t>
            </a:r>
          </a:p>
          <a:p>
            <a:pPr marL="552450" lvl="1"/>
            <a:r>
              <a:rPr lang="en-US"/>
              <a:t>Bias is 3</a:t>
            </a:r>
          </a:p>
        </p:txBody>
      </p:sp>
      <p:graphicFrame>
        <p:nvGraphicFramePr>
          <p:cNvPr id="30726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558112"/>
              </p:ext>
            </p:extLst>
          </p:nvPr>
        </p:nvGraphicFramePr>
        <p:xfrm>
          <a:off x="4191000" y="2032000"/>
          <a:ext cx="4064000" cy="1016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frac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2-bits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0751" name="Object 1024"/>
          <p:cNvGraphicFramePr>
            <a:graphicFrameLocks noChangeAspect="1"/>
          </p:cNvGraphicFramePr>
          <p:nvPr/>
        </p:nvGraphicFramePr>
        <p:xfrm>
          <a:off x="404813" y="3924300"/>
          <a:ext cx="8335962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848600" imgH="965200" progId="Excel.Sheet.8">
                  <p:embed/>
                </p:oleObj>
              </mc:Choice>
              <mc:Fallback>
                <p:oleObj name="Worksheet" r:id="rId2" imgW="7848600" imgH="965200" progId="Excel.Sheet.8">
                  <p:embed/>
                  <p:pic>
                    <p:nvPicPr>
                      <p:cNvPr id="30751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3" y="3924300"/>
                        <a:ext cx="8335962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32770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Special Properties of </a:t>
            </a:r>
            <a:r>
              <a:rPr lang="en-US"/>
              <a:t>the IEEE Encoding</a:t>
            </a:r>
            <a:endParaRPr lang="en-US" dirty="0"/>
          </a:p>
        </p:txBody>
      </p:sp>
      <p:sp>
        <p:nvSpPr>
          <p:cNvPr id="32772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FP Zero Same as Integer Zero</a:t>
            </a:r>
          </a:p>
          <a:p>
            <a:pPr marL="552450" lvl="1"/>
            <a:r>
              <a:rPr lang="en-US" dirty="0"/>
              <a:t>All bits = 0</a:t>
            </a:r>
          </a:p>
          <a:p>
            <a:endParaRPr lang="en-US" dirty="0"/>
          </a:p>
          <a:p>
            <a:r>
              <a:rPr lang="en-US" dirty="0"/>
              <a:t>Can (Almost) Use Unsigned Integer Comparison</a:t>
            </a:r>
          </a:p>
          <a:p>
            <a:pPr marL="552450" lvl="1"/>
            <a:r>
              <a:rPr lang="en-US" dirty="0"/>
              <a:t>Must first compare sign bits</a:t>
            </a:r>
          </a:p>
          <a:p>
            <a:pPr marL="552450" lvl="1"/>
            <a:r>
              <a:rPr lang="en-US" dirty="0"/>
              <a:t>Must consider −0 = 0</a:t>
            </a:r>
          </a:p>
          <a:p>
            <a:pPr marL="552450" lvl="1"/>
            <a:r>
              <a:rPr lang="en-US" dirty="0" err="1"/>
              <a:t>NaNs</a:t>
            </a:r>
            <a:r>
              <a:rPr lang="en-US" dirty="0"/>
              <a:t> problematic</a:t>
            </a:r>
          </a:p>
          <a:p>
            <a:pPr marL="838200" lvl="2"/>
            <a:r>
              <a:rPr lang="en-US" dirty="0"/>
              <a:t>Will be greater than any other values</a:t>
            </a:r>
          </a:p>
          <a:p>
            <a:pPr marL="838200" lvl="2"/>
            <a:r>
              <a:rPr lang="en-US" dirty="0"/>
              <a:t>What should comparison yield?</a:t>
            </a:r>
          </a:p>
          <a:p>
            <a:pPr marL="552450" lvl="1"/>
            <a:r>
              <a:rPr lang="en-US" dirty="0"/>
              <a:t> Otherwise OK</a:t>
            </a:r>
          </a:p>
          <a:p>
            <a:pPr marL="838200" lvl="2"/>
            <a:r>
              <a:rPr lang="en-US" dirty="0" err="1"/>
              <a:t>Denorm</a:t>
            </a:r>
            <a:r>
              <a:rPr lang="en-US" dirty="0"/>
              <a:t> vs. normalized</a:t>
            </a:r>
          </a:p>
          <a:p>
            <a:pPr marL="838200" lvl="2"/>
            <a:r>
              <a:rPr lang="en-US" dirty="0"/>
              <a:t>Normalized vs. infinity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33794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Today: Floating Point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>
                <a:solidFill>
                  <a:srgbClr val="B3B3B3"/>
                </a:solidFill>
              </a:rPr>
              <a:t>Background: Fractional binary numbers</a:t>
            </a:r>
          </a:p>
          <a:p>
            <a:r>
              <a:rPr lang="en-US">
                <a:solidFill>
                  <a:srgbClr val="B3B3B3"/>
                </a:solidFill>
              </a:rPr>
              <a:t>IEEE floating point standard: Definition</a:t>
            </a:r>
          </a:p>
          <a:p>
            <a:r>
              <a:rPr lang="en-US">
                <a:solidFill>
                  <a:srgbClr val="B3B3B3"/>
                </a:solidFill>
              </a:rPr>
              <a:t>Example and properties</a:t>
            </a:r>
          </a:p>
          <a:p>
            <a:r>
              <a:rPr lang="en-US"/>
              <a:t>Rounding, addition, multiplication</a:t>
            </a:r>
          </a:p>
          <a:p>
            <a:r>
              <a:rPr lang="en-US">
                <a:solidFill>
                  <a:srgbClr val="B3B3B3"/>
                </a:solidFill>
              </a:rPr>
              <a:t>Floating point in C</a:t>
            </a:r>
          </a:p>
          <a:p>
            <a:r>
              <a:rPr lang="en-US">
                <a:solidFill>
                  <a:srgbClr val="B3B3B3"/>
                </a:solidFill>
              </a:rPr>
              <a:t>Summary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34818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Operations: Basic Idea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x +</a:t>
            </a:r>
            <a:r>
              <a:rPr lang="en-US" baseline="-6000" dirty="0">
                <a:latin typeface="Courier New Bold" charset="0"/>
                <a:cs typeface="Courier New Bold" charset="0"/>
                <a:sym typeface="Courier New Bold" charset="0"/>
              </a:rPr>
              <a:t>f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y = Round(x + y)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endParaRPr lang="en-US" dirty="0">
              <a:latin typeface="Courier New Bold" charset="0"/>
              <a:sym typeface="Courier New Bold" charset="0"/>
            </a:endParaRPr>
          </a:p>
          <a:p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x </a:t>
            </a:r>
            <a:r>
              <a:rPr lang="en-US" dirty="0">
                <a:latin typeface="Courier New Bold" charset="0"/>
                <a:cs typeface="Courier New Bold" charset="0"/>
                <a:sym typeface="Symbol"/>
              </a:rPr>
              <a:t></a:t>
            </a:r>
            <a:r>
              <a:rPr lang="en-US" baseline="-6000" dirty="0">
                <a:latin typeface="Courier New Bold" charset="0"/>
                <a:cs typeface="Courier New Bold" charset="0"/>
                <a:sym typeface="Courier New Bold" charset="0"/>
              </a:rPr>
              <a:t>f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y = Round(x </a:t>
            </a:r>
            <a:r>
              <a:rPr lang="en-US" dirty="0">
                <a:latin typeface="Courier New Bold" charset="0"/>
                <a:cs typeface="Courier New Bold" charset="0"/>
                <a:sym typeface="Symbol"/>
              </a:rPr>
              <a:t>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y)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endParaRPr lang="en-US" dirty="0"/>
          </a:p>
          <a:p>
            <a:r>
              <a:rPr lang="en-US" dirty="0"/>
              <a:t>Basic idea</a:t>
            </a:r>
          </a:p>
          <a:p>
            <a:pPr marL="552450" lvl="1"/>
            <a:r>
              <a:rPr lang="en-US" dirty="0"/>
              <a:t>First </a:t>
            </a:r>
            <a:r>
              <a:rPr lang="en-US" dirty="0">
                <a:solidFill>
                  <a:srgbClr val="980002"/>
                </a:solidFill>
              </a:rPr>
              <a:t>compute exact result</a:t>
            </a:r>
            <a:endParaRPr lang="en-US" dirty="0"/>
          </a:p>
          <a:p>
            <a:pPr marL="552450" lvl="1"/>
            <a:r>
              <a:rPr lang="en-US" dirty="0"/>
              <a:t>Make it fit into desired precision</a:t>
            </a:r>
          </a:p>
          <a:p>
            <a:pPr marL="838200" lvl="2"/>
            <a:r>
              <a:rPr lang="en-US" dirty="0"/>
              <a:t>Possibly overflow if exponent too large</a:t>
            </a:r>
          </a:p>
          <a:p>
            <a:pPr marL="838200" lvl="2"/>
            <a:r>
              <a:rPr lang="en-US" dirty="0"/>
              <a:t>Possibly </a:t>
            </a:r>
            <a:r>
              <a:rPr lang="en-US" dirty="0">
                <a:solidFill>
                  <a:srgbClr val="980002"/>
                </a:solidFill>
              </a:rPr>
              <a:t>round to fit into</a:t>
            </a:r>
            <a:r>
              <a:rPr lang="en-US" dirty="0"/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endParaRPr lang="en-US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35842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Rounding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r>
              <a:rPr lang="en-US" dirty="0"/>
              <a:t>Rounding Modes (illustrate with $ rounding)</a:t>
            </a:r>
          </a:p>
          <a:p>
            <a:pPr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endParaRPr lang="en-US" dirty="0"/>
          </a:p>
          <a:p>
            <a:pPr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r>
              <a:rPr lang="en-US" dirty="0"/>
              <a:t>	$1.40	$1.60	$1.50	$2.50	–$1.50</a:t>
            </a:r>
          </a:p>
          <a:p>
            <a:pPr marL="552450" lvl="1"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r>
              <a:rPr lang="en-US" dirty="0"/>
              <a:t>Towards zero	$1	$1	$1	$2	–$1</a:t>
            </a:r>
          </a:p>
          <a:p>
            <a:pPr marL="552450" lvl="1"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r>
              <a:rPr lang="en-US" dirty="0"/>
              <a:t>Round down (−</a:t>
            </a:r>
            <a:r>
              <a:rPr lang="en-US" dirty="0">
                <a:sym typeface="Symbol"/>
              </a:rPr>
              <a:t></a:t>
            </a:r>
            <a:r>
              <a:rPr lang="en-US" dirty="0"/>
              <a:t>)	$1	$1	$1	$2	–$2</a:t>
            </a:r>
          </a:p>
          <a:p>
            <a:pPr marL="552450" lvl="1"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r>
              <a:rPr lang="en-US" dirty="0"/>
              <a:t>Round up (+</a:t>
            </a:r>
            <a:r>
              <a:rPr lang="en-US" dirty="0">
                <a:sym typeface="Symbol"/>
              </a:rPr>
              <a:t></a:t>
            </a:r>
            <a:r>
              <a:rPr lang="en-US" dirty="0"/>
              <a:t>) 	$2	$2	$2	$3	–$1</a:t>
            </a:r>
          </a:p>
          <a:p>
            <a:pPr marL="552450" lvl="1"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r>
              <a:rPr lang="en-US" dirty="0"/>
              <a:t>Nearest Even (default)	$1	$2	$2	$2	–$2</a:t>
            </a:r>
          </a:p>
          <a:p>
            <a:pPr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endParaRPr lang="en-US" dirty="0"/>
          </a:p>
          <a:p>
            <a:pPr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36866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Closer Look at Round-To-Even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82000" cy="5435600"/>
          </a:xfrm>
          <a:ln/>
        </p:spPr>
        <p:txBody>
          <a:bodyPr/>
          <a:lstStyle/>
          <a:p>
            <a:r>
              <a:rPr lang="en-US" dirty="0"/>
              <a:t>Default Rounding Mode</a:t>
            </a:r>
          </a:p>
          <a:p>
            <a:pPr marL="552450" lvl="1"/>
            <a:r>
              <a:rPr lang="en-US" dirty="0"/>
              <a:t>Hard to get any other kind without dropping into assembly</a:t>
            </a:r>
          </a:p>
          <a:p>
            <a:pPr marL="552450" lvl="1"/>
            <a:r>
              <a:rPr lang="en-US" dirty="0"/>
              <a:t>All others are statistically biased</a:t>
            </a:r>
          </a:p>
          <a:p>
            <a:pPr marL="838200" lvl="2"/>
            <a:r>
              <a:rPr lang="en-US" dirty="0"/>
              <a:t>Sum of set of positive numbers will consistently be over- or under- estimated</a:t>
            </a:r>
          </a:p>
          <a:p>
            <a:endParaRPr lang="en-US" dirty="0"/>
          </a:p>
          <a:p>
            <a:r>
              <a:rPr lang="en-US" dirty="0"/>
              <a:t>Applying to Other Decimal Places / Bit Positions</a:t>
            </a:r>
          </a:p>
          <a:p>
            <a:pPr marL="552450" lvl="1"/>
            <a:r>
              <a:rPr lang="en-US" dirty="0"/>
              <a:t>When exactly halfway between two possible values</a:t>
            </a:r>
          </a:p>
          <a:p>
            <a:pPr marL="838200" lvl="2"/>
            <a:r>
              <a:rPr lang="en-US" dirty="0"/>
              <a:t>Round so that least significant digit is even</a:t>
            </a:r>
          </a:p>
          <a:p>
            <a:pPr marL="552450" lvl="1"/>
            <a:r>
              <a:rPr lang="en-US" dirty="0"/>
              <a:t>E.g., round to nearest hundredth</a:t>
            </a:r>
          </a:p>
          <a:p>
            <a:pPr marL="838200" lvl="2">
              <a:buNone/>
            </a:pPr>
            <a:r>
              <a:rPr lang="en-US" dirty="0"/>
              <a:t>	7.8949999	7.89	(Less than half way)</a:t>
            </a:r>
          </a:p>
          <a:p>
            <a:pPr marL="838200" lvl="2">
              <a:buNone/>
            </a:pPr>
            <a:r>
              <a:rPr lang="en-US" dirty="0"/>
              <a:t>	7.8950001	7.90	(Greater than half way)</a:t>
            </a:r>
          </a:p>
          <a:p>
            <a:pPr marL="838200" lvl="2">
              <a:buNone/>
            </a:pPr>
            <a:r>
              <a:rPr lang="en-US" dirty="0"/>
              <a:t>	7.8950000	7.90	(Half way—round up)</a:t>
            </a:r>
          </a:p>
          <a:p>
            <a:pPr marL="838200" lvl="2">
              <a:buNone/>
            </a:pPr>
            <a:r>
              <a:rPr lang="en-US" dirty="0"/>
              <a:t>	7.8850000	7.88	(Half way—round down)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37890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Rounding Binary Numbers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/>
          </a:bodyPr>
          <a:lstStyle/>
          <a:p>
            <a:pPr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Binary Fractional Numbers</a:t>
            </a:r>
          </a:p>
          <a:p>
            <a:pPr marL="552450" lvl="1"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“Even” when least significant bit is 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</a:t>
            </a:r>
            <a:endParaRPr lang="en-US" b="1" dirty="0">
              <a:latin typeface="Courier New"/>
              <a:cs typeface="Courier New"/>
            </a:endParaRPr>
          </a:p>
          <a:p>
            <a:pPr marL="552450" lvl="1"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“Half way” when bits to right of rounding position = 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100…</a:t>
            </a:r>
            <a:r>
              <a:rPr lang="en-US" sz="1800" b="1" baseline="-6000" dirty="0"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b="1" dirty="0">
              <a:latin typeface="Courier New"/>
              <a:cs typeface="Courier New"/>
            </a:endParaRPr>
          </a:p>
          <a:p>
            <a:pPr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endParaRPr lang="en-US" dirty="0"/>
          </a:p>
          <a:p>
            <a:pPr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Examples</a:t>
            </a:r>
          </a:p>
          <a:p>
            <a:pPr marL="552450" lvl="1"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Round to nearest 1/4 (2 bits right of binary point)</a:t>
            </a:r>
          </a:p>
          <a:p>
            <a:pPr marL="552450" lvl="1">
              <a:buNone/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Value	Binary	Rounded	Action	Rounded Value</a:t>
            </a:r>
          </a:p>
          <a:p>
            <a:pPr marL="552450" lvl="1">
              <a:buNone/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2 3/32	10.00</a:t>
            </a:r>
            <a:r>
              <a:rPr lang="en-US" dirty="0">
                <a:solidFill>
                  <a:srgbClr val="980002"/>
                </a:solidFill>
              </a:rPr>
              <a:t>011</a:t>
            </a:r>
            <a:r>
              <a:rPr lang="en-US" baseline="-6000" dirty="0"/>
              <a:t>2</a:t>
            </a:r>
            <a:r>
              <a:rPr lang="en-US" dirty="0"/>
              <a:t>	10.00</a:t>
            </a:r>
            <a:r>
              <a:rPr lang="en-US" baseline="-6000" dirty="0"/>
              <a:t>2</a:t>
            </a:r>
            <a:r>
              <a:rPr lang="en-US" dirty="0"/>
              <a:t>	(&lt;1/2—down)	2</a:t>
            </a:r>
          </a:p>
          <a:p>
            <a:pPr marL="552450" lvl="1">
              <a:buNone/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2 3/16	10.00</a:t>
            </a:r>
            <a:r>
              <a:rPr lang="en-US" dirty="0">
                <a:solidFill>
                  <a:srgbClr val="980002"/>
                </a:solidFill>
              </a:rPr>
              <a:t>110</a:t>
            </a:r>
            <a:r>
              <a:rPr lang="en-US" baseline="-6000" dirty="0"/>
              <a:t>2</a:t>
            </a:r>
            <a:r>
              <a:rPr lang="en-US" dirty="0"/>
              <a:t>	10.01</a:t>
            </a:r>
            <a:r>
              <a:rPr lang="en-US" baseline="-6000" dirty="0"/>
              <a:t>2</a:t>
            </a:r>
            <a:r>
              <a:rPr lang="en-US" dirty="0"/>
              <a:t>	(&gt;1/2—up)	2 1/4</a:t>
            </a:r>
          </a:p>
          <a:p>
            <a:pPr marL="552450" lvl="1">
              <a:buNone/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2 7/8	10.11</a:t>
            </a:r>
            <a:r>
              <a:rPr lang="en-US" dirty="0">
                <a:solidFill>
                  <a:srgbClr val="980002"/>
                </a:solidFill>
              </a:rPr>
              <a:t>100</a:t>
            </a:r>
            <a:r>
              <a:rPr lang="en-US" baseline="-6000" dirty="0"/>
              <a:t>2</a:t>
            </a:r>
            <a:r>
              <a:rPr lang="en-US" dirty="0"/>
              <a:t>	11.00</a:t>
            </a:r>
            <a:r>
              <a:rPr lang="en-US" baseline="-6000" dirty="0"/>
              <a:t>2</a:t>
            </a:r>
            <a:r>
              <a:rPr lang="en-US" dirty="0"/>
              <a:t>	(  1/2—up)	3</a:t>
            </a:r>
          </a:p>
          <a:p>
            <a:pPr marL="552450" lvl="1">
              <a:buNone/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2 5/8	10.10</a:t>
            </a:r>
            <a:r>
              <a:rPr lang="en-US" dirty="0">
                <a:solidFill>
                  <a:srgbClr val="980002"/>
                </a:solidFill>
              </a:rPr>
              <a:t>100</a:t>
            </a:r>
            <a:r>
              <a:rPr lang="en-US" baseline="-6000" dirty="0"/>
              <a:t>2</a:t>
            </a:r>
            <a:r>
              <a:rPr lang="en-US" dirty="0"/>
              <a:t>	10.10</a:t>
            </a:r>
            <a:r>
              <a:rPr lang="en-US" baseline="-6000" dirty="0"/>
              <a:t>2</a:t>
            </a:r>
            <a:r>
              <a:rPr lang="en-US" dirty="0"/>
              <a:t>	(  1/2—down)	2 1/2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38914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FP Multiplication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980002"/>
                </a:solidFill>
              </a:rPr>
              <a:t>(–1)</a:t>
            </a:r>
            <a:r>
              <a:rPr lang="en-US" baseline="32000" dirty="0">
                <a:solidFill>
                  <a:srgbClr val="980002"/>
                </a:solidFill>
              </a:rPr>
              <a:t>s1</a:t>
            </a:r>
            <a:r>
              <a:rPr lang="en-US" dirty="0">
                <a:solidFill>
                  <a:srgbClr val="980002"/>
                </a:solidFill>
              </a:rPr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M1</a:t>
            </a:r>
            <a:r>
              <a:rPr lang="en-US" dirty="0">
                <a:solidFill>
                  <a:srgbClr val="980002"/>
                </a:solidFill>
              </a:rPr>
              <a:t>  2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E1</a:t>
            </a:r>
            <a:r>
              <a:rPr lang="en-US" dirty="0">
                <a:solidFill>
                  <a:srgbClr val="980002"/>
                </a:solidFill>
              </a:rPr>
              <a:t>   x   (–1)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s2</a:t>
            </a:r>
            <a:r>
              <a:rPr lang="en-US" dirty="0">
                <a:solidFill>
                  <a:srgbClr val="980002"/>
                </a:solidFill>
              </a:rPr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M2</a:t>
            </a:r>
            <a:r>
              <a:rPr lang="en-US" dirty="0">
                <a:solidFill>
                  <a:srgbClr val="980002"/>
                </a:solidFill>
              </a:rPr>
              <a:t>  2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E2</a:t>
            </a:r>
            <a:endParaRPr lang="en-US" dirty="0">
              <a:solidFill>
                <a:srgbClr val="980002"/>
              </a:solidFill>
            </a:endParaRPr>
          </a:p>
          <a:p>
            <a:r>
              <a:rPr lang="en-US" dirty="0"/>
              <a:t>Exact Result: </a:t>
            </a:r>
            <a:r>
              <a:rPr lang="en-US" dirty="0">
                <a:solidFill>
                  <a:srgbClr val="980002"/>
                </a:solidFill>
              </a:rPr>
              <a:t>(–1)</a:t>
            </a:r>
            <a:r>
              <a:rPr lang="en-US" baseline="32000" dirty="0">
                <a:solidFill>
                  <a:srgbClr val="980002"/>
                </a:solidFill>
              </a:rPr>
              <a:t>s</a:t>
            </a:r>
            <a:r>
              <a:rPr lang="en-US" dirty="0">
                <a:solidFill>
                  <a:srgbClr val="980002"/>
                </a:solidFill>
              </a:rPr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>
                <a:solidFill>
                  <a:srgbClr val="980002"/>
                </a:solidFill>
              </a:rPr>
              <a:t>  2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endParaRPr lang="en-US" dirty="0"/>
          </a:p>
          <a:p>
            <a:pPr marL="552450" lvl="1"/>
            <a:r>
              <a:rPr lang="en-US" dirty="0"/>
              <a:t>Sign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</a:t>
            </a:r>
            <a:r>
              <a:rPr lang="en-US" dirty="0"/>
              <a:t>: 		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s1</a:t>
            </a:r>
            <a:r>
              <a:rPr lang="en-US" dirty="0"/>
              <a:t> ^ 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s2</a:t>
            </a:r>
            <a:endParaRPr lang="en-US" dirty="0"/>
          </a:p>
          <a:p>
            <a:pPr marL="552450" lvl="1"/>
            <a:r>
              <a:rPr lang="en-US" dirty="0" err="1"/>
              <a:t>Significand</a:t>
            </a:r>
            <a:r>
              <a:rPr lang="en-US" dirty="0"/>
              <a:t>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: 	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M1</a:t>
            </a:r>
            <a:r>
              <a:rPr lang="en-US" dirty="0"/>
              <a:t> x  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M2</a:t>
            </a:r>
            <a:endParaRPr lang="en-US" dirty="0"/>
          </a:p>
          <a:p>
            <a:pPr marL="552450" lvl="1"/>
            <a:r>
              <a:rPr lang="en-US" dirty="0"/>
              <a:t>Exponent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 dirty="0"/>
              <a:t>: 	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E1</a:t>
            </a:r>
            <a:r>
              <a:rPr lang="en-US" dirty="0"/>
              <a:t> + 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E2</a:t>
            </a:r>
            <a:endParaRPr lang="en-US" dirty="0"/>
          </a:p>
          <a:p>
            <a:endParaRPr lang="en-US" dirty="0"/>
          </a:p>
          <a:p>
            <a:r>
              <a:rPr lang="en-US" dirty="0"/>
              <a:t>Fixing</a:t>
            </a:r>
          </a:p>
          <a:p>
            <a:pPr marL="552450" lvl="1"/>
            <a:r>
              <a:rPr lang="en-US" dirty="0"/>
              <a:t>If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 ≥ 2, shift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 right, increment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endParaRPr lang="en-US" dirty="0"/>
          </a:p>
          <a:p>
            <a:pPr marL="552450" lvl="1"/>
            <a:r>
              <a:rPr lang="en-US" dirty="0"/>
              <a:t>If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 dirty="0"/>
              <a:t> out of range, overflow </a:t>
            </a:r>
          </a:p>
          <a:p>
            <a:pPr marL="552450" lvl="1"/>
            <a:r>
              <a:rPr lang="en-US" dirty="0"/>
              <a:t>Round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 to fit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r>
              <a:rPr lang="en-US" dirty="0"/>
              <a:t> precision</a:t>
            </a:r>
          </a:p>
          <a:p>
            <a:endParaRPr lang="en-US" dirty="0"/>
          </a:p>
          <a:p>
            <a:r>
              <a:rPr lang="en-US" dirty="0"/>
              <a:t>Implementation</a:t>
            </a:r>
          </a:p>
          <a:p>
            <a:pPr marL="552450" lvl="1"/>
            <a:r>
              <a:rPr lang="en-US" dirty="0"/>
              <a:t>Biggest chore is multiplying </a:t>
            </a:r>
            <a:r>
              <a:rPr lang="en-US" dirty="0" err="1"/>
              <a:t>significands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39938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Addition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/>
          </a:bodyPr>
          <a:lstStyle/>
          <a:p>
            <a:pPr>
              <a:tabLst>
                <a:tab pos="2049463" algn="l"/>
              </a:tabLst>
            </a:pPr>
            <a:r>
              <a:rPr lang="en-US">
                <a:solidFill>
                  <a:srgbClr val="980002"/>
                </a:solidFill>
              </a:rPr>
              <a:t>(–1)</a:t>
            </a:r>
            <a:r>
              <a:rPr lang="en-US" baseline="3200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s1</a:t>
            </a:r>
            <a:r>
              <a:rPr lang="en-US">
                <a:solidFill>
                  <a:srgbClr val="980002"/>
                </a:solidFill>
              </a:rPr>
              <a:t> 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M1</a:t>
            </a:r>
            <a:r>
              <a:rPr lang="en-US">
                <a:solidFill>
                  <a:srgbClr val="980002"/>
                </a:solidFill>
              </a:rPr>
              <a:t>  2</a:t>
            </a:r>
            <a:r>
              <a:rPr lang="en-US" baseline="3200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E1</a:t>
            </a:r>
            <a:r>
              <a:rPr lang="en-US">
                <a:solidFill>
                  <a:srgbClr val="980002"/>
                </a:solidFill>
              </a:rPr>
              <a:t>   +   (-1)</a:t>
            </a:r>
            <a:r>
              <a:rPr lang="en-US" baseline="3200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s2</a:t>
            </a:r>
            <a:r>
              <a:rPr lang="en-US">
                <a:solidFill>
                  <a:srgbClr val="980002"/>
                </a:solidFill>
              </a:rPr>
              <a:t> 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M2</a:t>
            </a:r>
            <a:r>
              <a:rPr lang="en-US">
                <a:solidFill>
                  <a:srgbClr val="980002"/>
                </a:solidFill>
              </a:rPr>
              <a:t>  2</a:t>
            </a:r>
            <a:r>
              <a:rPr lang="en-US" baseline="3200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E2</a:t>
            </a:r>
            <a:endParaRPr lang="en-US">
              <a:solidFill>
                <a:srgbClr val="980002"/>
              </a:solidFill>
            </a:endParaRPr>
          </a:p>
          <a:p>
            <a:pPr marL="317500" lvl="1" indent="0">
              <a:tabLst>
                <a:tab pos="2049463" algn="l"/>
              </a:tabLst>
            </a:pPr>
            <a:r>
              <a:rPr lang="en-US"/>
              <a:t>Assume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E1</a:t>
            </a:r>
            <a:r>
              <a:rPr lang="en-US"/>
              <a:t> &gt;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E2</a:t>
            </a:r>
            <a:endParaRPr lang="en-US"/>
          </a:p>
          <a:p>
            <a:pPr>
              <a:tabLst>
                <a:tab pos="2049463" algn="l"/>
              </a:tabLst>
            </a:pPr>
            <a:endParaRPr lang="en-US"/>
          </a:p>
          <a:p>
            <a:pPr>
              <a:tabLst>
                <a:tab pos="2049463" algn="l"/>
              </a:tabLst>
            </a:pPr>
            <a:r>
              <a:rPr lang="en-US"/>
              <a:t>Exact Result: </a:t>
            </a:r>
            <a:r>
              <a:rPr lang="en-US">
                <a:solidFill>
                  <a:srgbClr val="980002"/>
                </a:solidFill>
              </a:rPr>
              <a:t>(–1)</a:t>
            </a:r>
            <a:r>
              <a:rPr lang="en-US" baseline="3200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</a:t>
            </a:r>
            <a:r>
              <a:rPr lang="en-US">
                <a:solidFill>
                  <a:srgbClr val="980002"/>
                </a:solidFill>
              </a:rPr>
              <a:t> 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>
                <a:solidFill>
                  <a:srgbClr val="980002"/>
                </a:solidFill>
              </a:rPr>
              <a:t>  2</a:t>
            </a:r>
            <a:r>
              <a:rPr lang="en-US" baseline="3200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endParaRPr lang="en-US"/>
          </a:p>
          <a:p>
            <a:pPr marL="317500" lvl="1" indent="0">
              <a:tabLst>
                <a:tab pos="2049463" algn="l"/>
              </a:tabLst>
            </a:pPr>
            <a:r>
              <a:rPr lang="en-US"/>
              <a:t>Sign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</a:t>
            </a:r>
            <a:r>
              <a:rPr lang="en-US"/>
              <a:t>, significand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/>
              <a:t>: </a:t>
            </a:r>
          </a:p>
          <a:p>
            <a:pPr marL="838200" lvl="2">
              <a:tabLst>
                <a:tab pos="2049463" algn="l"/>
              </a:tabLst>
            </a:pPr>
            <a:r>
              <a:rPr lang="en-US"/>
              <a:t>Result of signed align &amp; add</a:t>
            </a:r>
          </a:p>
          <a:p>
            <a:pPr marL="317500" lvl="1" indent="0">
              <a:tabLst>
                <a:tab pos="2049463" algn="l"/>
              </a:tabLst>
            </a:pPr>
            <a:r>
              <a:rPr lang="en-US"/>
              <a:t>Exponent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/>
              <a:t>: 	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E1</a:t>
            </a:r>
            <a:endParaRPr lang="en-US"/>
          </a:p>
          <a:p>
            <a:pPr>
              <a:tabLst>
                <a:tab pos="2049463" algn="l"/>
              </a:tabLst>
            </a:pPr>
            <a:endParaRPr lang="en-US"/>
          </a:p>
          <a:p>
            <a:pPr>
              <a:tabLst>
                <a:tab pos="2049463" algn="l"/>
              </a:tabLst>
            </a:pPr>
            <a:r>
              <a:rPr lang="en-US"/>
              <a:t>Fixing</a:t>
            </a:r>
          </a:p>
          <a:p>
            <a:pPr marL="317500" lvl="1" indent="0">
              <a:tabLst>
                <a:tab pos="2049463" algn="l"/>
              </a:tabLst>
            </a:pPr>
            <a:r>
              <a:rPr lang="en-US"/>
              <a:t>If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/>
              <a:t> ≥ 2, shift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/>
              <a:t> right, increment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/>
              <a:t> </a:t>
            </a:r>
          </a:p>
          <a:p>
            <a:pPr marL="317500" lvl="1" indent="0">
              <a:tabLst>
                <a:tab pos="2049463" algn="l"/>
              </a:tabLst>
            </a:pPr>
            <a:r>
              <a:rPr lang="en-US"/>
              <a:t>if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/>
              <a:t> &lt; 1, shift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/>
              <a:t> left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k</a:t>
            </a:r>
            <a:r>
              <a:rPr lang="en-US"/>
              <a:t> positions, decrement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/>
              <a:t> by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k</a:t>
            </a:r>
            <a:endParaRPr lang="en-US"/>
          </a:p>
          <a:p>
            <a:pPr marL="317500" lvl="1" indent="0">
              <a:tabLst>
                <a:tab pos="2049463" algn="l"/>
              </a:tabLst>
            </a:pPr>
            <a:r>
              <a:rPr lang="en-US"/>
              <a:t>Overflow if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/>
              <a:t> out of range</a:t>
            </a:r>
          </a:p>
          <a:p>
            <a:pPr marL="317500" lvl="1" indent="0">
              <a:tabLst>
                <a:tab pos="2049463" algn="l"/>
              </a:tabLst>
            </a:pPr>
            <a:r>
              <a:rPr lang="en-US"/>
              <a:t>Round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/>
              <a:t> to fit </a:t>
            </a:r>
            <a:r>
              <a:rPr lang="en-US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r>
              <a:rPr lang="en-US"/>
              <a:t> precision</a:t>
            </a:r>
          </a:p>
        </p:txBody>
      </p:sp>
      <p:sp>
        <p:nvSpPr>
          <p:cNvPr id="39941" name="Rectangle 5"/>
          <p:cNvSpPr>
            <a:spLocks/>
          </p:cNvSpPr>
          <p:nvPr/>
        </p:nvSpPr>
        <p:spPr bwMode="auto">
          <a:xfrm>
            <a:off x="5067300" y="2540000"/>
            <a:ext cx="1790700" cy="419100"/>
          </a:xfrm>
          <a:prstGeom prst="rect">
            <a:avLst/>
          </a:prstGeom>
          <a:solidFill>
            <a:srgbClr val="F1C7C7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(–1)</a:t>
            </a:r>
            <a:r>
              <a:rPr lang="en-US" sz="2000" baseline="320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s1</a:t>
            </a: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  <a:r>
              <a:rPr lang="en-US" sz="20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M1</a:t>
            </a: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</a:p>
        </p:txBody>
      </p:sp>
      <p:sp>
        <p:nvSpPr>
          <p:cNvPr id="39942" name="Rectangle 6"/>
          <p:cNvSpPr>
            <a:spLocks/>
          </p:cNvSpPr>
          <p:nvPr/>
        </p:nvSpPr>
        <p:spPr bwMode="auto">
          <a:xfrm>
            <a:off x="6645275" y="3086100"/>
            <a:ext cx="2222500" cy="419100"/>
          </a:xfrm>
          <a:prstGeom prst="rect">
            <a:avLst/>
          </a:prstGeom>
          <a:solidFill>
            <a:srgbClr val="F1C7C7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(–1)</a:t>
            </a:r>
            <a:r>
              <a:rPr lang="en-US" sz="2000" baseline="320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s2</a:t>
            </a: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  <a:r>
              <a:rPr lang="en-US" sz="20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M2</a:t>
            </a: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6858000" y="2222500"/>
            <a:ext cx="0" cy="2540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8851900" y="2222500"/>
            <a:ext cx="0" cy="2540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/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6870700" y="2349500"/>
            <a:ext cx="1968500" cy="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miter lim="800000"/>
            <a:headEnd type="triangle" w="med" len="med"/>
            <a:tailEnd type="triangle" w="med" len="med"/>
          </a:ln>
        </p:spPr>
        <p:txBody>
          <a:bodyPr lIns="0" tIns="0" rIns="0" bIns="0"/>
          <a:lstStyle/>
          <a:p>
            <a:endParaRPr lang="en-US" sz="4000"/>
          </a:p>
        </p:txBody>
      </p:sp>
      <p:sp>
        <p:nvSpPr>
          <p:cNvPr id="39946" name="Rectangle 10"/>
          <p:cNvSpPr>
            <a:spLocks/>
          </p:cNvSpPr>
          <p:nvPr/>
        </p:nvSpPr>
        <p:spPr bwMode="auto">
          <a:xfrm>
            <a:off x="7567613" y="2119313"/>
            <a:ext cx="771045" cy="307777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Arial Narrow Bold Italic" charset="0"/>
                <a:ea typeface="Arial Narrow Bold Italic" charset="0"/>
                <a:cs typeface="Arial Narrow Bold Italic" charset="0"/>
                <a:sym typeface="Arial Narrow Bold Italic" charset="0"/>
              </a:rPr>
              <a:t>E1</a:t>
            </a:r>
            <a:r>
              <a:rPr lang="en-US" sz="2000">
                <a:solidFill>
                  <a:schemeClr val="tx1"/>
                </a:solidFill>
                <a:latin typeface="Arial Narrow Bold" charset="0"/>
                <a:ea typeface="Arial Narrow Bold" charset="0"/>
                <a:cs typeface="Arial Narrow Bold" charset="0"/>
                <a:sym typeface="Arial Narrow Bold" charset="0"/>
              </a:rPr>
              <a:t>–</a:t>
            </a:r>
            <a:r>
              <a:rPr lang="en-US" sz="2000">
                <a:solidFill>
                  <a:schemeClr val="tx1"/>
                </a:solidFill>
                <a:latin typeface="Arial Narrow Bold Italic" charset="0"/>
                <a:ea typeface="Arial Narrow Bold Italic" charset="0"/>
                <a:cs typeface="Arial Narrow Bold Italic" charset="0"/>
                <a:sym typeface="Arial Narrow Bold Italic" charset="0"/>
              </a:rPr>
              <a:t>E2</a:t>
            </a:r>
          </a:p>
        </p:txBody>
      </p:sp>
      <p:sp>
        <p:nvSpPr>
          <p:cNvPr id="39947" name="Rectangle 11"/>
          <p:cNvSpPr>
            <a:spLocks/>
          </p:cNvSpPr>
          <p:nvPr/>
        </p:nvSpPr>
        <p:spPr bwMode="auto">
          <a:xfrm>
            <a:off x="4697413" y="2949575"/>
            <a:ext cx="254877" cy="61555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4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+</a:t>
            </a:r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4826000" y="3683000"/>
            <a:ext cx="4089400" cy="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/>
          </a:p>
        </p:txBody>
      </p:sp>
      <p:sp>
        <p:nvSpPr>
          <p:cNvPr id="39949" name="Rectangle 13"/>
          <p:cNvSpPr>
            <a:spLocks/>
          </p:cNvSpPr>
          <p:nvPr/>
        </p:nvSpPr>
        <p:spPr bwMode="auto">
          <a:xfrm>
            <a:off x="5067300" y="3835400"/>
            <a:ext cx="3784600" cy="419100"/>
          </a:xfrm>
          <a:prstGeom prst="rect">
            <a:avLst/>
          </a:prstGeom>
          <a:solidFill>
            <a:srgbClr val="F1C7C7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(–1)</a:t>
            </a:r>
            <a:r>
              <a:rPr lang="en-US" sz="2000" baseline="320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</a:t>
            </a: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  <a:r>
              <a:rPr lang="en-US" sz="20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57800" y="1524000"/>
            <a:ext cx="3443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Get binary points lined up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40962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Mathematical Properties of FP Add</a:t>
            </a:r>
          </a:p>
        </p:txBody>
      </p:sp>
      <p:sp>
        <p:nvSpPr>
          <p:cNvPr id="40968" name="Rectangle 8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Compare to those of </a:t>
            </a:r>
            <a:r>
              <a:rPr lang="en-US" dirty="0" err="1"/>
              <a:t>Abelian</a:t>
            </a:r>
            <a:r>
              <a:rPr lang="en-US" dirty="0"/>
              <a:t> Group</a:t>
            </a:r>
          </a:p>
          <a:p>
            <a:pPr lvl="1"/>
            <a:r>
              <a:rPr lang="en-US" dirty="0"/>
              <a:t>Closed under addition?			</a:t>
            </a:r>
          </a:p>
          <a:p>
            <a:pPr lvl="2"/>
            <a:r>
              <a:rPr lang="en-US" dirty="0"/>
              <a:t>But may generate infinity or </a:t>
            </a:r>
            <a:r>
              <a:rPr lang="en-US" dirty="0" err="1"/>
              <a:t>NaN</a:t>
            </a:r>
            <a:endParaRPr lang="en-US" dirty="0"/>
          </a:p>
          <a:p>
            <a:pPr lvl="1"/>
            <a:r>
              <a:rPr lang="en-US" dirty="0"/>
              <a:t>Commutative? </a:t>
            </a:r>
          </a:p>
          <a:p>
            <a:pPr lvl="1"/>
            <a:r>
              <a:rPr lang="en-US" dirty="0"/>
              <a:t>Associative?</a:t>
            </a:r>
          </a:p>
          <a:p>
            <a:pPr lvl="2"/>
            <a:r>
              <a:rPr lang="en-US" dirty="0"/>
              <a:t>Overflow and inexactness of rounding</a:t>
            </a:r>
          </a:p>
          <a:p>
            <a:pPr lvl="2"/>
            <a:r>
              <a:rPr lang="en-US" dirty="0">
                <a:latin typeface="Courier New"/>
                <a:cs typeface="Courier New"/>
              </a:rPr>
              <a:t>(3.14+1e10)-1e10 = 0, 3.14+(1e10-1e10) = 3.14</a:t>
            </a:r>
          </a:p>
          <a:p>
            <a:pPr lvl="1"/>
            <a:r>
              <a:rPr lang="en-US" dirty="0"/>
              <a:t>0 is additive identity? </a:t>
            </a:r>
          </a:p>
          <a:p>
            <a:pPr lvl="1"/>
            <a:r>
              <a:rPr lang="en-US" dirty="0"/>
              <a:t>Every element has additive inverse?</a:t>
            </a:r>
          </a:p>
          <a:p>
            <a:pPr lvl="2"/>
            <a:r>
              <a:rPr lang="en-US" dirty="0"/>
              <a:t>Yes, except for infinities &amp; </a:t>
            </a:r>
            <a:r>
              <a:rPr lang="en-US" dirty="0" err="1"/>
              <a:t>NaNs</a:t>
            </a:r>
            <a:endParaRPr lang="en-US" dirty="0"/>
          </a:p>
          <a:p>
            <a:r>
              <a:rPr lang="en-US" dirty="0"/>
              <a:t>Monotonicity</a:t>
            </a:r>
          </a:p>
          <a:p>
            <a:pPr lvl="1"/>
            <a:r>
              <a:rPr lang="en-US" dirty="0">
                <a:sym typeface="Calibri Italic" charset="0"/>
              </a:rPr>
              <a:t>a</a:t>
            </a:r>
            <a:r>
              <a:rPr lang="en-US" dirty="0"/>
              <a:t> ≥ </a:t>
            </a:r>
            <a:r>
              <a:rPr lang="en-US" dirty="0">
                <a:sym typeface="Calibri Italic" charset="0"/>
              </a:rPr>
              <a:t>b</a:t>
            </a:r>
            <a:r>
              <a:rPr lang="en-US" dirty="0"/>
              <a:t> ⇒ </a:t>
            </a:r>
            <a:r>
              <a:rPr lang="en-US" dirty="0" err="1">
                <a:sym typeface="Calibri Italic" charset="0"/>
              </a:rPr>
              <a:t>a</a:t>
            </a:r>
            <a:r>
              <a:rPr lang="en-US" dirty="0" err="1"/>
              <a:t>+</a:t>
            </a:r>
            <a:r>
              <a:rPr lang="en-US" dirty="0" err="1">
                <a:sym typeface="Calibri Italic" charset="0"/>
              </a:rPr>
              <a:t>c</a:t>
            </a:r>
            <a:r>
              <a:rPr lang="en-US" dirty="0"/>
              <a:t> ≥ </a:t>
            </a:r>
            <a:r>
              <a:rPr lang="en-US" dirty="0" err="1">
                <a:sym typeface="Calibri Italic" charset="0"/>
              </a:rPr>
              <a:t>b</a:t>
            </a:r>
            <a:r>
              <a:rPr lang="en-US" dirty="0" err="1"/>
              <a:t>+</a:t>
            </a:r>
            <a:r>
              <a:rPr lang="en-US" dirty="0" err="1">
                <a:sym typeface="Calibri Italic" charset="0"/>
              </a:rPr>
              <a:t>c</a:t>
            </a:r>
            <a:r>
              <a:rPr lang="en-US" dirty="0"/>
              <a:t>?</a:t>
            </a:r>
          </a:p>
          <a:p>
            <a:pPr lvl="2"/>
            <a:r>
              <a:rPr lang="en-US" dirty="0"/>
              <a:t>Except for infinities &amp; </a:t>
            </a:r>
            <a:r>
              <a:rPr lang="en-US" dirty="0" err="1"/>
              <a:t>NaNs</a:t>
            </a:r>
            <a:endParaRPr lang="en-US" dirty="0"/>
          </a:p>
        </p:txBody>
      </p:sp>
      <p:sp>
        <p:nvSpPr>
          <p:cNvPr id="40969" name="Rectangle 9"/>
          <p:cNvSpPr>
            <a:spLocks/>
          </p:cNvSpPr>
          <p:nvPr/>
        </p:nvSpPr>
        <p:spPr bwMode="auto">
          <a:xfrm>
            <a:off x="5465763" y="1790700"/>
            <a:ext cx="49371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Yes</a:t>
            </a:r>
          </a:p>
        </p:txBody>
      </p:sp>
      <p:sp>
        <p:nvSpPr>
          <p:cNvPr id="40970" name="Rectangle 10"/>
          <p:cNvSpPr>
            <a:spLocks/>
          </p:cNvSpPr>
          <p:nvPr/>
        </p:nvSpPr>
        <p:spPr bwMode="auto">
          <a:xfrm>
            <a:off x="5468938" y="2514600"/>
            <a:ext cx="49371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Yes</a:t>
            </a:r>
          </a:p>
        </p:txBody>
      </p:sp>
      <p:sp>
        <p:nvSpPr>
          <p:cNvPr id="40971" name="Rectangle 11"/>
          <p:cNvSpPr>
            <a:spLocks/>
          </p:cNvSpPr>
          <p:nvPr/>
        </p:nvSpPr>
        <p:spPr bwMode="auto">
          <a:xfrm>
            <a:off x="5486400" y="4343400"/>
            <a:ext cx="49371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Yes</a:t>
            </a:r>
          </a:p>
        </p:txBody>
      </p:sp>
      <p:sp>
        <p:nvSpPr>
          <p:cNvPr id="40972" name="Rectangle 12"/>
          <p:cNvSpPr>
            <a:spLocks/>
          </p:cNvSpPr>
          <p:nvPr/>
        </p:nvSpPr>
        <p:spPr bwMode="auto">
          <a:xfrm>
            <a:off x="5465763" y="2882900"/>
            <a:ext cx="44926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No</a:t>
            </a:r>
          </a:p>
        </p:txBody>
      </p:sp>
      <p:sp>
        <p:nvSpPr>
          <p:cNvPr id="40973" name="Rectangle 13"/>
          <p:cNvSpPr>
            <a:spLocks/>
          </p:cNvSpPr>
          <p:nvPr/>
        </p:nvSpPr>
        <p:spPr bwMode="auto">
          <a:xfrm>
            <a:off x="5486400" y="4724400"/>
            <a:ext cx="9763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Almost</a:t>
            </a:r>
          </a:p>
        </p:txBody>
      </p:sp>
      <p:sp>
        <p:nvSpPr>
          <p:cNvPr id="40974" name="Rectangle 14"/>
          <p:cNvSpPr>
            <a:spLocks/>
          </p:cNvSpPr>
          <p:nvPr/>
        </p:nvSpPr>
        <p:spPr bwMode="auto">
          <a:xfrm>
            <a:off x="5486400" y="5562600"/>
            <a:ext cx="9763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Almost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41986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Mathematical Properties of FP Mult</a:t>
            </a:r>
          </a:p>
        </p:txBody>
      </p:sp>
      <p:sp>
        <p:nvSpPr>
          <p:cNvPr id="41992" name="Rectangle 8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Compare to Commutative Ring</a:t>
            </a:r>
          </a:p>
          <a:p>
            <a:pPr marL="552450" lvl="1"/>
            <a:r>
              <a:rPr lang="en-US" dirty="0"/>
              <a:t>Closed under multiplication?</a:t>
            </a:r>
          </a:p>
          <a:p>
            <a:pPr marL="838200" lvl="2"/>
            <a:r>
              <a:rPr lang="en-US" dirty="0"/>
              <a:t>But may generate infinity or </a:t>
            </a:r>
            <a:r>
              <a:rPr lang="en-US" dirty="0" err="1"/>
              <a:t>NaN</a:t>
            </a:r>
            <a:endParaRPr lang="en-US" dirty="0"/>
          </a:p>
          <a:p>
            <a:pPr marL="552450" lvl="1"/>
            <a:r>
              <a:rPr lang="en-US" dirty="0"/>
              <a:t>Multiplication Commutative?</a:t>
            </a:r>
          </a:p>
          <a:p>
            <a:pPr marL="552450" lvl="1"/>
            <a:r>
              <a:rPr lang="en-US" dirty="0"/>
              <a:t>Multiplication is Associative?</a:t>
            </a:r>
          </a:p>
          <a:p>
            <a:pPr marL="838200" lvl="2"/>
            <a:r>
              <a:rPr lang="en-US" dirty="0"/>
              <a:t>Possibility of overflow, inexactness of rounding</a:t>
            </a:r>
          </a:p>
          <a:p>
            <a:pPr marL="838200" lvl="2"/>
            <a:r>
              <a:rPr lang="en-US" dirty="0"/>
              <a:t>Ex: </a:t>
            </a:r>
            <a:r>
              <a:rPr lang="en-US" dirty="0">
                <a:latin typeface="Courier New"/>
              </a:rPr>
              <a:t>(1e20*1e20)*1e-20</a:t>
            </a:r>
            <a:r>
              <a:rPr lang="en-US" dirty="0"/>
              <a:t>= </a:t>
            </a:r>
            <a:r>
              <a:rPr lang="en-US" dirty="0" err="1">
                <a:latin typeface="Courier New"/>
                <a:cs typeface="Courier New"/>
              </a:rPr>
              <a:t>inf</a:t>
            </a:r>
            <a:r>
              <a:rPr lang="en-US" dirty="0"/>
              <a:t>, </a:t>
            </a:r>
            <a:r>
              <a:rPr lang="en-US" dirty="0">
                <a:latin typeface="Courier New"/>
                <a:cs typeface="Courier New"/>
              </a:rPr>
              <a:t>1e20*(1e20*1e-20)</a:t>
            </a:r>
            <a:r>
              <a:rPr lang="en-US" dirty="0"/>
              <a:t>= </a:t>
            </a:r>
            <a:r>
              <a:rPr lang="en-US" dirty="0">
                <a:latin typeface="Courier New"/>
                <a:cs typeface="Courier New"/>
              </a:rPr>
              <a:t>1e20</a:t>
            </a:r>
          </a:p>
          <a:p>
            <a:pPr marL="552450" lvl="1"/>
            <a:r>
              <a:rPr lang="en-US" dirty="0"/>
              <a:t>1 is multiplicative identity?</a:t>
            </a:r>
          </a:p>
          <a:p>
            <a:pPr marL="552450" lvl="1"/>
            <a:r>
              <a:rPr lang="en-US" dirty="0"/>
              <a:t>Multiplication distributes over addition?</a:t>
            </a:r>
          </a:p>
          <a:p>
            <a:pPr marL="838200" lvl="2"/>
            <a:r>
              <a:rPr lang="en-US" dirty="0"/>
              <a:t>Possibility of overflow, inexactness of rounding</a:t>
            </a:r>
          </a:p>
          <a:p>
            <a:pPr marL="838200" lvl="2"/>
            <a:r>
              <a:rPr lang="en-US" dirty="0">
                <a:latin typeface="Courier New"/>
                <a:cs typeface="Courier New"/>
              </a:rPr>
              <a:t>1e20*(1e20-1e20)</a:t>
            </a:r>
            <a:r>
              <a:rPr lang="en-US" dirty="0"/>
              <a:t>= </a:t>
            </a:r>
            <a:r>
              <a:rPr lang="en-US" dirty="0">
                <a:latin typeface="Courier New"/>
                <a:cs typeface="Courier New"/>
              </a:rPr>
              <a:t>0.0</a:t>
            </a:r>
            <a:r>
              <a:rPr lang="en-US" dirty="0"/>
              <a:t>,  </a:t>
            </a:r>
            <a:r>
              <a:rPr lang="en-US" dirty="0">
                <a:latin typeface="Courier New"/>
                <a:cs typeface="Courier New"/>
              </a:rPr>
              <a:t>1e20*1e20 – 1e20*1e20 </a:t>
            </a:r>
            <a:r>
              <a:rPr lang="en-US" dirty="0"/>
              <a:t>= </a:t>
            </a:r>
            <a:r>
              <a:rPr lang="en-US" dirty="0" err="1">
                <a:latin typeface="Courier New"/>
                <a:cs typeface="Courier New"/>
              </a:rPr>
              <a:t>NaN</a:t>
            </a:r>
            <a:endParaRPr lang="en-US" dirty="0">
              <a:latin typeface="Courier New"/>
              <a:cs typeface="Courier New"/>
            </a:endParaRPr>
          </a:p>
          <a:p>
            <a:pPr marL="431800" indent="-342900"/>
            <a:r>
              <a:rPr lang="en-US" dirty="0"/>
              <a:t>Monotonicity</a:t>
            </a:r>
          </a:p>
          <a:p>
            <a:pPr marL="552450" lvl="1"/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a</a:t>
            </a:r>
            <a:r>
              <a:rPr lang="en-US" dirty="0"/>
              <a:t> ≥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b</a:t>
            </a:r>
            <a:r>
              <a:rPr lang="en-US" dirty="0"/>
              <a:t>  &amp;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c</a:t>
            </a:r>
            <a:r>
              <a:rPr lang="en-US" dirty="0"/>
              <a:t> ≥ 0  ⇒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a</a:t>
            </a:r>
            <a:r>
              <a:rPr lang="en-US" dirty="0"/>
              <a:t> *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c</a:t>
            </a:r>
            <a:r>
              <a:rPr lang="en-US" dirty="0"/>
              <a:t> ≥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b</a:t>
            </a:r>
            <a:r>
              <a:rPr lang="en-US" dirty="0"/>
              <a:t> *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c</a:t>
            </a:r>
            <a:r>
              <a:rPr lang="en-US" dirty="0"/>
              <a:t>?</a:t>
            </a:r>
          </a:p>
          <a:p>
            <a:pPr marL="838200" lvl="2"/>
            <a:r>
              <a:rPr lang="en-US" dirty="0"/>
              <a:t>Except for infinities &amp; </a:t>
            </a:r>
            <a:r>
              <a:rPr lang="en-US" dirty="0" err="1"/>
              <a:t>NaNs</a:t>
            </a:r>
            <a:endParaRPr lang="en-US" dirty="0"/>
          </a:p>
        </p:txBody>
      </p:sp>
      <p:sp>
        <p:nvSpPr>
          <p:cNvPr id="41993" name="Rectangle 9"/>
          <p:cNvSpPr>
            <a:spLocks/>
          </p:cNvSpPr>
          <p:nvPr/>
        </p:nvSpPr>
        <p:spPr bwMode="auto">
          <a:xfrm>
            <a:off x="6303963" y="1790700"/>
            <a:ext cx="49371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Yes</a:t>
            </a:r>
          </a:p>
        </p:txBody>
      </p:sp>
      <p:sp>
        <p:nvSpPr>
          <p:cNvPr id="41994" name="Rectangle 10"/>
          <p:cNvSpPr>
            <a:spLocks/>
          </p:cNvSpPr>
          <p:nvPr/>
        </p:nvSpPr>
        <p:spPr bwMode="auto">
          <a:xfrm>
            <a:off x="6303963" y="2522538"/>
            <a:ext cx="49371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Yes</a:t>
            </a:r>
          </a:p>
        </p:txBody>
      </p:sp>
      <p:sp>
        <p:nvSpPr>
          <p:cNvPr id="41995" name="Rectangle 11"/>
          <p:cNvSpPr>
            <a:spLocks/>
          </p:cNvSpPr>
          <p:nvPr/>
        </p:nvSpPr>
        <p:spPr bwMode="auto">
          <a:xfrm>
            <a:off x="6303963" y="2895600"/>
            <a:ext cx="44926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No</a:t>
            </a:r>
          </a:p>
        </p:txBody>
      </p:sp>
      <p:sp>
        <p:nvSpPr>
          <p:cNvPr id="41996" name="Rectangle 12"/>
          <p:cNvSpPr>
            <a:spLocks/>
          </p:cNvSpPr>
          <p:nvPr/>
        </p:nvSpPr>
        <p:spPr bwMode="auto">
          <a:xfrm>
            <a:off x="6303963" y="3975100"/>
            <a:ext cx="49371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Yes</a:t>
            </a:r>
          </a:p>
        </p:txBody>
      </p:sp>
      <p:sp>
        <p:nvSpPr>
          <p:cNvPr id="41997" name="Rectangle 13"/>
          <p:cNvSpPr>
            <a:spLocks/>
          </p:cNvSpPr>
          <p:nvPr/>
        </p:nvSpPr>
        <p:spPr bwMode="auto">
          <a:xfrm>
            <a:off x="6303963" y="4343400"/>
            <a:ext cx="44926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No</a:t>
            </a:r>
          </a:p>
        </p:txBody>
      </p:sp>
      <p:sp>
        <p:nvSpPr>
          <p:cNvPr id="41998" name="Rectangle 14"/>
          <p:cNvSpPr>
            <a:spLocks/>
          </p:cNvSpPr>
          <p:nvPr/>
        </p:nvSpPr>
        <p:spPr bwMode="auto">
          <a:xfrm>
            <a:off x="6324600" y="5791200"/>
            <a:ext cx="9763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Almost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43010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Today: Floating Point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>
                <a:solidFill>
                  <a:srgbClr val="B3B3B3"/>
                </a:solidFill>
              </a:rPr>
              <a:t>Background: Fractional binary numbers</a:t>
            </a:r>
          </a:p>
          <a:p>
            <a:r>
              <a:rPr lang="en-US">
                <a:solidFill>
                  <a:srgbClr val="B3B3B3"/>
                </a:solidFill>
              </a:rPr>
              <a:t>IEEE floating point standard: Definition</a:t>
            </a:r>
          </a:p>
          <a:p>
            <a:r>
              <a:rPr lang="en-US">
                <a:solidFill>
                  <a:srgbClr val="B3B3B3"/>
                </a:solidFill>
              </a:rPr>
              <a:t>Example and properties</a:t>
            </a:r>
          </a:p>
          <a:p>
            <a:r>
              <a:rPr lang="en-US">
                <a:solidFill>
                  <a:srgbClr val="B3B3B3"/>
                </a:solidFill>
              </a:rPr>
              <a:t>Rounding, addition, multiplication</a:t>
            </a:r>
          </a:p>
          <a:p>
            <a:r>
              <a:rPr lang="en-US"/>
              <a:t>Floating point in C</a:t>
            </a:r>
          </a:p>
          <a:p>
            <a:r>
              <a:rPr lang="en-US">
                <a:solidFill>
                  <a:srgbClr val="B3B3B3"/>
                </a:solidFill>
              </a:rPr>
              <a:t>Summary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44034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in C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C Guarantees Two Levels</a:t>
            </a:r>
          </a:p>
          <a:p>
            <a:pPr marL="317500" lvl="1" indent="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float</a:t>
            </a:r>
            <a:r>
              <a:rPr lang="en-US" dirty="0"/>
              <a:t>	single precision</a:t>
            </a:r>
          </a:p>
          <a:p>
            <a:pPr marL="317500" lvl="1" indent="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r>
              <a:rPr lang="en-US" dirty="0"/>
              <a:t>	double precision</a:t>
            </a:r>
          </a:p>
          <a:p>
            <a:pPr>
              <a:spcBef>
                <a:spcPts val="1600"/>
              </a:spcBef>
            </a:pPr>
            <a:r>
              <a:rPr lang="en-US" dirty="0"/>
              <a:t>Conversions/Casting</a:t>
            </a:r>
          </a:p>
          <a:p>
            <a:pPr marL="317500" lvl="1" indent="0"/>
            <a:r>
              <a:rPr lang="en-US" dirty="0"/>
              <a:t> Casting between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dirty="0"/>
              <a:t>,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float</a:t>
            </a:r>
            <a:r>
              <a:rPr lang="en-US" dirty="0"/>
              <a:t>, and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r>
              <a:rPr lang="en-US" dirty="0"/>
              <a:t> changes bit representation</a:t>
            </a:r>
          </a:p>
          <a:p>
            <a:pPr marL="317500" lvl="1" indent="0"/>
            <a:r>
              <a:rPr lang="en-US" dirty="0"/>
              <a:t>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r>
              <a:rPr lang="en-US" dirty="0"/>
              <a:t>/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float</a:t>
            </a:r>
            <a:r>
              <a:rPr lang="en-US" dirty="0"/>
              <a:t> →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endParaRPr lang="en-US" dirty="0"/>
          </a:p>
          <a:p>
            <a:pPr marL="838200" lvl="2"/>
            <a:r>
              <a:rPr lang="en-US" dirty="0"/>
              <a:t>Truncates fractional part</a:t>
            </a:r>
          </a:p>
          <a:p>
            <a:pPr marL="838200" lvl="2"/>
            <a:r>
              <a:rPr lang="en-US" dirty="0"/>
              <a:t>Like rounding toward zero</a:t>
            </a:r>
          </a:p>
          <a:p>
            <a:pPr marL="838200" lvl="2"/>
            <a:r>
              <a:rPr lang="en-US" dirty="0"/>
              <a:t>Not defined when out of range or </a:t>
            </a:r>
            <a:r>
              <a:rPr lang="en-US" dirty="0" err="1"/>
              <a:t>NaN</a:t>
            </a:r>
            <a:r>
              <a:rPr lang="en-US" dirty="0"/>
              <a:t>: Generally sets to </a:t>
            </a:r>
            <a:r>
              <a:rPr lang="en-US" dirty="0" err="1"/>
              <a:t>TMin</a:t>
            </a:r>
            <a:endParaRPr lang="en-US" dirty="0"/>
          </a:p>
          <a:p>
            <a:pPr marL="317500" lvl="1" indent="0"/>
            <a:r>
              <a:rPr lang="en-US" dirty="0"/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dirty="0"/>
              <a:t> →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endParaRPr lang="en-US" dirty="0"/>
          </a:p>
          <a:p>
            <a:pPr marL="838200" lvl="2"/>
            <a:r>
              <a:rPr lang="en-US" dirty="0"/>
              <a:t>Exact conversion, as long as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dirty="0"/>
              <a:t> has ≤ 53 bit word size</a:t>
            </a:r>
          </a:p>
          <a:p>
            <a:pPr marL="317500" lvl="1" indent="0"/>
            <a:r>
              <a:rPr lang="en-US" dirty="0"/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dirty="0"/>
              <a:t> →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float</a:t>
            </a:r>
            <a:endParaRPr lang="en-US" dirty="0"/>
          </a:p>
          <a:p>
            <a:pPr marL="838200" lvl="2"/>
            <a:r>
              <a:rPr lang="en-US" dirty="0"/>
              <a:t>Will round according to rounding mode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45058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Puzzles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397000"/>
            <a:ext cx="8382000" cy="1270000"/>
          </a:xfrm>
          <a:ln/>
        </p:spPr>
        <p:txBody>
          <a:bodyPr/>
          <a:lstStyle/>
          <a:p>
            <a:r>
              <a:rPr lang="en-US"/>
              <a:t>For each of the following C expressions, either:</a:t>
            </a:r>
          </a:p>
          <a:p>
            <a:pPr marL="552450" lvl="1"/>
            <a:r>
              <a:rPr lang="en-US"/>
              <a:t>Argue that it is true for all argument values</a:t>
            </a:r>
          </a:p>
          <a:p>
            <a:pPr marL="552450" lvl="1"/>
            <a:r>
              <a:rPr lang="en-US"/>
              <a:t>Explain why not true</a:t>
            </a:r>
          </a:p>
        </p:txBody>
      </p:sp>
      <p:sp>
        <p:nvSpPr>
          <p:cNvPr id="45061" name="Rectangle 5"/>
          <p:cNvSpPr>
            <a:spLocks/>
          </p:cNvSpPr>
          <p:nvPr/>
        </p:nvSpPr>
        <p:spPr bwMode="auto">
          <a:xfrm>
            <a:off x="3736975" y="2446338"/>
            <a:ext cx="4889500" cy="40767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x == (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)(float) x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x == (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)(double) x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f == (float)(double) f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 == (double)(float) d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f == -(-f);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2/3 == 2/3.0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 &lt; 0.0	 ⇒ 	((d*2) &lt; 0.0)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 &gt; f	 ⇒ 	-f &gt; -d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 * d &gt;= 0.0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(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d+f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)-d == f</a:t>
            </a:r>
          </a:p>
        </p:txBody>
      </p:sp>
      <p:sp>
        <p:nvSpPr>
          <p:cNvPr id="45062" name="Rectangle 6"/>
          <p:cNvSpPr>
            <a:spLocks/>
          </p:cNvSpPr>
          <p:nvPr/>
        </p:nvSpPr>
        <p:spPr bwMode="auto">
          <a:xfrm>
            <a:off x="522288" y="3271838"/>
            <a:ext cx="2628900" cy="1155700"/>
          </a:xfrm>
          <a:prstGeom prst="rect">
            <a:avLst/>
          </a:prstGeom>
          <a:solidFill>
            <a:srgbClr val="D6D6F4"/>
          </a:solidFill>
          <a:ln w="25400" cap="flat">
            <a:solidFill>
              <a:srgbClr val="ADADE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spcBef>
                <a:spcPts val="475"/>
              </a:spcBef>
              <a:tabLst>
                <a:tab pos="1371600" algn="l"/>
                <a:tab pos="2286000" algn="l"/>
                <a:tab pos="1371600" algn="l"/>
                <a:tab pos="2286000" algn="l"/>
                <a:tab pos="1371600" algn="l"/>
                <a:tab pos="22860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x = …;</a:t>
            </a:r>
            <a:endParaRPr lang="en-US" sz="2400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spcBef>
                <a:spcPts val="475"/>
              </a:spcBef>
              <a:tabLst>
                <a:tab pos="1371600" algn="l"/>
                <a:tab pos="2286000" algn="l"/>
                <a:tab pos="1371600" algn="l"/>
                <a:tab pos="2286000" algn="l"/>
                <a:tab pos="13716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float f = …;</a:t>
            </a:r>
            <a:endParaRPr lang="en-US" sz="2400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spcBef>
                <a:spcPts val="475"/>
              </a:spcBef>
              <a:tabLst>
                <a:tab pos="1371600" algn="l"/>
                <a:tab pos="2286000" algn="l"/>
                <a:tab pos="1371600" algn="l"/>
                <a:tab pos="2286000" algn="l"/>
                <a:tab pos="13716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double d = …;</a:t>
            </a:r>
          </a:p>
        </p:txBody>
      </p:sp>
      <p:sp>
        <p:nvSpPr>
          <p:cNvPr id="45063" name="Rectangle 7"/>
          <p:cNvSpPr>
            <a:spLocks/>
          </p:cNvSpPr>
          <p:nvPr/>
        </p:nvSpPr>
        <p:spPr bwMode="auto">
          <a:xfrm>
            <a:off x="457200" y="4581525"/>
            <a:ext cx="1704975" cy="698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Assume neither</a:t>
            </a:r>
            <a:endParaRPr lang="en-US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/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d</a:t>
            </a:r>
            <a:r>
              <a:rPr lang="en-US"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nor </a:t>
            </a:r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f</a:t>
            </a:r>
            <a:r>
              <a:rPr lang="en-US"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is NaN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47106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Summary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/>
              <a:t>IEEE Floating Point has clear mathematical  properties</a:t>
            </a:r>
          </a:p>
          <a:p>
            <a:r>
              <a:rPr lang="en-US"/>
              <a:t>Represents numbers of form M x 2</a:t>
            </a:r>
            <a:r>
              <a:rPr lang="en-US" baseline="32000"/>
              <a:t>E</a:t>
            </a:r>
            <a:endParaRPr lang="en-US"/>
          </a:p>
          <a:p>
            <a:r>
              <a:rPr lang="en-US"/>
              <a:t>One can reason about operations independent of implementation</a:t>
            </a:r>
          </a:p>
          <a:p>
            <a:pPr marL="552450" lvl="1"/>
            <a:r>
              <a:rPr lang="en-US"/>
              <a:t>As if computed with perfect precision and then rounded</a:t>
            </a:r>
          </a:p>
          <a:p>
            <a:r>
              <a:rPr lang="en-US"/>
              <a:t>Not the same as real arithmetic</a:t>
            </a:r>
          </a:p>
          <a:p>
            <a:pPr marL="552450" lvl="1"/>
            <a:r>
              <a:rPr lang="en-US"/>
              <a:t>Violates associativity/distributivity</a:t>
            </a:r>
          </a:p>
          <a:p>
            <a:pPr marL="552450" lvl="1"/>
            <a:r>
              <a:rPr lang="en-US"/>
              <a:t>Makes life difficult for compilers &amp; serious numerical applications programmers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48130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Additional Slides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49154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Creating Floating Point Number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 lnSpcReduction="10000"/>
          </a:bodyPr>
          <a:lstStyle/>
          <a:p>
            <a:pPr>
              <a:tabLst>
                <a:tab pos="1828800" algn="l"/>
              </a:tabLst>
            </a:pPr>
            <a:r>
              <a:rPr lang="en-US" dirty="0"/>
              <a:t>Steps</a:t>
            </a:r>
          </a:p>
          <a:p>
            <a:pPr marL="552450" lvl="1">
              <a:tabLst>
                <a:tab pos="1828800" algn="l"/>
              </a:tabLst>
            </a:pPr>
            <a:r>
              <a:rPr lang="en-US" dirty="0"/>
              <a:t>Normalize to have leading 1</a:t>
            </a:r>
          </a:p>
          <a:p>
            <a:pPr marL="552450" lvl="1">
              <a:tabLst>
                <a:tab pos="1828800" algn="l"/>
              </a:tabLst>
            </a:pPr>
            <a:r>
              <a:rPr lang="en-US" dirty="0"/>
              <a:t>Round to fit within fraction</a:t>
            </a:r>
          </a:p>
          <a:p>
            <a:pPr marL="552450" lvl="1">
              <a:tabLst>
                <a:tab pos="1828800" algn="l"/>
              </a:tabLst>
            </a:pPr>
            <a:r>
              <a:rPr lang="en-US" dirty="0" err="1"/>
              <a:t>Postnormalize</a:t>
            </a:r>
            <a:r>
              <a:rPr lang="en-US" dirty="0"/>
              <a:t> to deal with effects of rounding</a:t>
            </a:r>
          </a:p>
          <a:p>
            <a:pPr>
              <a:tabLst>
                <a:tab pos="1828800" algn="l"/>
              </a:tabLst>
            </a:pPr>
            <a:endParaRPr lang="en-US" dirty="0"/>
          </a:p>
          <a:p>
            <a:pPr>
              <a:tabLst>
                <a:tab pos="1828800" algn="l"/>
              </a:tabLst>
            </a:pPr>
            <a:r>
              <a:rPr lang="en-US" dirty="0"/>
              <a:t>Case Study</a:t>
            </a:r>
          </a:p>
          <a:p>
            <a:pPr marL="552450" lvl="1">
              <a:tabLst>
                <a:tab pos="1828800" algn="l"/>
              </a:tabLst>
            </a:pPr>
            <a:r>
              <a:rPr lang="en-US" dirty="0"/>
              <a:t>Convert 8-bit unsigned numbers to tiny floating point format</a:t>
            </a:r>
          </a:p>
          <a:p>
            <a:pPr marL="552450" lvl="1">
              <a:buNone/>
              <a:tabLst>
                <a:tab pos="1828800" algn="l"/>
              </a:tabLst>
            </a:pPr>
            <a:r>
              <a:rPr lang="en-US" dirty="0"/>
              <a:t>Example Numbers</a:t>
            </a:r>
          </a:p>
          <a:p>
            <a:pPr marL="552450" lvl="1">
              <a:buNone/>
              <a:tabLst>
                <a:tab pos="1828800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128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10000000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28800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15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00001101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28800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33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00010001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28800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35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00010011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28800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138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10001010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28800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63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00111111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</p:txBody>
      </p:sp>
      <p:graphicFrame>
        <p:nvGraphicFramePr>
          <p:cNvPr id="4915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829690"/>
              </p:ext>
            </p:extLst>
          </p:nvPr>
        </p:nvGraphicFramePr>
        <p:xfrm>
          <a:off x="4686300" y="1409700"/>
          <a:ext cx="4064000" cy="1016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frac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4-bits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1356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50178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Normalize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/>
          </a:bodyPr>
          <a:lstStyle/>
          <a:p>
            <a:pPr>
              <a:tabLst>
                <a:tab pos="1774825" algn="l"/>
                <a:tab pos="3511550" algn="l"/>
                <a:tab pos="5340350" algn="l"/>
              </a:tabLst>
            </a:pPr>
            <a:r>
              <a:rPr lang="en-US" dirty="0"/>
              <a:t>Requirement</a:t>
            </a:r>
          </a:p>
          <a:p>
            <a:pPr marL="552450" lvl="1">
              <a:tabLst>
                <a:tab pos="1774825" algn="l"/>
                <a:tab pos="3511550" algn="l"/>
                <a:tab pos="5340350" algn="l"/>
              </a:tabLst>
            </a:pPr>
            <a:r>
              <a:rPr lang="en-US" dirty="0"/>
              <a:t>Set binary point so that numbers of form 1.xxxxx</a:t>
            </a:r>
          </a:p>
          <a:p>
            <a:pPr marL="552450" lvl="1">
              <a:tabLst>
                <a:tab pos="1774825" algn="l"/>
                <a:tab pos="3511550" algn="l"/>
                <a:tab pos="5340350" algn="l"/>
              </a:tabLst>
            </a:pPr>
            <a:r>
              <a:rPr lang="en-US" dirty="0"/>
              <a:t>Adjust all to have leading one</a:t>
            </a:r>
          </a:p>
          <a:p>
            <a:pPr marL="838200" lvl="2">
              <a:tabLst>
                <a:tab pos="1774825" algn="l"/>
                <a:tab pos="3511550" algn="l"/>
                <a:tab pos="5340350" algn="l"/>
              </a:tabLst>
            </a:pPr>
            <a:r>
              <a:rPr lang="en-US" dirty="0"/>
              <a:t>Decrement exponent as shift left</a:t>
            </a:r>
          </a:p>
          <a:p>
            <a:pPr marL="552450" lvl="1">
              <a:buNone/>
              <a:tabLst>
                <a:tab pos="1774825" algn="l"/>
                <a:tab pos="3511550" algn="l"/>
                <a:tab pos="5340350" algn="l"/>
              </a:tabLst>
            </a:pP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Value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Binary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Fraction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Exponent</a:t>
            </a:r>
            <a:endParaRPr lang="en-US" dirty="0">
              <a:latin typeface="Calibri Bold Italic" charset="0"/>
              <a:ea typeface="ヒラギノ角ゴ ProN W6" charset="0"/>
              <a:cs typeface="ヒラギノ角ゴ ProN W6" charset="0"/>
              <a:sym typeface="Calibri Bold Italic" charset="0"/>
            </a:endParaRPr>
          </a:p>
          <a:p>
            <a:pPr marL="552450" lvl="1">
              <a:buNone/>
              <a:tabLst>
                <a:tab pos="1774825" algn="l"/>
                <a:tab pos="3511550" algn="l"/>
                <a:tab pos="5340350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128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10000000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1.0000000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7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774825" algn="l"/>
                <a:tab pos="3511550" algn="l"/>
                <a:tab pos="5340350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15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00001101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1.1010000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3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774825" algn="l"/>
                <a:tab pos="3511550" algn="l"/>
                <a:tab pos="5340350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17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00010001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1.0001000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4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774825" algn="l"/>
                <a:tab pos="3511550" algn="l"/>
                <a:tab pos="5340350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19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00010011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1.0011000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4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774825" algn="l"/>
                <a:tab pos="3511550" algn="l"/>
                <a:tab pos="5340350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138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10001010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1.0001010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7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774825" algn="l"/>
                <a:tab pos="3511550" algn="l"/>
                <a:tab pos="5340350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63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00111111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1.1111100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5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</p:txBody>
      </p:sp>
      <p:graphicFrame>
        <p:nvGraphicFramePr>
          <p:cNvPr id="50181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861857"/>
              </p:ext>
            </p:extLst>
          </p:nvPr>
        </p:nvGraphicFramePr>
        <p:xfrm>
          <a:off x="4279900" y="635000"/>
          <a:ext cx="4064000" cy="1016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frac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4-bits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0167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51202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Rounding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2844800"/>
            <a:ext cx="8382000" cy="3987800"/>
          </a:xfrm>
          <a:ln/>
        </p:spPr>
        <p:txBody>
          <a:bodyPr/>
          <a:lstStyle/>
          <a:p>
            <a:pPr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dirty="0"/>
              <a:t>Round up conditions</a:t>
            </a:r>
          </a:p>
          <a:p>
            <a:pPr marL="552450" lvl="1"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dirty="0">
                <a:ea typeface="Zapf Dingbats" charset="0"/>
                <a:cs typeface="Zapf Dingbats" charset="0"/>
              </a:rPr>
              <a:t>Round = 1, Sticky = 1 ➙ &gt; 0.5</a:t>
            </a:r>
            <a:endParaRPr lang="en-US" dirty="0"/>
          </a:p>
          <a:p>
            <a:pPr marL="552450" lvl="1"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dirty="0">
                <a:ea typeface="Zapf Dingbats" charset="0"/>
                <a:cs typeface="Zapf Dingbats" charset="0"/>
              </a:rPr>
              <a:t>Guard = 1, Round = 1, Sticky = 0 ➙ Round to even</a:t>
            </a:r>
            <a:endParaRPr lang="en-US" dirty="0"/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Value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Fraction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GRS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Incr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?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Rounded</a:t>
            </a:r>
            <a:endParaRPr lang="en-US" dirty="0">
              <a:latin typeface="Calibri Bold Italic" charset="0"/>
              <a:ea typeface="ヒラギノ角ゴ ProN W6" charset="0"/>
              <a:cs typeface="ヒラギノ角ゴ ProN W6" charset="0"/>
              <a:sym typeface="Calibri Bold Italic" charset="0"/>
            </a:endParaRPr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128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1.000</a:t>
            </a:r>
            <a:r>
              <a:rPr lang="en-US" sz="1800" b="1" dirty="0">
                <a:solidFill>
                  <a:srgbClr val="980002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0000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N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1.000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15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1.101</a:t>
            </a:r>
            <a:r>
              <a:rPr lang="en-US" sz="1800" b="1" dirty="0">
                <a:solidFill>
                  <a:srgbClr val="980002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0000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N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1.101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17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1.000</a:t>
            </a:r>
            <a:r>
              <a:rPr lang="en-US" sz="1800" b="1" dirty="0">
                <a:solidFill>
                  <a:srgbClr val="980002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1000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010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N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1.000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19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1.001</a:t>
            </a:r>
            <a:r>
              <a:rPr lang="en-US" sz="1800" b="1" dirty="0">
                <a:solidFill>
                  <a:srgbClr val="980002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1000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110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Y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1.010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138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1.000</a:t>
            </a:r>
            <a:r>
              <a:rPr lang="en-US" sz="1800" b="1" dirty="0">
                <a:solidFill>
                  <a:srgbClr val="980002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1010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011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Y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1.001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63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1.111</a:t>
            </a:r>
            <a:r>
              <a:rPr lang="en-US" sz="1800" b="1" dirty="0">
                <a:solidFill>
                  <a:srgbClr val="980002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1100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111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Y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10.000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</p:txBody>
      </p:sp>
      <p:sp>
        <p:nvSpPr>
          <p:cNvPr id="51205" name="Rectangle 5"/>
          <p:cNvSpPr>
            <a:spLocks/>
          </p:cNvSpPr>
          <p:nvPr/>
        </p:nvSpPr>
        <p:spPr bwMode="auto">
          <a:xfrm>
            <a:off x="3745618" y="698500"/>
            <a:ext cx="2570340" cy="630942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1.BBG</a:t>
            </a:r>
            <a:r>
              <a:rPr lang="en-US" sz="3600" b="1" dirty="0">
                <a:solidFill>
                  <a:srgbClr val="CC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RXXX</a:t>
            </a:r>
          </a:p>
        </p:txBody>
      </p:sp>
      <p:sp>
        <p:nvSpPr>
          <p:cNvPr id="51206" name="Rectangle 6"/>
          <p:cNvSpPr>
            <a:spLocks/>
          </p:cNvSpPr>
          <p:nvPr/>
        </p:nvSpPr>
        <p:spPr bwMode="auto">
          <a:xfrm>
            <a:off x="144463" y="1450975"/>
            <a:ext cx="3060700" cy="44450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r"/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Guard bit: LSB of result</a:t>
            </a:r>
          </a:p>
        </p:txBody>
      </p:sp>
      <p:sp>
        <p:nvSpPr>
          <p:cNvPr id="51207" name="Rectangle 7"/>
          <p:cNvSpPr>
            <a:spLocks/>
          </p:cNvSpPr>
          <p:nvPr/>
        </p:nvSpPr>
        <p:spPr bwMode="auto">
          <a:xfrm>
            <a:off x="669925" y="2149475"/>
            <a:ext cx="3389313" cy="44450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Round bit: 1</a:t>
            </a:r>
            <a:r>
              <a:rPr lang="en-US" sz="2400" baseline="30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</a:t>
            </a: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bit removed</a:t>
            </a:r>
          </a:p>
        </p:txBody>
      </p:sp>
      <p:sp>
        <p:nvSpPr>
          <p:cNvPr id="51208" name="AutoShape 8"/>
          <p:cNvSpPr>
            <a:spLocks/>
          </p:cNvSpPr>
          <p:nvPr/>
        </p:nvSpPr>
        <p:spPr bwMode="auto">
          <a:xfrm rot="-5400000">
            <a:off x="5708650" y="1084263"/>
            <a:ext cx="381000" cy="7747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15635" y="21600"/>
                  <a:pt x="10800" y="20005"/>
                  <a:pt x="10800" y="18036"/>
                </a:cubicBezTo>
                <a:lnTo>
                  <a:pt x="10800" y="14364"/>
                </a:lnTo>
                <a:cubicBezTo>
                  <a:pt x="10800" y="12395"/>
                  <a:pt x="5965" y="10800"/>
                  <a:pt x="0" y="10800"/>
                </a:cubicBezTo>
                <a:cubicBezTo>
                  <a:pt x="5965" y="10800"/>
                  <a:pt x="10800" y="9204"/>
                  <a:pt x="10800" y="7236"/>
                </a:cubicBezTo>
                <a:lnTo>
                  <a:pt x="10800" y="3564"/>
                </a:lnTo>
                <a:cubicBezTo>
                  <a:pt x="10800" y="1596"/>
                  <a:pt x="15635" y="0"/>
                  <a:pt x="2160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09" name="Rectangle 9"/>
          <p:cNvSpPr>
            <a:spLocks/>
          </p:cNvSpPr>
          <p:nvPr/>
        </p:nvSpPr>
        <p:spPr bwMode="auto">
          <a:xfrm>
            <a:off x="5026025" y="1798638"/>
            <a:ext cx="3983038" cy="44450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Sticky bit: OR of remaining bits</a:t>
            </a:r>
          </a:p>
        </p:txBody>
      </p:sp>
      <p:sp>
        <p:nvSpPr>
          <p:cNvPr id="51210" name="Freeform 10"/>
          <p:cNvSpPr>
            <a:spLocks/>
          </p:cNvSpPr>
          <p:nvPr/>
        </p:nvSpPr>
        <p:spPr bwMode="auto">
          <a:xfrm>
            <a:off x="4064000" y="1258888"/>
            <a:ext cx="1231900" cy="1090612"/>
          </a:xfrm>
          <a:custGeom>
            <a:avLst/>
            <a:gdLst/>
            <a:ahLst/>
            <a:cxnLst>
              <a:cxn ang="0">
                <a:pos x="0" y="19500"/>
              </a:cxn>
              <a:cxn ang="0">
                <a:pos x="21380" y="3812"/>
              </a:cxn>
              <a:cxn ang="0">
                <a:pos x="21159" y="628"/>
              </a:cxn>
            </a:cxnLst>
            <a:rect l="0" t="0" r="r" b="b"/>
            <a:pathLst>
              <a:path w="21381" h="19500">
                <a:moveTo>
                  <a:pt x="0" y="19500"/>
                </a:moveTo>
                <a:cubicBezTo>
                  <a:pt x="0" y="19500"/>
                  <a:pt x="21600" y="9723"/>
                  <a:pt x="21380" y="3812"/>
                </a:cubicBezTo>
                <a:cubicBezTo>
                  <a:pt x="21159" y="-2100"/>
                  <a:pt x="21159" y="628"/>
                  <a:pt x="21159" y="628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11" name="Freeform 11"/>
          <p:cNvSpPr>
            <a:spLocks/>
          </p:cNvSpPr>
          <p:nvPr/>
        </p:nvSpPr>
        <p:spPr bwMode="auto">
          <a:xfrm>
            <a:off x="3251200" y="1320800"/>
            <a:ext cx="1790700" cy="596900"/>
          </a:xfrm>
          <a:custGeom>
            <a:avLst/>
            <a:gdLst/>
            <a:ahLst/>
            <a:cxnLst>
              <a:cxn ang="0">
                <a:pos x="0" y="12462"/>
              </a:cxn>
              <a:cxn ang="0">
                <a:pos x="11949" y="19108"/>
              </a:cxn>
              <a:cxn ang="0">
                <a:pos x="21600" y="4154"/>
              </a:cxn>
              <a:cxn ang="0">
                <a:pos x="21447" y="0"/>
              </a:cxn>
            </a:cxnLst>
            <a:rect l="0" t="0" r="r" b="b"/>
            <a:pathLst>
              <a:path w="21600" h="19538">
                <a:moveTo>
                  <a:pt x="0" y="12462"/>
                </a:moveTo>
                <a:cubicBezTo>
                  <a:pt x="0" y="12462"/>
                  <a:pt x="5668" y="21600"/>
                  <a:pt x="11949" y="19108"/>
                </a:cubicBezTo>
                <a:cubicBezTo>
                  <a:pt x="18230" y="16615"/>
                  <a:pt x="21600" y="4985"/>
                  <a:pt x="21600" y="4154"/>
                </a:cubicBezTo>
                <a:cubicBezTo>
                  <a:pt x="21600" y="3323"/>
                  <a:pt x="21447" y="0"/>
                  <a:pt x="21447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239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52226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Postnormalize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dirty="0"/>
              <a:t>Issue</a:t>
            </a:r>
          </a:p>
          <a:p>
            <a:pPr marL="552450" lvl="1"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dirty="0"/>
              <a:t>Rounding may have caused overflow</a:t>
            </a:r>
          </a:p>
          <a:p>
            <a:pPr marL="552450" lvl="1"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dirty="0"/>
              <a:t>Handle by shifting right once &amp; incrementing exponent</a:t>
            </a: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Value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Rounded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Exp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Adjusted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Result</a:t>
            </a:r>
            <a:endParaRPr lang="en-US" dirty="0">
              <a:latin typeface="Calibri Bold Italic" charset="0"/>
              <a:ea typeface="ヒラギノ角ゴ ProN W6" charset="0"/>
              <a:cs typeface="ヒラギノ角ゴ ProN W6" charset="0"/>
              <a:sym typeface="Calibri Bold Italic" charset="0"/>
            </a:endParaRP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128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1.000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7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128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15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1.101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3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15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17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1.000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4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16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19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1.010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4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20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138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1.001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7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134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63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10.000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5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1.000/6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64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2521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31746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endParaRPr lang="en-US" sz="1200" dirty="0">
              <a:solidFill>
                <a:srgbClr val="FFFFFF"/>
              </a:solidFill>
              <a:ea typeface="Gill Sans" charset="0"/>
              <a:cs typeface="Gill Sans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254000"/>
            <a:ext cx="8382000" cy="622300"/>
          </a:xfrm>
          <a:ln/>
        </p:spPr>
        <p:txBody>
          <a:bodyPr>
            <a:normAutofit/>
          </a:bodyPr>
          <a:lstStyle/>
          <a:p>
            <a:pPr marL="119063" indent="-119063"/>
            <a:r>
              <a:rPr lang="en-US"/>
              <a:t>Interesting Numbers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965200"/>
            <a:ext cx="8382000" cy="5867400"/>
          </a:xfrm>
          <a:ln/>
        </p:spPr>
        <p:txBody>
          <a:bodyPr/>
          <a:lstStyle/>
          <a:p>
            <a:pPr>
              <a:buNone/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i="1" dirty="0"/>
              <a:t>Description	exp	</a:t>
            </a:r>
            <a:r>
              <a:rPr lang="en-US" sz="2000" i="1" dirty="0" err="1"/>
              <a:t>frac</a:t>
            </a:r>
            <a:r>
              <a:rPr lang="en-US" sz="2000" i="1" dirty="0"/>
              <a:t>	Numeric Value</a:t>
            </a:r>
          </a:p>
          <a:p>
            <a:pPr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dirty="0"/>
              <a:t>Zero	00…00	00…00	0.0</a:t>
            </a:r>
          </a:p>
          <a:p>
            <a:pPr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dirty="0"/>
              <a:t>Smallest Pos. </a:t>
            </a:r>
            <a:r>
              <a:rPr lang="en-US" sz="2000" dirty="0" err="1"/>
              <a:t>Denorm</a:t>
            </a:r>
            <a:r>
              <a:rPr lang="en-US" sz="2000" dirty="0"/>
              <a:t>.	00…00	00…01	2</a:t>
            </a:r>
            <a:r>
              <a:rPr lang="en-US" sz="2000" baseline="32000" dirty="0"/>
              <a:t>– {23,52}</a:t>
            </a:r>
            <a:r>
              <a:rPr lang="en-US" sz="2000" dirty="0"/>
              <a:t> x 2</a:t>
            </a:r>
            <a:r>
              <a:rPr lang="en-US" sz="2000" baseline="32000" dirty="0"/>
              <a:t>– {126,1022}</a:t>
            </a:r>
            <a:endParaRPr lang="en-US" sz="20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Single ≈ 1.4 x 10</a:t>
            </a:r>
            <a:r>
              <a:rPr lang="en-US" sz="1800" baseline="32000" dirty="0"/>
              <a:t>–45</a:t>
            </a:r>
            <a:endParaRPr lang="en-US" sz="18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Double ≈ 4.9 x 10</a:t>
            </a:r>
            <a:r>
              <a:rPr lang="en-US" sz="1800" baseline="32000" dirty="0"/>
              <a:t>–324</a:t>
            </a:r>
            <a:endParaRPr lang="en-US" sz="1800" dirty="0"/>
          </a:p>
          <a:p>
            <a:pPr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dirty="0"/>
              <a:t>Largest </a:t>
            </a:r>
            <a:r>
              <a:rPr lang="en-US" sz="2000" dirty="0" err="1"/>
              <a:t>Denormalized</a:t>
            </a:r>
            <a:r>
              <a:rPr lang="en-US" sz="2000" dirty="0"/>
              <a:t>	00…00	11…11	(1.0 – ε) x 2</a:t>
            </a:r>
            <a:r>
              <a:rPr lang="en-US" sz="2000" baseline="32000" dirty="0"/>
              <a:t>– {126,1022}</a:t>
            </a:r>
            <a:endParaRPr lang="en-US" sz="20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Single ≈ 1.18 x 10</a:t>
            </a:r>
            <a:r>
              <a:rPr lang="en-US" sz="1800" baseline="32000" dirty="0"/>
              <a:t>–38</a:t>
            </a:r>
            <a:endParaRPr lang="en-US" sz="18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Double ≈ 2.2 x 10</a:t>
            </a:r>
            <a:r>
              <a:rPr lang="en-US" sz="1800" baseline="32000" dirty="0"/>
              <a:t>–308</a:t>
            </a:r>
            <a:endParaRPr lang="en-US" sz="1800" dirty="0"/>
          </a:p>
          <a:p>
            <a:pPr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dirty="0"/>
              <a:t>Smallest Pos. Normalized	00…01	00…00	1.0 x 2</a:t>
            </a:r>
            <a:r>
              <a:rPr lang="en-US" sz="2000" baseline="32000" dirty="0"/>
              <a:t>– {126,1022}</a:t>
            </a:r>
            <a:endParaRPr lang="en-US" sz="20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Just larger than largest </a:t>
            </a:r>
            <a:r>
              <a:rPr lang="en-US" sz="1800" dirty="0" err="1"/>
              <a:t>denormalized</a:t>
            </a:r>
            <a:endParaRPr lang="en-US" sz="1800" dirty="0"/>
          </a:p>
          <a:p>
            <a:pPr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dirty="0"/>
              <a:t>One	01…11	00…00	1.0</a:t>
            </a:r>
          </a:p>
          <a:p>
            <a:pPr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dirty="0"/>
              <a:t> Largest Normalized	11…10	11…11	(2.0 – ε) x 2</a:t>
            </a:r>
            <a:r>
              <a:rPr lang="en-US" sz="2000" baseline="32000" dirty="0"/>
              <a:t>{127,1023}</a:t>
            </a:r>
            <a:endParaRPr lang="en-US" sz="20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Single ≈ 3.4 x 10</a:t>
            </a:r>
            <a:r>
              <a:rPr lang="en-US" sz="1800" baseline="32000" dirty="0"/>
              <a:t>38</a:t>
            </a:r>
            <a:endParaRPr lang="en-US" sz="18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Double ≈ 1.8 x 10</a:t>
            </a:r>
            <a:r>
              <a:rPr lang="en-US" sz="1800" baseline="32000" dirty="0"/>
              <a:t>308</a:t>
            </a:r>
          </a:p>
        </p:txBody>
      </p:sp>
      <p:sp>
        <p:nvSpPr>
          <p:cNvPr id="31749" name="Rectangle 5"/>
          <p:cNvSpPr>
            <a:spLocks/>
          </p:cNvSpPr>
          <p:nvPr/>
        </p:nvSpPr>
        <p:spPr bwMode="auto">
          <a:xfrm>
            <a:off x="5753100" y="414338"/>
            <a:ext cx="2819400" cy="4572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{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single,double</a:t>
            </a: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}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9CCAF-A0C0-5750-8E06-7824C555A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Reading/What to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34070-9914-B22C-C66E-AAC3B6D10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Read: Book Chapter 02 (</a:t>
            </a:r>
            <a:r>
              <a:rPr lang="en-US" dirty="0" err="1"/>
              <a:t>pg</a:t>
            </a:r>
            <a:r>
              <a:rPr lang="en-US"/>
              <a:t> 108 to 124)</a:t>
            </a:r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Take Notes</a:t>
            </a:r>
          </a:p>
          <a:p>
            <a:r>
              <a:rPr lang="en-US" dirty="0"/>
              <a:t>Explore the related practice problems</a:t>
            </a:r>
          </a:p>
          <a:p>
            <a:r>
              <a:rPr lang="en-US" dirty="0"/>
              <a:t>Explore the related HW</a:t>
            </a:r>
          </a:p>
          <a:p>
            <a:r>
              <a:rPr lang="en-US" dirty="0"/>
              <a:t>Explore the related online quiz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68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1741</TotalTime>
  <Pages>0</Pages>
  <Words>2876</Words>
  <Characters>0</Characters>
  <Application>Microsoft Office PowerPoint</Application>
  <PresentationFormat>On-screen Show (4:3)</PresentationFormat>
  <Lines>0</Lines>
  <Paragraphs>543</Paragraphs>
  <Slides>41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61" baseType="lpstr">
      <vt:lpstr>Arial</vt:lpstr>
      <vt:lpstr>Arial Narrow</vt:lpstr>
      <vt:lpstr>Arial Narrow Bold</vt:lpstr>
      <vt:lpstr>Arial Narrow Bold Italic</vt:lpstr>
      <vt:lpstr>Calibri</vt:lpstr>
      <vt:lpstr>Calibri Bold</vt:lpstr>
      <vt:lpstr>Calibri Bold Italic</vt:lpstr>
      <vt:lpstr>Calibri Italic</vt:lpstr>
      <vt:lpstr>Calibri Light</vt:lpstr>
      <vt:lpstr>Courier New</vt:lpstr>
      <vt:lpstr>Courier New Bold</vt:lpstr>
      <vt:lpstr>Gill Sans</vt:lpstr>
      <vt:lpstr>Helvetica</vt:lpstr>
      <vt:lpstr>Monaco</vt:lpstr>
      <vt:lpstr>Times</vt:lpstr>
      <vt:lpstr>Times New Roman</vt:lpstr>
      <vt:lpstr>Wingdings</vt:lpstr>
      <vt:lpstr>Wingdings 2</vt:lpstr>
      <vt:lpstr>Office Theme</vt:lpstr>
      <vt:lpstr>Worksheet</vt:lpstr>
      <vt:lpstr>Floating Point Lecture 08  </vt:lpstr>
      <vt:lpstr>Today: Floating Point</vt:lpstr>
      <vt:lpstr>Fractional binary numbers</vt:lpstr>
      <vt:lpstr>Fractional Binary Numbers</vt:lpstr>
      <vt:lpstr>Fractional Binary Numbers: Examples</vt:lpstr>
      <vt:lpstr>Representable Numbers</vt:lpstr>
      <vt:lpstr>Today: Floating Point</vt:lpstr>
      <vt:lpstr>IEEE Floating Point</vt:lpstr>
      <vt:lpstr>Floating Point Representation</vt:lpstr>
      <vt:lpstr>Precision options</vt:lpstr>
      <vt:lpstr>“Normalized” Values</vt:lpstr>
      <vt:lpstr>Normalized Encoding Example</vt:lpstr>
      <vt:lpstr>Denormalized Values</vt:lpstr>
      <vt:lpstr>Special Values</vt:lpstr>
      <vt:lpstr>Visualization: Floating Point Encodings</vt:lpstr>
      <vt:lpstr>Today: Floating Point</vt:lpstr>
      <vt:lpstr>Tiny Floating Point Example</vt:lpstr>
      <vt:lpstr>Dynamic Range (Positive Only)</vt:lpstr>
      <vt:lpstr>Distribution of Values</vt:lpstr>
      <vt:lpstr>Distribution of Values (close-up view)</vt:lpstr>
      <vt:lpstr>Special Properties of the IEEE Encoding</vt:lpstr>
      <vt:lpstr>Today: Floating Point</vt:lpstr>
      <vt:lpstr>Floating Point Operations: Basic Idea</vt:lpstr>
      <vt:lpstr>Rounding</vt:lpstr>
      <vt:lpstr>Closer Look at Round-To-Even</vt:lpstr>
      <vt:lpstr>Rounding Binary Numbers</vt:lpstr>
      <vt:lpstr>FP Multiplication</vt:lpstr>
      <vt:lpstr>Floating Point Addition</vt:lpstr>
      <vt:lpstr>Mathematical Properties of FP Add</vt:lpstr>
      <vt:lpstr>Mathematical Properties of FP Mult</vt:lpstr>
      <vt:lpstr>Today: Floating Point</vt:lpstr>
      <vt:lpstr>Floating Point in C</vt:lpstr>
      <vt:lpstr>Floating Point Puzzles</vt:lpstr>
      <vt:lpstr>Summary</vt:lpstr>
      <vt:lpstr>Additional Slides</vt:lpstr>
      <vt:lpstr>Creating Floating Point Number</vt:lpstr>
      <vt:lpstr>Normalize</vt:lpstr>
      <vt:lpstr>Rounding</vt:lpstr>
      <vt:lpstr>Postnormalize</vt:lpstr>
      <vt:lpstr>Interesting Numbers</vt:lpstr>
      <vt:lpstr>Reading/What to 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15-213/18-243, spring 2009 1st Lecture, Jan. 12th</dc:title>
  <dc:creator>Markus Pueschel</dc:creator>
  <cp:lastModifiedBy>Anandi Dutta</cp:lastModifiedBy>
  <cp:revision>54</cp:revision>
  <cp:lastPrinted>2012-09-05T04:08:39Z</cp:lastPrinted>
  <dcterms:created xsi:type="dcterms:W3CDTF">2012-09-06T15:16:51Z</dcterms:created>
  <dcterms:modified xsi:type="dcterms:W3CDTF">2023-07-27T18:24:25Z</dcterms:modified>
</cp:coreProperties>
</file>