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600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d1e08baf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d1e08baf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803792852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803792852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0379285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03792852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03792852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03792852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80379285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80379285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803792852a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803792852a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803792852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803792852a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7d1e08baf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7d1e08baf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803792852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803792852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803792852a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803792852a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03792852a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803792852a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803792852a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803792852a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803792852a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803792852a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803792852a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2803792852a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803792852a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803792852a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803792852a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803792852a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Recursion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can we use Recursion?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 optimal solution to our </a:t>
            </a:r>
            <a:r>
              <a:rPr lang="en" b="1"/>
              <a:t>problem</a:t>
            </a:r>
            <a:r>
              <a:rPr lang="en"/>
              <a:t> can be derived from the optimal solutions of the </a:t>
            </a:r>
            <a:r>
              <a:rPr lang="en" b="1"/>
              <a:t>subproblems</a:t>
            </a:r>
            <a:r>
              <a:rPr lang="en"/>
              <a:t>, then it might be possible to use recursion.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For example, let us say we are trying to find the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Font typeface="Courier New"/>
              <a:buChar char="●"/>
            </a:pPr>
            <a:r>
              <a:rPr lang="en"/>
              <a:t>Let us assume we somehow know that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z = factorial(n-1)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●"/>
            </a:pPr>
            <a:r>
              <a:rPr lang="en"/>
              <a:t>We can calculate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r>
              <a:rPr lang="en"/>
              <a:t> by multiplying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z</a:t>
            </a:r>
            <a:r>
              <a:rPr lang="en"/>
              <a:t> and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/>
              <a:t>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But now we have to find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factorial(n-1).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we somehow knew the value of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factorial(n-2)</a:t>
            </a:r>
            <a:r>
              <a:rPr lang="en"/>
              <a:t>…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 course, we can not recurse indefinitely.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/>
              <a:t>Base criteria</a:t>
            </a:r>
            <a:r>
              <a:rPr lang="en"/>
              <a:t> − There must be at least one base criteria or condition, such that, when this condition is met the function stops calling itself recursively.</a:t>
            </a:r>
            <a:endParaRPr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In the case of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factorial(n)</a:t>
            </a:r>
            <a:r>
              <a:rPr lang="en"/>
              <a:t>, at some point we will have to find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factorial(1)</a:t>
            </a:r>
            <a:r>
              <a:rPr lang="en"/>
              <a:t>, which we know is equal to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"/>
              <a:t> (no further recursion needed).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/>
              <a:t>Progressive approach</a:t>
            </a:r>
            <a:r>
              <a:rPr lang="en"/>
              <a:t> − The recursive calls should progress in such a way that each time a recursive call is made it comes closer to the base criteria.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 few things to remember:</a:t>
            </a:r>
            <a:endParaRPr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Recursion is well-suited to certain problems.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It is not always efficient</a:t>
            </a:r>
            <a:r>
              <a:rPr lang="en" b="1"/>
              <a:t> </a:t>
            </a:r>
            <a:r>
              <a:rPr lang="en"/>
              <a:t>- Sometimes using iteration (loops) can be faster. 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Using Recursion can help improve clarity of the code.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can we use Recursion?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36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Write a recursive function to calculate the factorial of an integer </a:t>
            </a:r>
            <a:r>
              <a:rPr lang="en" b="1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/>
              <a:t>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Recursion in Action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28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/>
              <a:t>Write a recursive function that takes a non-negative integer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 as input and calculates the factorial of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.</a:t>
            </a:r>
            <a:endParaRPr sz="1700"/>
          </a:p>
        </p:txBody>
      </p:sp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Recursion in Action</a:t>
            </a:r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0175" y="1069500"/>
            <a:ext cx="6232124" cy="38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Recursion in Action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108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/>
              <a:t>Write a recursive function that takes a non-negative integer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 as input and calculates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" sz="1700" b="1" baseline="30000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.</a:t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108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Write a recursive function that takes a non-negative integer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 as input and calculates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" sz="1700" b="1" baseline="30000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.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How many recursive calls does this function make?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Can we do better?</a:t>
            </a:r>
            <a:endParaRPr sz="1700"/>
          </a:p>
        </p:txBody>
      </p:sp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Recursion in Action</a:t>
            </a:r>
            <a:endParaRPr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8000" y="1017725"/>
            <a:ext cx="496221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108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Write a recursive function that takes a non-negative integer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 as input and calculates </a:t>
            </a:r>
            <a:r>
              <a:rPr lang="en" sz="1700" b="1"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" sz="1700" b="1" baseline="30000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" sz="1700"/>
              <a:t>.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How many recursive calls does this function make?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Can we do better?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How about now?</a:t>
            </a:r>
            <a:endParaRPr sz="1700"/>
          </a:p>
        </p:txBody>
      </p:sp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Recursion in Action</a:t>
            </a:r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2615" y="76200"/>
            <a:ext cx="4409683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5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Binary Search</a:t>
            </a:r>
            <a:endParaRPr/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16563"/>
            <a:ext cx="8839199" cy="2510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46800" cy="3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Set up: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3 rods: A, B, C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b="1"/>
              <a:t>n</a:t>
            </a:r>
            <a:r>
              <a:rPr lang="en"/>
              <a:t> rings (1, 2, … n).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/>
              <a:t>Objective:</a:t>
            </a:r>
            <a:r>
              <a:rPr lang="en"/>
              <a:t> move </a:t>
            </a:r>
            <a:r>
              <a:rPr lang="en" b="1"/>
              <a:t>n </a:t>
            </a:r>
            <a:r>
              <a:rPr lang="en"/>
              <a:t>rings from A to C with the help of B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/>
              <a:t>Rules:</a:t>
            </a:r>
            <a:endParaRPr b="1"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only one ring at a time.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Can not place a larger ring on top of a smaller ring at any given point.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Which and how many moves to reach </a:t>
            </a:r>
            <a:r>
              <a:rPr lang="en" i="1"/>
              <a:t>goal</a:t>
            </a:r>
            <a:r>
              <a:rPr lang="en"/>
              <a:t>?</a:t>
            </a:r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0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</a:t>
            </a:r>
            <a:endParaRPr/>
          </a:p>
        </p:txBody>
      </p:sp>
      <p:grpSp>
        <p:nvGrpSpPr>
          <p:cNvPr id="113" name="Google Shape;113;p22"/>
          <p:cNvGrpSpPr/>
          <p:nvPr/>
        </p:nvGrpSpPr>
        <p:grpSpPr>
          <a:xfrm>
            <a:off x="4383050" y="582572"/>
            <a:ext cx="4240200" cy="1903200"/>
            <a:chOff x="4383050" y="1981825"/>
            <a:chExt cx="4240200" cy="1903200"/>
          </a:xfrm>
        </p:grpSpPr>
        <p:cxnSp>
          <p:nvCxnSpPr>
            <p:cNvPr id="114" name="Google Shape;114;p22"/>
            <p:cNvCxnSpPr/>
            <p:nvPr/>
          </p:nvCxnSpPr>
          <p:spPr>
            <a:xfrm>
              <a:off x="5355500" y="1981825"/>
              <a:ext cx="9300" cy="1401000"/>
            </a:xfrm>
            <a:prstGeom prst="straightConnector1">
              <a:avLst/>
            </a:prstGeom>
            <a:noFill/>
            <a:ln w="1524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22"/>
            <p:cNvCxnSpPr/>
            <p:nvPr/>
          </p:nvCxnSpPr>
          <p:spPr>
            <a:xfrm>
              <a:off x="6498500" y="1981825"/>
              <a:ext cx="9300" cy="1401000"/>
            </a:xfrm>
            <a:prstGeom prst="straightConnector1">
              <a:avLst/>
            </a:prstGeom>
            <a:noFill/>
            <a:ln w="1524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22"/>
            <p:cNvCxnSpPr/>
            <p:nvPr/>
          </p:nvCxnSpPr>
          <p:spPr>
            <a:xfrm>
              <a:off x="7641500" y="1981825"/>
              <a:ext cx="9300" cy="1401000"/>
            </a:xfrm>
            <a:prstGeom prst="straightConnector1">
              <a:avLst/>
            </a:prstGeom>
            <a:noFill/>
            <a:ln w="1524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7" name="Google Shape;117;p22"/>
            <p:cNvSpPr/>
            <p:nvPr/>
          </p:nvSpPr>
          <p:spPr>
            <a:xfrm>
              <a:off x="4383050" y="3230425"/>
              <a:ext cx="4240200" cy="175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2"/>
            <p:cNvSpPr txBox="1"/>
            <p:nvPr/>
          </p:nvSpPr>
          <p:spPr>
            <a:xfrm>
              <a:off x="5138900" y="3405625"/>
              <a:ext cx="4425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/>
                <a:t>A</a:t>
              </a:r>
              <a:endParaRPr sz="2000"/>
            </a:p>
          </p:txBody>
        </p:sp>
        <p:sp>
          <p:nvSpPr>
            <p:cNvPr id="119" name="Google Shape;119;p22"/>
            <p:cNvSpPr txBox="1"/>
            <p:nvPr/>
          </p:nvSpPr>
          <p:spPr>
            <a:xfrm>
              <a:off x="6281900" y="3405625"/>
              <a:ext cx="4425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/>
                <a:t>B</a:t>
              </a:r>
              <a:endParaRPr sz="2000"/>
            </a:p>
          </p:txBody>
        </p:sp>
        <p:sp>
          <p:nvSpPr>
            <p:cNvPr id="120" name="Google Shape;120;p22"/>
            <p:cNvSpPr txBox="1"/>
            <p:nvPr/>
          </p:nvSpPr>
          <p:spPr>
            <a:xfrm>
              <a:off x="7424900" y="3405625"/>
              <a:ext cx="4425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/>
                <a:t>C</a:t>
              </a:r>
              <a:endParaRPr sz="2000"/>
            </a:p>
          </p:txBody>
        </p:sp>
      </p:grpSp>
      <p:sp>
        <p:nvSpPr>
          <p:cNvPr id="121" name="Google Shape;121;p22"/>
          <p:cNvSpPr/>
          <p:nvPr/>
        </p:nvSpPr>
        <p:spPr>
          <a:xfrm>
            <a:off x="4793240" y="1624165"/>
            <a:ext cx="1133700" cy="2028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2" name="Google Shape;122;p22"/>
          <p:cNvSpPr/>
          <p:nvPr/>
        </p:nvSpPr>
        <p:spPr>
          <a:xfrm>
            <a:off x="4894648" y="1414336"/>
            <a:ext cx="930900" cy="202800"/>
          </a:xfrm>
          <a:prstGeom prst="roundRect">
            <a:avLst>
              <a:gd name="adj" fmla="val 16667"/>
            </a:avLst>
          </a:prstGeom>
          <a:solidFill>
            <a:srgbClr val="3C7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3" name="Google Shape;123;p22"/>
          <p:cNvSpPr/>
          <p:nvPr/>
        </p:nvSpPr>
        <p:spPr>
          <a:xfrm>
            <a:off x="5039999" y="1211547"/>
            <a:ext cx="640200" cy="2028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24" name="Google Shape;124;p22"/>
          <p:cNvGrpSpPr/>
          <p:nvPr/>
        </p:nvGrpSpPr>
        <p:grpSpPr>
          <a:xfrm>
            <a:off x="4383050" y="3020972"/>
            <a:ext cx="4240200" cy="1903200"/>
            <a:chOff x="4383050" y="1981825"/>
            <a:chExt cx="4240200" cy="1903200"/>
          </a:xfrm>
        </p:grpSpPr>
        <p:cxnSp>
          <p:nvCxnSpPr>
            <p:cNvPr id="125" name="Google Shape;125;p22"/>
            <p:cNvCxnSpPr/>
            <p:nvPr/>
          </p:nvCxnSpPr>
          <p:spPr>
            <a:xfrm>
              <a:off x="5355500" y="1981825"/>
              <a:ext cx="9300" cy="1401000"/>
            </a:xfrm>
            <a:prstGeom prst="straightConnector1">
              <a:avLst/>
            </a:prstGeom>
            <a:noFill/>
            <a:ln w="1524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22"/>
            <p:cNvCxnSpPr/>
            <p:nvPr/>
          </p:nvCxnSpPr>
          <p:spPr>
            <a:xfrm>
              <a:off x="6498500" y="1981825"/>
              <a:ext cx="9300" cy="1401000"/>
            </a:xfrm>
            <a:prstGeom prst="straightConnector1">
              <a:avLst/>
            </a:prstGeom>
            <a:noFill/>
            <a:ln w="1524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22"/>
            <p:cNvCxnSpPr/>
            <p:nvPr/>
          </p:nvCxnSpPr>
          <p:spPr>
            <a:xfrm>
              <a:off x="7641500" y="1981825"/>
              <a:ext cx="9300" cy="1401000"/>
            </a:xfrm>
            <a:prstGeom prst="straightConnector1">
              <a:avLst/>
            </a:prstGeom>
            <a:noFill/>
            <a:ln w="1524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8" name="Google Shape;128;p22"/>
            <p:cNvSpPr/>
            <p:nvPr/>
          </p:nvSpPr>
          <p:spPr>
            <a:xfrm>
              <a:off x="4383050" y="3230425"/>
              <a:ext cx="4240200" cy="175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2"/>
            <p:cNvSpPr txBox="1"/>
            <p:nvPr/>
          </p:nvSpPr>
          <p:spPr>
            <a:xfrm>
              <a:off x="5138900" y="3405625"/>
              <a:ext cx="4425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/>
                <a:t>A</a:t>
              </a:r>
              <a:endParaRPr sz="2000"/>
            </a:p>
          </p:txBody>
        </p:sp>
        <p:sp>
          <p:nvSpPr>
            <p:cNvPr id="130" name="Google Shape;130;p22"/>
            <p:cNvSpPr txBox="1"/>
            <p:nvPr/>
          </p:nvSpPr>
          <p:spPr>
            <a:xfrm>
              <a:off x="6281900" y="3405625"/>
              <a:ext cx="4425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/>
                <a:t>B</a:t>
              </a:r>
              <a:endParaRPr sz="2000"/>
            </a:p>
          </p:txBody>
        </p:sp>
        <p:sp>
          <p:nvSpPr>
            <p:cNvPr id="131" name="Google Shape;131;p22"/>
            <p:cNvSpPr txBox="1"/>
            <p:nvPr/>
          </p:nvSpPr>
          <p:spPr>
            <a:xfrm>
              <a:off x="7424900" y="3405625"/>
              <a:ext cx="4425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/>
                <a:t>C</a:t>
              </a:r>
              <a:endParaRPr sz="2000"/>
            </a:p>
          </p:txBody>
        </p:sp>
      </p:grpSp>
      <p:sp>
        <p:nvSpPr>
          <p:cNvPr id="132" name="Google Shape;132;p22"/>
          <p:cNvSpPr/>
          <p:nvPr/>
        </p:nvSpPr>
        <p:spPr>
          <a:xfrm>
            <a:off x="7079240" y="4062565"/>
            <a:ext cx="1133700" cy="2028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7180648" y="3852736"/>
            <a:ext cx="930900" cy="202800"/>
          </a:xfrm>
          <a:prstGeom prst="roundRect">
            <a:avLst>
              <a:gd name="adj" fmla="val 16667"/>
            </a:avLst>
          </a:prstGeom>
          <a:solidFill>
            <a:srgbClr val="3C7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4" name="Google Shape;134;p22"/>
          <p:cNvSpPr/>
          <p:nvPr/>
        </p:nvSpPr>
        <p:spPr>
          <a:xfrm>
            <a:off x="7325999" y="3649947"/>
            <a:ext cx="640200" cy="2028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5" name="Google Shape;135;p22"/>
          <p:cNvSpPr txBox="1"/>
          <p:nvPr/>
        </p:nvSpPr>
        <p:spPr>
          <a:xfrm>
            <a:off x="4383050" y="193475"/>
            <a:ext cx="13755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Start: (n = 3)</a:t>
            </a:r>
            <a:endParaRPr i="1"/>
          </a:p>
        </p:txBody>
      </p:sp>
      <p:sp>
        <p:nvSpPr>
          <p:cNvPr id="136" name="Google Shape;136;p22"/>
          <p:cNvSpPr txBox="1"/>
          <p:nvPr/>
        </p:nvSpPr>
        <p:spPr>
          <a:xfrm>
            <a:off x="4383050" y="2620113"/>
            <a:ext cx="13755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Goal:</a:t>
            </a:r>
            <a:endParaRPr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0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 (n = 3)</a:t>
            </a:r>
            <a:endParaRPr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350" y="1114800"/>
            <a:ext cx="5148260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50200" cy="3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moves? </a:t>
            </a:r>
            <a:r>
              <a:rPr lang="en" b="1"/>
              <a:t>S(n, source, dest)</a:t>
            </a:r>
            <a:br>
              <a:rPr lang="en"/>
            </a:br>
            <a:r>
              <a:rPr lang="en"/>
              <a:t>How many moves? </a:t>
            </a:r>
            <a:r>
              <a:rPr lang="en" b="1"/>
              <a:t>H(n, source, dest)</a:t>
            </a: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For n = 3: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S(3, A, C) = </a:t>
            </a:r>
            <a:br>
              <a:rPr lang="en"/>
            </a:br>
            <a:r>
              <a:rPr lang="en"/>
              <a:t>	      {(1, A, C),</a:t>
            </a:r>
            <a:br>
              <a:rPr lang="en"/>
            </a:br>
            <a:r>
              <a:rPr lang="en"/>
              <a:t>	     (2, A, B),</a:t>
            </a:r>
            <a:br>
              <a:rPr lang="en"/>
            </a:br>
            <a:r>
              <a:rPr lang="en"/>
              <a:t>	     (1, C, B),</a:t>
            </a:r>
            <a:br>
              <a:rPr lang="en"/>
            </a:br>
            <a:r>
              <a:rPr lang="en"/>
              <a:t>	     (3, A, C),</a:t>
            </a:r>
            <a:br>
              <a:rPr lang="en"/>
            </a:br>
            <a:r>
              <a:rPr lang="en"/>
              <a:t>            (1, B, A),</a:t>
            </a:r>
            <a:br>
              <a:rPr lang="en"/>
            </a:br>
            <a:r>
              <a:rPr lang="en"/>
              <a:t>	     (2, B, C),</a:t>
            </a:r>
            <a:br>
              <a:rPr lang="en"/>
            </a:br>
            <a:r>
              <a:rPr lang="en"/>
              <a:t>	     (1, A, C)}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H(3, A, C) = 7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Hanoi: Recursive Approach</a:t>
            </a:r>
            <a:endParaRPr/>
          </a:p>
        </p:txBody>
      </p:sp>
      <p:grpSp>
        <p:nvGrpSpPr>
          <p:cNvPr id="149" name="Google Shape;149;p24"/>
          <p:cNvGrpSpPr/>
          <p:nvPr/>
        </p:nvGrpSpPr>
        <p:grpSpPr>
          <a:xfrm>
            <a:off x="3359700" y="1208718"/>
            <a:ext cx="2332200" cy="1162403"/>
            <a:chOff x="634350" y="1208718"/>
            <a:chExt cx="2332200" cy="1162403"/>
          </a:xfrm>
        </p:grpSpPr>
        <p:sp>
          <p:nvSpPr>
            <p:cNvPr id="150" name="Google Shape;150;p24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1" name="Google Shape;151;p24"/>
            <p:cNvCxnSpPr/>
            <p:nvPr/>
          </p:nvCxnSpPr>
          <p:spPr>
            <a:xfrm>
              <a:off x="2541298" y="1208718"/>
              <a:ext cx="6052" cy="911771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24"/>
            <p:cNvCxnSpPr/>
            <p:nvPr/>
          </p:nvCxnSpPr>
          <p:spPr>
            <a:xfrm>
              <a:off x="1797434" y="1208718"/>
              <a:ext cx="6052" cy="911771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24"/>
            <p:cNvCxnSpPr/>
            <p:nvPr/>
          </p:nvCxnSpPr>
          <p:spPr>
            <a:xfrm>
              <a:off x="1053569" y="1208718"/>
              <a:ext cx="6052" cy="911771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4" name="Google Shape;154;p24"/>
            <p:cNvSpPr/>
            <p:nvPr/>
          </p:nvSpPr>
          <p:spPr>
            <a:xfrm>
              <a:off x="699300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55" name="Google Shape;155;p24"/>
            <p:cNvSpPr/>
            <p:nvPr/>
          </p:nvSpPr>
          <p:spPr>
            <a:xfrm>
              <a:off x="738600" y="1814481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900750" y="1403937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57" name="Google Shape;157;p24"/>
            <p:cNvSpPr/>
            <p:nvPr/>
          </p:nvSpPr>
          <p:spPr>
            <a:xfrm>
              <a:off x="777900" y="1711113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58" name="Google Shape;158;p24"/>
            <p:cNvSpPr/>
            <p:nvPr/>
          </p:nvSpPr>
          <p:spPr>
            <a:xfrm>
              <a:off x="817200" y="1608809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59" name="Google Shape;159;p24"/>
            <p:cNvSpPr/>
            <p:nvPr/>
          </p:nvSpPr>
          <p:spPr>
            <a:xfrm>
              <a:off x="856500" y="1505962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940050" y="1300813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61" name="Google Shape;161;p24"/>
            <p:cNvSpPr txBox="1"/>
            <p:nvPr/>
          </p:nvSpPr>
          <p:spPr>
            <a:xfrm>
              <a:off x="912606" y="2059127"/>
              <a:ext cx="287979" cy="311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162" name="Google Shape;162;p24"/>
            <p:cNvSpPr txBox="1"/>
            <p:nvPr/>
          </p:nvSpPr>
          <p:spPr>
            <a:xfrm>
              <a:off x="1656470" y="2059127"/>
              <a:ext cx="287979" cy="311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163" name="Google Shape;163;p24"/>
            <p:cNvSpPr txBox="1"/>
            <p:nvPr/>
          </p:nvSpPr>
          <p:spPr>
            <a:xfrm>
              <a:off x="2400335" y="2059127"/>
              <a:ext cx="287979" cy="311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grpSp>
        <p:nvGrpSpPr>
          <p:cNvPr id="164" name="Google Shape;164;p24"/>
          <p:cNvGrpSpPr/>
          <p:nvPr/>
        </p:nvGrpSpPr>
        <p:grpSpPr>
          <a:xfrm>
            <a:off x="3359700" y="3610243"/>
            <a:ext cx="2332200" cy="1162409"/>
            <a:chOff x="634350" y="1208718"/>
            <a:chExt cx="2332200" cy="1162409"/>
          </a:xfrm>
        </p:grpSpPr>
        <p:sp>
          <p:nvSpPr>
            <p:cNvPr id="165" name="Google Shape;165;p24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66" name="Google Shape;166;p24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24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24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9" name="Google Shape;169;p24"/>
            <p:cNvSpPr/>
            <p:nvPr/>
          </p:nvSpPr>
          <p:spPr>
            <a:xfrm>
              <a:off x="699300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1482588" y="19178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1644738" y="15073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1521888" y="18144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1561188" y="17121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1600488" y="16093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1684038" y="14041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76" name="Google Shape;176;p24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177" name="Google Shape;177;p24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178" name="Google Shape;178;p24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grpSp>
        <p:nvGrpSpPr>
          <p:cNvPr id="179" name="Google Shape;179;p24"/>
          <p:cNvGrpSpPr/>
          <p:nvPr/>
        </p:nvGrpSpPr>
        <p:grpSpPr>
          <a:xfrm>
            <a:off x="6349350" y="3610243"/>
            <a:ext cx="2332200" cy="1162409"/>
            <a:chOff x="634350" y="1208718"/>
            <a:chExt cx="2332200" cy="1162409"/>
          </a:xfrm>
        </p:grpSpPr>
        <p:sp>
          <p:nvSpPr>
            <p:cNvPr id="180" name="Google Shape;180;p24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24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24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24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4" name="Google Shape;184;p24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1482588" y="19178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1644738" y="15073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87" name="Google Shape;187;p24"/>
            <p:cNvSpPr/>
            <p:nvPr/>
          </p:nvSpPr>
          <p:spPr>
            <a:xfrm>
              <a:off x="1521888" y="18144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88" name="Google Shape;188;p24"/>
            <p:cNvSpPr/>
            <p:nvPr/>
          </p:nvSpPr>
          <p:spPr>
            <a:xfrm>
              <a:off x="1561188" y="17121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89" name="Google Shape;189;p24"/>
            <p:cNvSpPr/>
            <p:nvPr/>
          </p:nvSpPr>
          <p:spPr>
            <a:xfrm>
              <a:off x="1600488" y="16093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90" name="Google Shape;190;p24"/>
            <p:cNvSpPr/>
            <p:nvPr/>
          </p:nvSpPr>
          <p:spPr>
            <a:xfrm>
              <a:off x="1684038" y="14041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191" name="Google Shape;191;p24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192" name="Google Shape;192;p24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193" name="Google Shape;193;p24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grpSp>
        <p:nvGrpSpPr>
          <p:cNvPr id="194" name="Google Shape;194;p24"/>
          <p:cNvGrpSpPr/>
          <p:nvPr/>
        </p:nvGrpSpPr>
        <p:grpSpPr>
          <a:xfrm>
            <a:off x="6453900" y="1208718"/>
            <a:ext cx="2332200" cy="1162409"/>
            <a:chOff x="634350" y="1208718"/>
            <a:chExt cx="2332200" cy="1162409"/>
          </a:xfrm>
        </p:grpSpPr>
        <p:sp>
          <p:nvSpPr>
            <p:cNvPr id="195" name="Google Shape;195;p24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96" name="Google Shape;196;p24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" name="Google Shape;197;p24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" name="Google Shape;198;p24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9" name="Google Shape;199;p24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00" name="Google Shape;200;p24"/>
            <p:cNvSpPr/>
            <p:nvPr/>
          </p:nvSpPr>
          <p:spPr>
            <a:xfrm>
              <a:off x="2240788" y="18155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01" name="Google Shape;201;p24"/>
            <p:cNvSpPr/>
            <p:nvPr/>
          </p:nvSpPr>
          <p:spPr>
            <a:xfrm>
              <a:off x="2402938" y="14050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02" name="Google Shape;202;p24"/>
            <p:cNvSpPr/>
            <p:nvPr/>
          </p:nvSpPr>
          <p:spPr>
            <a:xfrm>
              <a:off x="2280088" y="17121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03" name="Google Shape;203;p24"/>
            <p:cNvSpPr/>
            <p:nvPr/>
          </p:nvSpPr>
          <p:spPr>
            <a:xfrm>
              <a:off x="2319388" y="16098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04" name="Google Shape;204;p24"/>
            <p:cNvSpPr/>
            <p:nvPr/>
          </p:nvSpPr>
          <p:spPr>
            <a:xfrm>
              <a:off x="2358688" y="15070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05" name="Google Shape;205;p24"/>
            <p:cNvSpPr/>
            <p:nvPr/>
          </p:nvSpPr>
          <p:spPr>
            <a:xfrm>
              <a:off x="2442238" y="13018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06" name="Google Shape;206;p24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207" name="Google Shape;207;p24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208" name="Google Shape;208;p24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sp>
        <p:nvSpPr>
          <p:cNvPr id="209" name="Google Shape;209;p24"/>
          <p:cNvSpPr/>
          <p:nvPr/>
        </p:nvSpPr>
        <p:spPr>
          <a:xfrm rot="5400000">
            <a:off x="4214075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4"/>
          <p:cNvSpPr txBox="1"/>
          <p:nvPr/>
        </p:nvSpPr>
        <p:spPr>
          <a:xfrm>
            <a:off x="4040525" y="2768975"/>
            <a:ext cx="11583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Somehow…</a:t>
            </a:r>
            <a:endParaRPr/>
          </a:p>
        </p:txBody>
      </p:sp>
      <p:sp>
        <p:nvSpPr>
          <p:cNvPr id="211" name="Google Shape;211;p24"/>
          <p:cNvSpPr/>
          <p:nvPr/>
        </p:nvSpPr>
        <p:spPr>
          <a:xfrm rot="-5400000">
            <a:off x="7109850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4"/>
          <p:cNvSpPr txBox="1"/>
          <p:nvPr/>
        </p:nvSpPr>
        <p:spPr>
          <a:xfrm>
            <a:off x="6936300" y="2768975"/>
            <a:ext cx="11583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Somehow…</a:t>
            </a:r>
            <a:endParaRPr/>
          </a:p>
        </p:txBody>
      </p:sp>
      <p:sp>
        <p:nvSpPr>
          <p:cNvPr id="213" name="Google Shape;213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960400" cy="3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move n rings from A to C with the help of B:</a:t>
            </a:r>
            <a:endParaRPr/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n-1 rings to B (somehow)</a:t>
            </a:r>
            <a:endParaRPr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ring n to C</a:t>
            </a:r>
            <a:endParaRPr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n-1 rings to C (somehow)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S(n, A, C) = ?? + {(n, A, C)} + ??</a:t>
            </a:r>
            <a:br>
              <a:rPr lang="en"/>
            </a:br>
            <a:r>
              <a:rPr lang="en"/>
              <a:t>H(n, A, C) = ?? + 1 + ??</a:t>
            </a:r>
            <a:br>
              <a:rPr lang="en"/>
            </a:br>
            <a:br>
              <a:rPr lang="en"/>
            </a:b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14" name="Google Shape;214;p24"/>
          <p:cNvSpPr/>
          <p:nvPr/>
        </p:nvSpPr>
        <p:spPr>
          <a:xfrm>
            <a:off x="5699475" y="3624800"/>
            <a:ext cx="635700" cy="696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Easy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/>
          <p:nvPr/>
        </p:nvSpPr>
        <p:spPr>
          <a:xfrm rot="10800000" flipH="1">
            <a:off x="6359659" y="3556239"/>
            <a:ext cx="2293200" cy="831900"/>
          </a:xfrm>
          <a:prstGeom prst="corner">
            <a:avLst>
              <a:gd name="adj1" fmla="val 90459"/>
              <a:gd name="adj2" fmla="val 181687"/>
            </a:avLst>
          </a:prstGeom>
          <a:solidFill>
            <a:srgbClr val="EAD1DC"/>
          </a:solidFill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5"/>
          <p:cNvSpPr/>
          <p:nvPr/>
        </p:nvSpPr>
        <p:spPr>
          <a:xfrm rot="10800000">
            <a:off x="3379200" y="1152475"/>
            <a:ext cx="2293200" cy="831900"/>
          </a:xfrm>
          <a:prstGeom prst="corner">
            <a:avLst>
              <a:gd name="adj1" fmla="val 90459"/>
              <a:gd name="adj2" fmla="val 170865"/>
            </a:avLst>
          </a:prstGeom>
          <a:solidFill>
            <a:srgbClr val="EAD1DC"/>
          </a:solidFill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Hanoi: Recursive Approach</a:t>
            </a:r>
            <a:endParaRPr/>
          </a:p>
        </p:txBody>
      </p:sp>
      <p:cxnSp>
        <p:nvCxnSpPr>
          <p:cNvPr id="222" name="Google Shape;222;p25"/>
          <p:cNvCxnSpPr/>
          <p:nvPr/>
        </p:nvCxnSpPr>
        <p:spPr>
          <a:xfrm>
            <a:off x="5266648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3" name="Google Shape;223;p25"/>
          <p:cNvCxnSpPr/>
          <p:nvPr/>
        </p:nvCxnSpPr>
        <p:spPr>
          <a:xfrm>
            <a:off x="4522784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" name="Google Shape;224;p25"/>
          <p:cNvCxnSpPr/>
          <p:nvPr/>
        </p:nvCxnSpPr>
        <p:spPr>
          <a:xfrm>
            <a:off x="3778919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" name="Google Shape;225;p25"/>
          <p:cNvSpPr/>
          <p:nvPr/>
        </p:nvSpPr>
        <p:spPr>
          <a:xfrm>
            <a:off x="3424650" y="1917850"/>
            <a:ext cx="714300" cy="102300"/>
          </a:xfrm>
          <a:prstGeom prst="roundRect">
            <a:avLst>
              <a:gd name="adj" fmla="val 16667"/>
            </a:avLst>
          </a:prstGeom>
          <a:solidFill>
            <a:srgbClr val="CD2F2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1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226" name="Google Shape;226;p25"/>
          <p:cNvSpPr/>
          <p:nvPr/>
        </p:nvSpPr>
        <p:spPr>
          <a:xfrm>
            <a:off x="3463950" y="1814481"/>
            <a:ext cx="635700" cy="102300"/>
          </a:xfrm>
          <a:prstGeom prst="roundRect">
            <a:avLst>
              <a:gd name="adj" fmla="val 16667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2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227" name="Google Shape;227;p25"/>
          <p:cNvSpPr/>
          <p:nvPr/>
        </p:nvSpPr>
        <p:spPr>
          <a:xfrm>
            <a:off x="3626100" y="1403937"/>
            <a:ext cx="311400" cy="102300"/>
          </a:xfrm>
          <a:prstGeom prst="round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5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228" name="Google Shape;228;p25"/>
          <p:cNvSpPr/>
          <p:nvPr/>
        </p:nvSpPr>
        <p:spPr>
          <a:xfrm>
            <a:off x="3503250" y="1711113"/>
            <a:ext cx="557100" cy="1023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3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229" name="Google Shape;229;p25"/>
          <p:cNvSpPr/>
          <p:nvPr/>
        </p:nvSpPr>
        <p:spPr>
          <a:xfrm>
            <a:off x="3542550" y="1608809"/>
            <a:ext cx="478500" cy="1023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4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230" name="Google Shape;230;p25"/>
          <p:cNvSpPr/>
          <p:nvPr/>
        </p:nvSpPr>
        <p:spPr>
          <a:xfrm>
            <a:off x="3581850" y="1505962"/>
            <a:ext cx="399900" cy="102300"/>
          </a:xfrm>
          <a:prstGeom prst="roundRect">
            <a:avLst>
              <a:gd name="adj" fmla="val 16667"/>
            </a:avLst>
          </a:prstGeom>
          <a:solidFill>
            <a:srgbClr val="45818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5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231" name="Google Shape;231;p25"/>
          <p:cNvSpPr/>
          <p:nvPr/>
        </p:nvSpPr>
        <p:spPr>
          <a:xfrm>
            <a:off x="3665400" y="1300813"/>
            <a:ext cx="232800" cy="1023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6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232" name="Google Shape;232;p25"/>
          <p:cNvSpPr txBox="1"/>
          <p:nvPr/>
        </p:nvSpPr>
        <p:spPr>
          <a:xfrm>
            <a:off x="3637956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</a:t>
            </a:r>
            <a:endParaRPr sz="1300"/>
          </a:p>
        </p:txBody>
      </p:sp>
      <p:sp>
        <p:nvSpPr>
          <p:cNvPr id="233" name="Google Shape;233;p25"/>
          <p:cNvSpPr txBox="1"/>
          <p:nvPr/>
        </p:nvSpPr>
        <p:spPr>
          <a:xfrm>
            <a:off x="4381820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B</a:t>
            </a:r>
            <a:endParaRPr sz="1300"/>
          </a:p>
        </p:txBody>
      </p:sp>
      <p:sp>
        <p:nvSpPr>
          <p:cNvPr id="234" name="Google Shape;234;p25"/>
          <p:cNvSpPr txBox="1"/>
          <p:nvPr/>
        </p:nvSpPr>
        <p:spPr>
          <a:xfrm>
            <a:off x="5125685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</a:t>
            </a:r>
            <a:endParaRPr sz="1300"/>
          </a:p>
        </p:txBody>
      </p:sp>
      <p:grpSp>
        <p:nvGrpSpPr>
          <p:cNvPr id="235" name="Google Shape;235;p25"/>
          <p:cNvGrpSpPr/>
          <p:nvPr/>
        </p:nvGrpSpPr>
        <p:grpSpPr>
          <a:xfrm>
            <a:off x="6349350" y="3610243"/>
            <a:ext cx="2332200" cy="1162409"/>
            <a:chOff x="634350" y="1208718"/>
            <a:chExt cx="2332200" cy="1162409"/>
          </a:xfrm>
        </p:grpSpPr>
        <p:sp>
          <p:nvSpPr>
            <p:cNvPr id="236" name="Google Shape;236;p25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7" name="Google Shape;237;p25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25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25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40" name="Google Shape;240;p25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41" name="Google Shape;241;p25"/>
            <p:cNvSpPr/>
            <p:nvPr/>
          </p:nvSpPr>
          <p:spPr>
            <a:xfrm>
              <a:off x="1482588" y="19178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42" name="Google Shape;242;p25"/>
            <p:cNvSpPr/>
            <p:nvPr/>
          </p:nvSpPr>
          <p:spPr>
            <a:xfrm>
              <a:off x="1644738" y="15073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43" name="Google Shape;243;p25"/>
            <p:cNvSpPr/>
            <p:nvPr/>
          </p:nvSpPr>
          <p:spPr>
            <a:xfrm>
              <a:off x="1521888" y="18144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44" name="Google Shape;244;p25"/>
            <p:cNvSpPr/>
            <p:nvPr/>
          </p:nvSpPr>
          <p:spPr>
            <a:xfrm>
              <a:off x="1561188" y="17121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45" name="Google Shape;245;p25"/>
            <p:cNvSpPr/>
            <p:nvPr/>
          </p:nvSpPr>
          <p:spPr>
            <a:xfrm>
              <a:off x="1600488" y="16093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46" name="Google Shape;246;p25"/>
            <p:cNvSpPr/>
            <p:nvPr/>
          </p:nvSpPr>
          <p:spPr>
            <a:xfrm>
              <a:off x="1684038" y="14041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47" name="Google Shape;247;p25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248" name="Google Shape;248;p25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249" name="Google Shape;249;p25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grpSp>
        <p:nvGrpSpPr>
          <p:cNvPr id="250" name="Google Shape;250;p25"/>
          <p:cNvGrpSpPr/>
          <p:nvPr/>
        </p:nvGrpSpPr>
        <p:grpSpPr>
          <a:xfrm>
            <a:off x="6453900" y="1208718"/>
            <a:ext cx="2332200" cy="1162409"/>
            <a:chOff x="634350" y="1208718"/>
            <a:chExt cx="2332200" cy="1162409"/>
          </a:xfrm>
        </p:grpSpPr>
        <p:sp>
          <p:nvSpPr>
            <p:cNvPr id="251" name="Google Shape;251;p25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2" name="Google Shape;252;p25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25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25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5" name="Google Shape;255;p25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56" name="Google Shape;256;p25"/>
            <p:cNvSpPr/>
            <p:nvPr/>
          </p:nvSpPr>
          <p:spPr>
            <a:xfrm>
              <a:off x="2240788" y="18155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57" name="Google Shape;257;p25"/>
            <p:cNvSpPr/>
            <p:nvPr/>
          </p:nvSpPr>
          <p:spPr>
            <a:xfrm>
              <a:off x="2402938" y="14050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58" name="Google Shape;258;p25"/>
            <p:cNvSpPr/>
            <p:nvPr/>
          </p:nvSpPr>
          <p:spPr>
            <a:xfrm>
              <a:off x="2280088" y="17121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59" name="Google Shape;259;p25"/>
            <p:cNvSpPr/>
            <p:nvPr/>
          </p:nvSpPr>
          <p:spPr>
            <a:xfrm>
              <a:off x="2319388" y="16098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60" name="Google Shape;260;p25"/>
            <p:cNvSpPr/>
            <p:nvPr/>
          </p:nvSpPr>
          <p:spPr>
            <a:xfrm>
              <a:off x="2358688" y="15070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61" name="Google Shape;261;p25"/>
            <p:cNvSpPr/>
            <p:nvPr/>
          </p:nvSpPr>
          <p:spPr>
            <a:xfrm>
              <a:off x="2442238" y="13018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62" name="Google Shape;262;p25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263" name="Google Shape;263;p25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264" name="Google Shape;264;p25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sp>
        <p:nvSpPr>
          <p:cNvPr id="265" name="Google Shape;265;p25"/>
          <p:cNvSpPr/>
          <p:nvPr/>
        </p:nvSpPr>
        <p:spPr>
          <a:xfrm rot="5400000">
            <a:off x="4214075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5"/>
          <p:cNvSpPr txBox="1"/>
          <p:nvPr/>
        </p:nvSpPr>
        <p:spPr>
          <a:xfrm>
            <a:off x="3937500" y="2645250"/>
            <a:ext cx="13791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n-1,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to B</a:t>
            </a:r>
            <a:endParaRPr/>
          </a:p>
        </p:txBody>
      </p:sp>
      <p:sp>
        <p:nvSpPr>
          <p:cNvPr id="267" name="Google Shape;267;p25"/>
          <p:cNvSpPr/>
          <p:nvPr/>
        </p:nvSpPr>
        <p:spPr>
          <a:xfrm rot="-5400000">
            <a:off x="7109850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5"/>
          <p:cNvSpPr/>
          <p:nvPr/>
        </p:nvSpPr>
        <p:spPr>
          <a:xfrm>
            <a:off x="5699475" y="3624800"/>
            <a:ext cx="635700" cy="696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Easy</a:t>
            </a:r>
            <a:endParaRPr/>
          </a:p>
        </p:txBody>
      </p:sp>
      <p:sp>
        <p:nvSpPr>
          <p:cNvPr id="269" name="Google Shape;269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048000" cy="3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How to move n rings from A to C with the help of B:</a:t>
            </a:r>
            <a:endParaRPr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n-1 rings to B (somehow)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ring n to C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n-1 rings to C (somehow)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S(n, A, C) = ?? + {(n, A, C)} + ??</a:t>
            </a:r>
            <a:br>
              <a:rPr lang="en"/>
            </a:br>
            <a:r>
              <a:rPr lang="en"/>
              <a:t>H(n, A, C) = ?? + 1 + ??</a:t>
            </a:r>
            <a:br>
              <a:rPr lang="en"/>
            </a:br>
            <a:br>
              <a:rPr lang="en"/>
            </a:br>
            <a:r>
              <a:rPr lang="en"/>
              <a:t>Steps 1, 3 are smaller versions of the Tower of Hanoi problem.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70" name="Google Shape;270;p25"/>
          <p:cNvSpPr/>
          <p:nvPr/>
        </p:nvSpPr>
        <p:spPr>
          <a:xfrm>
            <a:off x="3359700" y="2021225"/>
            <a:ext cx="2332200" cy="114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9595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5"/>
          <p:cNvSpPr/>
          <p:nvPr/>
        </p:nvSpPr>
        <p:spPr>
          <a:xfrm rot="10800000">
            <a:off x="3379225" y="1152475"/>
            <a:ext cx="2293200" cy="831900"/>
          </a:xfrm>
          <a:prstGeom prst="corner">
            <a:avLst>
              <a:gd name="adj1" fmla="val 90459"/>
              <a:gd name="adj2" fmla="val 170865"/>
            </a:avLst>
          </a:prstGeom>
          <a:noFill/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" name="Google Shape;272;p25"/>
          <p:cNvGrpSpPr/>
          <p:nvPr/>
        </p:nvGrpSpPr>
        <p:grpSpPr>
          <a:xfrm>
            <a:off x="3359700" y="3610243"/>
            <a:ext cx="2332200" cy="1162409"/>
            <a:chOff x="3359700" y="3610243"/>
            <a:chExt cx="2332200" cy="1162409"/>
          </a:xfrm>
        </p:grpSpPr>
        <p:sp>
          <p:nvSpPr>
            <p:cNvPr id="273" name="Google Shape;273;p25"/>
            <p:cNvSpPr/>
            <p:nvPr/>
          </p:nvSpPr>
          <p:spPr>
            <a:xfrm>
              <a:off x="3359700" y="4422750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4" name="Google Shape;274;p25"/>
            <p:cNvCxnSpPr/>
            <p:nvPr/>
          </p:nvCxnSpPr>
          <p:spPr>
            <a:xfrm>
              <a:off x="5266648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25"/>
            <p:cNvCxnSpPr/>
            <p:nvPr/>
          </p:nvCxnSpPr>
          <p:spPr>
            <a:xfrm>
              <a:off x="4522784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25"/>
            <p:cNvCxnSpPr/>
            <p:nvPr/>
          </p:nvCxnSpPr>
          <p:spPr>
            <a:xfrm>
              <a:off x="3778919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77" name="Google Shape;277;p25"/>
            <p:cNvSpPr/>
            <p:nvPr/>
          </p:nvSpPr>
          <p:spPr>
            <a:xfrm>
              <a:off x="3424650" y="4319375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78" name="Google Shape;278;p25"/>
            <p:cNvSpPr/>
            <p:nvPr/>
          </p:nvSpPr>
          <p:spPr>
            <a:xfrm>
              <a:off x="4207938" y="4319381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79" name="Google Shape;279;p25"/>
            <p:cNvSpPr/>
            <p:nvPr/>
          </p:nvSpPr>
          <p:spPr>
            <a:xfrm>
              <a:off x="4370088" y="3908837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80" name="Google Shape;280;p25"/>
            <p:cNvSpPr/>
            <p:nvPr/>
          </p:nvSpPr>
          <p:spPr>
            <a:xfrm>
              <a:off x="4247238" y="4216013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81" name="Google Shape;281;p25"/>
            <p:cNvSpPr/>
            <p:nvPr/>
          </p:nvSpPr>
          <p:spPr>
            <a:xfrm>
              <a:off x="4286538" y="4113709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82" name="Google Shape;282;p25"/>
            <p:cNvSpPr/>
            <p:nvPr/>
          </p:nvSpPr>
          <p:spPr>
            <a:xfrm>
              <a:off x="4325838" y="4010862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4409388" y="3805713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284" name="Google Shape;284;p25"/>
            <p:cNvSpPr txBox="1"/>
            <p:nvPr/>
          </p:nvSpPr>
          <p:spPr>
            <a:xfrm>
              <a:off x="3637956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285" name="Google Shape;285;p25"/>
            <p:cNvSpPr txBox="1"/>
            <p:nvPr/>
          </p:nvSpPr>
          <p:spPr>
            <a:xfrm>
              <a:off x="4381820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286" name="Google Shape;286;p25"/>
            <p:cNvSpPr txBox="1"/>
            <p:nvPr/>
          </p:nvSpPr>
          <p:spPr>
            <a:xfrm>
              <a:off x="5125685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sp>
        <p:nvSpPr>
          <p:cNvPr id="287" name="Google Shape;287;p25"/>
          <p:cNvSpPr/>
          <p:nvPr/>
        </p:nvSpPr>
        <p:spPr>
          <a:xfrm rot="10800000" flipH="1">
            <a:off x="6359659" y="3556239"/>
            <a:ext cx="2293200" cy="831900"/>
          </a:xfrm>
          <a:prstGeom prst="corner">
            <a:avLst>
              <a:gd name="adj1" fmla="val 90459"/>
              <a:gd name="adj2" fmla="val 181687"/>
            </a:avLst>
          </a:prstGeom>
          <a:noFill/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5"/>
          <p:cNvSpPr txBox="1"/>
          <p:nvPr/>
        </p:nvSpPr>
        <p:spPr>
          <a:xfrm>
            <a:off x="6833100" y="2797650"/>
            <a:ext cx="13791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n-1,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 to C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6"/>
          <p:cNvSpPr/>
          <p:nvPr/>
        </p:nvSpPr>
        <p:spPr>
          <a:xfrm rot="10800000" flipH="1">
            <a:off x="6359659" y="3556239"/>
            <a:ext cx="2293200" cy="831900"/>
          </a:xfrm>
          <a:prstGeom prst="corner">
            <a:avLst>
              <a:gd name="adj1" fmla="val 90459"/>
              <a:gd name="adj2" fmla="val 181687"/>
            </a:avLst>
          </a:prstGeom>
          <a:solidFill>
            <a:srgbClr val="EAD1DC"/>
          </a:solidFill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6"/>
          <p:cNvSpPr/>
          <p:nvPr/>
        </p:nvSpPr>
        <p:spPr>
          <a:xfrm rot="10800000">
            <a:off x="3379200" y="1152475"/>
            <a:ext cx="2293200" cy="831900"/>
          </a:xfrm>
          <a:prstGeom prst="corner">
            <a:avLst>
              <a:gd name="adj1" fmla="val 90459"/>
              <a:gd name="adj2" fmla="val 170865"/>
            </a:avLst>
          </a:prstGeom>
          <a:solidFill>
            <a:srgbClr val="EAD1DC"/>
          </a:solidFill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Hanoi: Recursive Approach</a:t>
            </a:r>
            <a:endParaRPr/>
          </a:p>
        </p:txBody>
      </p:sp>
      <p:cxnSp>
        <p:nvCxnSpPr>
          <p:cNvPr id="296" name="Google Shape;296;p26"/>
          <p:cNvCxnSpPr/>
          <p:nvPr/>
        </p:nvCxnSpPr>
        <p:spPr>
          <a:xfrm>
            <a:off x="5266648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7" name="Google Shape;297;p26"/>
          <p:cNvCxnSpPr/>
          <p:nvPr/>
        </p:nvCxnSpPr>
        <p:spPr>
          <a:xfrm>
            <a:off x="4522784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8" name="Google Shape;298;p26"/>
          <p:cNvCxnSpPr/>
          <p:nvPr/>
        </p:nvCxnSpPr>
        <p:spPr>
          <a:xfrm>
            <a:off x="3778919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9" name="Google Shape;299;p26"/>
          <p:cNvSpPr/>
          <p:nvPr/>
        </p:nvSpPr>
        <p:spPr>
          <a:xfrm>
            <a:off x="3424650" y="1917850"/>
            <a:ext cx="714300" cy="102300"/>
          </a:xfrm>
          <a:prstGeom prst="roundRect">
            <a:avLst>
              <a:gd name="adj" fmla="val 16667"/>
            </a:avLst>
          </a:prstGeom>
          <a:solidFill>
            <a:srgbClr val="CD2F2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1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00" name="Google Shape;300;p26"/>
          <p:cNvSpPr/>
          <p:nvPr/>
        </p:nvSpPr>
        <p:spPr>
          <a:xfrm>
            <a:off x="3463950" y="1814481"/>
            <a:ext cx="635700" cy="102300"/>
          </a:xfrm>
          <a:prstGeom prst="roundRect">
            <a:avLst>
              <a:gd name="adj" fmla="val 16667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2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01" name="Google Shape;301;p26"/>
          <p:cNvSpPr/>
          <p:nvPr/>
        </p:nvSpPr>
        <p:spPr>
          <a:xfrm>
            <a:off x="3626100" y="1403937"/>
            <a:ext cx="311400" cy="102300"/>
          </a:xfrm>
          <a:prstGeom prst="round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5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02" name="Google Shape;302;p26"/>
          <p:cNvSpPr/>
          <p:nvPr/>
        </p:nvSpPr>
        <p:spPr>
          <a:xfrm>
            <a:off x="3503250" y="1711113"/>
            <a:ext cx="557100" cy="1023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3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03" name="Google Shape;303;p26"/>
          <p:cNvSpPr/>
          <p:nvPr/>
        </p:nvSpPr>
        <p:spPr>
          <a:xfrm>
            <a:off x="3542550" y="1608809"/>
            <a:ext cx="478500" cy="1023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4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04" name="Google Shape;304;p26"/>
          <p:cNvSpPr/>
          <p:nvPr/>
        </p:nvSpPr>
        <p:spPr>
          <a:xfrm>
            <a:off x="3581850" y="1505962"/>
            <a:ext cx="399900" cy="102300"/>
          </a:xfrm>
          <a:prstGeom prst="roundRect">
            <a:avLst>
              <a:gd name="adj" fmla="val 16667"/>
            </a:avLst>
          </a:prstGeom>
          <a:solidFill>
            <a:srgbClr val="45818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5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05" name="Google Shape;305;p26"/>
          <p:cNvSpPr/>
          <p:nvPr/>
        </p:nvSpPr>
        <p:spPr>
          <a:xfrm>
            <a:off x="3665400" y="1300813"/>
            <a:ext cx="232800" cy="1023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6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06" name="Google Shape;306;p26"/>
          <p:cNvSpPr txBox="1"/>
          <p:nvPr/>
        </p:nvSpPr>
        <p:spPr>
          <a:xfrm>
            <a:off x="3637956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</a:t>
            </a:r>
            <a:endParaRPr sz="1300"/>
          </a:p>
        </p:txBody>
      </p:sp>
      <p:sp>
        <p:nvSpPr>
          <p:cNvPr id="307" name="Google Shape;307;p26"/>
          <p:cNvSpPr txBox="1"/>
          <p:nvPr/>
        </p:nvSpPr>
        <p:spPr>
          <a:xfrm>
            <a:off x="4381820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B</a:t>
            </a:r>
            <a:endParaRPr sz="1300"/>
          </a:p>
        </p:txBody>
      </p:sp>
      <p:sp>
        <p:nvSpPr>
          <p:cNvPr id="308" name="Google Shape;308;p26"/>
          <p:cNvSpPr txBox="1"/>
          <p:nvPr/>
        </p:nvSpPr>
        <p:spPr>
          <a:xfrm>
            <a:off x="5125685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</a:t>
            </a:r>
            <a:endParaRPr sz="1300"/>
          </a:p>
        </p:txBody>
      </p:sp>
      <p:grpSp>
        <p:nvGrpSpPr>
          <p:cNvPr id="309" name="Google Shape;309;p26"/>
          <p:cNvGrpSpPr/>
          <p:nvPr/>
        </p:nvGrpSpPr>
        <p:grpSpPr>
          <a:xfrm>
            <a:off x="6349350" y="3610243"/>
            <a:ext cx="2332200" cy="1162409"/>
            <a:chOff x="634350" y="1208718"/>
            <a:chExt cx="2332200" cy="1162409"/>
          </a:xfrm>
        </p:grpSpPr>
        <p:sp>
          <p:nvSpPr>
            <p:cNvPr id="310" name="Google Shape;310;p26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11" name="Google Shape;311;p26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" name="Google Shape;312;p26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3" name="Google Shape;313;p26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14" name="Google Shape;314;p26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15" name="Google Shape;315;p26"/>
            <p:cNvSpPr/>
            <p:nvPr/>
          </p:nvSpPr>
          <p:spPr>
            <a:xfrm>
              <a:off x="1482588" y="19178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16" name="Google Shape;316;p26"/>
            <p:cNvSpPr/>
            <p:nvPr/>
          </p:nvSpPr>
          <p:spPr>
            <a:xfrm>
              <a:off x="1644738" y="15073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17" name="Google Shape;317;p26"/>
            <p:cNvSpPr/>
            <p:nvPr/>
          </p:nvSpPr>
          <p:spPr>
            <a:xfrm>
              <a:off x="1521888" y="18144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18" name="Google Shape;318;p26"/>
            <p:cNvSpPr/>
            <p:nvPr/>
          </p:nvSpPr>
          <p:spPr>
            <a:xfrm>
              <a:off x="1561188" y="17121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19" name="Google Shape;319;p26"/>
            <p:cNvSpPr/>
            <p:nvPr/>
          </p:nvSpPr>
          <p:spPr>
            <a:xfrm>
              <a:off x="1600488" y="16093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20" name="Google Shape;320;p26"/>
            <p:cNvSpPr/>
            <p:nvPr/>
          </p:nvSpPr>
          <p:spPr>
            <a:xfrm>
              <a:off x="1684038" y="14041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21" name="Google Shape;321;p26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322" name="Google Shape;322;p26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323" name="Google Shape;323;p26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grpSp>
        <p:nvGrpSpPr>
          <p:cNvPr id="324" name="Google Shape;324;p26"/>
          <p:cNvGrpSpPr/>
          <p:nvPr/>
        </p:nvGrpSpPr>
        <p:grpSpPr>
          <a:xfrm>
            <a:off x="6453900" y="1208718"/>
            <a:ext cx="2332200" cy="1162409"/>
            <a:chOff x="634350" y="1208718"/>
            <a:chExt cx="2332200" cy="1162409"/>
          </a:xfrm>
        </p:grpSpPr>
        <p:sp>
          <p:nvSpPr>
            <p:cNvPr id="325" name="Google Shape;325;p26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26" name="Google Shape;326;p26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26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26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29" name="Google Shape;329;p26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30" name="Google Shape;330;p26"/>
            <p:cNvSpPr/>
            <p:nvPr/>
          </p:nvSpPr>
          <p:spPr>
            <a:xfrm>
              <a:off x="2240788" y="18155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31" name="Google Shape;331;p26"/>
            <p:cNvSpPr/>
            <p:nvPr/>
          </p:nvSpPr>
          <p:spPr>
            <a:xfrm>
              <a:off x="2402938" y="14050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32" name="Google Shape;332;p26"/>
            <p:cNvSpPr/>
            <p:nvPr/>
          </p:nvSpPr>
          <p:spPr>
            <a:xfrm>
              <a:off x="2280088" y="17121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33" name="Google Shape;333;p26"/>
            <p:cNvSpPr/>
            <p:nvPr/>
          </p:nvSpPr>
          <p:spPr>
            <a:xfrm>
              <a:off x="2319388" y="16098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34" name="Google Shape;334;p26"/>
            <p:cNvSpPr/>
            <p:nvPr/>
          </p:nvSpPr>
          <p:spPr>
            <a:xfrm>
              <a:off x="2358688" y="15070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35" name="Google Shape;335;p26"/>
            <p:cNvSpPr/>
            <p:nvPr/>
          </p:nvSpPr>
          <p:spPr>
            <a:xfrm>
              <a:off x="2442238" y="13018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36" name="Google Shape;336;p26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337" name="Google Shape;337;p26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338" name="Google Shape;338;p26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sp>
        <p:nvSpPr>
          <p:cNvPr id="339" name="Google Shape;339;p26"/>
          <p:cNvSpPr/>
          <p:nvPr/>
        </p:nvSpPr>
        <p:spPr>
          <a:xfrm rot="5400000">
            <a:off x="4214075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6"/>
          <p:cNvSpPr txBox="1"/>
          <p:nvPr/>
        </p:nvSpPr>
        <p:spPr>
          <a:xfrm>
            <a:off x="3937500" y="2645250"/>
            <a:ext cx="13791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n-1,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to B</a:t>
            </a:r>
            <a:endParaRPr/>
          </a:p>
        </p:txBody>
      </p:sp>
      <p:sp>
        <p:nvSpPr>
          <p:cNvPr id="341" name="Google Shape;341;p26"/>
          <p:cNvSpPr/>
          <p:nvPr/>
        </p:nvSpPr>
        <p:spPr>
          <a:xfrm rot="-5400000">
            <a:off x="7109850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6"/>
          <p:cNvSpPr/>
          <p:nvPr/>
        </p:nvSpPr>
        <p:spPr>
          <a:xfrm>
            <a:off x="5699475" y="3624800"/>
            <a:ext cx="635700" cy="696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Easy</a:t>
            </a:r>
            <a:endParaRPr/>
          </a:p>
        </p:txBody>
      </p:sp>
      <p:sp>
        <p:nvSpPr>
          <p:cNvPr id="343" name="Google Shape;343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960400" cy="3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move n rings from A to C with the help of B:</a:t>
            </a:r>
            <a:endParaRPr/>
          </a:p>
          <a:p>
            <a:pPr marL="457200" lvl="0" indent="-308610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Solve ToH for moving n-1 rings from A to B with the help of C</a:t>
            </a:r>
            <a:endParaRPr/>
          </a:p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Move ring n to C</a:t>
            </a:r>
            <a:endParaRPr/>
          </a:p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Solve ToH for moving n-1 rings from B to C with the help of 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S(n, A, C) = S(n-1, A, B)</a:t>
            </a:r>
            <a:br>
              <a:rPr lang="en"/>
            </a:br>
            <a:r>
              <a:rPr lang="en"/>
              <a:t>                 + {(n, A, C)} </a:t>
            </a:r>
            <a:br>
              <a:rPr lang="en"/>
            </a:br>
            <a:r>
              <a:rPr lang="en"/>
              <a:t>                 + S(n-1, B, C)</a:t>
            </a:r>
            <a:br>
              <a:rPr lang="en"/>
            </a:br>
            <a:br>
              <a:rPr lang="en"/>
            </a:br>
            <a:r>
              <a:rPr lang="en"/>
              <a:t>H(n, A, C) = H(n-1, A, B)</a:t>
            </a:r>
            <a:br>
              <a:rPr lang="en"/>
            </a:br>
            <a:r>
              <a:rPr lang="en"/>
              <a:t>                 + 1</a:t>
            </a:r>
            <a:br>
              <a:rPr lang="en"/>
            </a:br>
            <a:r>
              <a:rPr lang="en"/>
              <a:t>                 + H(n-1, B, C)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Now we have two smaller ToH problems to solve.</a:t>
            </a:r>
            <a:endParaRPr/>
          </a:p>
        </p:txBody>
      </p:sp>
      <p:sp>
        <p:nvSpPr>
          <p:cNvPr id="344" name="Google Shape;344;p26"/>
          <p:cNvSpPr/>
          <p:nvPr/>
        </p:nvSpPr>
        <p:spPr>
          <a:xfrm>
            <a:off x="3359700" y="2021225"/>
            <a:ext cx="2332200" cy="114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9595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6"/>
          <p:cNvSpPr/>
          <p:nvPr/>
        </p:nvSpPr>
        <p:spPr>
          <a:xfrm rot="10800000">
            <a:off x="3379225" y="1152475"/>
            <a:ext cx="2293200" cy="831900"/>
          </a:xfrm>
          <a:prstGeom prst="corner">
            <a:avLst>
              <a:gd name="adj1" fmla="val 90459"/>
              <a:gd name="adj2" fmla="val 170865"/>
            </a:avLst>
          </a:prstGeom>
          <a:noFill/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6" name="Google Shape;346;p26"/>
          <p:cNvGrpSpPr/>
          <p:nvPr/>
        </p:nvGrpSpPr>
        <p:grpSpPr>
          <a:xfrm>
            <a:off x="3359700" y="3610243"/>
            <a:ext cx="2332200" cy="1162409"/>
            <a:chOff x="3359700" y="3610243"/>
            <a:chExt cx="2332200" cy="1162409"/>
          </a:xfrm>
        </p:grpSpPr>
        <p:sp>
          <p:nvSpPr>
            <p:cNvPr id="347" name="Google Shape;347;p26"/>
            <p:cNvSpPr/>
            <p:nvPr/>
          </p:nvSpPr>
          <p:spPr>
            <a:xfrm>
              <a:off x="3359700" y="4422750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48" name="Google Shape;348;p26"/>
            <p:cNvCxnSpPr/>
            <p:nvPr/>
          </p:nvCxnSpPr>
          <p:spPr>
            <a:xfrm>
              <a:off x="5266648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26"/>
            <p:cNvCxnSpPr/>
            <p:nvPr/>
          </p:nvCxnSpPr>
          <p:spPr>
            <a:xfrm>
              <a:off x="4522784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26"/>
            <p:cNvCxnSpPr/>
            <p:nvPr/>
          </p:nvCxnSpPr>
          <p:spPr>
            <a:xfrm>
              <a:off x="3778919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51" name="Google Shape;351;p26"/>
            <p:cNvSpPr/>
            <p:nvPr/>
          </p:nvSpPr>
          <p:spPr>
            <a:xfrm>
              <a:off x="3424650" y="4319375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52" name="Google Shape;352;p26"/>
            <p:cNvSpPr/>
            <p:nvPr/>
          </p:nvSpPr>
          <p:spPr>
            <a:xfrm>
              <a:off x="4207938" y="4319381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53" name="Google Shape;353;p26"/>
            <p:cNvSpPr/>
            <p:nvPr/>
          </p:nvSpPr>
          <p:spPr>
            <a:xfrm>
              <a:off x="4370088" y="3908837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54" name="Google Shape;354;p26"/>
            <p:cNvSpPr/>
            <p:nvPr/>
          </p:nvSpPr>
          <p:spPr>
            <a:xfrm>
              <a:off x="4247238" y="4216013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55" name="Google Shape;355;p26"/>
            <p:cNvSpPr/>
            <p:nvPr/>
          </p:nvSpPr>
          <p:spPr>
            <a:xfrm>
              <a:off x="4286538" y="4113709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56" name="Google Shape;356;p26"/>
            <p:cNvSpPr/>
            <p:nvPr/>
          </p:nvSpPr>
          <p:spPr>
            <a:xfrm>
              <a:off x="4325838" y="4010862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57" name="Google Shape;357;p26"/>
            <p:cNvSpPr/>
            <p:nvPr/>
          </p:nvSpPr>
          <p:spPr>
            <a:xfrm>
              <a:off x="4409388" y="3805713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58" name="Google Shape;358;p26"/>
            <p:cNvSpPr txBox="1"/>
            <p:nvPr/>
          </p:nvSpPr>
          <p:spPr>
            <a:xfrm>
              <a:off x="3637956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359" name="Google Shape;359;p26"/>
            <p:cNvSpPr txBox="1"/>
            <p:nvPr/>
          </p:nvSpPr>
          <p:spPr>
            <a:xfrm>
              <a:off x="4381820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360" name="Google Shape;360;p26"/>
            <p:cNvSpPr txBox="1"/>
            <p:nvPr/>
          </p:nvSpPr>
          <p:spPr>
            <a:xfrm>
              <a:off x="5125685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sp>
        <p:nvSpPr>
          <p:cNvPr id="361" name="Google Shape;361;p26"/>
          <p:cNvSpPr/>
          <p:nvPr/>
        </p:nvSpPr>
        <p:spPr>
          <a:xfrm rot="10800000" flipH="1">
            <a:off x="6359659" y="3556239"/>
            <a:ext cx="2293200" cy="831900"/>
          </a:xfrm>
          <a:prstGeom prst="corner">
            <a:avLst>
              <a:gd name="adj1" fmla="val 90459"/>
              <a:gd name="adj2" fmla="val 181687"/>
            </a:avLst>
          </a:prstGeom>
          <a:noFill/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6"/>
          <p:cNvSpPr txBox="1"/>
          <p:nvPr/>
        </p:nvSpPr>
        <p:spPr>
          <a:xfrm>
            <a:off x="6833100" y="2797650"/>
            <a:ext cx="13791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n-1,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 to C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7"/>
          <p:cNvSpPr/>
          <p:nvPr/>
        </p:nvSpPr>
        <p:spPr>
          <a:xfrm rot="10800000" flipH="1">
            <a:off x="6359659" y="3556239"/>
            <a:ext cx="2293200" cy="831900"/>
          </a:xfrm>
          <a:prstGeom prst="corner">
            <a:avLst>
              <a:gd name="adj1" fmla="val 90459"/>
              <a:gd name="adj2" fmla="val 181687"/>
            </a:avLst>
          </a:prstGeom>
          <a:solidFill>
            <a:srgbClr val="EAD1DC"/>
          </a:solidFill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7"/>
          <p:cNvSpPr/>
          <p:nvPr/>
        </p:nvSpPr>
        <p:spPr>
          <a:xfrm rot="10800000">
            <a:off x="3379200" y="1152475"/>
            <a:ext cx="2293200" cy="831900"/>
          </a:xfrm>
          <a:prstGeom prst="corner">
            <a:avLst>
              <a:gd name="adj1" fmla="val 90459"/>
              <a:gd name="adj2" fmla="val 170865"/>
            </a:avLst>
          </a:prstGeom>
          <a:solidFill>
            <a:srgbClr val="EAD1DC"/>
          </a:solidFill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Hanoi: Recursive Approach</a:t>
            </a:r>
            <a:endParaRPr/>
          </a:p>
        </p:txBody>
      </p:sp>
      <p:cxnSp>
        <p:nvCxnSpPr>
          <p:cNvPr id="370" name="Google Shape;370;p27"/>
          <p:cNvCxnSpPr/>
          <p:nvPr/>
        </p:nvCxnSpPr>
        <p:spPr>
          <a:xfrm>
            <a:off x="5266648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1" name="Google Shape;371;p27"/>
          <p:cNvCxnSpPr/>
          <p:nvPr/>
        </p:nvCxnSpPr>
        <p:spPr>
          <a:xfrm>
            <a:off x="4522784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2" name="Google Shape;372;p27"/>
          <p:cNvCxnSpPr/>
          <p:nvPr/>
        </p:nvCxnSpPr>
        <p:spPr>
          <a:xfrm>
            <a:off x="3778919" y="1208718"/>
            <a:ext cx="6000" cy="911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3" name="Google Shape;373;p27"/>
          <p:cNvSpPr/>
          <p:nvPr/>
        </p:nvSpPr>
        <p:spPr>
          <a:xfrm>
            <a:off x="3424650" y="1917850"/>
            <a:ext cx="714300" cy="102300"/>
          </a:xfrm>
          <a:prstGeom prst="roundRect">
            <a:avLst>
              <a:gd name="adj" fmla="val 16667"/>
            </a:avLst>
          </a:prstGeom>
          <a:solidFill>
            <a:srgbClr val="CD2F2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1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74" name="Google Shape;374;p27"/>
          <p:cNvSpPr/>
          <p:nvPr/>
        </p:nvSpPr>
        <p:spPr>
          <a:xfrm>
            <a:off x="3463950" y="1814481"/>
            <a:ext cx="635700" cy="102300"/>
          </a:xfrm>
          <a:prstGeom prst="roundRect">
            <a:avLst>
              <a:gd name="adj" fmla="val 16667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2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75" name="Google Shape;375;p27"/>
          <p:cNvSpPr/>
          <p:nvPr/>
        </p:nvSpPr>
        <p:spPr>
          <a:xfrm>
            <a:off x="3626100" y="1403937"/>
            <a:ext cx="311400" cy="102300"/>
          </a:xfrm>
          <a:prstGeom prst="round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5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76" name="Google Shape;376;p27"/>
          <p:cNvSpPr/>
          <p:nvPr/>
        </p:nvSpPr>
        <p:spPr>
          <a:xfrm>
            <a:off x="3503250" y="1711113"/>
            <a:ext cx="557100" cy="1023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3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77" name="Google Shape;377;p27"/>
          <p:cNvSpPr/>
          <p:nvPr/>
        </p:nvSpPr>
        <p:spPr>
          <a:xfrm>
            <a:off x="3542550" y="1608809"/>
            <a:ext cx="478500" cy="1023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4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78" name="Google Shape;378;p27"/>
          <p:cNvSpPr/>
          <p:nvPr/>
        </p:nvSpPr>
        <p:spPr>
          <a:xfrm>
            <a:off x="3581850" y="1505962"/>
            <a:ext cx="399900" cy="102300"/>
          </a:xfrm>
          <a:prstGeom prst="roundRect">
            <a:avLst>
              <a:gd name="adj" fmla="val 16667"/>
            </a:avLst>
          </a:prstGeom>
          <a:solidFill>
            <a:srgbClr val="45818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5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79" name="Google Shape;379;p27"/>
          <p:cNvSpPr/>
          <p:nvPr/>
        </p:nvSpPr>
        <p:spPr>
          <a:xfrm>
            <a:off x="3665400" y="1300813"/>
            <a:ext cx="232800" cy="1023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6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80" name="Google Shape;380;p27"/>
          <p:cNvSpPr txBox="1"/>
          <p:nvPr/>
        </p:nvSpPr>
        <p:spPr>
          <a:xfrm>
            <a:off x="3637956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</a:t>
            </a:r>
            <a:endParaRPr sz="1300"/>
          </a:p>
        </p:txBody>
      </p:sp>
      <p:sp>
        <p:nvSpPr>
          <p:cNvPr id="381" name="Google Shape;381;p27"/>
          <p:cNvSpPr txBox="1"/>
          <p:nvPr/>
        </p:nvSpPr>
        <p:spPr>
          <a:xfrm>
            <a:off x="4381820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B</a:t>
            </a:r>
            <a:endParaRPr sz="1300"/>
          </a:p>
        </p:txBody>
      </p:sp>
      <p:sp>
        <p:nvSpPr>
          <p:cNvPr id="382" name="Google Shape;382;p27"/>
          <p:cNvSpPr txBox="1"/>
          <p:nvPr/>
        </p:nvSpPr>
        <p:spPr>
          <a:xfrm>
            <a:off x="5125685" y="2059127"/>
            <a:ext cx="288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</a:t>
            </a:r>
            <a:endParaRPr sz="1300"/>
          </a:p>
        </p:txBody>
      </p:sp>
      <p:grpSp>
        <p:nvGrpSpPr>
          <p:cNvPr id="383" name="Google Shape;383;p27"/>
          <p:cNvGrpSpPr/>
          <p:nvPr/>
        </p:nvGrpSpPr>
        <p:grpSpPr>
          <a:xfrm>
            <a:off x="6349350" y="3610243"/>
            <a:ext cx="2332200" cy="1162409"/>
            <a:chOff x="634350" y="1208718"/>
            <a:chExt cx="2332200" cy="1162409"/>
          </a:xfrm>
        </p:grpSpPr>
        <p:sp>
          <p:nvSpPr>
            <p:cNvPr id="384" name="Google Shape;384;p27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85" name="Google Shape;385;p27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27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27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88" name="Google Shape;388;p27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89" name="Google Shape;389;p27"/>
            <p:cNvSpPr/>
            <p:nvPr/>
          </p:nvSpPr>
          <p:spPr>
            <a:xfrm>
              <a:off x="1482588" y="19178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1644738" y="15073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1521888" y="18144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92" name="Google Shape;392;p27"/>
            <p:cNvSpPr/>
            <p:nvPr/>
          </p:nvSpPr>
          <p:spPr>
            <a:xfrm>
              <a:off x="1561188" y="17121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93" name="Google Shape;393;p27"/>
            <p:cNvSpPr/>
            <p:nvPr/>
          </p:nvSpPr>
          <p:spPr>
            <a:xfrm>
              <a:off x="1600488" y="16093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94" name="Google Shape;394;p27"/>
            <p:cNvSpPr/>
            <p:nvPr/>
          </p:nvSpPr>
          <p:spPr>
            <a:xfrm>
              <a:off x="1684038" y="14041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395" name="Google Shape;395;p27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396" name="Google Shape;396;p27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397" name="Google Shape;397;p27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grpSp>
        <p:nvGrpSpPr>
          <p:cNvPr id="398" name="Google Shape;398;p27"/>
          <p:cNvGrpSpPr/>
          <p:nvPr/>
        </p:nvGrpSpPr>
        <p:grpSpPr>
          <a:xfrm>
            <a:off x="6453900" y="1208718"/>
            <a:ext cx="2332200" cy="1162409"/>
            <a:chOff x="634350" y="1208718"/>
            <a:chExt cx="2332200" cy="1162409"/>
          </a:xfrm>
        </p:grpSpPr>
        <p:sp>
          <p:nvSpPr>
            <p:cNvPr id="399" name="Google Shape;399;p27"/>
            <p:cNvSpPr/>
            <p:nvPr/>
          </p:nvSpPr>
          <p:spPr>
            <a:xfrm>
              <a:off x="634350" y="2021225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00" name="Google Shape;400;p27"/>
            <p:cNvCxnSpPr/>
            <p:nvPr/>
          </p:nvCxnSpPr>
          <p:spPr>
            <a:xfrm>
              <a:off x="2541298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27"/>
            <p:cNvCxnSpPr/>
            <p:nvPr/>
          </p:nvCxnSpPr>
          <p:spPr>
            <a:xfrm>
              <a:off x="1797434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" name="Google Shape;402;p27"/>
            <p:cNvCxnSpPr/>
            <p:nvPr/>
          </p:nvCxnSpPr>
          <p:spPr>
            <a:xfrm>
              <a:off x="1053569" y="1208718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03" name="Google Shape;403;p27"/>
            <p:cNvSpPr/>
            <p:nvPr/>
          </p:nvSpPr>
          <p:spPr>
            <a:xfrm>
              <a:off x="2187175" y="1917850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2240788" y="1815556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05" name="Google Shape;405;p27"/>
            <p:cNvSpPr/>
            <p:nvPr/>
          </p:nvSpPr>
          <p:spPr>
            <a:xfrm>
              <a:off x="2402938" y="1405012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06" name="Google Shape;406;p27"/>
            <p:cNvSpPr/>
            <p:nvPr/>
          </p:nvSpPr>
          <p:spPr>
            <a:xfrm>
              <a:off x="2280088" y="1712188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07" name="Google Shape;407;p27"/>
            <p:cNvSpPr/>
            <p:nvPr/>
          </p:nvSpPr>
          <p:spPr>
            <a:xfrm>
              <a:off x="2319388" y="1609884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08" name="Google Shape;408;p27"/>
            <p:cNvSpPr/>
            <p:nvPr/>
          </p:nvSpPr>
          <p:spPr>
            <a:xfrm>
              <a:off x="2358688" y="1507037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09" name="Google Shape;409;p27"/>
            <p:cNvSpPr/>
            <p:nvPr/>
          </p:nvSpPr>
          <p:spPr>
            <a:xfrm>
              <a:off x="2442238" y="1301888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10" name="Google Shape;410;p27"/>
            <p:cNvSpPr txBox="1"/>
            <p:nvPr/>
          </p:nvSpPr>
          <p:spPr>
            <a:xfrm>
              <a:off x="912606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411" name="Google Shape;411;p27"/>
            <p:cNvSpPr txBox="1"/>
            <p:nvPr/>
          </p:nvSpPr>
          <p:spPr>
            <a:xfrm>
              <a:off x="1656470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412" name="Google Shape;412;p27"/>
            <p:cNvSpPr txBox="1"/>
            <p:nvPr/>
          </p:nvSpPr>
          <p:spPr>
            <a:xfrm>
              <a:off x="2400335" y="2059127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sp>
        <p:nvSpPr>
          <p:cNvPr id="413" name="Google Shape;413;p27"/>
          <p:cNvSpPr/>
          <p:nvPr/>
        </p:nvSpPr>
        <p:spPr>
          <a:xfrm rot="5400000">
            <a:off x="4214075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7"/>
          <p:cNvSpPr txBox="1"/>
          <p:nvPr/>
        </p:nvSpPr>
        <p:spPr>
          <a:xfrm>
            <a:off x="3937500" y="2645250"/>
            <a:ext cx="13791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n-1,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to B</a:t>
            </a:r>
            <a:endParaRPr/>
          </a:p>
        </p:txBody>
      </p:sp>
      <p:sp>
        <p:nvSpPr>
          <p:cNvPr id="415" name="Google Shape;415;p27"/>
          <p:cNvSpPr/>
          <p:nvPr/>
        </p:nvSpPr>
        <p:spPr>
          <a:xfrm rot="-5400000">
            <a:off x="7109850" y="2032175"/>
            <a:ext cx="811200" cy="1871100"/>
          </a:xfrm>
          <a:prstGeom prst="rightArrow">
            <a:avLst>
              <a:gd name="adj1" fmla="val 76353"/>
              <a:gd name="adj2" fmla="val 6245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7"/>
          <p:cNvSpPr/>
          <p:nvPr/>
        </p:nvSpPr>
        <p:spPr>
          <a:xfrm>
            <a:off x="5699475" y="3624800"/>
            <a:ext cx="635700" cy="696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Easy</a:t>
            </a:r>
            <a:endParaRPr/>
          </a:p>
        </p:txBody>
      </p:sp>
      <p:sp>
        <p:nvSpPr>
          <p:cNvPr id="417" name="Google Shape;417;p27"/>
          <p:cNvSpPr/>
          <p:nvPr/>
        </p:nvSpPr>
        <p:spPr>
          <a:xfrm>
            <a:off x="3359700" y="2021225"/>
            <a:ext cx="2332200" cy="114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9595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7"/>
          <p:cNvSpPr/>
          <p:nvPr/>
        </p:nvSpPr>
        <p:spPr>
          <a:xfrm rot="10800000">
            <a:off x="3379225" y="1152475"/>
            <a:ext cx="2293200" cy="831900"/>
          </a:xfrm>
          <a:prstGeom prst="corner">
            <a:avLst>
              <a:gd name="adj1" fmla="val 90459"/>
              <a:gd name="adj2" fmla="val 170865"/>
            </a:avLst>
          </a:prstGeom>
          <a:noFill/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" name="Google Shape;419;p27"/>
          <p:cNvGrpSpPr/>
          <p:nvPr/>
        </p:nvGrpSpPr>
        <p:grpSpPr>
          <a:xfrm>
            <a:off x="3359700" y="3610243"/>
            <a:ext cx="2332200" cy="1162409"/>
            <a:chOff x="3359700" y="3610243"/>
            <a:chExt cx="2332200" cy="1162409"/>
          </a:xfrm>
        </p:grpSpPr>
        <p:sp>
          <p:nvSpPr>
            <p:cNvPr id="420" name="Google Shape;420;p27"/>
            <p:cNvSpPr/>
            <p:nvPr/>
          </p:nvSpPr>
          <p:spPr>
            <a:xfrm>
              <a:off x="3359700" y="4422750"/>
              <a:ext cx="2332200" cy="114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21" name="Google Shape;421;p27"/>
            <p:cNvCxnSpPr/>
            <p:nvPr/>
          </p:nvCxnSpPr>
          <p:spPr>
            <a:xfrm>
              <a:off x="5266648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27"/>
            <p:cNvCxnSpPr/>
            <p:nvPr/>
          </p:nvCxnSpPr>
          <p:spPr>
            <a:xfrm>
              <a:off x="4522784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" name="Google Shape;423;p27"/>
            <p:cNvCxnSpPr/>
            <p:nvPr/>
          </p:nvCxnSpPr>
          <p:spPr>
            <a:xfrm>
              <a:off x="3778919" y="3610243"/>
              <a:ext cx="6000" cy="911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4" name="Google Shape;424;p27"/>
            <p:cNvSpPr/>
            <p:nvPr/>
          </p:nvSpPr>
          <p:spPr>
            <a:xfrm>
              <a:off x="3424650" y="4319375"/>
              <a:ext cx="714300" cy="1023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1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4207938" y="4319381"/>
              <a:ext cx="635700" cy="102300"/>
            </a:xfrm>
            <a:prstGeom prst="roundRect">
              <a:avLst>
                <a:gd name="adj" fmla="val 16667"/>
              </a:avLst>
            </a:prstGeom>
            <a:solidFill>
              <a:srgbClr val="E6913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2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4370088" y="3908837"/>
              <a:ext cx="311400" cy="102300"/>
            </a:xfrm>
            <a:prstGeom prst="roundRect">
              <a:avLst>
                <a:gd name="adj" fmla="val 16667"/>
              </a:avLst>
            </a:prstGeom>
            <a:solidFill>
              <a:srgbClr val="3D85C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4247238" y="4216013"/>
              <a:ext cx="557100" cy="102300"/>
            </a:xfrm>
            <a:prstGeom prst="roundRect">
              <a:avLst>
                <a:gd name="adj" fmla="val 16667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3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4286538" y="4113709"/>
              <a:ext cx="478500" cy="1023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4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4325838" y="4010862"/>
              <a:ext cx="399900" cy="102300"/>
            </a:xfrm>
            <a:prstGeom prst="roundRect">
              <a:avLst>
                <a:gd name="adj" fmla="val 16667"/>
              </a:avLst>
            </a:prstGeom>
            <a:solidFill>
              <a:srgbClr val="45818E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5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4409388" y="3805713"/>
              <a:ext cx="232800" cy="102300"/>
            </a:xfrm>
            <a:prstGeom prst="roundRect">
              <a:avLst>
                <a:gd name="adj" fmla="val 16667"/>
              </a:avLst>
            </a:prstGeom>
            <a:solidFill>
              <a:srgbClr val="674EA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lt1"/>
                  </a:solidFill>
                </a:rPr>
                <a:t>6</a:t>
              </a:r>
              <a:endParaRPr sz="600">
                <a:solidFill>
                  <a:schemeClr val="lt1"/>
                </a:solidFill>
              </a:endParaRPr>
            </a:p>
          </p:txBody>
        </p:sp>
        <p:sp>
          <p:nvSpPr>
            <p:cNvPr id="431" name="Google Shape;431;p27"/>
            <p:cNvSpPr txBox="1"/>
            <p:nvPr/>
          </p:nvSpPr>
          <p:spPr>
            <a:xfrm>
              <a:off x="3637956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A</a:t>
              </a:r>
              <a:endParaRPr sz="1300"/>
            </a:p>
          </p:txBody>
        </p:sp>
        <p:sp>
          <p:nvSpPr>
            <p:cNvPr id="432" name="Google Shape;432;p27"/>
            <p:cNvSpPr txBox="1"/>
            <p:nvPr/>
          </p:nvSpPr>
          <p:spPr>
            <a:xfrm>
              <a:off x="4381820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B</a:t>
              </a:r>
              <a:endParaRPr sz="1300"/>
            </a:p>
          </p:txBody>
        </p:sp>
        <p:sp>
          <p:nvSpPr>
            <p:cNvPr id="433" name="Google Shape;433;p27"/>
            <p:cNvSpPr txBox="1"/>
            <p:nvPr/>
          </p:nvSpPr>
          <p:spPr>
            <a:xfrm>
              <a:off x="5125685" y="4460652"/>
              <a:ext cx="2880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C</a:t>
              </a:r>
              <a:endParaRPr sz="1300"/>
            </a:p>
          </p:txBody>
        </p:sp>
      </p:grpSp>
      <p:sp>
        <p:nvSpPr>
          <p:cNvPr id="434" name="Google Shape;434;p27"/>
          <p:cNvSpPr/>
          <p:nvPr/>
        </p:nvSpPr>
        <p:spPr>
          <a:xfrm rot="10800000" flipH="1">
            <a:off x="6359659" y="3556239"/>
            <a:ext cx="2293200" cy="831900"/>
          </a:xfrm>
          <a:prstGeom prst="corner">
            <a:avLst>
              <a:gd name="adj1" fmla="val 90459"/>
              <a:gd name="adj2" fmla="val 181687"/>
            </a:avLst>
          </a:prstGeom>
          <a:noFill/>
          <a:ln w="9525" cap="flat" cmpd="sng">
            <a:solidFill>
              <a:srgbClr val="A64D7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7"/>
          <p:cNvSpPr txBox="1"/>
          <p:nvPr/>
        </p:nvSpPr>
        <p:spPr>
          <a:xfrm>
            <a:off x="6833100" y="2797650"/>
            <a:ext cx="13791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 for n-1,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 to C</a:t>
            </a:r>
            <a:endParaRPr/>
          </a:p>
        </p:txBody>
      </p:sp>
      <p:sp>
        <p:nvSpPr>
          <p:cNvPr id="436" name="Google Shape;436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960400" cy="3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each step, we have to solve smaller versions of ToH to solve the bigger one.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When do we stop?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n = 1, then there is only 1 ring (smallest).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 single move required to move the smallest ring from source to destination.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No more recursion.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Hanoi: Recursive Approach</a:t>
            </a:r>
            <a:endParaRPr/>
          </a:p>
        </p:txBody>
      </p:sp>
      <p:pic>
        <p:nvPicPr>
          <p:cNvPr id="442" name="Google Shape;44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2550" y="1017725"/>
            <a:ext cx="603889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3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Tower of Hanoi: Time Complexity</a:t>
            </a:r>
            <a:endParaRPr/>
          </a:p>
        </p:txBody>
      </p:sp>
      <p:pic>
        <p:nvPicPr>
          <p:cNvPr id="448" name="Google Shape;4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3250" y="1187425"/>
            <a:ext cx="6048375" cy="3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1184</Words>
  <Application>Microsoft Office PowerPoint</Application>
  <PresentationFormat>On-screen Show (16:9)</PresentationFormat>
  <Paragraphs>268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Courier New</vt:lpstr>
      <vt:lpstr>Simple Light</vt:lpstr>
      <vt:lpstr>Recursion</vt:lpstr>
      <vt:lpstr>When can we use Recursion?</vt:lpstr>
      <vt:lpstr>When can we use Recursion?</vt:lpstr>
      <vt:lpstr>Recursion in Action</vt:lpstr>
      <vt:lpstr>Recursion in Action</vt:lpstr>
      <vt:lpstr>Recursion in Action</vt:lpstr>
      <vt:lpstr>Recursion in Action</vt:lpstr>
      <vt:lpstr>Recursion in Action</vt:lpstr>
      <vt:lpstr>Recursive Binary Search</vt:lpstr>
      <vt:lpstr>Tower of Hanoi</vt:lpstr>
      <vt:lpstr>Tower of Hanoi (n = 3)</vt:lpstr>
      <vt:lpstr>Tower of Hanoi: Recursive Approach</vt:lpstr>
      <vt:lpstr>Tower of Hanoi: Recursive Approach</vt:lpstr>
      <vt:lpstr>Tower of Hanoi: Recursive Approach</vt:lpstr>
      <vt:lpstr>Tower of Hanoi: Recursive Approach</vt:lpstr>
      <vt:lpstr>Tower of Hanoi: Recursive Approach</vt:lpstr>
      <vt:lpstr>Tower of Hanoi: Time Complexity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Recursion</dc:title>
  <cp:lastModifiedBy>Shadman Islam Rafi</cp:lastModifiedBy>
  <cp:revision>1</cp:revision>
  <dcterms:modified xsi:type="dcterms:W3CDTF">2024-02-08T10:34:27Z</dcterms:modified>
</cp:coreProperties>
</file>