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78" r:id="rId2"/>
    <p:sldId id="256" r:id="rId3"/>
    <p:sldId id="257" r:id="rId4"/>
    <p:sldId id="258" r:id="rId5"/>
    <p:sldId id="259" r:id="rId6"/>
    <p:sldId id="260" r:id="rId7"/>
    <p:sldId id="261" r:id="rId8"/>
    <p:sldId id="266" r:id="rId9"/>
    <p:sldId id="267" r:id="rId10"/>
    <p:sldId id="268" r:id="rId11"/>
    <p:sldId id="269" r:id="rId12"/>
    <p:sldId id="270" r:id="rId13"/>
    <p:sldId id="271" r:id="rId14"/>
    <p:sldId id="276" r:id="rId15"/>
    <p:sldId id="272" r:id="rId16"/>
    <p:sldId id="273" r:id="rId17"/>
    <p:sldId id="274" r:id="rId18"/>
    <p:sldId id="275" r:id="rId19"/>
    <p:sldId id="277" r:id="rId20"/>
    <p:sldId id="279" r:id="rId21"/>
    <p:sldId id="280" r:id="rId22"/>
    <p:sldId id="284" r:id="rId23"/>
    <p:sldId id="285" r:id="rId24"/>
    <p:sldId id="286" r:id="rId25"/>
    <p:sldId id="282" r:id="rId26"/>
    <p:sldId id="283" r:id="rId27"/>
    <p:sldId id="287" r:id="rId28"/>
    <p:sldId id="288" r:id="rId29"/>
    <p:sldId id="289" r:id="rId30"/>
    <p:sldId id="290" r:id="rId31"/>
    <p:sldId id="281" r:id="rId32"/>
    <p:sldId id="26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8449" autoAdjust="0"/>
  </p:normalViewPr>
  <p:slideViewPr>
    <p:cSldViewPr snapToGrid="0">
      <p:cViewPr varScale="1">
        <p:scale>
          <a:sx n="140" d="100"/>
          <a:sy n="140" d="100"/>
        </p:scale>
        <p:origin x="2610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16622-FBDD-41C1-B71A-4E51FFB94D82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3525-AE7C-47E2-A66B-0FAA651BA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09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naïve approach for measuring the complexity of an algorithm is to measure how long it take using a stopwatch. </a:t>
            </a:r>
          </a:p>
          <a:p>
            <a:r>
              <a:rPr lang="en-US" dirty="0"/>
              <a:t>But this approach does not work when you consider there are different hardware, </a:t>
            </a:r>
            <a:r>
              <a:rPr lang="en-US" dirty="0" err="1"/>
              <a:t>cpu</a:t>
            </a:r>
            <a:r>
              <a:rPr lang="en-US" dirty="0"/>
              <a:t> architecture, other loads on the </a:t>
            </a:r>
            <a:r>
              <a:rPr lang="en-US" dirty="0" err="1"/>
              <a:t>cpu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formal approach is to analyze the algo and express it as a function of input size n.</a:t>
            </a:r>
          </a:p>
          <a:p>
            <a:r>
              <a:rPr lang="en-US" dirty="0"/>
              <a:t>U have to analyze two types of complexity of an algo – the time it takes and the total memory it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D3525-AE7C-47E2-A66B-0FAA651BAF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18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are analyzing a function based on the input size n, u have to analyze the growth of the functions over input size.</a:t>
            </a:r>
          </a:p>
          <a:p>
            <a:r>
              <a:rPr lang="en-US" dirty="0"/>
              <a:t>Lets say we have two programs.</a:t>
            </a:r>
          </a:p>
          <a:p>
            <a:r>
              <a:rPr lang="en-US" dirty="0"/>
              <a:t>One performs n operations.</a:t>
            </a:r>
          </a:p>
          <a:p>
            <a:r>
              <a:rPr lang="en-US" dirty="0"/>
              <a:t>The second performs n square operations.</a:t>
            </a:r>
          </a:p>
          <a:p>
            <a:r>
              <a:rPr lang="en-US" dirty="0"/>
              <a:t>So, which one is faster?</a:t>
            </a:r>
          </a:p>
          <a:p>
            <a:r>
              <a:rPr lang="en-US" dirty="0"/>
              <a:t>What if the first program performs 1000n operations?</a:t>
            </a:r>
          </a:p>
          <a:p>
            <a:endParaRPr lang="en-US" dirty="0"/>
          </a:p>
          <a:p>
            <a:r>
              <a:rPr lang="en-US" dirty="0"/>
              <a:t>If you notice at this graph of growth of function, you will see that after the input size n grows larger than 1000, n squared will always take more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D3525-AE7C-47E2-A66B-0FAA651BAF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8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Overall, when the input size is large enough, a function with n squared in it will always take more time than a function in CN form</a:t>
            </a:r>
          </a:p>
          <a:p>
            <a:endParaRPr lang="en-US" dirty="0"/>
          </a:p>
          <a:p>
            <a:r>
              <a:rPr lang="en-US" dirty="0"/>
              <a:t>The highest power of n in a function will always dominate the growth of the function f(n)</a:t>
            </a:r>
          </a:p>
          <a:p>
            <a:endParaRPr lang="en-US" dirty="0"/>
          </a:p>
          <a:p>
            <a:r>
              <a:rPr lang="en-US" dirty="0"/>
              <a:t>There are different notation to describe the time and space complexity of a function</a:t>
            </a:r>
          </a:p>
          <a:p>
            <a:endParaRPr lang="en-US" dirty="0"/>
          </a:p>
          <a:p>
            <a:r>
              <a:rPr lang="en-US" dirty="0"/>
              <a:t>The big oh notation describes the upper bound of a function – the worst case scenario of it. This is basically the highest power of n in a function.</a:t>
            </a:r>
          </a:p>
          <a:p>
            <a:r>
              <a:rPr lang="en-US" dirty="0"/>
              <a:t>Big omega </a:t>
            </a:r>
            <a:r>
              <a:rPr lang="en-US" dirty="0" err="1"/>
              <a:t>notatnio</a:t>
            </a:r>
            <a:r>
              <a:rPr lang="en-US" dirty="0"/>
              <a:t> describes the lower bound of a function – which is the best case scenario of a function</a:t>
            </a:r>
          </a:p>
          <a:p>
            <a:r>
              <a:rPr lang="en-US" dirty="0"/>
              <a:t>And the big theta notation describes the exact bound of a function which is both big oh and big omega. By using big theta you get the average or typical bound of a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D3525-AE7C-47E2-A66B-0FAA651BAF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84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analyzing the complexity of program with loops,</a:t>
            </a:r>
          </a:p>
          <a:p>
            <a:endParaRPr lang="en-US" dirty="0"/>
          </a:p>
          <a:p>
            <a:r>
              <a:rPr lang="en-US" dirty="0"/>
              <a:t>When we see nested loops, we consider it iterate over n times and multiply</a:t>
            </a:r>
          </a:p>
          <a:p>
            <a:endParaRPr lang="en-US" dirty="0"/>
          </a:p>
          <a:p>
            <a:r>
              <a:rPr lang="en-US" dirty="0"/>
              <a:t>And when we get program with recursion, calling the same function, it is better to draw a tree of the function calls and then analyze the cost at each tree level and add them 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D3525-AE7C-47E2-A66B-0FAA651BAF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13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binary search, you search for an item in a sorted array.</a:t>
            </a:r>
          </a:p>
          <a:p>
            <a:r>
              <a:rPr lang="en-US" dirty="0"/>
              <a:t>After each iteration, the search array size is halved.</a:t>
            </a:r>
          </a:p>
          <a:p>
            <a:r>
              <a:rPr lang="en-US" dirty="0"/>
              <a:t>So this grows in 2 based log of input size.</a:t>
            </a:r>
          </a:p>
          <a:p>
            <a:endParaRPr lang="en-US" dirty="0"/>
          </a:p>
          <a:p>
            <a:r>
              <a:rPr lang="en-US" dirty="0"/>
              <a:t>In worst case, the element is found at the last iteration stage.</a:t>
            </a:r>
          </a:p>
          <a:p>
            <a:r>
              <a:rPr lang="en-US" dirty="0"/>
              <a:t>For this example of 10 elements how long would it take?</a:t>
            </a:r>
          </a:p>
          <a:p>
            <a:r>
              <a:rPr lang="en-US" dirty="0"/>
              <a:t>2 based log of 10 is 3 point something, so it would take max 3 iterations as you can see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D3525-AE7C-47E2-A66B-0FAA651BAF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1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e6cfb8c24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e6cfb8c24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7b732d9af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7b732d9af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7b732d9afe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7b732d9afe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D3525-AE7C-47E2-A66B-0FAA651BAF2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75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37185-356F-0361-B5F0-9BD4C845C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B1DB2-7A3C-F694-96DD-31E3C67DF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C3116-2820-2238-72B4-7C8A88D9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38690-2F3C-5AE8-7BA0-56A8E2FA1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7D730-1789-7874-41B2-B80E41024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4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B7811-446E-089D-6D73-380AD57DC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C4523-12B3-C4A5-33B2-A01624FE4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38981-C83F-642A-8BED-C504947C1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D8467-EC11-2C45-E4B1-43DDA8FB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DBEAF-463F-4204-0697-DC3DA7D2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2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E6817-670A-646B-5E52-39BCB8CBC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BA82B-37A5-C950-FB1E-EE5297E5B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63FA5-C760-450D-6D7D-ECB9FB40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3BE22-8E0F-9C82-9E45-BD67493C5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12838-13AE-914F-196C-0D0B185B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5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A1514-E111-A50D-4FFA-2595EDDDD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30A4E-68D8-1738-2658-CAE3DBF8EA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4B49C6-906B-2A3F-3800-B7F7DCA20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250A1C-7F03-4FDA-B037-B2D58375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978A2-3C5D-320F-3E44-89D5CBEA0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0C1DC3-3CEA-6C9B-8F70-90E96902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1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48C6-318A-8320-C136-43926FD6F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A0A60-5878-F861-045B-FEE87B77E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2EB90-1F3A-7DE5-23C4-A65807070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04C80-9058-76D6-B716-A75CD8CD3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F1D207-8EE3-0CA7-F1B0-69383CB24E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0992-C77B-E90E-5B0F-286DA7DC6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97681D-A28B-F504-51B2-6A4E74C43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0896E6-03BE-5B8D-944C-E0F6FF55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7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122EB-8347-BFE1-9885-DE7446C6F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7AEE98-8B8E-29C5-D50F-E560A8947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19A329-1D94-711D-73EB-756720722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2F30F-251D-473D-EDCD-CC16AA0EC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24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8E4B00-E4EF-A21B-4DC3-5A8B992E8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068094-E087-0E7A-9411-E32FD63D9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0AD64-6AD3-A7AD-F7B0-8513D9460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2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1ADAF-7F2C-26CD-3E1D-C1C6D1D9B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607E7-9D66-D2A9-7235-99964A320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7E4A8-A9A6-4129-0411-FBA024C44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3A9DAA-4C50-38F5-8C74-947E51D8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755B7D-5B6E-6A4E-C7B2-C99C864FC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C8626-64AF-3A3E-3CBF-2374AFB45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0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6BDA5-21E5-4782-5A58-9A9778125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48DB4F-15A6-7EB4-906F-74F4049F9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DC705-466A-9B6B-5159-46C58CA1E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EB8ED-3778-9E6E-3ED3-9B919BB17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816754-BD32-B026-011E-043DE22D5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692F2-E784-FBA9-1F29-6A41893EC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7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0B79B-A2F4-92E6-6ED8-2DFA1402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F1C089-D618-4450-AA48-8BC0D58AD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84970-331E-0E5D-1E30-360482B86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0D616-5A50-280D-07E3-8D9111E0A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99A52-8733-95E6-6005-04B50AF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4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7B757D-832F-FDCE-C296-19E71D7B8F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DD57F-BBCE-D430-EE2F-3A67CD130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104CA-5D6E-B318-2671-14C466CB7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B4F5E-CA08-500E-7677-C0211C88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F152A-68C1-3D22-3DD6-D2EB9EF13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69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448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123BAC-1032-A6AF-D354-3BB09C114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7C57FB-16AF-A559-AB56-72E477C5F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02D3D-67FC-4AFA-6BAF-27F413573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727B-4B31-4D5C-9B5F-4C385CAE30FE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41203-978C-C009-9C44-FF4AB677F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20DA3-09B5-6C18-BE85-DEF9697FAA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6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CB848-E097-379D-E7B1-2DB4E06D9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LAB Activities and Grading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CDCDF-9DC7-0EF8-57EF-1B6104F1A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of the lecture topics and related codes</a:t>
            </a:r>
          </a:p>
          <a:p>
            <a:r>
              <a:rPr lang="en-US" dirty="0"/>
              <a:t>Some problem solving </a:t>
            </a:r>
          </a:p>
          <a:p>
            <a:r>
              <a:rPr lang="en-US" dirty="0"/>
              <a:t>2 quizzes – one before midterm, one before final</a:t>
            </a:r>
          </a:p>
          <a:p>
            <a:pPr lvl="1"/>
            <a:r>
              <a:rPr lang="en-US" dirty="0"/>
              <a:t>10 points each</a:t>
            </a:r>
          </a:p>
        </p:txBody>
      </p:sp>
    </p:spTree>
    <p:extLst>
      <p:ext uri="{BB962C8B-B14F-4D97-AF65-F5344CB8AC3E}">
        <p14:creationId xmlns:p14="http://schemas.microsoft.com/office/powerpoint/2010/main" val="383897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D5275-F7CA-4312-5298-C861EFD18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Complexity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68277-7C22-93B9-A85A-7B45B5DB0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Informal Review</a:t>
            </a:r>
          </a:p>
        </p:txBody>
      </p:sp>
    </p:spTree>
    <p:extLst>
      <p:ext uri="{BB962C8B-B14F-4D97-AF65-F5344CB8AC3E}">
        <p14:creationId xmlns:p14="http://schemas.microsoft.com/office/powerpoint/2010/main" val="376085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6;p15">
            <a:extLst>
              <a:ext uri="{FF2B5EF4-FFF2-40B4-BE49-F238E27FC236}">
                <a16:creationId xmlns:a16="http://schemas.microsoft.com/office/drawing/2014/main" id="{0EBF53B2-55BF-94B5-ED4C-83386213B8DF}"/>
              </a:ext>
            </a:extLst>
          </p:cNvPr>
          <p:cNvSpPr txBox="1">
            <a:spLocks noGrp="1"/>
          </p:cNvSpPr>
          <p:nvPr/>
        </p:nvSpPr>
        <p:spPr>
          <a:xfrm>
            <a:off x="1835700" y="1367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Complexity</a:t>
            </a:r>
            <a:endParaRPr/>
          </a:p>
        </p:txBody>
      </p:sp>
      <p:sp>
        <p:nvSpPr>
          <p:cNvPr id="5" name="Google Shape;67;p15">
            <a:extLst>
              <a:ext uri="{FF2B5EF4-FFF2-40B4-BE49-F238E27FC236}">
                <a16:creationId xmlns:a16="http://schemas.microsoft.com/office/drawing/2014/main" id="{606BCBC1-0CD4-D32C-E6E2-D4E72D0EB641}"/>
              </a:ext>
            </a:extLst>
          </p:cNvPr>
          <p:cNvSpPr txBox="1">
            <a:spLocks noGrp="1"/>
          </p:cNvSpPr>
          <p:nvPr/>
        </p:nvSpPr>
        <p:spPr>
          <a:xfrm>
            <a:off x="1835700" y="20745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a stopwatch (Naive approach).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Problems: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Different CPU architecture, CPU load, other factors may affect measurement differently.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Some programs may take days/months to finish.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Formal approach: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Analyze the program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Express time and memory requirement as a function of input size n, f(n).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Time complexity.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Space complexity.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49048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2;p16">
            <a:extLst>
              <a:ext uri="{FF2B5EF4-FFF2-40B4-BE49-F238E27FC236}">
                <a16:creationId xmlns:a16="http://schemas.microsoft.com/office/drawing/2014/main" id="{1B5F452C-C8E6-FDC1-DC08-2C99DA065238}"/>
              </a:ext>
            </a:extLst>
          </p:cNvPr>
          <p:cNvSpPr txBox="1">
            <a:spLocks noGrp="1"/>
          </p:cNvSpPr>
          <p:nvPr/>
        </p:nvSpPr>
        <p:spPr>
          <a:xfrm>
            <a:off x="1756049" y="1367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Growth of Functions</a:t>
            </a:r>
            <a:endParaRPr/>
          </a:p>
        </p:txBody>
      </p:sp>
      <p:sp>
        <p:nvSpPr>
          <p:cNvPr id="5" name="Google Shape;73;p16">
            <a:extLst>
              <a:ext uri="{FF2B5EF4-FFF2-40B4-BE49-F238E27FC236}">
                <a16:creationId xmlns:a16="http://schemas.microsoft.com/office/drawing/2014/main" id="{10E5C34E-2EEC-241A-FCC2-E6F42D581667}"/>
              </a:ext>
            </a:extLst>
          </p:cNvPr>
          <p:cNvSpPr txBox="1">
            <a:spLocks noGrp="1"/>
          </p:cNvSpPr>
          <p:nvPr/>
        </p:nvSpPr>
        <p:spPr>
          <a:xfrm>
            <a:off x="1756049" y="2074525"/>
            <a:ext cx="4712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say we have two programs.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 program performs n operations.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Second program performs n</a:t>
            </a:r>
            <a:r>
              <a:rPr lang="en" baseline="30000"/>
              <a:t>2</a:t>
            </a:r>
            <a:r>
              <a:rPr lang="en"/>
              <a:t> operations.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Which one is faster?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What if the first program performs 1000n operations?</a:t>
            </a:r>
            <a:endParaRPr/>
          </a:p>
        </p:txBody>
      </p:sp>
      <p:pic>
        <p:nvPicPr>
          <p:cNvPr id="6" name="Google Shape;74;p16">
            <a:extLst>
              <a:ext uri="{FF2B5EF4-FFF2-40B4-BE49-F238E27FC236}">
                <a16:creationId xmlns:a16="http://schemas.microsoft.com/office/drawing/2014/main" id="{2C448E38-0459-9C20-D9A6-84C7356BE7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1371"/>
          <a:stretch/>
        </p:blipFill>
        <p:spPr>
          <a:xfrm>
            <a:off x="6412724" y="1760875"/>
            <a:ext cx="4023226" cy="2829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3392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9;p17">
            <a:extLst>
              <a:ext uri="{FF2B5EF4-FFF2-40B4-BE49-F238E27FC236}">
                <a16:creationId xmlns:a16="http://schemas.microsoft.com/office/drawing/2014/main" id="{6AF806ED-6A71-F410-A678-F765DB0A625B}"/>
              </a:ext>
            </a:extLst>
          </p:cNvPr>
          <p:cNvSpPr txBox="1">
            <a:spLocks noGrp="1"/>
          </p:cNvSpPr>
          <p:nvPr/>
        </p:nvSpPr>
        <p:spPr>
          <a:xfrm>
            <a:off x="1679850" y="154348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Growth of Functions</a:t>
            </a:r>
            <a:endParaRPr/>
          </a:p>
        </p:txBody>
      </p:sp>
      <p:sp>
        <p:nvSpPr>
          <p:cNvPr id="3" name="Google Shape;80;p17">
            <a:extLst>
              <a:ext uri="{FF2B5EF4-FFF2-40B4-BE49-F238E27FC236}">
                <a16:creationId xmlns:a16="http://schemas.microsoft.com/office/drawing/2014/main" id="{FA1B3043-367A-B940-5F1A-225F51B4A565}"/>
              </a:ext>
            </a:extLst>
          </p:cNvPr>
          <p:cNvSpPr txBox="1">
            <a:spLocks noGrp="1"/>
          </p:cNvSpPr>
          <p:nvPr/>
        </p:nvSpPr>
        <p:spPr>
          <a:xfrm>
            <a:off x="1679850" y="225093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sufficiently large n, n</a:t>
            </a:r>
            <a:r>
              <a:rPr lang="en" baseline="30000"/>
              <a:t>2</a:t>
            </a:r>
            <a:r>
              <a:rPr lang="en"/>
              <a:t> &gt;= cn for any c &gt;= 1.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 fact, the highest power n will always dominate the growth of f(n).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Big-O: O(f(n)) describes the upper bound of f(n) [worst-case scenario].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Big-Omega: Ω(f(n)) describes the lower bound of f(n) [best-case scenario].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Big-Theta: Θ(f(n)) describes the exact bound of f(n) [both Big-O and Big-Omega].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Informally, Big-O is is usually the highest order term of n in f(n).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f(n) = 10n</a:t>
            </a:r>
            <a:r>
              <a:rPr lang="en" baseline="30000"/>
              <a:t>2</a:t>
            </a:r>
            <a:r>
              <a:rPr lang="en"/>
              <a:t>+5n+10, O(f(n)) = O(n</a:t>
            </a:r>
            <a:r>
              <a:rPr lang="en" baseline="30000"/>
              <a:t>2</a:t>
            </a:r>
            <a:r>
              <a:rPr lang="en"/>
              <a:t>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f(n) = nlogn + n +20, O(f(n)) = O(nlogn)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f(n) = 100 , O(f(n)) = O(1)</a:t>
            </a:r>
            <a:endParaRPr/>
          </a:p>
        </p:txBody>
      </p:sp>
      <p:pic>
        <p:nvPicPr>
          <p:cNvPr id="4" name="Google Shape;81;p17">
            <a:extLst>
              <a:ext uri="{FF2B5EF4-FFF2-40B4-BE49-F238E27FC236}">
                <a16:creationId xmlns:a16="http://schemas.microsoft.com/office/drawing/2014/main" id="{83ACF2DC-BE9B-D9F6-FF7C-0ECD2045DD2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8550" y="1190662"/>
            <a:ext cx="2903600" cy="1633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47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;p18">
            <a:extLst>
              <a:ext uri="{FF2B5EF4-FFF2-40B4-BE49-F238E27FC236}">
                <a16:creationId xmlns:a16="http://schemas.microsoft.com/office/drawing/2014/main" id="{3EEB2341-08F3-880D-D25F-C3526E34E1BC}"/>
              </a:ext>
            </a:extLst>
          </p:cNvPr>
          <p:cNvSpPr txBox="1">
            <a:spLocks noGrp="1"/>
          </p:cNvSpPr>
          <p:nvPr/>
        </p:nvSpPr>
        <p:spPr>
          <a:xfrm>
            <a:off x="1750863" y="1367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Complexity Analysis</a:t>
            </a:r>
            <a:endParaRPr/>
          </a:p>
        </p:txBody>
      </p:sp>
      <p:sp>
        <p:nvSpPr>
          <p:cNvPr id="3" name="Google Shape;87;p18">
            <a:extLst>
              <a:ext uri="{FF2B5EF4-FFF2-40B4-BE49-F238E27FC236}">
                <a16:creationId xmlns:a16="http://schemas.microsoft.com/office/drawing/2014/main" id="{34760944-6801-DF65-44ED-6BADD5999AD5}"/>
              </a:ext>
            </a:extLst>
          </p:cNvPr>
          <p:cNvSpPr txBox="1">
            <a:spLocks noGrp="1"/>
          </p:cNvSpPr>
          <p:nvPr/>
        </p:nvSpPr>
        <p:spPr>
          <a:xfrm>
            <a:off x="1750863" y="2074525"/>
            <a:ext cx="5145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programs with loops: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consider nested loops that iterate over n(or some variation of n).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programs with recursions it is easier to draw a tree, analyze the cost at each tree level, and sum all of them.</a:t>
            </a:r>
            <a:endParaRPr/>
          </a:p>
        </p:txBody>
      </p:sp>
      <p:pic>
        <p:nvPicPr>
          <p:cNvPr id="4" name="Google Shape;88;p18">
            <a:extLst>
              <a:ext uri="{FF2B5EF4-FFF2-40B4-BE49-F238E27FC236}">
                <a16:creationId xmlns:a16="http://schemas.microsoft.com/office/drawing/2014/main" id="{E448F4F1-9D7C-8000-CC48-68866635A1D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2437" y="1853051"/>
            <a:ext cx="3358700" cy="3551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8723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19">
            <a:extLst>
              <a:ext uri="{FF2B5EF4-FFF2-40B4-BE49-F238E27FC236}">
                <a16:creationId xmlns:a16="http://schemas.microsoft.com/office/drawing/2014/main" id="{41F07834-5588-2B79-538C-F6A1C4F4D996}"/>
              </a:ext>
            </a:extLst>
          </p:cNvPr>
          <p:cNvSpPr txBox="1">
            <a:spLocks noGrp="1"/>
          </p:cNvSpPr>
          <p:nvPr/>
        </p:nvSpPr>
        <p:spPr>
          <a:xfrm>
            <a:off x="1835700" y="136711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Complexity Analysis(Binary Search)</a:t>
            </a:r>
            <a:endParaRPr/>
          </a:p>
        </p:txBody>
      </p:sp>
      <p:sp>
        <p:nvSpPr>
          <p:cNvPr id="3" name="Google Shape;94;p19">
            <a:extLst>
              <a:ext uri="{FF2B5EF4-FFF2-40B4-BE49-F238E27FC236}">
                <a16:creationId xmlns:a16="http://schemas.microsoft.com/office/drawing/2014/main" id="{2FB95E81-138E-A350-C50B-CF478C00A804}"/>
              </a:ext>
            </a:extLst>
          </p:cNvPr>
          <p:cNvSpPr txBox="1">
            <a:spLocks noGrp="1"/>
          </p:cNvSpPr>
          <p:nvPr/>
        </p:nvSpPr>
        <p:spPr>
          <a:xfrm>
            <a:off x="1835700" y="2130287"/>
            <a:ext cx="3435300" cy="3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After every iteration the input array is halved.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Worst case is we find the element at the very last iteration.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How many iterations will it take to reach array size 1? 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Time Complexity: O(logn)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4" name="Google Shape;95;p19">
            <a:extLst>
              <a:ext uri="{FF2B5EF4-FFF2-40B4-BE49-F238E27FC236}">
                <a16:creationId xmlns:a16="http://schemas.microsoft.com/office/drawing/2014/main" id="{90B406EC-572B-0C29-157F-5ECA173EB57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1000" y="2176422"/>
            <a:ext cx="5024025" cy="3258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35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E80B-DE91-7974-4126-2617F39A2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Analysis -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63F36-03C8-EAD4-8CB9-556838B97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  <a:p>
            <a:r>
              <a:rPr lang="en-US" dirty="0"/>
              <a:t>Selection sort</a:t>
            </a:r>
          </a:p>
          <a:p>
            <a:r>
              <a:rPr lang="en-US" dirty="0"/>
              <a:t>Insertion sort</a:t>
            </a:r>
          </a:p>
          <a:p>
            <a:r>
              <a:rPr lang="en-US" dirty="0"/>
              <a:t>Merge sort</a:t>
            </a:r>
          </a:p>
          <a:p>
            <a:r>
              <a:rPr lang="en-US" dirty="0"/>
              <a:t>Quick sort</a:t>
            </a:r>
          </a:p>
        </p:txBody>
      </p:sp>
    </p:spTree>
    <p:extLst>
      <p:ext uri="{BB962C8B-B14F-4D97-AF65-F5344CB8AC3E}">
        <p14:creationId xmlns:p14="http://schemas.microsoft.com/office/powerpoint/2010/main" val="2753875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B3F2A-558E-8F4A-9D4F-BBF71524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CDECB-2787-1E92-A9F9-B41B2DBE7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8233"/>
            <a:ext cx="10515600" cy="3938730"/>
          </a:xfrm>
        </p:spPr>
        <p:txBody>
          <a:bodyPr/>
          <a:lstStyle/>
          <a:p>
            <a:r>
              <a:rPr lang="en-US" dirty="0"/>
              <a:t>Repeatedly traverse the array, compare adjacent elements, and swap if they are in the wrong order.</a:t>
            </a:r>
          </a:p>
          <a:p>
            <a:r>
              <a:rPr lang="en-US" dirty="0"/>
              <a:t>Time Complexity:</a:t>
            </a:r>
          </a:p>
          <a:p>
            <a:pPr lvl="1"/>
            <a:r>
              <a:rPr lang="en-US" dirty="0"/>
              <a:t>Best Case: O(n) - when the array is already sorted</a:t>
            </a:r>
          </a:p>
          <a:p>
            <a:pPr lvl="1"/>
            <a:r>
              <a:rPr lang="en-US" dirty="0"/>
              <a:t>Worst Case: O(n</a:t>
            </a:r>
            <a:r>
              <a:rPr lang="en-US" baseline="30000" dirty="0"/>
              <a:t>2</a:t>
            </a:r>
            <a:r>
              <a:rPr lang="en-US" dirty="0"/>
              <a:t>) - inefficient for larger datasets</a:t>
            </a:r>
          </a:p>
          <a:p>
            <a:pPr lvl="1"/>
            <a:r>
              <a:rPr lang="en-US" b="1" dirty="0"/>
              <a:t>Average Case: O(n</a:t>
            </a:r>
            <a:r>
              <a:rPr lang="en-US" b="1" baseline="30000" dirty="0"/>
              <a:t>2</a:t>
            </a:r>
            <a:r>
              <a:rPr lang="en-US" b="1" dirty="0"/>
              <a:t>)</a:t>
            </a:r>
          </a:p>
          <a:p>
            <a:r>
              <a:rPr lang="en-US" dirty="0"/>
              <a:t>Swap based sorting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7F3C40-ABE9-2E4F-B9E3-43C68D2FE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762" y="155710"/>
            <a:ext cx="6344879" cy="20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99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A47-83A1-6CAB-5A2D-B25B0EF4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1F0E9-B03B-14D9-E3F1-1EBD0F676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Initially sorted part is empty and unsorted part is the whole list</a:t>
            </a:r>
          </a:p>
          <a:p>
            <a:r>
              <a:rPr lang="en-US" dirty="0"/>
              <a:t>Iterate through the unsorted array, find the minimum element, and swap it with the first unsorted element and move the first element of the unsorted array to sorted list.</a:t>
            </a:r>
          </a:p>
          <a:p>
            <a:r>
              <a:rPr lang="en-US" dirty="0"/>
              <a:t>Repeat for the remaining unsorted list</a:t>
            </a:r>
          </a:p>
          <a:p>
            <a:r>
              <a:rPr lang="en-US" dirty="0"/>
              <a:t>Time complexity:</a:t>
            </a:r>
          </a:p>
          <a:p>
            <a:pPr lvl="1"/>
            <a:r>
              <a:rPr lang="en-US" dirty="0"/>
              <a:t>Best case: O(n</a:t>
            </a:r>
            <a:r>
              <a:rPr lang="en-US" baseline="30000" dirty="0"/>
              <a:t>2</a:t>
            </a:r>
            <a:r>
              <a:rPr lang="en-US" dirty="0"/>
              <a:t>) - comparisons are still made when the array is sorted</a:t>
            </a:r>
          </a:p>
          <a:p>
            <a:pPr lvl="1"/>
            <a:r>
              <a:rPr lang="en-US" dirty="0"/>
              <a:t>Worst case: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In place sorting </a:t>
            </a:r>
          </a:p>
        </p:txBody>
      </p:sp>
    </p:spTree>
    <p:extLst>
      <p:ext uri="{BB962C8B-B14F-4D97-AF65-F5344CB8AC3E}">
        <p14:creationId xmlns:p14="http://schemas.microsoft.com/office/powerpoint/2010/main" val="3445411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D2806-9EDD-372C-56E6-A50F17C8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8FF4B-BC5B-E25C-8612-6FDFFC4FB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Iteratively selects an element from the unsorted part and inserts it into its correct position within the sorted sequence.</a:t>
            </a:r>
          </a:p>
          <a:p>
            <a:r>
              <a:rPr lang="en-US" dirty="0"/>
              <a:t>Time complexity:</a:t>
            </a:r>
          </a:p>
          <a:p>
            <a:pPr lvl="1"/>
            <a:r>
              <a:rPr lang="en-US" dirty="0"/>
              <a:t>Best case: O(n) – when the array is already sorted and each element needs one comparison </a:t>
            </a:r>
          </a:p>
          <a:p>
            <a:pPr lvl="1"/>
            <a:r>
              <a:rPr lang="en-US" dirty="0"/>
              <a:t>Worst case: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Average case: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In-place sorting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259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787AB4-F103-B9F5-5C2B-E23F49031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97" y="0"/>
            <a:ext cx="110068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07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8906C-A47F-2DAC-C0B8-CFACF02F9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6F600-99C4-9FDD-8D9A-94970A650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divide and conquer algorithm</a:t>
            </a:r>
          </a:p>
          <a:p>
            <a:r>
              <a:rPr lang="en-US" dirty="0"/>
              <a:t>Each problem is divided into two equally sized subproblems recursively and gets sorted when they are merged.</a:t>
            </a:r>
          </a:p>
          <a:p>
            <a:r>
              <a:rPr lang="en-US" dirty="0"/>
              <a:t>The merge time of a subproblem of size n is n takes O(n) time</a:t>
            </a:r>
          </a:p>
          <a:p>
            <a:r>
              <a:rPr lang="en-US" dirty="0"/>
              <a:t>Time complexity:</a:t>
            </a:r>
          </a:p>
          <a:p>
            <a:pPr lvl="1"/>
            <a:r>
              <a:rPr lang="pt-BR" dirty="0"/>
              <a:t>Best Case: O(n log n)</a:t>
            </a:r>
          </a:p>
          <a:p>
            <a:pPr lvl="1"/>
            <a:r>
              <a:rPr lang="pt-BR" dirty="0"/>
              <a:t>Worst Case: O(n log n)</a:t>
            </a:r>
            <a:endParaRPr lang="en-US" dirty="0"/>
          </a:p>
          <a:p>
            <a:r>
              <a:rPr lang="en-US" dirty="0"/>
              <a:t>In-place sorting</a:t>
            </a:r>
          </a:p>
        </p:txBody>
      </p:sp>
    </p:spTree>
    <p:extLst>
      <p:ext uri="{BB962C8B-B14F-4D97-AF65-F5344CB8AC3E}">
        <p14:creationId xmlns:p14="http://schemas.microsoft.com/office/powerpoint/2010/main" val="975490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70CE-9BDC-46B8-55ED-B6B1B28DB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Sort</a:t>
            </a:r>
          </a:p>
        </p:txBody>
      </p:sp>
      <p:pic>
        <p:nvPicPr>
          <p:cNvPr id="4" name="Google Shape;108;p21">
            <a:extLst>
              <a:ext uri="{FF2B5EF4-FFF2-40B4-BE49-F238E27FC236}">
                <a16:creationId xmlns:a16="http://schemas.microsoft.com/office/drawing/2014/main" id="{DA9BA127-126E-74E0-390D-060B451BC7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4434" y="1740387"/>
            <a:ext cx="7022067" cy="3949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220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020F1-7E71-E5B8-4882-EB96B5F9F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6065D-9C8C-D67E-E5B2-ACC6B4AEA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divide and conquer algorithm</a:t>
            </a:r>
          </a:p>
          <a:p>
            <a:r>
              <a:rPr lang="en-US" dirty="0"/>
              <a:t>Partition the array into two segments based on comparing with a chosen pivot element</a:t>
            </a:r>
          </a:p>
          <a:p>
            <a:r>
              <a:rPr lang="en-US" dirty="0"/>
              <a:t>Recursively apply the same process to the subarrays</a:t>
            </a:r>
          </a:p>
          <a:p>
            <a:r>
              <a:rPr lang="en-US" dirty="0"/>
              <a:t>Combine sorted subarrays to produce the sorted array</a:t>
            </a:r>
          </a:p>
          <a:p>
            <a:r>
              <a:rPr lang="en-US" dirty="0"/>
              <a:t>Time complexity:</a:t>
            </a:r>
          </a:p>
          <a:p>
            <a:pPr lvl="1"/>
            <a:r>
              <a:rPr lang="pt-BR" dirty="0"/>
              <a:t>Best Case: O(n log n) - </a:t>
            </a:r>
            <a:r>
              <a:rPr lang="en-US" dirty="0"/>
              <a:t>pivot consistently divides the array into almost equal parts</a:t>
            </a:r>
          </a:p>
          <a:p>
            <a:pPr lvl="1"/>
            <a:r>
              <a:rPr lang="en-US" dirty="0"/>
              <a:t>Worst case: O(n</a:t>
            </a:r>
            <a:r>
              <a:rPr lang="en-US" baseline="30000" dirty="0"/>
              <a:t>2</a:t>
            </a:r>
            <a:r>
              <a:rPr lang="en-US" dirty="0"/>
              <a:t>) - pivot selection leads to unbalanced partitions</a:t>
            </a:r>
          </a:p>
          <a:p>
            <a:pPr lvl="1"/>
            <a:r>
              <a:rPr lang="en-US" b="1" dirty="0"/>
              <a:t>Average Case: O(n log n)</a:t>
            </a:r>
            <a:r>
              <a:rPr lang="en-US" dirty="0"/>
              <a:t> - balanced partitioning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60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40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Quick Sort</a:t>
            </a:r>
            <a:endParaRPr/>
          </a:p>
        </p:txBody>
      </p:sp>
      <p:sp>
        <p:nvSpPr>
          <p:cNvPr id="121" name="Google Shape;121;p23"/>
          <p:cNvSpPr txBox="1"/>
          <p:nvPr/>
        </p:nvSpPr>
        <p:spPr>
          <a:xfrm>
            <a:off x="565367" y="2077067"/>
            <a:ext cx="3625600" cy="3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>
              <a:buSzPts val="1400"/>
              <a:buChar char="●"/>
            </a:pPr>
            <a:r>
              <a:rPr lang="en" sz="2400"/>
              <a:t>Each problem is divided into two subproblems.</a:t>
            </a:r>
            <a:endParaRPr sz="2400"/>
          </a:p>
          <a:p>
            <a:pPr marL="609585" indent="-423323">
              <a:buSzPts val="1400"/>
              <a:buChar char="●"/>
            </a:pPr>
            <a:r>
              <a:rPr lang="en" sz="2400"/>
              <a:t>For balanced partition the the combined cost of each level would be O(n)</a:t>
            </a:r>
            <a:endParaRPr sz="2400"/>
          </a:p>
          <a:p>
            <a:pPr marL="609585" indent="-423323">
              <a:buSzPts val="1400"/>
              <a:buChar char="●"/>
            </a:pPr>
            <a:r>
              <a:rPr lang="en" sz="2400"/>
              <a:t>The height of the tree would be log(n)</a:t>
            </a:r>
            <a:endParaRPr sz="2400"/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234" y="798868"/>
            <a:ext cx="7917001" cy="445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3740800" cy="12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Quick Sort (Average case)</a:t>
            </a:r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body" idx="1"/>
          </p:nvPr>
        </p:nvSpPr>
        <p:spPr>
          <a:xfrm>
            <a:off x="415600" y="1970900"/>
            <a:ext cx="3740800" cy="41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 dirty="0"/>
              <a:t>On average each recursion will split the array into roughly two equal halves.</a:t>
            </a:r>
            <a:endParaRPr dirty="0"/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6400" y="593351"/>
            <a:ext cx="7620000" cy="56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4076400" cy="12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Quick Sort (Worst case)</a:t>
            </a:r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body" idx="1"/>
          </p:nvPr>
        </p:nvSpPr>
        <p:spPr>
          <a:xfrm>
            <a:off x="415600" y="1970900"/>
            <a:ext cx="3480400" cy="34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If the array is already sorted then each split will result in two partitions of size 1 and n-1.</a:t>
            </a:r>
            <a:endParaRPr/>
          </a:p>
        </p:txBody>
      </p:sp>
      <p:pic>
        <p:nvPicPr>
          <p:cNvPr id="136" name="Google Shape;1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3433" y="1132500"/>
            <a:ext cx="8158568" cy="45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700" y="5725501"/>
            <a:ext cx="11785600" cy="677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421099-D2DF-ECD0-75F4-921ED6708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7712"/>
            <a:ext cx="12192000" cy="516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62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3E5E-771D-12D3-3433-94087C150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Libraries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D1A14-67D6-A9B5-D24C-A71CE9C8F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39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383E-E8DA-EFD4-B3AB-46BB0DAA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00E37-F244-5751-7F78-9C62B002B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Libraries in programming languages are collection of prewritten code that users can use and reuse to optimize tasks</a:t>
            </a:r>
          </a:p>
          <a:p>
            <a:r>
              <a:rPr lang="en-US" dirty="0"/>
              <a:t>This can be files, programs, routines, scripts, functions</a:t>
            </a:r>
          </a:p>
          <a:p>
            <a:r>
              <a:rPr lang="en-US" dirty="0"/>
              <a:t>This collection of reusable code is targeted for specific common problems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5CCCD3-0190-A07D-44DF-0DC78031E3B8}"/>
              </a:ext>
            </a:extLst>
          </p:cNvPr>
          <p:cNvSpPr/>
          <p:nvPr/>
        </p:nvSpPr>
        <p:spPr>
          <a:xfrm>
            <a:off x="7790906" y="4756173"/>
            <a:ext cx="2743200" cy="1071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Predefined functions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67EA27-5432-9DE2-6C43-597AD5C4BA98}"/>
              </a:ext>
            </a:extLst>
          </p:cNvPr>
          <p:cNvSpPr/>
          <p:nvPr/>
        </p:nvSpPr>
        <p:spPr>
          <a:xfrm>
            <a:off x="4477295" y="4756173"/>
            <a:ext cx="2743200" cy="1071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Header Files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4B8C2F-B7A4-F877-D015-FA55DC252AE8}"/>
              </a:ext>
            </a:extLst>
          </p:cNvPr>
          <p:cNvSpPr/>
          <p:nvPr/>
        </p:nvSpPr>
        <p:spPr>
          <a:xfrm>
            <a:off x="1163684" y="4756173"/>
            <a:ext cx="2743200" cy="1071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 Library</a:t>
            </a: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9DF8EF62-57C3-1803-9E7C-ED3D0363745C}"/>
              </a:ext>
            </a:extLst>
          </p:cNvPr>
          <p:cNvCxnSpPr>
            <a:stCxn id="4" idx="0"/>
            <a:endCxn id="5" idx="0"/>
          </p:cNvCxnSpPr>
          <p:nvPr/>
        </p:nvCxnSpPr>
        <p:spPr>
          <a:xfrm rot="16200000" flipV="1">
            <a:off x="7505701" y="3099367"/>
            <a:ext cx="12700" cy="3313611"/>
          </a:xfrm>
          <a:prstGeom prst="bent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F16E64A8-3B60-515F-7320-C59A806F42A9}"/>
              </a:ext>
            </a:extLst>
          </p:cNvPr>
          <p:cNvCxnSpPr>
            <a:stCxn id="5" idx="2"/>
            <a:endCxn id="6" idx="2"/>
          </p:cNvCxnSpPr>
          <p:nvPr/>
        </p:nvCxnSpPr>
        <p:spPr>
          <a:xfrm rot="5400000">
            <a:off x="4192090" y="4170522"/>
            <a:ext cx="12700" cy="3313611"/>
          </a:xfrm>
          <a:prstGeom prst="bent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060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2429-65F3-07C0-F75D-AB96632E8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31891-8CD3-B165-B5C6-B9DFC5C23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15449"/>
          </a:xfrm>
        </p:spPr>
        <p:txBody>
          <a:bodyPr/>
          <a:lstStyle/>
          <a:p>
            <a:r>
              <a:rPr lang="en-US" dirty="0"/>
              <a:t>C source files that hold the definition of functions and data structures</a:t>
            </a:r>
          </a:p>
          <a:p>
            <a:r>
              <a:rPr lang="en-US" dirty="0"/>
              <a:t>Tells the compiler how to call some functionality</a:t>
            </a:r>
          </a:p>
          <a:p>
            <a:r>
              <a:rPr lang="en-US" dirty="0"/>
              <a:t>Contains the function prototypes, data types and constants used with the libraries</a:t>
            </a:r>
          </a:p>
          <a:p>
            <a:r>
              <a:rPr lang="en-US" dirty="0"/>
              <a:t>Files end in “.h”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C31766D-C284-6480-BFD0-4473ADD90D3C}"/>
              </a:ext>
            </a:extLst>
          </p:cNvPr>
          <p:cNvSpPr txBox="1">
            <a:spLocks/>
          </p:cNvSpPr>
          <p:nvPr/>
        </p:nvSpPr>
        <p:spPr>
          <a:xfrm>
            <a:off x="838200" y="40012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Library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D9938EE-20DC-41FB-1E9F-0A005454B274}"/>
              </a:ext>
            </a:extLst>
          </p:cNvPr>
          <p:cNvSpPr txBox="1">
            <a:spLocks/>
          </p:cNvSpPr>
          <p:nvPr/>
        </p:nvSpPr>
        <p:spPr>
          <a:xfrm>
            <a:off x="838200" y="5047888"/>
            <a:ext cx="10515600" cy="1368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Where the actual functionality is implemented</a:t>
            </a:r>
          </a:p>
          <a:p>
            <a:r>
              <a:rPr lang="en-US" dirty="0"/>
              <a:t>Contain the function body</a:t>
            </a:r>
          </a:p>
        </p:txBody>
      </p:sp>
    </p:spTree>
    <p:extLst>
      <p:ext uri="{BB962C8B-B14F-4D97-AF65-F5344CB8AC3E}">
        <p14:creationId xmlns:p14="http://schemas.microsoft.com/office/powerpoint/2010/main" val="2597858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F1F25-2C31-75F9-AAF8-8A1F5920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6D7AF-D0BF-D2AC-CB51-5C3430C6E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Static</a:t>
            </a:r>
          </a:p>
          <a:p>
            <a:pPr lvl="1"/>
            <a:r>
              <a:rPr lang="en-US" dirty="0"/>
              <a:t>Collection of precompiled object files that are linked with a program at compile time</a:t>
            </a:r>
          </a:p>
          <a:p>
            <a:pPr lvl="1"/>
            <a:r>
              <a:rPr lang="en-US" dirty="0"/>
              <a:t>They become part of the executable</a:t>
            </a:r>
          </a:p>
          <a:p>
            <a:pPr lvl="1"/>
            <a:r>
              <a:rPr lang="en-US" dirty="0"/>
              <a:t>Location needs to be correct</a:t>
            </a:r>
          </a:p>
          <a:p>
            <a:r>
              <a:rPr lang="en-US" dirty="0"/>
              <a:t>Shared/Dynamic</a:t>
            </a:r>
          </a:p>
          <a:p>
            <a:pPr lvl="1"/>
            <a:r>
              <a:rPr lang="en-US" dirty="0"/>
              <a:t>Compiled binaries linked at runtime, allowing code to be shared among multiple programs</a:t>
            </a:r>
          </a:p>
          <a:p>
            <a:pPr lvl="1"/>
            <a:r>
              <a:rPr lang="en-US" dirty="0"/>
              <a:t> compiled into shared objects (“.so” on Unix/Linux, “.</a:t>
            </a:r>
            <a:r>
              <a:rPr lang="en-US" dirty="0" err="1"/>
              <a:t>dll</a:t>
            </a:r>
            <a:r>
              <a:rPr lang="en-US" dirty="0"/>
              <a:t>” on Windows)</a:t>
            </a:r>
          </a:p>
          <a:p>
            <a:pPr lvl="1"/>
            <a:r>
              <a:rPr lang="en-US" dirty="0"/>
              <a:t>Memory Efficiency: Loaded into memory once, regardless of the number of programs using them</a:t>
            </a:r>
          </a:p>
          <a:p>
            <a:pPr lvl="1"/>
            <a:r>
              <a:rPr lang="en-US" dirty="0"/>
              <a:t>Changes to the library don't require recompiling programs.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904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A35B0-D830-38D7-156C-F11E6B4DF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vs Header File (Static vs Dynamic)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8C252-128D-ECA0-9706-A8C29CB4E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279" y="1825625"/>
            <a:ext cx="7433441" cy="483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10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D0E60F-4FA8-FC8B-D59D-3E3BEF47F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732" y="1276049"/>
            <a:ext cx="6706536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25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AAEE-83C8-7EAD-319D-A6EDAAD3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C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AD5FD-E62F-AAF6-CAB8-99A94DB8B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functions that we don’t need to write ourselves </a:t>
            </a:r>
          </a:p>
          <a:p>
            <a:r>
              <a:rPr lang="en-US" dirty="0"/>
              <a:t>Provides a portable interface to many system calls</a:t>
            </a:r>
          </a:p>
          <a:p>
            <a:r>
              <a:rPr lang="en-US" dirty="0"/>
              <a:t>Function prototypes declared in standard header files</a:t>
            </a:r>
          </a:p>
          <a:p>
            <a:pPr lvl="1"/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#include&lt;time.h&gt;</a:t>
            </a:r>
          </a:p>
          <a:p>
            <a:pPr lvl="1"/>
            <a:r>
              <a:rPr lang="en-US" dirty="0"/>
              <a:t>#include&lt;string.h&gt;</a:t>
            </a:r>
          </a:p>
          <a:p>
            <a:pPr lvl="1"/>
            <a:r>
              <a:rPr lang="en-US" dirty="0"/>
              <a:t>#include&lt;stdlib.h&gt;</a:t>
            </a:r>
          </a:p>
          <a:p>
            <a:pPr lvl="1"/>
            <a:r>
              <a:rPr lang="en-US" dirty="0"/>
              <a:t>#include&lt;math.h&gt;</a:t>
            </a:r>
          </a:p>
        </p:txBody>
      </p:sp>
    </p:spTree>
    <p:extLst>
      <p:ext uri="{BB962C8B-B14F-4D97-AF65-F5344CB8AC3E}">
        <p14:creationId xmlns:p14="http://schemas.microsoft.com/office/powerpoint/2010/main" val="2121238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7C1A5-99FA-0E0C-9B37-578BF0698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BB80A-E999-FE03-27D5-40020E68E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62500" lnSpcReduction="20000"/>
          </a:bodyPr>
          <a:lstStyle/>
          <a:p>
            <a:r>
              <a:rPr lang="en-US" dirty="0"/>
              <a:t>File Operations:</a:t>
            </a:r>
          </a:p>
          <a:p>
            <a:pPr lvl="1"/>
            <a:r>
              <a:rPr lang="en-US" dirty="0"/>
              <a:t>FILE: The structure type representing a file stream.</a:t>
            </a:r>
          </a:p>
          <a:p>
            <a:pPr lvl="1"/>
            <a:r>
              <a:rPr lang="en-US" dirty="0" err="1"/>
              <a:t>fopen</a:t>
            </a:r>
            <a:r>
              <a:rPr lang="en-US" dirty="0"/>
              <a:t>(): Opens a file for reading or writing.</a:t>
            </a:r>
          </a:p>
          <a:p>
            <a:pPr lvl="1"/>
            <a:r>
              <a:rPr lang="en-US" dirty="0" err="1"/>
              <a:t>fclose</a:t>
            </a:r>
            <a:r>
              <a:rPr lang="en-US" dirty="0"/>
              <a:t>(): Closes a file.</a:t>
            </a:r>
          </a:p>
          <a:p>
            <a:pPr lvl="1"/>
            <a:r>
              <a:rPr lang="en-US" dirty="0" err="1"/>
              <a:t>freopen</a:t>
            </a:r>
            <a:r>
              <a:rPr lang="en-US" dirty="0"/>
              <a:t>(): Associates a new file with an existing stream.</a:t>
            </a:r>
          </a:p>
          <a:p>
            <a:endParaRPr lang="en-US" dirty="0"/>
          </a:p>
          <a:p>
            <a:r>
              <a:rPr lang="en-US" dirty="0"/>
              <a:t>Input Functions:</a:t>
            </a:r>
          </a:p>
          <a:p>
            <a:pPr lvl="1"/>
            <a:r>
              <a:rPr lang="en-US" dirty="0" err="1"/>
              <a:t>scanf</a:t>
            </a:r>
            <a:r>
              <a:rPr lang="en-US" dirty="0"/>
              <a:t>(): Reads formatted input from the standard input or a file.</a:t>
            </a:r>
          </a:p>
          <a:p>
            <a:pPr lvl="1"/>
            <a:r>
              <a:rPr lang="en-US" dirty="0" err="1"/>
              <a:t>fscanf</a:t>
            </a:r>
            <a:r>
              <a:rPr lang="en-US" dirty="0"/>
              <a:t>(): Reads formatted input from a specified file stream.</a:t>
            </a:r>
          </a:p>
          <a:p>
            <a:pPr lvl="1"/>
            <a:r>
              <a:rPr lang="en-US" dirty="0" err="1"/>
              <a:t>sscanf</a:t>
            </a:r>
            <a:r>
              <a:rPr lang="en-US" dirty="0"/>
              <a:t>(): Reads formatted input from a string.</a:t>
            </a:r>
          </a:p>
          <a:p>
            <a:endParaRPr lang="en-US" dirty="0"/>
          </a:p>
          <a:p>
            <a:r>
              <a:rPr lang="en-US" dirty="0"/>
              <a:t>Output Functions:</a:t>
            </a:r>
          </a:p>
          <a:p>
            <a:pPr lvl="1"/>
            <a:r>
              <a:rPr lang="en-US" dirty="0" err="1"/>
              <a:t>printf</a:t>
            </a:r>
            <a:r>
              <a:rPr lang="en-US" dirty="0"/>
              <a:t>(): Prints formatted output to the standard output.</a:t>
            </a:r>
          </a:p>
          <a:p>
            <a:pPr lvl="1"/>
            <a:r>
              <a:rPr lang="en-US" dirty="0" err="1"/>
              <a:t>fprintf</a:t>
            </a:r>
            <a:r>
              <a:rPr lang="en-US" dirty="0"/>
              <a:t>(): Prints formatted output to a specified file stream.</a:t>
            </a:r>
          </a:p>
          <a:p>
            <a:pPr lvl="1"/>
            <a:r>
              <a:rPr lang="en-US" dirty="0" err="1"/>
              <a:t>sprintf</a:t>
            </a:r>
            <a:r>
              <a:rPr lang="en-US" dirty="0"/>
              <a:t>(): Prints formatted output to a string.</a:t>
            </a:r>
          </a:p>
          <a:p>
            <a:r>
              <a:rPr lang="en-US" dirty="0"/>
              <a:t>Character Input/Output:</a:t>
            </a:r>
          </a:p>
          <a:p>
            <a:pPr lvl="1"/>
            <a:r>
              <a:rPr lang="en-US" dirty="0" err="1"/>
              <a:t>getchar</a:t>
            </a:r>
            <a:r>
              <a:rPr lang="en-US" dirty="0"/>
              <a:t>(): Reads a character from the standard input.</a:t>
            </a:r>
          </a:p>
          <a:p>
            <a:pPr lvl="1"/>
            <a:r>
              <a:rPr lang="en-US" dirty="0" err="1"/>
              <a:t>putchar</a:t>
            </a:r>
            <a:r>
              <a:rPr lang="en-US" dirty="0"/>
              <a:t>(): Writes a character to the standard output.</a:t>
            </a:r>
          </a:p>
          <a:p>
            <a:pPr lvl="1"/>
            <a:r>
              <a:rPr lang="en-US" dirty="0" err="1"/>
              <a:t>fgetc</a:t>
            </a:r>
            <a:r>
              <a:rPr lang="en-US" dirty="0"/>
              <a:t>(): Reads a character from a specified file stream.</a:t>
            </a:r>
          </a:p>
          <a:p>
            <a:pPr lvl="1"/>
            <a:r>
              <a:rPr lang="en-US" dirty="0" err="1"/>
              <a:t>fputc</a:t>
            </a:r>
            <a:r>
              <a:rPr lang="en-US" dirty="0"/>
              <a:t>(): Writes a character to a specified file stream.</a:t>
            </a:r>
          </a:p>
          <a:p>
            <a:endParaRPr lang="en-US" dirty="0"/>
          </a:p>
          <a:p>
            <a:r>
              <a:rPr lang="en-US" dirty="0"/>
              <a:t>String Input/Output:</a:t>
            </a:r>
          </a:p>
          <a:p>
            <a:pPr lvl="1"/>
            <a:r>
              <a:rPr lang="en-US" dirty="0"/>
              <a:t>gets(): Reads a line of text from the standard input (deprecated due to security issues).</a:t>
            </a:r>
          </a:p>
          <a:p>
            <a:pPr lvl="1"/>
            <a:r>
              <a:rPr lang="en-US" dirty="0" err="1"/>
              <a:t>fgets</a:t>
            </a:r>
            <a:r>
              <a:rPr lang="en-US" dirty="0"/>
              <a:t>(): Reads a line of text from a specified file stream.</a:t>
            </a:r>
          </a:p>
          <a:p>
            <a:pPr lvl="1"/>
            <a:r>
              <a:rPr lang="en-US" dirty="0"/>
              <a:t>puts(): Writes a string to the standard output.</a:t>
            </a:r>
          </a:p>
          <a:p>
            <a:pPr lvl="1"/>
            <a:r>
              <a:rPr lang="en-US" dirty="0" err="1"/>
              <a:t>fputs</a:t>
            </a:r>
            <a:r>
              <a:rPr lang="en-US" dirty="0"/>
              <a:t>(): Writes a string to a specified file stream.</a:t>
            </a:r>
          </a:p>
          <a:p>
            <a:endParaRPr lang="en-US" dirty="0"/>
          </a:p>
          <a:p>
            <a:r>
              <a:rPr lang="en-US" dirty="0"/>
              <a:t>Formatted Output:</a:t>
            </a:r>
          </a:p>
          <a:p>
            <a:pPr lvl="1"/>
            <a:r>
              <a:rPr lang="en-US" dirty="0" err="1"/>
              <a:t>sprintf</a:t>
            </a:r>
            <a:r>
              <a:rPr lang="en-US" dirty="0"/>
              <a:t>(): Writes formatted data to a string.</a:t>
            </a:r>
          </a:p>
          <a:p>
            <a:pPr lvl="1"/>
            <a:r>
              <a:rPr lang="en-US" dirty="0" err="1"/>
              <a:t>snprintf</a:t>
            </a:r>
            <a:r>
              <a:rPr lang="en-US" dirty="0"/>
              <a:t>(): Writes formatted data to a string with a specified maximum length.</a:t>
            </a:r>
          </a:p>
        </p:txBody>
      </p:sp>
    </p:spTree>
    <p:extLst>
      <p:ext uri="{BB962C8B-B14F-4D97-AF65-F5344CB8AC3E}">
        <p14:creationId xmlns:p14="http://schemas.microsoft.com/office/powerpoint/2010/main" val="633998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B83FE-6B60-620F-5CD4-EBC00000F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</a:t>
            </a:r>
            <a:r>
              <a:rPr lang="en-US" dirty="0" err="1"/>
              <a:t>string.h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7AC37-C7FA-C8C9-02B5-0047E92E4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47500" lnSpcReduction="20000"/>
          </a:bodyPr>
          <a:lstStyle/>
          <a:p>
            <a:r>
              <a:rPr lang="en-US" dirty="0"/>
              <a:t>String Manipulation Functions:</a:t>
            </a:r>
          </a:p>
          <a:p>
            <a:pPr lvl="1"/>
            <a:r>
              <a:rPr lang="en-US" dirty="0" err="1"/>
              <a:t>strcpy</a:t>
            </a:r>
            <a:r>
              <a:rPr lang="en-US" dirty="0"/>
              <a:t>(): Copies a string.</a:t>
            </a:r>
          </a:p>
          <a:p>
            <a:pPr lvl="1"/>
            <a:r>
              <a:rPr lang="en-US" dirty="0" err="1"/>
              <a:t>strncpy</a:t>
            </a:r>
            <a:r>
              <a:rPr lang="en-US" dirty="0"/>
              <a:t>(): Copies a specified number of characters from one string to another.</a:t>
            </a:r>
          </a:p>
          <a:p>
            <a:pPr lvl="1"/>
            <a:r>
              <a:rPr lang="en-US" dirty="0" err="1"/>
              <a:t>strcat</a:t>
            </a:r>
            <a:r>
              <a:rPr lang="en-US" dirty="0"/>
              <a:t>(): Concatenates (appends) one string to another.</a:t>
            </a:r>
          </a:p>
          <a:p>
            <a:pPr lvl="1"/>
            <a:r>
              <a:rPr lang="en-US" dirty="0" err="1"/>
              <a:t>strncat</a:t>
            </a:r>
            <a:r>
              <a:rPr lang="en-US" dirty="0"/>
              <a:t>(): Concatenates a specified number of characters from one string to another.</a:t>
            </a:r>
          </a:p>
          <a:p>
            <a:pPr lvl="1"/>
            <a:r>
              <a:rPr lang="en-US" dirty="0" err="1"/>
              <a:t>strcmp</a:t>
            </a:r>
            <a:r>
              <a:rPr lang="en-US" dirty="0"/>
              <a:t>(): Compares two strings.</a:t>
            </a:r>
          </a:p>
          <a:p>
            <a:pPr lvl="1"/>
            <a:r>
              <a:rPr lang="en-US" dirty="0" err="1"/>
              <a:t>strncmp</a:t>
            </a:r>
            <a:r>
              <a:rPr lang="en-US" dirty="0"/>
              <a:t>(): Compares a specified number of characters of two strings.</a:t>
            </a:r>
          </a:p>
          <a:p>
            <a:pPr lvl="1"/>
            <a:r>
              <a:rPr lang="en-US" dirty="0" err="1"/>
              <a:t>strlen</a:t>
            </a:r>
            <a:r>
              <a:rPr lang="en-US" dirty="0"/>
              <a:t>(): Returns the length of a string.</a:t>
            </a:r>
          </a:p>
          <a:p>
            <a:pPr lvl="1"/>
            <a:r>
              <a:rPr lang="en-US" dirty="0" err="1"/>
              <a:t>strchr</a:t>
            </a:r>
            <a:r>
              <a:rPr lang="en-US" dirty="0"/>
              <a:t>(): Finds the first occurrence of a character in a string.</a:t>
            </a:r>
          </a:p>
          <a:p>
            <a:pPr lvl="1"/>
            <a:r>
              <a:rPr lang="en-US" dirty="0" err="1"/>
              <a:t>strrchr</a:t>
            </a:r>
            <a:r>
              <a:rPr lang="en-US" dirty="0"/>
              <a:t>(): Finds the last occurrence of a character in a string.</a:t>
            </a:r>
          </a:p>
          <a:p>
            <a:pPr lvl="1"/>
            <a:r>
              <a:rPr lang="en-US" dirty="0" err="1"/>
              <a:t>strstr</a:t>
            </a:r>
            <a:r>
              <a:rPr lang="en-US" dirty="0"/>
              <a:t>(): Finds the first occurrence of a substring in a string.</a:t>
            </a:r>
          </a:p>
          <a:p>
            <a:endParaRPr lang="en-US" dirty="0"/>
          </a:p>
          <a:p>
            <a:r>
              <a:rPr lang="en-US" dirty="0"/>
              <a:t>String Copy and Concatenation with Memory Control:</a:t>
            </a:r>
          </a:p>
          <a:p>
            <a:pPr lvl="1"/>
            <a:r>
              <a:rPr lang="en-US" dirty="0" err="1"/>
              <a:t>memcpy</a:t>
            </a:r>
            <a:r>
              <a:rPr lang="en-US" dirty="0"/>
              <a:t>(): Copies a specified number of bytes from one memory location to another.</a:t>
            </a:r>
          </a:p>
          <a:p>
            <a:pPr lvl="1"/>
            <a:r>
              <a:rPr lang="en-US" dirty="0" err="1"/>
              <a:t>memmove</a:t>
            </a:r>
            <a:r>
              <a:rPr lang="en-US" dirty="0"/>
              <a:t>(): Copies a specified number of bytes from one memory location to another, handling overlapping regions.</a:t>
            </a:r>
          </a:p>
          <a:p>
            <a:pPr lvl="1"/>
            <a:r>
              <a:rPr lang="en-US" dirty="0" err="1"/>
              <a:t>memset</a:t>
            </a:r>
            <a:r>
              <a:rPr lang="en-US" dirty="0"/>
              <a:t>(): Sets a specified number of bytes to a given value.</a:t>
            </a:r>
          </a:p>
          <a:p>
            <a:endParaRPr lang="en-US" dirty="0"/>
          </a:p>
          <a:p>
            <a:r>
              <a:rPr lang="en-US" dirty="0"/>
              <a:t>Tokenization Functions:</a:t>
            </a:r>
          </a:p>
          <a:p>
            <a:pPr lvl="1"/>
            <a:r>
              <a:rPr lang="en-US" dirty="0" err="1"/>
              <a:t>strtok</a:t>
            </a:r>
            <a:r>
              <a:rPr lang="en-US" dirty="0"/>
              <a:t>(): Splits a string into tokens based on delimiters.</a:t>
            </a:r>
          </a:p>
          <a:p>
            <a:r>
              <a:rPr lang="en-US" dirty="0"/>
              <a:t>String Conversion Functions:</a:t>
            </a:r>
          </a:p>
          <a:p>
            <a:pPr lvl="1"/>
            <a:r>
              <a:rPr lang="en-US" dirty="0" err="1"/>
              <a:t>atoi</a:t>
            </a:r>
            <a:r>
              <a:rPr lang="en-US" dirty="0"/>
              <a:t>(): Converts a string to an integer.</a:t>
            </a:r>
          </a:p>
          <a:p>
            <a:pPr lvl="1"/>
            <a:r>
              <a:rPr lang="en-US" dirty="0" err="1"/>
              <a:t>atol</a:t>
            </a:r>
            <a:r>
              <a:rPr lang="en-US" dirty="0"/>
              <a:t>(): Converts a string to a long integer.</a:t>
            </a:r>
          </a:p>
          <a:p>
            <a:pPr lvl="1"/>
            <a:r>
              <a:rPr lang="en-US" dirty="0" err="1"/>
              <a:t>atof</a:t>
            </a:r>
            <a:r>
              <a:rPr lang="en-US" dirty="0"/>
              <a:t>(): Converts a string to a floating-point number.</a:t>
            </a:r>
          </a:p>
          <a:p>
            <a:r>
              <a:rPr lang="en-US" dirty="0"/>
              <a:t>Dynamic Memory Allocation:</a:t>
            </a:r>
          </a:p>
          <a:p>
            <a:pPr lvl="1"/>
            <a:r>
              <a:rPr lang="en-US" dirty="0"/>
              <a:t>malloc(): Allocates a specified number of bytes of memory.</a:t>
            </a:r>
          </a:p>
          <a:p>
            <a:pPr lvl="1"/>
            <a:r>
              <a:rPr lang="en-US" dirty="0" err="1"/>
              <a:t>calloc</a:t>
            </a:r>
            <a:r>
              <a:rPr lang="en-US" dirty="0"/>
              <a:t>(): Allocates memory for an array of elements, initializing them to zero.</a:t>
            </a:r>
          </a:p>
          <a:p>
            <a:pPr lvl="1"/>
            <a:r>
              <a:rPr lang="en-US" dirty="0" err="1"/>
              <a:t>realloc</a:t>
            </a:r>
            <a:r>
              <a:rPr lang="en-US" dirty="0"/>
              <a:t>(): Changes the size of a previously allocated block of memory.</a:t>
            </a:r>
          </a:p>
          <a:p>
            <a:pPr lvl="1"/>
            <a:r>
              <a:rPr lang="en-US" dirty="0"/>
              <a:t>free(): Deallocates memory previously allocated by malloc, </a:t>
            </a:r>
            <a:r>
              <a:rPr lang="en-US" dirty="0" err="1"/>
              <a:t>calloc</a:t>
            </a:r>
            <a:r>
              <a:rPr lang="en-US" dirty="0"/>
              <a:t>, or </a:t>
            </a:r>
            <a:r>
              <a:rPr lang="en-US" dirty="0" err="1"/>
              <a:t>realloc</a:t>
            </a:r>
            <a:r>
              <a:rPr lang="en-US" dirty="0"/>
              <a:t>.</a:t>
            </a:r>
          </a:p>
          <a:p>
            <a:r>
              <a:rPr lang="en-US" dirty="0"/>
              <a:t>Other Utility Functions:</a:t>
            </a:r>
          </a:p>
          <a:p>
            <a:pPr lvl="1"/>
            <a:r>
              <a:rPr lang="en-US" dirty="0" err="1"/>
              <a:t>strerror</a:t>
            </a:r>
            <a:r>
              <a:rPr lang="en-US" dirty="0"/>
              <a:t>(): Returns a pointer to the textual representation of the current </a:t>
            </a:r>
            <a:r>
              <a:rPr lang="en-US" dirty="0" err="1"/>
              <a:t>errno</a:t>
            </a:r>
            <a:r>
              <a:rPr lang="en-US" dirty="0"/>
              <a:t> value.</a:t>
            </a:r>
          </a:p>
          <a:p>
            <a:pPr lvl="1"/>
            <a:r>
              <a:rPr lang="en-US" dirty="0" err="1"/>
              <a:t>strcmpi</a:t>
            </a:r>
            <a:r>
              <a:rPr lang="en-US" dirty="0"/>
              <a:t>() (non-standard): Case-insensitive string comparison.</a:t>
            </a:r>
          </a:p>
          <a:p>
            <a:pPr lvl="1"/>
            <a:r>
              <a:rPr lang="en-US" dirty="0" err="1"/>
              <a:t>strdup</a:t>
            </a:r>
            <a:r>
              <a:rPr lang="en-US" dirty="0"/>
              <a:t>() (non-standard): Allocates memory and duplicates a string.</a:t>
            </a:r>
          </a:p>
          <a:p>
            <a:r>
              <a:rPr lang="en-US" dirty="0"/>
              <a:t>Character Classification:</a:t>
            </a:r>
          </a:p>
          <a:p>
            <a:pPr lvl="1"/>
            <a:r>
              <a:rPr lang="en-US" dirty="0" err="1"/>
              <a:t>isalpha</a:t>
            </a:r>
            <a:r>
              <a:rPr lang="en-US" dirty="0"/>
              <a:t>(): Checks if a character is an alphabetic character.</a:t>
            </a:r>
          </a:p>
          <a:p>
            <a:pPr lvl="1"/>
            <a:r>
              <a:rPr lang="en-US" dirty="0" err="1"/>
              <a:t>isdigit</a:t>
            </a:r>
            <a:r>
              <a:rPr lang="en-US" dirty="0"/>
              <a:t>(): Checks if a character is a digit.</a:t>
            </a:r>
          </a:p>
          <a:p>
            <a:pPr lvl="1"/>
            <a:r>
              <a:rPr lang="en-US" dirty="0" err="1"/>
              <a:t>isalnum</a:t>
            </a:r>
            <a:r>
              <a:rPr lang="en-US" dirty="0"/>
              <a:t>(): Checks if a character is alphanumeric.</a:t>
            </a:r>
          </a:p>
          <a:p>
            <a:pPr lvl="1"/>
            <a:r>
              <a:rPr lang="en-US" dirty="0" err="1"/>
              <a:t>isspace</a:t>
            </a:r>
            <a:r>
              <a:rPr lang="en-US" dirty="0"/>
              <a:t>(): Checks if a character is a whitespace character.</a:t>
            </a:r>
          </a:p>
          <a:p>
            <a:r>
              <a:rPr lang="en-US" dirty="0"/>
              <a:t>Memory Comparison:</a:t>
            </a:r>
          </a:p>
          <a:p>
            <a:pPr lvl="1"/>
            <a:r>
              <a:rPr lang="en-US" dirty="0" err="1"/>
              <a:t>memcmp</a:t>
            </a:r>
            <a:r>
              <a:rPr lang="en-US" dirty="0"/>
              <a:t>(): Compares two blocks of memory.</a:t>
            </a:r>
          </a:p>
        </p:txBody>
      </p:sp>
    </p:spTree>
    <p:extLst>
      <p:ext uri="{BB962C8B-B14F-4D97-AF65-F5344CB8AC3E}">
        <p14:creationId xmlns:p14="http://schemas.microsoft.com/office/powerpoint/2010/main" val="1211497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99650-E8BB-72B3-A40D-8BDAF33D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</a:t>
            </a:r>
            <a:r>
              <a:rPr lang="en-US" dirty="0" err="1"/>
              <a:t>math.h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94FC4-E4E2-BDE1-7C7F-070F3F239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88089"/>
          </a:xfrm>
        </p:spPr>
        <p:txBody>
          <a:bodyPr numCol="3">
            <a:normAutofit fontScale="62500" lnSpcReduction="20000"/>
          </a:bodyPr>
          <a:lstStyle/>
          <a:p>
            <a:r>
              <a:rPr lang="en-US" dirty="0"/>
              <a:t>Trigonometric Functions:</a:t>
            </a:r>
          </a:p>
          <a:p>
            <a:pPr lvl="1"/>
            <a:r>
              <a:rPr lang="en-US" dirty="0"/>
              <a:t>sin(): Sine function.</a:t>
            </a:r>
          </a:p>
          <a:p>
            <a:pPr lvl="1"/>
            <a:r>
              <a:rPr lang="en-US" dirty="0"/>
              <a:t>cos(): Cosine function.</a:t>
            </a:r>
          </a:p>
          <a:p>
            <a:pPr lvl="1"/>
            <a:r>
              <a:rPr lang="en-US" dirty="0"/>
              <a:t>tan(): Tangent function.</a:t>
            </a:r>
          </a:p>
          <a:p>
            <a:pPr lvl="1"/>
            <a:r>
              <a:rPr lang="en-US" dirty="0" err="1"/>
              <a:t>asin</a:t>
            </a:r>
            <a:r>
              <a:rPr lang="en-US" dirty="0"/>
              <a:t>(): Arcsine function.</a:t>
            </a:r>
          </a:p>
          <a:p>
            <a:pPr lvl="1"/>
            <a:r>
              <a:rPr lang="en-US" dirty="0" err="1"/>
              <a:t>acos</a:t>
            </a:r>
            <a:r>
              <a:rPr lang="en-US" dirty="0"/>
              <a:t>(): Arccosine function.</a:t>
            </a:r>
          </a:p>
          <a:p>
            <a:pPr lvl="1"/>
            <a:r>
              <a:rPr lang="en-US" dirty="0" err="1"/>
              <a:t>atan</a:t>
            </a:r>
            <a:r>
              <a:rPr lang="en-US" dirty="0"/>
              <a:t>(): Arctangent function.</a:t>
            </a:r>
          </a:p>
          <a:p>
            <a:pPr lvl="1"/>
            <a:r>
              <a:rPr lang="en-US" dirty="0"/>
              <a:t>atan2(): Arctangent of the quotient of its arguments.</a:t>
            </a:r>
          </a:p>
          <a:p>
            <a:r>
              <a:rPr lang="en-US" dirty="0"/>
              <a:t>Hyperbolic Functions:</a:t>
            </a:r>
          </a:p>
          <a:p>
            <a:pPr lvl="1"/>
            <a:r>
              <a:rPr lang="en-US" dirty="0" err="1"/>
              <a:t>sinh</a:t>
            </a:r>
            <a:r>
              <a:rPr lang="en-US" dirty="0"/>
              <a:t>(): Hyperbolic sine function.</a:t>
            </a:r>
          </a:p>
          <a:p>
            <a:pPr lvl="1"/>
            <a:r>
              <a:rPr lang="en-US" dirty="0" err="1"/>
              <a:t>cosh</a:t>
            </a:r>
            <a:r>
              <a:rPr lang="en-US" dirty="0"/>
              <a:t>(): Hyperbolic cosine function.</a:t>
            </a:r>
          </a:p>
          <a:p>
            <a:pPr lvl="1"/>
            <a:r>
              <a:rPr lang="en-US" dirty="0"/>
              <a:t>tanh(): Hyperbolic tangent function.</a:t>
            </a:r>
          </a:p>
          <a:p>
            <a:pPr lvl="1"/>
            <a:r>
              <a:rPr lang="en-US" dirty="0" err="1"/>
              <a:t>asinh</a:t>
            </a:r>
            <a:r>
              <a:rPr lang="en-US" dirty="0"/>
              <a:t>(): Inverse hyperbolic sine function.</a:t>
            </a:r>
          </a:p>
          <a:p>
            <a:pPr lvl="1"/>
            <a:r>
              <a:rPr lang="en-US" dirty="0" err="1"/>
              <a:t>acosh</a:t>
            </a:r>
            <a:r>
              <a:rPr lang="en-US" dirty="0"/>
              <a:t>(): Inverse hyperbolic cosine function.</a:t>
            </a:r>
          </a:p>
          <a:p>
            <a:pPr lvl="1"/>
            <a:r>
              <a:rPr lang="en-US" dirty="0" err="1"/>
              <a:t>atanh</a:t>
            </a:r>
            <a:r>
              <a:rPr lang="en-US" dirty="0"/>
              <a:t>(): Inverse hyperbolic tangent function.</a:t>
            </a:r>
          </a:p>
          <a:p>
            <a:r>
              <a:rPr lang="en-US" dirty="0"/>
              <a:t>Exponential and Logarithmic Functions:</a:t>
            </a:r>
          </a:p>
          <a:p>
            <a:pPr lvl="1"/>
            <a:r>
              <a:rPr lang="en-US" dirty="0"/>
              <a:t>exp(): Exponential function (</a:t>
            </a:r>
            <a:r>
              <a:rPr lang="en-US" dirty="0" err="1"/>
              <a:t>e^x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log(): Natural logarithm.</a:t>
            </a:r>
          </a:p>
          <a:p>
            <a:pPr lvl="1"/>
            <a:r>
              <a:rPr lang="en-US" dirty="0"/>
              <a:t>log10(): Base-10 logarithm.</a:t>
            </a:r>
          </a:p>
          <a:p>
            <a:r>
              <a:rPr lang="en-US" dirty="0"/>
              <a:t>Power Functions:</a:t>
            </a:r>
          </a:p>
          <a:p>
            <a:pPr lvl="1"/>
            <a:r>
              <a:rPr lang="en-US" dirty="0"/>
              <a:t>pow(): Power function.</a:t>
            </a:r>
          </a:p>
          <a:p>
            <a:pPr lvl="1"/>
            <a:r>
              <a:rPr lang="en-US" dirty="0"/>
              <a:t>sqrt(): Square root function.</a:t>
            </a:r>
          </a:p>
          <a:p>
            <a:pPr lvl="1"/>
            <a:r>
              <a:rPr lang="en-US" dirty="0" err="1"/>
              <a:t>cbrt</a:t>
            </a:r>
            <a:r>
              <a:rPr lang="en-US" dirty="0"/>
              <a:t>(): Cube root function.</a:t>
            </a:r>
          </a:p>
          <a:p>
            <a:r>
              <a:rPr lang="en-US" dirty="0"/>
              <a:t>Rounding and Remainder Functions:</a:t>
            </a:r>
          </a:p>
          <a:p>
            <a:pPr lvl="1"/>
            <a:r>
              <a:rPr lang="en-US" dirty="0"/>
              <a:t>ceil(): Round up to the nearest integer.</a:t>
            </a:r>
          </a:p>
          <a:p>
            <a:pPr lvl="1"/>
            <a:r>
              <a:rPr lang="en-US" dirty="0"/>
              <a:t>floor(): Round down to the nearest integer.</a:t>
            </a:r>
          </a:p>
          <a:p>
            <a:pPr lvl="1"/>
            <a:r>
              <a:rPr lang="en-US" dirty="0"/>
              <a:t>round(): Round to the nearest integer.</a:t>
            </a:r>
          </a:p>
          <a:p>
            <a:pPr lvl="1"/>
            <a:r>
              <a:rPr lang="en-US" dirty="0" err="1"/>
              <a:t>trunc</a:t>
            </a:r>
            <a:r>
              <a:rPr lang="en-US" dirty="0"/>
              <a:t>(): Truncate towards zero.</a:t>
            </a:r>
          </a:p>
          <a:p>
            <a:endParaRPr lang="en-US" dirty="0"/>
          </a:p>
          <a:p>
            <a:r>
              <a:rPr lang="en-US" dirty="0"/>
              <a:t>Absolute Value Functions:</a:t>
            </a:r>
          </a:p>
          <a:p>
            <a:pPr lvl="1"/>
            <a:r>
              <a:rPr lang="en-US" dirty="0"/>
              <a:t>fabs(): Absolute value for floating-point.</a:t>
            </a:r>
          </a:p>
          <a:p>
            <a:pPr lvl="1"/>
            <a:r>
              <a:rPr lang="en-US" dirty="0"/>
              <a:t>abs(): Absolute value for integers.</a:t>
            </a:r>
          </a:p>
          <a:p>
            <a:r>
              <a:rPr lang="en-US" dirty="0"/>
              <a:t>Angular and Hyperbolic Functions:</a:t>
            </a:r>
          </a:p>
          <a:p>
            <a:pPr lvl="1"/>
            <a:r>
              <a:rPr lang="en-US" dirty="0" err="1"/>
              <a:t>fmod</a:t>
            </a:r>
            <a:r>
              <a:rPr lang="en-US" dirty="0"/>
              <a:t>(): Returns the remainder of the division of two floating-point numbers.</a:t>
            </a:r>
          </a:p>
          <a:p>
            <a:r>
              <a:rPr lang="en-US" dirty="0"/>
              <a:t>Constants:</a:t>
            </a:r>
          </a:p>
          <a:p>
            <a:pPr lvl="1"/>
            <a:r>
              <a:rPr lang="en-US" dirty="0"/>
              <a:t>M_PI: Pi (</a:t>
            </a:r>
            <a:r>
              <a:rPr lang="el-GR" dirty="0"/>
              <a:t>π) </a:t>
            </a:r>
            <a:r>
              <a:rPr lang="en-US" dirty="0"/>
              <a:t>constant.</a:t>
            </a:r>
          </a:p>
          <a:p>
            <a:pPr lvl="1"/>
            <a:r>
              <a:rPr lang="en-US" dirty="0"/>
              <a:t>M_E: Euler's number (e) constant.</a:t>
            </a:r>
          </a:p>
          <a:p>
            <a:pPr lvl="1"/>
            <a:r>
              <a:rPr lang="en-US" dirty="0"/>
              <a:t>Other constants like M_SQRT2, M_SQRT3, etc.</a:t>
            </a:r>
          </a:p>
          <a:p>
            <a:r>
              <a:rPr lang="en-US" dirty="0"/>
              <a:t>Miscellaneous Functions:</a:t>
            </a:r>
          </a:p>
          <a:p>
            <a:pPr lvl="1"/>
            <a:r>
              <a:rPr lang="en-US" dirty="0" err="1"/>
              <a:t>hypot</a:t>
            </a:r>
            <a:r>
              <a:rPr lang="en-US" dirty="0"/>
              <a:t>(): Euclidean distance function.</a:t>
            </a:r>
          </a:p>
          <a:p>
            <a:pPr lvl="1"/>
            <a:r>
              <a:rPr lang="en-US" dirty="0"/>
              <a:t>fmax(): Returns the greater of two floating-point numbers.</a:t>
            </a:r>
          </a:p>
          <a:p>
            <a:pPr lvl="1"/>
            <a:r>
              <a:rPr lang="en-US" dirty="0" err="1"/>
              <a:t>fmin</a:t>
            </a:r>
            <a:r>
              <a:rPr lang="en-US" dirty="0"/>
              <a:t>(): Returns the smaller of two floating-point numbers.</a:t>
            </a:r>
          </a:p>
        </p:txBody>
      </p:sp>
    </p:spTree>
    <p:extLst>
      <p:ext uri="{BB962C8B-B14F-4D97-AF65-F5344CB8AC3E}">
        <p14:creationId xmlns:p14="http://schemas.microsoft.com/office/powerpoint/2010/main" val="3333060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CAE2-7B94-322A-DCCA-3C18C2239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Library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56E4C-0293-A67A-6176-8BA2740C4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94D928-2555-33A9-B3B8-C0879747E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7408460" cy="337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95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79B8D-1325-B3C0-FA7A-50105402D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own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A58B9-DCCC-24BD-24E4-9BB8F3CF3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3338C5-166B-9E87-BB54-9E6FEC598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123" y="557945"/>
            <a:ext cx="5727037" cy="22654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0F1486-CBA1-D673-C0D1-086CA332A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23" y="2958368"/>
            <a:ext cx="4435367" cy="3578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674D83-17A5-BD26-5A58-36207A91A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70" y="2384409"/>
            <a:ext cx="5792008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9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6FB7B-BF55-C0F5-6214-62410354F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Work – Sorting and Binary Search: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4D84C-BB99-A861-873A-B9BD1556A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Get an array of integer, the target integer, then sort the array and find the target using binary search</a:t>
            </a:r>
          </a:p>
          <a:p>
            <a:r>
              <a:rPr lang="en-US" dirty="0"/>
              <a:t>Create a library for binary search and a sorting algorithm to sort the array and use it in main file </a:t>
            </a:r>
          </a:p>
          <a:p>
            <a:r>
              <a:rPr lang="en-US" dirty="0"/>
              <a:t>Input:</a:t>
            </a:r>
          </a:p>
          <a:p>
            <a:pPr lvl="1"/>
            <a:r>
              <a:rPr lang="en-US" dirty="0"/>
              <a:t>First line contains one integer n, the size of the array</a:t>
            </a:r>
          </a:p>
          <a:p>
            <a:pPr lvl="1"/>
            <a:r>
              <a:rPr lang="en-US" dirty="0"/>
              <a:t>Second line contains n integers a</a:t>
            </a:r>
            <a:r>
              <a:rPr lang="en-US" baseline="-25000" dirty="0"/>
              <a:t>i</a:t>
            </a:r>
            <a:r>
              <a:rPr lang="en-US" dirty="0"/>
              <a:t> , elements of the array</a:t>
            </a:r>
          </a:p>
          <a:p>
            <a:pPr lvl="1"/>
            <a:r>
              <a:rPr lang="en-US" dirty="0"/>
              <a:t>Third line contains the search integer/key m </a:t>
            </a:r>
          </a:p>
          <a:p>
            <a:r>
              <a:rPr lang="en-US" dirty="0"/>
              <a:t>Output:</a:t>
            </a:r>
          </a:p>
          <a:p>
            <a:pPr lvl="1"/>
            <a:r>
              <a:rPr lang="en-US" dirty="0"/>
              <a:t>Print the location of the search integer m in the given array. If not found, print -1.</a:t>
            </a:r>
          </a:p>
          <a:p>
            <a:pPr marL="0" indent="0">
              <a:buNone/>
            </a:pPr>
            <a:r>
              <a:rPr lang="en-US" dirty="0"/>
              <a:t>Submit the zipped folder</a:t>
            </a:r>
          </a:p>
        </p:txBody>
      </p:sp>
    </p:spTree>
    <p:extLst>
      <p:ext uri="{BB962C8B-B14F-4D97-AF65-F5344CB8AC3E}">
        <p14:creationId xmlns:p14="http://schemas.microsoft.com/office/powerpoint/2010/main" val="1713290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2605</Words>
  <Application>Microsoft Office PowerPoint</Application>
  <PresentationFormat>Widescreen</PresentationFormat>
  <Paragraphs>299</Paragraphs>
  <Slides>32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LAB Activities and Grading</vt:lpstr>
      <vt:lpstr>Complexity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Complexity Analysis - Sorting Algorithms</vt:lpstr>
      <vt:lpstr>Bubble Sort</vt:lpstr>
      <vt:lpstr>Selection Sort</vt:lpstr>
      <vt:lpstr>Insertion Sort</vt:lpstr>
      <vt:lpstr>PowerPoint Presentation</vt:lpstr>
      <vt:lpstr>Merge Sort</vt:lpstr>
      <vt:lpstr>Merge Sort</vt:lpstr>
      <vt:lpstr>Quick Sort</vt:lpstr>
      <vt:lpstr>Quick Sort</vt:lpstr>
      <vt:lpstr>Quick Sort (Average case)</vt:lpstr>
      <vt:lpstr>Quick Sort (Worst case)</vt:lpstr>
      <vt:lpstr>PowerPoint Presentation</vt:lpstr>
      <vt:lpstr>Creating Libraries</vt:lpstr>
      <vt:lpstr>Libraries</vt:lpstr>
      <vt:lpstr>Header File</vt:lpstr>
      <vt:lpstr>Library Categories</vt:lpstr>
      <vt:lpstr>Library vs Header File (Static vs Dynamic)</vt:lpstr>
      <vt:lpstr>PowerPoint Presentation</vt:lpstr>
      <vt:lpstr>Standard C Library</vt:lpstr>
      <vt:lpstr>&lt;stdio.h&gt;</vt:lpstr>
      <vt:lpstr>&lt;string.h&gt;</vt:lpstr>
      <vt:lpstr>&lt;math.h&gt;</vt:lpstr>
      <vt:lpstr>Standard Library Example</vt:lpstr>
      <vt:lpstr>Writing your own library</vt:lpstr>
      <vt:lpstr>Lab Work – Sorting and Binary Search: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Complexity Analysis</dc:title>
  <dc:creator>Shadman Islam Rafi</dc:creator>
  <cp:lastModifiedBy>Shadman Islam Rafi</cp:lastModifiedBy>
  <cp:revision>4</cp:revision>
  <dcterms:created xsi:type="dcterms:W3CDTF">2024-01-30T07:32:42Z</dcterms:created>
  <dcterms:modified xsi:type="dcterms:W3CDTF">2024-02-01T09:36:34Z</dcterms:modified>
</cp:coreProperties>
</file>