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6812949-8A2B-4B56-9DB4-BA26599B5DB0}">
  <a:tblStyle styleId="{86812949-8A2B-4B56-9DB4-BA26599B5D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9" d="100"/>
          <a:sy n="199" d="100"/>
        </p:scale>
        <p:origin x="3222" y="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7d1e08bafa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7d1e08bafa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803792852a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803792852a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80379285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803792852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8312bc1d4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8312bc1d4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8312bc1d4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8312bc1d4e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312bc1d4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8312bc1d4e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312bc1d4e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8312bc1d4e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312bc1d4e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312bc1d4e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312bc1d4e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8312bc1d4e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8312bc1d4e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8312bc1d4e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8312bc1d4e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8312bc1d4e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8312bc1d4e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8312bc1d4e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8312bc1d4e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8312bc1d4e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8312bc1d4e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8312bc1d4e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8312bc1d4e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8312bc1d4e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8312bc1d4e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8312bc1d4e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312bc1d4e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8312bc1d4e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8312bc1d4e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8312bc1d4e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8312bc1d4e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8312bc1d4e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8312bc1d4e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8312bc1d4e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8312bc1d4e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8312bc1d4e_0_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8312bc1d4e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8312bc1d4e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Queues and Linked Lists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Queues</a:t>
            </a:r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We discussed the concept, implementation, and application of Stacks. A queue is another data structure.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 </a:t>
            </a:r>
            <a:r>
              <a:rPr lang="en" b="1"/>
              <a:t>Queue </a:t>
            </a:r>
            <a:r>
              <a:rPr lang="en"/>
              <a:t>supports the following operations: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enqueue()</a:t>
            </a:r>
            <a:r>
              <a:rPr lang="en"/>
              <a:t>: add an item to the end of the queue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dequeue()</a:t>
            </a:r>
            <a:r>
              <a:rPr lang="en"/>
              <a:t>: remove the oldest-inserted item from the queue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peek()</a:t>
            </a:r>
            <a:r>
              <a:rPr lang="en"/>
              <a:t>: return the oldest-inserted inserted item in the queue without removing it.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 addition, a </a:t>
            </a:r>
            <a:r>
              <a:rPr lang="en" b="1"/>
              <a:t>Queue </a:t>
            </a:r>
            <a:r>
              <a:rPr lang="en"/>
              <a:t>can support the operations </a:t>
            </a:r>
            <a:r>
              <a:rPr lang="en" b="1"/>
              <a:t>isempty()</a:t>
            </a:r>
            <a:r>
              <a:rPr lang="en"/>
              <a:t>, </a:t>
            </a:r>
            <a:r>
              <a:rPr lang="en" b="1"/>
              <a:t>isfull()</a:t>
            </a:r>
            <a:r>
              <a:rPr lang="en"/>
              <a:t>, and </a:t>
            </a:r>
            <a:r>
              <a:rPr lang="en" b="1"/>
              <a:t>peek()</a:t>
            </a:r>
            <a:r>
              <a:rPr lang="en"/>
              <a:t>,</a:t>
            </a:r>
            <a:r>
              <a:rPr lang="en" b="1"/>
              <a:t> </a:t>
            </a:r>
            <a:r>
              <a:rPr lang="en"/>
              <a:t>which we added in our stack implementation.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/>
              <a:t>Queue</a:t>
            </a:r>
            <a:r>
              <a:rPr lang="en"/>
              <a:t> follows the following principle: first-in, first-out (FIFO).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420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Implementing a Queue</a:t>
            </a:r>
            <a:endParaRPr/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75" y="1029350"/>
            <a:ext cx="2170432" cy="396744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2396625" y="1152475"/>
            <a:ext cx="6424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Like Stacks, </a:t>
            </a:r>
            <a:r>
              <a:rPr lang="en" b="1"/>
              <a:t>Queues </a:t>
            </a:r>
            <a:r>
              <a:rPr lang="en"/>
              <a:t>can be implemented with arrays as well as using other methods.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To implement Queue operations in a </a:t>
            </a:r>
            <a:r>
              <a:rPr lang="en" b="1"/>
              <a:t>C program</a:t>
            </a:r>
            <a:r>
              <a:rPr lang="en"/>
              <a:t>, we can: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an array to store all the items.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two integer variables, </a:t>
            </a:r>
            <a:r>
              <a:rPr lang="en" b="1"/>
              <a:t>front </a:t>
            </a:r>
            <a:r>
              <a:rPr lang="en"/>
              <a:t>and </a:t>
            </a:r>
            <a:r>
              <a:rPr lang="en" b="1"/>
              <a:t>rear </a:t>
            </a:r>
            <a:r>
              <a:rPr lang="en"/>
              <a:t>to keep track of which item was pushed most/least recently.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4627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4525" y="674775"/>
            <a:ext cx="6205251" cy="396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4627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474850"/>
            <a:ext cx="3301800" cy="30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Initially, queue is empty.</a:t>
            </a:r>
            <a:endParaRPr/>
          </a:p>
        </p:txBody>
      </p:sp>
      <p:graphicFrame>
        <p:nvGraphicFramePr>
          <p:cNvPr id="80" name="Google Shape;80;p17"/>
          <p:cNvGraphicFramePr/>
          <p:nvPr/>
        </p:nvGraphicFramePr>
        <p:xfrm>
          <a:off x="3914488" y="2541725"/>
          <a:ext cx="4101175" cy="132899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9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rgbClr val="CD2F2B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r>
                        <a:rPr lang="en" sz="1600" b="1">
                          <a:solidFill>
                            <a:srgbClr val="1155CC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-1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Queue: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4927357" y="1458960"/>
            <a:ext cx="33018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CD2F2B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CD2F2B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CD2F2B"/>
                </a:solidFill>
              </a:rPr>
              <a:t> front</a:t>
            </a:r>
            <a:endParaRPr sz="1600">
              <a:solidFill>
                <a:srgbClr val="CD2F2B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1155CC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1155CC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1155CC"/>
                </a:solidFill>
              </a:rPr>
              <a:t> rear</a:t>
            </a:r>
            <a:endParaRPr>
              <a:solidFill>
                <a:srgbClr val="1155CC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4627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311700" y="1474850"/>
            <a:ext cx="3301800" cy="30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Enqueue 23.</a:t>
            </a:r>
            <a:endParaRPr/>
          </a:p>
        </p:txBody>
      </p:sp>
      <p:graphicFrame>
        <p:nvGraphicFramePr>
          <p:cNvPr id="88" name="Google Shape;88;p18"/>
          <p:cNvGraphicFramePr/>
          <p:nvPr/>
        </p:nvGraphicFramePr>
        <p:xfrm>
          <a:off x="3914488" y="2541725"/>
          <a:ext cx="4101175" cy="132899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9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rgbClr val="CD2F2B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r>
                        <a:rPr lang="en" sz="1600" b="1">
                          <a:solidFill>
                            <a:srgbClr val="1155CC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-1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Queue: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4927357" y="1458960"/>
            <a:ext cx="33018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CD2F2B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CD2F2B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CD2F2B"/>
                </a:solidFill>
              </a:rPr>
              <a:t> front</a:t>
            </a:r>
            <a:endParaRPr sz="1600">
              <a:solidFill>
                <a:srgbClr val="CD2F2B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1155CC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1155CC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1155CC"/>
                </a:solidFill>
              </a:rPr>
              <a:t> rear</a:t>
            </a:r>
            <a:endParaRPr>
              <a:solidFill>
                <a:srgbClr val="1155CC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4627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311700" y="1474850"/>
            <a:ext cx="3301800" cy="30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Enqueue 18.</a:t>
            </a:r>
            <a:endParaRPr/>
          </a:p>
        </p:txBody>
      </p:sp>
      <p:graphicFrame>
        <p:nvGraphicFramePr>
          <p:cNvPr id="96" name="Google Shape;96;p19"/>
          <p:cNvGraphicFramePr/>
          <p:nvPr/>
        </p:nvGraphicFramePr>
        <p:xfrm>
          <a:off x="3914488" y="2541725"/>
          <a:ext cx="4101175" cy="132899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9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CD2F2B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rgbClr val="1155CC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-1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Queue: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4927357" y="1458960"/>
            <a:ext cx="33018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CD2F2B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CD2F2B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CD2F2B"/>
                </a:solidFill>
              </a:rPr>
              <a:t> front</a:t>
            </a:r>
            <a:endParaRPr sz="1600">
              <a:solidFill>
                <a:srgbClr val="CD2F2B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1155CC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1155CC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1155CC"/>
                </a:solidFill>
              </a:rPr>
              <a:t> rear</a:t>
            </a:r>
            <a:endParaRPr>
              <a:solidFill>
                <a:srgbClr val="1155CC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4627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311700" y="1474850"/>
            <a:ext cx="3301800" cy="30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Enqueue 46.</a:t>
            </a:r>
            <a:endParaRPr/>
          </a:p>
        </p:txBody>
      </p:sp>
      <p:graphicFrame>
        <p:nvGraphicFramePr>
          <p:cNvPr id="104" name="Google Shape;104;p20"/>
          <p:cNvGraphicFramePr/>
          <p:nvPr/>
        </p:nvGraphicFramePr>
        <p:xfrm>
          <a:off x="3914488" y="2541725"/>
          <a:ext cx="4101175" cy="132899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9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CD2F2B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rgbClr val="1155CC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-1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Queue: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46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4927357" y="1458960"/>
            <a:ext cx="33018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CD2F2B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CD2F2B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CD2F2B"/>
                </a:solidFill>
              </a:rPr>
              <a:t> front</a:t>
            </a:r>
            <a:endParaRPr sz="1600">
              <a:solidFill>
                <a:srgbClr val="CD2F2B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1155CC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1155CC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1155CC"/>
                </a:solidFill>
              </a:rPr>
              <a:t> rear</a:t>
            </a:r>
            <a:endParaRPr>
              <a:solidFill>
                <a:srgbClr val="1155CC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4627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1"/>
          </p:nvPr>
        </p:nvSpPr>
        <p:spPr>
          <a:xfrm>
            <a:off x="311700" y="1474850"/>
            <a:ext cx="3301800" cy="30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Dequeue.</a:t>
            </a:r>
            <a:endParaRPr/>
          </a:p>
        </p:txBody>
      </p:sp>
      <p:graphicFrame>
        <p:nvGraphicFramePr>
          <p:cNvPr id="112" name="Google Shape;112;p21"/>
          <p:cNvGraphicFramePr/>
          <p:nvPr/>
        </p:nvGraphicFramePr>
        <p:xfrm>
          <a:off x="3914488" y="2541725"/>
          <a:ext cx="4101175" cy="132899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9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CD2F2B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1155CC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-1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Queue: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46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4927357" y="1458960"/>
            <a:ext cx="33018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CD2F2B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CD2F2B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CD2F2B"/>
                </a:solidFill>
              </a:rPr>
              <a:t> front</a:t>
            </a:r>
            <a:endParaRPr sz="1600">
              <a:solidFill>
                <a:srgbClr val="CD2F2B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1155CC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1155CC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1155CC"/>
                </a:solidFill>
              </a:rPr>
              <a:t> rear</a:t>
            </a:r>
            <a:endParaRPr>
              <a:solidFill>
                <a:srgbClr val="1155CC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4627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sp>
        <p:nvSpPr>
          <p:cNvPr id="119" name="Google Shape;119;p22"/>
          <p:cNvSpPr txBox="1">
            <a:spLocks noGrp="1"/>
          </p:cNvSpPr>
          <p:nvPr>
            <p:ph type="body" idx="1"/>
          </p:nvPr>
        </p:nvSpPr>
        <p:spPr>
          <a:xfrm>
            <a:off x="311700" y="1474850"/>
            <a:ext cx="3301800" cy="30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Enqueue 7.</a:t>
            </a:r>
            <a:endParaRPr/>
          </a:p>
        </p:txBody>
      </p:sp>
      <p:graphicFrame>
        <p:nvGraphicFramePr>
          <p:cNvPr id="120" name="Google Shape;120;p22"/>
          <p:cNvGraphicFramePr/>
          <p:nvPr/>
        </p:nvGraphicFramePr>
        <p:xfrm>
          <a:off x="3914488" y="2541725"/>
          <a:ext cx="4101175" cy="132899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9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CD2F2B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rgbClr val="1155CC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-1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Queue: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46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4927357" y="1458960"/>
            <a:ext cx="33018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CD2F2B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CD2F2B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CD2F2B"/>
                </a:solidFill>
              </a:rPr>
              <a:t> front</a:t>
            </a:r>
            <a:endParaRPr sz="1600">
              <a:solidFill>
                <a:srgbClr val="CD2F2B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1155CC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1155CC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1155CC"/>
                </a:solidFill>
              </a:rPr>
              <a:t> rear</a:t>
            </a:r>
            <a:endParaRPr>
              <a:solidFill>
                <a:srgbClr val="1155CC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4627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sp>
        <p:nvSpPr>
          <p:cNvPr id="127" name="Google Shape;127;p23"/>
          <p:cNvSpPr txBox="1">
            <a:spLocks noGrp="1"/>
          </p:cNvSpPr>
          <p:nvPr>
            <p:ph type="body" idx="1"/>
          </p:nvPr>
        </p:nvSpPr>
        <p:spPr>
          <a:xfrm>
            <a:off x="311700" y="1474850"/>
            <a:ext cx="3301800" cy="30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Dequeue.</a:t>
            </a:r>
            <a:endParaRPr/>
          </a:p>
        </p:txBody>
      </p:sp>
      <p:graphicFrame>
        <p:nvGraphicFramePr>
          <p:cNvPr id="128" name="Google Shape;128;p23"/>
          <p:cNvGraphicFramePr/>
          <p:nvPr/>
        </p:nvGraphicFramePr>
        <p:xfrm>
          <a:off x="3914488" y="2541725"/>
          <a:ext cx="4101175" cy="132899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9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CD2F2B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1155CC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-1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Queue: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46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4927357" y="1458960"/>
            <a:ext cx="33018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CD2F2B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CD2F2B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CD2F2B"/>
                </a:solidFill>
              </a:rPr>
              <a:t> front</a:t>
            </a:r>
            <a:endParaRPr sz="1600">
              <a:solidFill>
                <a:srgbClr val="CD2F2B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1155CC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1155CC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1155CC"/>
                </a:solidFill>
              </a:rPr>
              <a:t> rear</a:t>
            </a:r>
            <a:endParaRPr>
              <a:solidFill>
                <a:srgbClr val="1155CC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4627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311700" y="1474850"/>
            <a:ext cx="3301800" cy="30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Dequeue.</a:t>
            </a:r>
            <a:endParaRPr/>
          </a:p>
        </p:txBody>
      </p:sp>
      <p:graphicFrame>
        <p:nvGraphicFramePr>
          <p:cNvPr id="136" name="Google Shape;136;p24"/>
          <p:cNvGraphicFramePr/>
          <p:nvPr/>
        </p:nvGraphicFramePr>
        <p:xfrm>
          <a:off x="3914488" y="2541725"/>
          <a:ext cx="4101175" cy="132899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9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CD2F2B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r>
                        <a:rPr lang="en" sz="1600" b="1">
                          <a:solidFill>
                            <a:srgbClr val="1155CC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-1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Queue: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7" name="Google Shape;137;p24"/>
          <p:cNvSpPr txBox="1">
            <a:spLocks noGrp="1"/>
          </p:cNvSpPr>
          <p:nvPr>
            <p:ph type="body" idx="1"/>
          </p:nvPr>
        </p:nvSpPr>
        <p:spPr>
          <a:xfrm>
            <a:off x="4927357" y="1458960"/>
            <a:ext cx="33018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CD2F2B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CD2F2B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CD2F2B"/>
                </a:solidFill>
              </a:rPr>
              <a:t> front</a:t>
            </a:r>
            <a:endParaRPr sz="1600">
              <a:solidFill>
                <a:srgbClr val="CD2F2B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1155CC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1155CC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1155CC"/>
                </a:solidFill>
              </a:rPr>
              <a:t> rear</a:t>
            </a:r>
            <a:endParaRPr>
              <a:solidFill>
                <a:srgbClr val="1155CC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4627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311700" y="1474850"/>
            <a:ext cx="3301800" cy="30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Enqueue 51.</a:t>
            </a:r>
            <a:endParaRPr/>
          </a:p>
        </p:txBody>
      </p:sp>
      <p:graphicFrame>
        <p:nvGraphicFramePr>
          <p:cNvPr id="144" name="Google Shape;144;p25"/>
          <p:cNvGraphicFramePr/>
          <p:nvPr/>
        </p:nvGraphicFramePr>
        <p:xfrm>
          <a:off x="3914488" y="2541725"/>
          <a:ext cx="4101175" cy="132899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9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CD2F2B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b="1">
                          <a:solidFill>
                            <a:srgbClr val="1155CC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-1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Queue: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51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5" name="Google Shape;145;p25"/>
          <p:cNvSpPr txBox="1">
            <a:spLocks noGrp="1"/>
          </p:cNvSpPr>
          <p:nvPr>
            <p:ph type="body" idx="1"/>
          </p:nvPr>
        </p:nvSpPr>
        <p:spPr>
          <a:xfrm>
            <a:off x="4927357" y="1458960"/>
            <a:ext cx="33018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CD2F2B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CD2F2B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CD2F2B"/>
                </a:solidFill>
              </a:rPr>
              <a:t> front</a:t>
            </a:r>
            <a:endParaRPr sz="1600">
              <a:solidFill>
                <a:srgbClr val="CD2F2B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1155CC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1155CC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1155CC"/>
                </a:solidFill>
              </a:rPr>
              <a:t> rear</a:t>
            </a:r>
            <a:endParaRPr>
              <a:solidFill>
                <a:srgbClr val="1155CC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4627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311700" y="1474850"/>
            <a:ext cx="3301800" cy="30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Dequeue.</a:t>
            </a:r>
            <a:endParaRPr/>
          </a:p>
        </p:txBody>
      </p:sp>
      <p:graphicFrame>
        <p:nvGraphicFramePr>
          <p:cNvPr id="152" name="Google Shape;152;p26"/>
          <p:cNvGraphicFramePr/>
          <p:nvPr/>
        </p:nvGraphicFramePr>
        <p:xfrm>
          <a:off x="3914488" y="2541725"/>
          <a:ext cx="4101175" cy="132899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9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CD2F2B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r>
                        <a:rPr lang="en" sz="1600" b="1">
                          <a:solidFill>
                            <a:srgbClr val="1155CC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-1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Queue: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51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3" name="Google Shape;153;p26"/>
          <p:cNvSpPr txBox="1">
            <a:spLocks noGrp="1"/>
          </p:cNvSpPr>
          <p:nvPr>
            <p:ph type="body" idx="1"/>
          </p:nvPr>
        </p:nvSpPr>
        <p:spPr>
          <a:xfrm>
            <a:off x="4927357" y="1458960"/>
            <a:ext cx="33018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CD2F2B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CD2F2B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CD2F2B"/>
                </a:solidFill>
              </a:rPr>
              <a:t> front</a:t>
            </a:r>
            <a:endParaRPr sz="1600">
              <a:solidFill>
                <a:srgbClr val="CD2F2B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1155CC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1155CC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1155CC"/>
                </a:solidFill>
              </a:rPr>
              <a:t> rear</a:t>
            </a:r>
            <a:endParaRPr>
              <a:solidFill>
                <a:srgbClr val="1155CC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4627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Naive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body" idx="1"/>
          </p:nvPr>
        </p:nvSpPr>
        <p:spPr>
          <a:xfrm>
            <a:off x="311700" y="1474850"/>
            <a:ext cx="3301800" cy="30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Enqueue 4?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Can not do since</a:t>
            </a:r>
            <a:br>
              <a:rPr lang="en"/>
            </a:br>
            <a:r>
              <a:rPr lang="en"/>
              <a:t>rear == MAXLEN -1.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But we still had space in the array we allocated…</a:t>
            </a:r>
            <a:endParaRPr/>
          </a:p>
        </p:txBody>
      </p:sp>
      <p:graphicFrame>
        <p:nvGraphicFramePr>
          <p:cNvPr id="160" name="Google Shape;160;p27"/>
          <p:cNvGraphicFramePr/>
          <p:nvPr/>
        </p:nvGraphicFramePr>
        <p:xfrm>
          <a:off x="3914488" y="2541725"/>
          <a:ext cx="4101175" cy="132899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9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CD2F2B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r>
                        <a:rPr lang="en" sz="1600" b="1">
                          <a:solidFill>
                            <a:srgbClr val="1155CC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-1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Queue: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51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1" name="Google Shape;161;p27"/>
          <p:cNvSpPr txBox="1">
            <a:spLocks noGrp="1"/>
          </p:cNvSpPr>
          <p:nvPr>
            <p:ph type="body" idx="1"/>
          </p:nvPr>
        </p:nvSpPr>
        <p:spPr>
          <a:xfrm>
            <a:off x="4927357" y="1458960"/>
            <a:ext cx="33018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CD2F2B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CD2F2B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CD2F2B"/>
                </a:solidFill>
              </a:rPr>
              <a:t> front</a:t>
            </a:r>
            <a:endParaRPr sz="1600">
              <a:solidFill>
                <a:srgbClr val="CD2F2B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1155CC"/>
                </a:solidFill>
                <a:latin typeface="Impact"/>
                <a:ea typeface="Impact"/>
                <a:cs typeface="Impact"/>
                <a:sym typeface="Impact"/>
              </a:rPr>
              <a:t>↓</a:t>
            </a:r>
            <a:r>
              <a:rPr lang="en" sz="1600" b="1">
                <a:solidFill>
                  <a:srgbClr val="1155CC"/>
                </a:solidFill>
              </a:rPr>
              <a:t> </a:t>
            </a:r>
            <a:r>
              <a:rPr lang="en" sz="1600"/>
              <a:t>indicates</a:t>
            </a:r>
            <a:r>
              <a:rPr lang="en" sz="1600">
                <a:solidFill>
                  <a:srgbClr val="1155CC"/>
                </a:solidFill>
              </a:rPr>
              <a:t> rear</a:t>
            </a:r>
            <a:endParaRPr>
              <a:solidFill>
                <a:srgbClr val="1155CC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Circular Queues</a:t>
            </a:r>
            <a:endParaRPr/>
          </a:p>
        </p:txBody>
      </p:sp>
      <p:sp>
        <p:nvSpPr>
          <p:cNvPr id="167" name="Google Shape;167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21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 circular queue “wraps around”.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 overflow unless all of the memory is used up.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Can still be implemented using arrays (with clever management of </a:t>
            </a:r>
            <a:r>
              <a:rPr lang="en" b="1"/>
              <a:t>front</a:t>
            </a:r>
            <a:r>
              <a:rPr lang="en"/>
              <a:t>, </a:t>
            </a:r>
            <a:r>
              <a:rPr lang="en" b="1"/>
              <a:t>rear</a:t>
            </a:r>
            <a:r>
              <a:rPr lang="en"/>
              <a:t> and </a:t>
            </a:r>
            <a:r>
              <a:rPr lang="en" b="1"/>
              <a:t>size</a:t>
            </a:r>
            <a:r>
              <a:rPr lang="en"/>
              <a:t>).</a:t>
            </a:r>
            <a:endParaRPr/>
          </a:p>
        </p:txBody>
      </p:sp>
      <p:pic>
        <p:nvPicPr>
          <p:cNvPr id="168" name="Google Shape;168;p28"/>
          <p:cNvPicPr preferRelativeResize="0"/>
          <p:nvPr/>
        </p:nvPicPr>
        <p:blipFill rotWithShape="1">
          <a:blip r:embed="rId3">
            <a:alphaModFix/>
          </a:blip>
          <a:srcRect l="6671" t="12993" r="2311" b="4300"/>
          <a:stretch/>
        </p:blipFill>
        <p:spPr>
          <a:xfrm>
            <a:off x="2764741" y="1017725"/>
            <a:ext cx="6241034" cy="4056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" name="Google Shape;173;p29"/>
          <p:cNvGraphicFramePr/>
          <p:nvPr/>
        </p:nvGraphicFramePr>
        <p:xfrm>
          <a:off x="4455938" y="3641175"/>
          <a:ext cx="4551475" cy="1325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83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5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6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7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45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33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89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74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" name="Google Shape;17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Linked Lists</a:t>
            </a:r>
            <a:endParaRPr/>
          </a:p>
        </p:txBody>
      </p:sp>
      <p:sp>
        <p:nvSpPr>
          <p:cNvPr id="175" name="Google Shape;175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 </a:t>
            </a:r>
            <a:r>
              <a:rPr lang="en" b="1"/>
              <a:t>Linked List</a:t>
            </a:r>
            <a:r>
              <a:rPr lang="en"/>
              <a:t> is a linear data structure, in which the elements are </a:t>
            </a:r>
            <a:r>
              <a:rPr lang="en" b="1"/>
              <a:t>not</a:t>
            </a:r>
            <a:r>
              <a:rPr lang="en"/>
              <a:t> stored at “contiguous” memory locations.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But why?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Let’s first think about </a:t>
            </a:r>
            <a:r>
              <a:rPr lang="en" b="1"/>
              <a:t>arrays</a:t>
            </a:r>
            <a:r>
              <a:rPr lang="en"/>
              <a:t>, in which the elements are stored in contiguous locations.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This makes it easy to access elements. If we know the address of the first item in memory, the second item is right next to it (and so on).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0" name="Google Shape;180;p30"/>
          <p:cNvGraphicFramePr/>
          <p:nvPr/>
        </p:nvGraphicFramePr>
        <p:xfrm>
          <a:off x="4455938" y="3641175"/>
          <a:ext cx="4551475" cy="1325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83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5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1250">
                <a:tc gridSpan="9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                              Insert 11 at index 2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0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1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2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3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4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5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6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7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Array: 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45</a:t>
                      </a: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1155CC"/>
                          </a:solidFill>
                        </a:rPr>
                        <a:t>11</a:t>
                      </a:r>
                      <a:endParaRPr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D2F2B"/>
                          </a:solidFill>
                        </a:rPr>
                        <a:t>21</a:t>
                      </a:r>
                      <a:endParaRPr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D2F2B"/>
                          </a:solidFill>
                        </a:rPr>
                        <a:t>33</a:t>
                      </a:r>
                      <a:endParaRPr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D2F2B"/>
                          </a:solidFill>
                        </a:rPr>
                        <a:t>89</a:t>
                      </a:r>
                      <a:endParaRPr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D2F2B"/>
                          </a:solidFill>
                        </a:rPr>
                        <a:t>74</a:t>
                      </a:r>
                      <a:endParaRPr>
                        <a:solidFill>
                          <a:srgbClr val="CD2F2B"/>
                        </a:solidFill>
                      </a:endParaRPr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i="1"/>
                        <a:t>“Move over!”</a:t>
                      </a:r>
                      <a:endParaRPr i="1"/>
                    </a:p>
                  </a:txBody>
                  <a:tcPr marL="91425" marR="91425" marT="45700" marB="457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1" name="Google Shape;18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Linked Lists</a:t>
            </a:r>
            <a:endParaRPr/>
          </a:p>
        </p:txBody>
      </p:sp>
      <p:sp>
        <p:nvSpPr>
          <p:cNvPr id="182" name="Google Shape;182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 </a:t>
            </a:r>
            <a:r>
              <a:rPr lang="en" b="1"/>
              <a:t>Linked List</a:t>
            </a:r>
            <a:r>
              <a:rPr lang="en"/>
              <a:t> is a linear data structure, in which the elements are </a:t>
            </a:r>
            <a:r>
              <a:rPr lang="en" b="1"/>
              <a:t>not</a:t>
            </a:r>
            <a:r>
              <a:rPr lang="en"/>
              <a:t> stored at “contiguous” memory locations.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But why?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Let’s first think about </a:t>
            </a:r>
            <a:r>
              <a:rPr lang="en" b="1"/>
              <a:t>arrays</a:t>
            </a:r>
            <a:r>
              <a:rPr lang="en"/>
              <a:t>, in which the elements are stored in contiguous locations.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This makes it easy to access elements. If we know the address of the first item in memory, the second item is right next to it (and so on).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But what if we want to insert</a:t>
            </a:r>
            <a:br>
              <a:rPr lang="en"/>
            </a:br>
            <a:r>
              <a:rPr lang="en"/>
              <a:t>something in the middle?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2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Linked Lists</a:t>
            </a:r>
            <a:endParaRPr/>
          </a:p>
        </p:txBody>
      </p:sp>
      <p:graphicFrame>
        <p:nvGraphicFramePr>
          <p:cNvPr id="188" name="Google Shape;188;p31"/>
          <p:cNvGraphicFramePr/>
          <p:nvPr/>
        </p:nvGraphicFramePr>
        <p:xfrm>
          <a:off x="418700" y="4031850"/>
          <a:ext cx="1012450" cy="762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CD2F2B"/>
                          </a:solidFill>
                        </a:rPr>
                        <a:t>Head</a:t>
                      </a:r>
                      <a:endParaRPr>
                        <a:solidFill>
                          <a:srgbClr val="CD2F2B"/>
                        </a:solidFill>
                      </a:endParaRPr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9" name="Google Shape;189;p31"/>
          <p:cNvGraphicFramePr/>
          <p:nvPr/>
        </p:nvGraphicFramePr>
        <p:xfrm>
          <a:off x="1917500" y="44128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0" name="Google Shape;190;p31"/>
          <p:cNvGraphicFramePr/>
          <p:nvPr/>
        </p:nvGraphicFramePr>
        <p:xfrm>
          <a:off x="4915100" y="44128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NULL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1" name="Google Shape;191;p31"/>
          <p:cNvGraphicFramePr/>
          <p:nvPr/>
        </p:nvGraphicFramePr>
        <p:xfrm>
          <a:off x="3416300" y="44128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Data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2" name="Google Shape;192;p31"/>
          <p:cNvSpPr/>
          <p:nvPr/>
        </p:nvSpPr>
        <p:spPr>
          <a:xfrm>
            <a:off x="1382600" y="45204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1"/>
          <p:cNvSpPr/>
          <p:nvPr/>
        </p:nvSpPr>
        <p:spPr>
          <a:xfrm>
            <a:off x="2881400" y="45204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31"/>
          <p:cNvSpPr/>
          <p:nvPr/>
        </p:nvSpPr>
        <p:spPr>
          <a:xfrm>
            <a:off x="4380200" y="45204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1"/>
          <p:cNvSpPr/>
          <p:nvPr/>
        </p:nvSpPr>
        <p:spPr>
          <a:xfrm rot="-5400000">
            <a:off x="2299225" y="3651825"/>
            <a:ext cx="249000" cy="10137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rgbClr val="CD2F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D2F2B"/>
              </a:solidFill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2036575" y="3655500"/>
            <a:ext cx="774300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D2F2B"/>
                </a:solidFill>
              </a:rPr>
              <a:t>Node</a:t>
            </a:r>
            <a:endParaRPr>
              <a:solidFill>
                <a:srgbClr val="CD2F2B"/>
              </a:solidFill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638400" cy="30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Linked lists allow elements to be stored in memory without having to place them next to each other. </a:t>
            </a:r>
            <a:br>
              <a:rPr lang="en"/>
            </a:br>
            <a:r>
              <a:rPr lang="en"/>
              <a:t>This approach has certain advantages.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But how do we keep track of where the elements are stored?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Solution: each element (node) has two components:</a:t>
            </a:r>
            <a:endParaRPr/>
          </a:p>
          <a:p>
            <a:pPr marL="457200" lvl="0" indent="-334327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Actual data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Whereabouts (memory address) of the next item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"/>
            </a:b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2" name="Google Shape;202;p32"/>
          <p:cNvGraphicFramePr/>
          <p:nvPr/>
        </p:nvGraphicFramePr>
        <p:xfrm>
          <a:off x="7222750" y="892600"/>
          <a:ext cx="506225" cy="12106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1020</a:t>
                      </a:r>
                      <a:endParaRPr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1024</a:t>
                      </a:r>
                      <a:endParaRPr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1028</a:t>
                      </a:r>
                      <a:endParaRPr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3" name="Google Shape;203;p32"/>
          <p:cNvSpPr/>
          <p:nvPr/>
        </p:nvSpPr>
        <p:spPr>
          <a:xfrm>
            <a:off x="7727600" y="445025"/>
            <a:ext cx="1013700" cy="4311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2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Linked Lists</a:t>
            </a:r>
            <a:endParaRPr/>
          </a:p>
        </p:txBody>
      </p:sp>
      <p:graphicFrame>
        <p:nvGraphicFramePr>
          <p:cNvPr id="205" name="Google Shape;205;p32"/>
          <p:cNvGraphicFramePr/>
          <p:nvPr/>
        </p:nvGraphicFramePr>
        <p:xfrm>
          <a:off x="418700" y="44128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6" name="Google Shape;206;p32"/>
          <p:cNvGraphicFramePr/>
          <p:nvPr/>
        </p:nvGraphicFramePr>
        <p:xfrm>
          <a:off x="1917500" y="44128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7" name="Google Shape;207;p32"/>
          <p:cNvGraphicFramePr/>
          <p:nvPr/>
        </p:nvGraphicFramePr>
        <p:xfrm>
          <a:off x="4915100" y="44128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NULL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8" name="Google Shape;208;p32"/>
          <p:cNvGraphicFramePr/>
          <p:nvPr/>
        </p:nvGraphicFramePr>
        <p:xfrm>
          <a:off x="3416300" y="44128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9" name="Google Shape;209;p32"/>
          <p:cNvSpPr/>
          <p:nvPr/>
        </p:nvSpPr>
        <p:spPr>
          <a:xfrm>
            <a:off x="1382600" y="45204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32"/>
          <p:cNvSpPr/>
          <p:nvPr/>
        </p:nvSpPr>
        <p:spPr>
          <a:xfrm>
            <a:off x="2881400" y="45204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2"/>
          <p:cNvSpPr/>
          <p:nvPr/>
        </p:nvSpPr>
        <p:spPr>
          <a:xfrm>
            <a:off x="4380200" y="45204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12" name="Google Shape;212;p32"/>
          <p:cNvGraphicFramePr/>
          <p:nvPr/>
        </p:nvGraphicFramePr>
        <p:xfrm>
          <a:off x="7728975" y="1191850"/>
          <a:ext cx="1012450" cy="30265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4156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3" name="Google Shape;213;p32"/>
          <p:cNvGraphicFramePr/>
          <p:nvPr/>
        </p:nvGraphicFramePr>
        <p:xfrm>
          <a:off x="7728975" y="2258650"/>
          <a:ext cx="1012450" cy="30265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1024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4" name="Google Shape;214;p32"/>
          <p:cNvGraphicFramePr/>
          <p:nvPr/>
        </p:nvGraphicFramePr>
        <p:xfrm>
          <a:off x="7728975" y="2571750"/>
          <a:ext cx="1012450" cy="30265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NULL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5" name="Google Shape;215;p32"/>
          <p:cNvGraphicFramePr/>
          <p:nvPr/>
        </p:nvGraphicFramePr>
        <p:xfrm>
          <a:off x="7728975" y="3790950"/>
          <a:ext cx="1012450" cy="30265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334C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6" name="Google Shape;216;p32"/>
          <p:cNvGraphicFramePr/>
          <p:nvPr/>
        </p:nvGraphicFramePr>
        <p:xfrm>
          <a:off x="7222750" y="1958504"/>
          <a:ext cx="506225" cy="12106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3344</a:t>
                      </a:r>
                      <a:endParaRPr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125" marB="91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3348</a:t>
                      </a:r>
                      <a:endParaRPr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125" marB="91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334C</a:t>
                      </a:r>
                      <a:endParaRPr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125" marB="91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3350</a:t>
                      </a:r>
                      <a:endParaRPr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125" marB="91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17" name="Google Shape;217;p32"/>
          <p:cNvGraphicFramePr/>
          <p:nvPr/>
        </p:nvGraphicFramePr>
        <p:xfrm>
          <a:off x="7222750" y="3478425"/>
          <a:ext cx="506225" cy="90795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4152</a:t>
                      </a:r>
                      <a:endParaRPr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4156</a:t>
                      </a:r>
                      <a:endParaRPr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415A</a:t>
                      </a:r>
                      <a:endParaRPr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8" name="Google Shape;218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638400" cy="30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Linked lists allow elements to be stored in memory without having to place them next to each other.</a:t>
            </a:r>
            <a:br>
              <a:rPr lang="en"/>
            </a:br>
            <a:r>
              <a:rPr lang="en"/>
              <a:t>This approach has certain advantages.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But how do we keep track of where the elements are stored?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Solution: each element (node) has two components:</a:t>
            </a:r>
            <a:endParaRPr/>
          </a:p>
          <a:p>
            <a:pPr marL="457200" lvl="0" indent="-334327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Actual data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Whereabouts (memory address) of the next item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Keep in mind: visual representations of linked list may differ from reality.</a:t>
            </a:r>
            <a:endParaRPr/>
          </a:p>
        </p:txBody>
      </p:sp>
      <p:sp>
        <p:nvSpPr>
          <p:cNvPr id="219" name="Google Shape;219;p32"/>
          <p:cNvSpPr txBox="1"/>
          <p:nvPr/>
        </p:nvSpPr>
        <p:spPr>
          <a:xfrm>
            <a:off x="7791950" y="116696"/>
            <a:ext cx="885000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2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Implementing a Linked List</a:t>
            </a: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624400" cy="9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Structures+Pointers particularly suitable for Linked List implementation.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Memory must be allocated explicitly using malloc.</a:t>
            </a:r>
            <a:endParaRPr/>
          </a:p>
        </p:txBody>
      </p:sp>
      <p:grpSp>
        <p:nvGrpSpPr>
          <p:cNvPr id="226" name="Google Shape;226;p33"/>
          <p:cNvGrpSpPr/>
          <p:nvPr/>
        </p:nvGrpSpPr>
        <p:grpSpPr>
          <a:xfrm>
            <a:off x="2046309" y="1017744"/>
            <a:ext cx="6949932" cy="3874915"/>
            <a:chOff x="1290647" y="566375"/>
            <a:chExt cx="7705878" cy="4326131"/>
          </a:xfrm>
        </p:grpSpPr>
        <p:pic>
          <p:nvPicPr>
            <p:cNvPr id="227" name="Google Shape;227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611750" y="566375"/>
              <a:ext cx="3384775" cy="4326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290647" y="1818022"/>
              <a:ext cx="4321099" cy="307448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Linked List Operations</a:t>
            </a:r>
            <a:endParaRPr/>
          </a:p>
        </p:txBody>
      </p:sp>
      <p:sp>
        <p:nvSpPr>
          <p:cNvPr id="234" name="Google Shape;234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/>
              <a:t>Traversal:</a:t>
            </a:r>
            <a:r>
              <a:rPr lang="en"/>
              <a:t> covered in previous slide.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/>
              <a:t>Insertion:</a:t>
            </a:r>
            <a:endParaRPr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1. Create new node.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2. Update pointers.</a:t>
            </a:r>
            <a:br>
              <a:rPr lang="en"/>
            </a:br>
            <a:r>
              <a:rPr lang="en"/>
              <a:t>No need to move other nodes!</a:t>
            </a:r>
            <a:r>
              <a:rPr lang="en" b="1"/>
              <a:t>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graphicFrame>
        <p:nvGraphicFramePr>
          <p:cNvPr id="235" name="Google Shape;235;p34"/>
          <p:cNvGraphicFramePr/>
          <p:nvPr/>
        </p:nvGraphicFramePr>
        <p:xfrm>
          <a:off x="2552300" y="25840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6" name="Google Shape;236;p34"/>
          <p:cNvGraphicFramePr/>
          <p:nvPr/>
        </p:nvGraphicFramePr>
        <p:xfrm>
          <a:off x="4051100" y="25840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7" name="Google Shape;237;p34"/>
          <p:cNvGraphicFramePr/>
          <p:nvPr/>
        </p:nvGraphicFramePr>
        <p:xfrm>
          <a:off x="7048700" y="25840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NULL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8" name="Google Shape;238;p34"/>
          <p:cNvGraphicFramePr/>
          <p:nvPr/>
        </p:nvGraphicFramePr>
        <p:xfrm>
          <a:off x="5549900" y="25840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9" name="Google Shape;239;p34"/>
          <p:cNvSpPr/>
          <p:nvPr/>
        </p:nvSpPr>
        <p:spPr>
          <a:xfrm>
            <a:off x="3516200" y="26916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34"/>
          <p:cNvSpPr/>
          <p:nvPr/>
        </p:nvSpPr>
        <p:spPr>
          <a:xfrm>
            <a:off x="5015000" y="26916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34"/>
          <p:cNvSpPr/>
          <p:nvPr/>
        </p:nvSpPr>
        <p:spPr>
          <a:xfrm>
            <a:off x="6513800" y="26916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42" name="Google Shape;242;p34"/>
          <p:cNvGraphicFramePr/>
          <p:nvPr/>
        </p:nvGraphicFramePr>
        <p:xfrm>
          <a:off x="4776225" y="2068975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3" name="Google Shape;243;p34"/>
          <p:cNvGraphicFramePr/>
          <p:nvPr/>
        </p:nvGraphicFramePr>
        <p:xfrm>
          <a:off x="2095100" y="43366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4" name="Google Shape;244;p34"/>
          <p:cNvGraphicFramePr/>
          <p:nvPr/>
        </p:nvGraphicFramePr>
        <p:xfrm>
          <a:off x="3593900" y="43366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5" name="Google Shape;245;p34"/>
          <p:cNvGraphicFramePr/>
          <p:nvPr/>
        </p:nvGraphicFramePr>
        <p:xfrm>
          <a:off x="7505900" y="43366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NULL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6" name="Google Shape;246;p34"/>
          <p:cNvGraphicFramePr/>
          <p:nvPr/>
        </p:nvGraphicFramePr>
        <p:xfrm>
          <a:off x="6007100" y="43366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7" name="Google Shape;247;p34"/>
          <p:cNvSpPr/>
          <p:nvPr/>
        </p:nvSpPr>
        <p:spPr>
          <a:xfrm>
            <a:off x="3059000" y="44442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4"/>
          <p:cNvSpPr/>
          <p:nvPr/>
        </p:nvSpPr>
        <p:spPr>
          <a:xfrm>
            <a:off x="6971000" y="44442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49" name="Google Shape;249;p34"/>
          <p:cNvGraphicFramePr/>
          <p:nvPr/>
        </p:nvGraphicFramePr>
        <p:xfrm>
          <a:off x="4776225" y="3821575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0" name="Google Shape;250;p34"/>
          <p:cNvSpPr/>
          <p:nvPr/>
        </p:nvSpPr>
        <p:spPr>
          <a:xfrm rot="-2700000">
            <a:off x="4447182" y="4113468"/>
            <a:ext cx="534997" cy="165887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4"/>
          <p:cNvSpPr/>
          <p:nvPr/>
        </p:nvSpPr>
        <p:spPr>
          <a:xfrm rot="-8100000" flipH="1">
            <a:off x="5680632" y="4113468"/>
            <a:ext cx="534997" cy="165887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b="1"/>
              <a:t>Deletion:</a:t>
            </a:r>
            <a:br>
              <a:rPr lang="en" b="1"/>
            </a:br>
            <a:r>
              <a:rPr lang="en"/>
              <a:t>Update pointers.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What if we are deleting head/tail?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What happens to the deleted node?</a:t>
            </a:r>
            <a:endParaRPr/>
          </a:p>
          <a:p>
            <a:pPr marL="457200" lvl="0" indent="-334327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Ignore deleted node (can be dangerous if done repeatedly, memory leak).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Call 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free()</a:t>
            </a:r>
            <a:r>
              <a:rPr lang="en"/>
              <a:t> and explicitly relinquish memory used by deleted node.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57" name="Google Shape;257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Linked List Operations</a:t>
            </a:r>
            <a:endParaRPr/>
          </a:p>
        </p:txBody>
      </p:sp>
      <p:graphicFrame>
        <p:nvGraphicFramePr>
          <p:cNvPr id="258" name="Google Shape;258;p35"/>
          <p:cNvGraphicFramePr/>
          <p:nvPr/>
        </p:nvGraphicFramePr>
        <p:xfrm>
          <a:off x="2552300" y="14410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9" name="Google Shape;259;p35"/>
          <p:cNvGraphicFramePr/>
          <p:nvPr/>
        </p:nvGraphicFramePr>
        <p:xfrm>
          <a:off x="4051100" y="14410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0" name="Google Shape;260;p35"/>
          <p:cNvGraphicFramePr/>
          <p:nvPr/>
        </p:nvGraphicFramePr>
        <p:xfrm>
          <a:off x="7048700" y="14410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NULL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1" name="Google Shape;261;p35"/>
          <p:cNvGraphicFramePr/>
          <p:nvPr/>
        </p:nvGraphicFramePr>
        <p:xfrm>
          <a:off x="5549900" y="14410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2" name="Google Shape;262;p35"/>
          <p:cNvSpPr/>
          <p:nvPr/>
        </p:nvSpPr>
        <p:spPr>
          <a:xfrm>
            <a:off x="3516200" y="15486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35"/>
          <p:cNvSpPr/>
          <p:nvPr/>
        </p:nvSpPr>
        <p:spPr>
          <a:xfrm>
            <a:off x="5015000" y="15486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5"/>
          <p:cNvSpPr/>
          <p:nvPr/>
        </p:nvSpPr>
        <p:spPr>
          <a:xfrm>
            <a:off x="6513800" y="15486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65" name="Google Shape;265;p35"/>
          <p:cNvGraphicFramePr/>
          <p:nvPr/>
        </p:nvGraphicFramePr>
        <p:xfrm>
          <a:off x="2552300" y="28888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6" name="Google Shape;266;p35"/>
          <p:cNvGraphicFramePr/>
          <p:nvPr/>
        </p:nvGraphicFramePr>
        <p:xfrm>
          <a:off x="4051100" y="28888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7" name="Google Shape;267;p35"/>
          <p:cNvGraphicFramePr/>
          <p:nvPr/>
        </p:nvGraphicFramePr>
        <p:xfrm>
          <a:off x="7048700" y="28888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NULL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8" name="Google Shape;268;p35"/>
          <p:cNvGraphicFramePr/>
          <p:nvPr/>
        </p:nvGraphicFramePr>
        <p:xfrm>
          <a:off x="5549900" y="2888850"/>
          <a:ext cx="1012450" cy="381000"/>
        </p:xfrm>
        <a:graphic>
          <a:graphicData uri="http://schemas.openxmlformats.org/drawingml/2006/table">
            <a:tbl>
              <a:tblPr>
                <a:noFill/>
                <a:tableStyleId>{86812949-8A2B-4B56-9DB4-BA26599B5DB0}</a:tableStyleId>
              </a:tblPr>
              <a:tblGrid>
                <a:gridCol w="50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rgbClr val="CD2F2B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D2F2B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D2F2B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D2F2B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Next</a:t>
                      </a:r>
                      <a:endParaRPr/>
                    </a:p>
                  </a:txBody>
                  <a:tcPr marL="0" marR="0" marT="9125" marB="9125" anchor="ctr">
                    <a:lnL w="19050" cap="flat" cmpd="sng">
                      <a:solidFill>
                        <a:srgbClr val="CD2F2B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D2F2B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D2F2B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D2F2B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9" name="Google Shape;269;p35"/>
          <p:cNvSpPr/>
          <p:nvPr/>
        </p:nvSpPr>
        <p:spPr>
          <a:xfrm>
            <a:off x="3516200" y="29964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5"/>
          <p:cNvSpPr/>
          <p:nvPr/>
        </p:nvSpPr>
        <p:spPr>
          <a:xfrm>
            <a:off x="6513800" y="2996400"/>
            <a:ext cx="534900" cy="165900"/>
          </a:xfrm>
          <a:prstGeom prst="rightArrow">
            <a:avLst>
              <a:gd name="adj1" fmla="val 22212"/>
              <a:gd name="adj2" fmla="val 94454"/>
            </a:avLst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35"/>
          <p:cNvSpPr/>
          <p:nvPr/>
        </p:nvSpPr>
        <p:spPr>
          <a:xfrm>
            <a:off x="5015000" y="2245375"/>
            <a:ext cx="2322300" cy="719700"/>
          </a:xfrm>
          <a:prstGeom prst="curvedDownArrow">
            <a:avLst>
              <a:gd name="adj1" fmla="val 21169"/>
              <a:gd name="adj2" fmla="val 50000"/>
              <a:gd name="adj3" fmla="val 18766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4F572-99CC-F612-2C14-62C63BD20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Lab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97AE3-7A6D-EA33-CAE5-F8A13C175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2000" dirty="0"/>
              <a:t>Balanced parenthesis checking using circular queue:</a:t>
            </a:r>
          </a:p>
          <a:p>
            <a:r>
              <a:rPr lang="en-US" dirty="0"/>
              <a:t>Implement circular queue using linked list</a:t>
            </a:r>
          </a:p>
          <a:p>
            <a:r>
              <a:rPr lang="en-US" dirty="0"/>
              <a:t>Check if any given parenthesis sequence is balanced using circular queue</a:t>
            </a:r>
          </a:p>
          <a:p>
            <a:r>
              <a:rPr lang="en-US" dirty="0"/>
              <a:t>Input:</a:t>
            </a:r>
          </a:p>
          <a:p>
            <a:pPr lvl="1"/>
            <a:r>
              <a:rPr lang="en-US" dirty="0"/>
              <a:t>A string s with length &lt;100 containing a sequence of parenthesis</a:t>
            </a:r>
          </a:p>
          <a:p>
            <a:r>
              <a:rPr lang="en-US" dirty="0"/>
              <a:t>Output: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“True”</a:t>
            </a:r>
            <a:r>
              <a:rPr lang="en-US" dirty="0"/>
              <a:t> if the input sequence is balanced, </a:t>
            </a:r>
            <a:r>
              <a:rPr lang="en-US" dirty="0">
                <a:latin typeface="Consolas" panose="020B0609020204030204" pitchFamily="49" charset="0"/>
              </a:rPr>
              <a:t>“False”</a:t>
            </a:r>
            <a:r>
              <a:rPr lang="en-US" dirty="0"/>
              <a:t> otherwise</a:t>
            </a:r>
          </a:p>
        </p:txBody>
      </p:sp>
    </p:spTree>
    <p:extLst>
      <p:ext uri="{BB962C8B-B14F-4D97-AF65-F5344CB8AC3E}">
        <p14:creationId xmlns:p14="http://schemas.microsoft.com/office/powerpoint/2010/main" val="204569036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1061</Words>
  <Application>Microsoft Office PowerPoint</Application>
  <PresentationFormat>On-screen Show (16:9)</PresentationFormat>
  <Paragraphs>349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Consolas</vt:lpstr>
      <vt:lpstr>Courier New</vt:lpstr>
      <vt:lpstr>Impact</vt:lpstr>
      <vt:lpstr>Simple Light</vt:lpstr>
      <vt:lpstr>Queues and Linked Lists</vt:lpstr>
      <vt:lpstr>Queues</vt:lpstr>
      <vt:lpstr>Implementing a Queue</vt:lpstr>
      <vt:lpstr>Naive Implementation</vt:lpstr>
      <vt:lpstr>Naive Implementation</vt:lpstr>
      <vt:lpstr>Naive Implementation</vt:lpstr>
      <vt:lpstr>Naive Implementation</vt:lpstr>
      <vt:lpstr>Naive Implementation</vt:lpstr>
      <vt:lpstr>Naive Implementation</vt:lpstr>
      <vt:lpstr>Naive Implementation</vt:lpstr>
      <vt:lpstr>Naive Implementation</vt:lpstr>
      <vt:lpstr>Naive Implementation</vt:lpstr>
      <vt:lpstr>Naive Implementation</vt:lpstr>
      <vt:lpstr>Naive Implementation</vt:lpstr>
      <vt:lpstr>Naive Implementation</vt:lpstr>
      <vt:lpstr>Circular Queues</vt:lpstr>
      <vt:lpstr>Linked Lists</vt:lpstr>
      <vt:lpstr>Linked Lists</vt:lpstr>
      <vt:lpstr>Linked Lists</vt:lpstr>
      <vt:lpstr>Linked Lists</vt:lpstr>
      <vt:lpstr>Implementing a Linked List</vt:lpstr>
      <vt:lpstr>Linked List Operations</vt:lpstr>
      <vt:lpstr>Linked List Operations</vt:lpstr>
      <vt:lpstr>Lab 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Queues and Linked Lists</dc:title>
  <cp:lastModifiedBy>Shadman Islam Rafi</cp:lastModifiedBy>
  <cp:revision>1</cp:revision>
  <dcterms:modified xsi:type="dcterms:W3CDTF">2024-02-15T08:58:02Z</dcterms:modified>
</cp:coreProperties>
</file>