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6.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2" r:id="rId5"/>
    <p:sldMasterId id="2147483714" r:id="rId6"/>
    <p:sldMasterId id="2147483726" r:id="rId7"/>
    <p:sldMasterId id="2147483744" r:id="rId8"/>
  </p:sldMasterIdLst>
  <p:notesMasterIdLst>
    <p:notesMasterId r:id="rId85"/>
  </p:notesMasterIdLst>
  <p:sldIdLst>
    <p:sldId id="1345" r:id="rId9"/>
    <p:sldId id="270" r:id="rId10"/>
    <p:sldId id="271" r:id="rId11"/>
    <p:sldId id="272" r:id="rId12"/>
    <p:sldId id="273" r:id="rId13"/>
    <p:sldId id="274" r:id="rId14"/>
    <p:sldId id="275" r:id="rId15"/>
    <p:sldId id="277" r:id="rId16"/>
    <p:sldId id="279" r:id="rId17"/>
    <p:sldId id="280" r:id="rId18"/>
    <p:sldId id="281" r:id="rId19"/>
    <p:sldId id="282" r:id="rId20"/>
    <p:sldId id="283" r:id="rId21"/>
    <p:sldId id="284" r:id="rId22"/>
    <p:sldId id="285" r:id="rId23"/>
    <p:sldId id="286" r:id="rId24"/>
    <p:sldId id="258" r:id="rId25"/>
    <p:sldId id="259" r:id="rId26"/>
    <p:sldId id="260" r:id="rId27"/>
    <p:sldId id="261" r:id="rId28"/>
    <p:sldId id="262" r:id="rId29"/>
    <p:sldId id="263" r:id="rId30"/>
    <p:sldId id="264" r:id="rId31"/>
    <p:sldId id="287" r:id="rId32"/>
    <p:sldId id="288" r:id="rId33"/>
    <p:sldId id="265" r:id="rId34"/>
    <p:sldId id="267" r:id="rId35"/>
    <p:sldId id="268" r:id="rId36"/>
    <p:sldId id="289" r:id="rId37"/>
    <p:sldId id="290" r:id="rId38"/>
    <p:sldId id="291" r:id="rId39"/>
    <p:sldId id="292" r:id="rId40"/>
    <p:sldId id="293" r:id="rId41"/>
    <p:sldId id="294" r:id="rId42"/>
    <p:sldId id="295" r:id="rId43"/>
    <p:sldId id="296" r:id="rId44"/>
    <p:sldId id="297" r:id="rId45"/>
    <p:sldId id="298" r:id="rId46"/>
    <p:sldId id="299" r:id="rId47"/>
    <p:sldId id="266" r:id="rId48"/>
    <p:sldId id="300" r:id="rId49"/>
    <p:sldId id="301" r:id="rId50"/>
    <p:sldId id="269" r:id="rId51"/>
    <p:sldId id="302" r:id="rId52"/>
    <p:sldId id="303" r:id="rId53"/>
    <p:sldId id="304" r:id="rId54"/>
    <p:sldId id="305" r:id="rId55"/>
    <p:sldId id="306" r:id="rId56"/>
    <p:sldId id="316" r:id="rId57"/>
    <p:sldId id="317" r:id="rId58"/>
    <p:sldId id="318" r:id="rId59"/>
    <p:sldId id="319" r:id="rId60"/>
    <p:sldId id="1337" r:id="rId61"/>
    <p:sldId id="1157" r:id="rId62"/>
    <p:sldId id="1158" r:id="rId63"/>
    <p:sldId id="1338" r:id="rId64"/>
    <p:sldId id="1339" r:id="rId65"/>
    <p:sldId id="1340" r:id="rId66"/>
    <p:sldId id="1341" r:id="rId67"/>
    <p:sldId id="1342" r:id="rId68"/>
    <p:sldId id="1164" r:id="rId69"/>
    <p:sldId id="1188" r:id="rId70"/>
    <p:sldId id="1218" r:id="rId71"/>
    <p:sldId id="1231" r:id="rId72"/>
    <p:sldId id="1219" r:id="rId73"/>
    <p:sldId id="1324" r:id="rId74"/>
    <p:sldId id="1243" r:id="rId75"/>
    <p:sldId id="1305" r:id="rId76"/>
    <p:sldId id="1193" r:id="rId77"/>
    <p:sldId id="278" r:id="rId78"/>
    <p:sldId id="1343" r:id="rId79"/>
    <p:sldId id="1344" r:id="rId80"/>
    <p:sldId id="315" r:id="rId81"/>
    <p:sldId id="1346" r:id="rId82"/>
    <p:sldId id="1347" r:id="rId83"/>
    <p:sldId id="661"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544A64-A18B-40B4-8C1D-C1F1CE51AADC}" v="18" dt="2023-07-27T15:34:25.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47"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tableStyles" Target="tableStyle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90" Type="http://schemas.microsoft.com/office/2016/11/relationships/changesInfo" Target="changesInfos/changesInfo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viewProps" Target="viewProp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di Dutta" userId="87eb70f522ca77d4" providerId="LiveId" clId="{61544A64-A18B-40B4-8C1D-C1F1CE51AADC}"/>
    <pc:docChg chg="custSel addSld delSld modSld sldOrd">
      <pc:chgData name="Anandi Dutta" userId="87eb70f522ca77d4" providerId="LiveId" clId="{61544A64-A18B-40B4-8C1D-C1F1CE51AADC}" dt="2023-07-27T15:40:25.851" v="211" actId="478"/>
      <pc:docMkLst>
        <pc:docMk/>
      </pc:docMkLst>
      <pc:sldChg chg="new del">
        <pc:chgData name="Anandi Dutta" userId="87eb70f522ca77d4" providerId="LiveId" clId="{61544A64-A18B-40B4-8C1D-C1F1CE51AADC}" dt="2023-07-27T15:27:52.430" v="7" actId="2696"/>
        <pc:sldMkLst>
          <pc:docMk/>
          <pc:sldMk cId="2611989072" sldId="256"/>
        </pc:sldMkLst>
      </pc:sldChg>
      <pc:sldChg chg="ord">
        <pc:chgData name="Anandi Dutta" userId="87eb70f522ca77d4" providerId="LiveId" clId="{61544A64-A18B-40B4-8C1D-C1F1CE51AADC}" dt="2023-07-27T15:05:34.069" v="2"/>
        <pc:sldMkLst>
          <pc:docMk/>
          <pc:sldMk cId="3628151877" sldId="265"/>
        </pc:sldMkLst>
      </pc:sldChg>
      <pc:sldChg chg="delSp mod">
        <pc:chgData name="Anandi Dutta" userId="87eb70f522ca77d4" providerId="LiveId" clId="{61544A64-A18B-40B4-8C1D-C1F1CE51AADC}" dt="2023-07-27T15:39:16.564" v="196" actId="478"/>
        <pc:sldMkLst>
          <pc:docMk/>
          <pc:sldMk cId="2723931076" sldId="266"/>
        </pc:sldMkLst>
        <pc:grpChg chg="del">
          <ac:chgData name="Anandi Dutta" userId="87eb70f522ca77d4" providerId="LiveId" clId="{61544A64-A18B-40B4-8C1D-C1F1CE51AADC}" dt="2023-07-27T15:39:13.521" v="195" actId="478"/>
          <ac:grpSpMkLst>
            <pc:docMk/>
            <pc:sldMk cId="2723931076" sldId="266"/>
            <ac:grpSpMk id="8" creationId="{1F9A6454-AF37-6E79-42E0-3ACBFD9F5A1E}"/>
          </ac:grpSpMkLst>
        </pc:grpChg>
        <pc:inkChg chg="del">
          <ac:chgData name="Anandi Dutta" userId="87eb70f522ca77d4" providerId="LiveId" clId="{61544A64-A18B-40B4-8C1D-C1F1CE51AADC}" dt="2023-07-27T15:39:16.564" v="196" actId="478"/>
          <ac:inkMkLst>
            <pc:docMk/>
            <pc:sldMk cId="2723931076" sldId="266"/>
            <ac:inkMk id="9" creationId="{458D0413-6E7A-D525-5CBC-C38FCBE3C6E7}"/>
          </ac:inkMkLst>
        </pc:inkChg>
      </pc:sldChg>
      <pc:sldChg chg="ord">
        <pc:chgData name="Anandi Dutta" userId="87eb70f522ca77d4" providerId="LiveId" clId="{61544A64-A18B-40B4-8C1D-C1F1CE51AADC}" dt="2023-07-27T15:05:37.924" v="4"/>
        <pc:sldMkLst>
          <pc:docMk/>
          <pc:sldMk cId="3759682769" sldId="267"/>
        </pc:sldMkLst>
      </pc:sldChg>
      <pc:sldChg chg="ord">
        <pc:chgData name="Anandi Dutta" userId="87eb70f522ca77d4" providerId="LiveId" clId="{61544A64-A18B-40B4-8C1D-C1F1CE51AADC}" dt="2023-07-27T15:05:41.603" v="6"/>
        <pc:sldMkLst>
          <pc:docMk/>
          <pc:sldMk cId="1663401397" sldId="268"/>
        </pc:sldMkLst>
      </pc:sldChg>
      <pc:sldChg chg="delSp mod">
        <pc:chgData name="Anandi Dutta" userId="87eb70f522ca77d4" providerId="LiveId" clId="{61544A64-A18B-40B4-8C1D-C1F1CE51AADC}" dt="2023-07-27T15:38:43.042" v="188" actId="478"/>
        <pc:sldMkLst>
          <pc:docMk/>
          <pc:sldMk cId="3217873339" sldId="269"/>
        </pc:sldMkLst>
        <pc:grpChg chg="del">
          <ac:chgData name="Anandi Dutta" userId="87eb70f522ca77d4" providerId="LiveId" clId="{61544A64-A18B-40B4-8C1D-C1F1CE51AADC}" dt="2023-07-27T15:38:35.129" v="186" actId="478"/>
          <ac:grpSpMkLst>
            <pc:docMk/>
            <pc:sldMk cId="3217873339" sldId="269"/>
            <ac:grpSpMk id="11" creationId="{3CF8F843-E7A3-230E-CBCB-9A4BBA822C47}"/>
          </ac:grpSpMkLst>
        </pc:grpChg>
        <pc:grpChg chg="del">
          <ac:chgData name="Anandi Dutta" userId="87eb70f522ca77d4" providerId="LiveId" clId="{61544A64-A18B-40B4-8C1D-C1F1CE51AADC}" dt="2023-07-27T15:38:32.890" v="185" actId="478"/>
          <ac:grpSpMkLst>
            <pc:docMk/>
            <pc:sldMk cId="3217873339" sldId="269"/>
            <ac:grpSpMk id="21" creationId="{AE5E3F7B-F66E-1DFA-C489-39A0175DB55C}"/>
          </ac:grpSpMkLst>
        </pc:grpChg>
        <pc:grpChg chg="del">
          <ac:chgData name="Anandi Dutta" userId="87eb70f522ca77d4" providerId="LiveId" clId="{61544A64-A18B-40B4-8C1D-C1F1CE51AADC}" dt="2023-07-27T15:38:30.187" v="184" actId="478"/>
          <ac:grpSpMkLst>
            <pc:docMk/>
            <pc:sldMk cId="3217873339" sldId="269"/>
            <ac:grpSpMk id="29" creationId="{26716DD7-ED34-850B-544E-E43CDA5298D2}"/>
          </ac:grpSpMkLst>
        </pc:grpChg>
        <pc:inkChg chg="del">
          <ac:chgData name="Anandi Dutta" userId="87eb70f522ca77d4" providerId="LiveId" clId="{61544A64-A18B-40B4-8C1D-C1F1CE51AADC}" dt="2023-07-27T15:38:39.216" v="187" actId="478"/>
          <ac:inkMkLst>
            <pc:docMk/>
            <pc:sldMk cId="3217873339" sldId="269"/>
            <ac:inkMk id="3" creationId="{3A1B0402-CF7B-734A-0DED-90FBE1248F86}"/>
          </ac:inkMkLst>
        </pc:inkChg>
        <pc:inkChg chg="del">
          <ac:chgData name="Anandi Dutta" userId="87eb70f522ca77d4" providerId="LiveId" clId="{61544A64-A18B-40B4-8C1D-C1F1CE51AADC}" dt="2023-07-27T15:38:43.042" v="188" actId="478"/>
          <ac:inkMkLst>
            <pc:docMk/>
            <pc:sldMk cId="3217873339" sldId="269"/>
            <ac:inkMk id="4" creationId="{F63B076B-BE23-415A-BB0A-60299E0A6F59}"/>
          </ac:inkMkLst>
        </pc:inkChg>
      </pc:sldChg>
      <pc:sldChg chg="delSp mod">
        <pc:chgData name="Anandi Dutta" userId="87eb70f522ca77d4" providerId="LiveId" clId="{61544A64-A18B-40B4-8C1D-C1F1CE51AADC}" dt="2023-07-27T15:40:25.851" v="211" actId="478"/>
        <pc:sldMkLst>
          <pc:docMk/>
          <pc:sldMk cId="4250242247" sldId="270"/>
        </pc:sldMkLst>
        <pc:grpChg chg="del">
          <ac:chgData name="Anandi Dutta" userId="87eb70f522ca77d4" providerId="LiveId" clId="{61544A64-A18B-40B4-8C1D-C1F1CE51AADC}" dt="2023-07-27T15:40:19.986" v="209" actId="478"/>
          <ac:grpSpMkLst>
            <pc:docMk/>
            <pc:sldMk cId="4250242247" sldId="270"/>
            <ac:grpSpMk id="44" creationId="{116EEAEE-1F32-6446-FB8F-EDB5C1D79B44}"/>
          </ac:grpSpMkLst>
        </pc:grpChg>
        <pc:inkChg chg="del">
          <ac:chgData name="Anandi Dutta" userId="87eb70f522ca77d4" providerId="LiveId" clId="{61544A64-A18B-40B4-8C1D-C1F1CE51AADC}" dt="2023-07-27T15:40:23.179" v="210" actId="478"/>
          <ac:inkMkLst>
            <pc:docMk/>
            <pc:sldMk cId="4250242247" sldId="270"/>
            <ac:inkMk id="24" creationId="{993CBD9F-6FBB-8D45-E6CE-C696B446F6DD}"/>
          </ac:inkMkLst>
        </pc:inkChg>
        <pc:inkChg chg="del">
          <ac:chgData name="Anandi Dutta" userId="87eb70f522ca77d4" providerId="LiveId" clId="{61544A64-A18B-40B4-8C1D-C1F1CE51AADC}" dt="2023-07-27T15:40:17.367" v="208" actId="478"/>
          <ac:inkMkLst>
            <pc:docMk/>
            <pc:sldMk cId="4250242247" sldId="270"/>
            <ac:inkMk id="40" creationId="{6D3D6EE7-729F-A935-B095-FCBAC31147DA}"/>
          </ac:inkMkLst>
        </pc:inkChg>
        <pc:inkChg chg="del">
          <ac:chgData name="Anandi Dutta" userId="87eb70f522ca77d4" providerId="LiveId" clId="{61544A64-A18B-40B4-8C1D-C1F1CE51AADC}" dt="2023-07-27T15:40:25.851" v="211" actId="478"/>
          <ac:inkMkLst>
            <pc:docMk/>
            <pc:sldMk cId="4250242247" sldId="270"/>
            <ac:inkMk id="45" creationId="{AEEDBC07-1091-A575-FF7E-7B573EA42407}"/>
          </ac:inkMkLst>
        </pc:inkChg>
      </pc:sldChg>
      <pc:sldChg chg="delSp mod">
        <pc:chgData name="Anandi Dutta" userId="87eb70f522ca77d4" providerId="LiveId" clId="{61544A64-A18B-40B4-8C1D-C1F1CE51AADC}" dt="2023-07-27T15:40:00.649" v="207" actId="478"/>
        <pc:sldMkLst>
          <pc:docMk/>
          <pc:sldMk cId="59899095" sldId="291"/>
        </pc:sldMkLst>
        <pc:grpChg chg="del">
          <ac:chgData name="Anandi Dutta" userId="87eb70f522ca77d4" providerId="LiveId" clId="{61544A64-A18B-40B4-8C1D-C1F1CE51AADC}" dt="2023-07-27T15:39:54.687" v="205" actId="478"/>
          <ac:grpSpMkLst>
            <pc:docMk/>
            <pc:sldMk cId="59899095" sldId="291"/>
            <ac:grpSpMk id="15" creationId="{8DCF7208-4BE7-E959-D18D-25E986EE7C41}"/>
          </ac:grpSpMkLst>
        </pc:grpChg>
        <pc:grpChg chg="del">
          <ac:chgData name="Anandi Dutta" userId="87eb70f522ca77d4" providerId="LiveId" clId="{61544A64-A18B-40B4-8C1D-C1F1CE51AADC}" dt="2023-07-27T15:39:58.104" v="206" actId="478"/>
          <ac:grpSpMkLst>
            <pc:docMk/>
            <pc:sldMk cId="59899095" sldId="291"/>
            <ac:grpSpMk id="28" creationId="{B271892A-82FA-2FCF-A1C1-00CB2FABB5AB}"/>
          </ac:grpSpMkLst>
        </pc:grpChg>
        <pc:grpChg chg="del">
          <ac:chgData name="Anandi Dutta" userId="87eb70f522ca77d4" providerId="LiveId" clId="{61544A64-A18B-40B4-8C1D-C1F1CE51AADC}" dt="2023-07-27T15:39:42.560" v="202" actId="478"/>
          <ac:grpSpMkLst>
            <pc:docMk/>
            <pc:sldMk cId="59899095" sldId="291"/>
            <ac:grpSpMk id="33" creationId="{DA1C6DD2-244A-1778-9211-FD311945F293}"/>
          </ac:grpSpMkLst>
        </pc:grpChg>
        <pc:inkChg chg="del">
          <ac:chgData name="Anandi Dutta" userId="87eb70f522ca77d4" providerId="LiveId" clId="{61544A64-A18B-40B4-8C1D-C1F1CE51AADC}" dt="2023-07-27T15:40:00.649" v="207" actId="478"/>
          <ac:inkMkLst>
            <pc:docMk/>
            <pc:sldMk cId="59899095" sldId="291"/>
            <ac:inkMk id="24" creationId="{604C05E8-F564-D502-4C47-2DA912641E5D}"/>
          </ac:inkMkLst>
        </pc:inkChg>
        <pc:inkChg chg="del">
          <ac:chgData name="Anandi Dutta" userId="87eb70f522ca77d4" providerId="LiveId" clId="{61544A64-A18B-40B4-8C1D-C1F1CE51AADC}" dt="2023-07-27T15:39:46.496" v="203" actId="478"/>
          <ac:inkMkLst>
            <pc:docMk/>
            <pc:sldMk cId="59899095" sldId="291"/>
            <ac:inkMk id="29" creationId="{F18EDD3F-D0D4-A35D-557A-0B8C3D6FA606}"/>
          </ac:inkMkLst>
        </pc:inkChg>
        <pc:inkChg chg="del">
          <ac:chgData name="Anandi Dutta" userId="87eb70f522ca77d4" providerId="LiveId" clId="{61544A64-A18B-40B4-8C1D-C1F1CE51AADC}" dt="2023-07-27T15:39:49.694" v="204" actId="478"/>
          <ac:inkMkLst>
            <pc:docMk/>
            <pc:sldMk cId="59899095" sldId="291"/>
            <ac:inkMk id="34" creationId="{024F7B2F-3BDE-D51E-33E7-F2812FC56B5B}"/>
          </ac:inkMkLst>
        </pc:inkChg>
      </pc:sldChg>
      <pc:sldChg chg="delSp mod">
        <pc:chgData name="Anandi Dutta" userId="87eb70f522ca77d4" providerId="LiveId" clId="{61544A64-A18B-40B4-8C1D-C1F1CE51AADC}" dt="2023-07-27T15:39:36.521" v="201" actId="478"/>
        <pc:sldMkLst>
          <pc:docMk/>
          <pc:sldMk cId="1827927574" sldId="294"/>
        </pc:sldMkLst>
        <pc:grpChg chg="del">
          <ac:chgData name="Anandi Dutta" userId="87eb70f522ca77d4" providerId="LiveId" clId="{61544A64-A18B-40B4-8C1D-C1F1CE51AADC}" dt="2023-07-27T15:39:36.521" v="201" actId="478"/>
          <ac:grpSpMkLst>
            <pc:docMk/>
            <pc:sldMk cId="1827927574" sldId="294"/>
            <ac:grpSpMk id="9" creationId="{4859548C-3D21-F459-CC31-1933021D8BA8}"/>
          </ac:grpSpMkLst>
        </pc:grpChg>
        <pc:inkChg chg="del">
          <ac:chgData name="Anandi Dutta" userId="87eb70f522ca77d4" providerId="LiveId" clId="{61544A64-A18B-40B4-8C1D-C1F1CE51AADC}" dt="2023-07-27T15:39:31.377" v="199" actId="478"/>
          <ac:inkMkLst>
            <pc:docMk/>
            <pc:sldMk cId="1827927574" sldId="294"/>
            <ac:inkMk id="3" creationId="{8C9907B7-FEBD-57E6-A138-7BF51773B967}"/>
          </ac:inkMkLst>
        </pc:inkChg>
        <pc:inkChg chg="del">
          <ac:chgData name="Anandi Dutta" userId="87eb70f522ca77d4" providerId="LiveId" clId="{61544A64-A18B-40B4-8C1D-C1F1CE51AADC}" dt="2023-07-27T15:39:33.625" v="200" actId="478"/>
          <ac:inkMkLst>
            <pc:docMk/>
            <pc:sldMk cId="1827927574" sldId="294"/>
            <ac:inkMk id="8" creationId="{4BE2966E-1327-4B84-BCF0-3C126F6D0328}"/>
          </ac:inkMkLst>
        </pc:inkChg>
      </pc:sldChg>
      <pc:sldChg chg="delSp mod">
        <pc:chgData name="Anandi Dutta" userId="87eb70f522ca77d4" providerId="LiveId" clId="{61544A64-A18B-40B4-8C1D-C1F1CE51AADC}" dt="2023-07-27T15:39:25.439" v="198" actId="478"/>
        <pc:sldMkLst>
          <pc:docMk/>
          <pc:sldMk cId="657477153" sldId="297"/>
        </pc:sldMkLst>
        <pc:inkChg chg="del">
          <ac:chgData name="Anandi Dutta" userId="87eb70f522ca77d4" providerId="LiveId" clId="{61544A64-A18B-40B4-8C1D-C1F1CE51AADC}" dt="2023-07-27T15:39:22.354" v="197" actId="478"/>
          <ac:inkMkLst>
            <pc:docMk/>
            <pc:sldMk cId="657477153" sldId="297"/>
            <ac:inkMk id="8" creationId="{5EC7E150-86FF-5588-3317-12DD44DB6570}"/>
          </ac:inkMkLst>
        </pc:inkChg>
        <pc:inkChg chg="del">
          <ac:chgData name="Anandi Dutta" userId="87eb70f522ca77d4" providerId="LiveId" clId="{61544A64-A18B-40B4-8C1D-C1F1CE51AADC}" dt="2023-07-27T15:39:25.439" v="198" actId="478"/>
          <ac:inkMkLst>
            <pc:docMk/>
            <pc:sldMk cId="657477153" sldId="297"/>
            <ac:inkMk id="9" creationId="{1F159167-A2F9-57BC-1AEA-C5D922952F79}"/>
          </ac:inkMkLst>
        </pc:inkChg>
      </pc:sldChg>
      <pc:sldChg chg="delSp mod">
        <pc:chgData name="Anandi Dutta" userId="87eb70f522ca77d4" providerId="LiveId" clId="{61544A64-A18B-40B4-8C1D-C1F1CE51AADC}" dt="2023-07-27T15:39:06.546" v="194" actId="478"/>
        <pc:sldMkLst>
          <pc:docMk/>
          <pc:sldMk cId="3580463746" sldId="301"/>
        </pc:sldMkLst>
        <pc:grpChg chg="del">
          <ac:chgData name="Anandi Dutta" userId="87eb70f522ca77d4" providerId="LiveId" clId="{61544A64-A18B-40B4-8C1D-C1F1CE51AADC}" dt="2023-07-27T15:38:57.492" v="192" actId="478"/>
          <ac:grpSpMkLst>
            <pc:docMk/>
            <pc:sldMk cId="3580463746" sldId="301"/>
            <ac:grpSpMk id="27" creationId="{3B3A3711-BAA0-CDBD-29F9-95CF5FC7C665}"/>
          </ac:grpSpMkLst>
        </pc:grpChg>
        <pc:grpChg chg="del">
          <ac:chgData name="Anandi Dutta" userId="87eb70f522ca77d4" providerId="LiveId" clId="{61544A64-A18B-40B4-8C1D-C1F1CE51AADC}" dt="2023-07-27T15:38:47.927" v="189" actId="478"/>
          <ac:grpSpMkLst>
            <pc:docMk/>
            <pc:sldMk cId="3580463746" sldId="301"/>
            <ac:grpSpMk id="40" creationId="{3106970C-711F-9C8C-DDFF-FCDF16A61D90}"/>
          </ac:grpSpMkLst>
        </pc:grpChg>
        <pc:grpChg chg="del">
          <ac:chgData name="Anandi Dutta" userId="87eb70f522ca77d4" providerId="LiveId" clId="{61544A64-A18B-40B4-8C1D-C1F1CE51AADC}" dt="2023-07-27T15:38:54.465" v="191" actId="478"/>
          <ac:grpSpMkLst>
            <pc:docMk/>
            <pc:sldMk cId="3580463746" sldId="301"/>
            <ac:grpSpMk id="45" creationId="{4DBCF039-FD21-CD43-32C8-325196CC3049}"/>
          </ac:grpSpMkLst>
        </pc:grpChg>
        <pc:grpChg chg="del">
          <ac:chgData name="Anandi Dutta" userId="87eb70f522ca77d4" providerId="LiveId" clId="{61544A64-A18B-40B4-8C1D-C1F1CE51AADC}" dt="2023-07-27T15:39:01.502" v="193" actId="478"/>
          <ac:grpSpMkLst>
            <pc:docMk/>
            <pc:sldMk cId="3580463746" sldId="301"/>
            <ac:grpSpMk id="48" creationId="{E022AF54-7ACA-A59F-0416-FA27840611C6}"/>
          </ac:grpSpMkLst>
        </pc:grpChg>
        <pc:inkChg chg="del">
          <ac:chgData name="Anandi Dutta" userId="87eb70f522ca77d4" providerId="LiveId" clId="{61544A64-A18B-40B4-8C1D-C1F1CE51AADC}" dt="2023-07-27T15:38:50.906" v="190" actId="478"/>
          <ac:inkMkLst>
            <pc:docMk/>
            <pc:sldMk cId="3580463746" sldId="301"/>
            <ac:inkMk id="18" creationId="{077694C7-2F3C-58F9-97E7-20902A352414}"/>
          </ac:inkMkLst>
        </pc:inkChg>
        <pc:inkChg chg="del">
          <ac:chgData name="Anandi Dutta" userId="87eb70f522ca77d4" providerId="LiveId" clId="{61544A64-A18B-40B4-8C1D-C1F1CE51AADC}" dt="2023-07-27T15:39:06.546" v="194" actId="478"/>
          <ac:inkMkLst>
            <pc:docMk/>
            <pc:sldMk cId="3580463746" sldId="301"/>
            <ac:inkMk id="65" creationId="{81AE0772-D305-40CD-B210-8CF02F3E6A33}"/>
          </ac:inkMkLst>
        </pc:inkChg>
      </pc:sldChg>
      <pc:sldChg chg="delSp mod ord">
        <pc:chgData name="Anandi Dutta" userId="87eb70f522ca77d4" providerId="LiveId" clId="{61544A64-A18B-40B4-8C1D-C1F1CE51AADC}" dt="2023-07-27T15:35:45.976" v="150" actId="478"/>
        <pc:sldMkLst>
          <pc:docMk/>
          <pc:sldMk cId="3175182294" sldId="315"/>
        </pc:sldMkLst>
        <pc:grpChg chg="del">
          <ac:chgData name="Anandi Dutta" userId="87eb70f522ca77d4" providerId="LiveId" clId="{61544A64-A18B-40B4-8C1D-C1F1CE51AADC}" dt="2023-07-27T15:35:07.787" v="137" actId="478"/>
          <ac:grpSpMkLst>
            <pc:docMk/>
            <pc:sldMk cId="3175182294" sldId="315"/>
            <ac:grpSpMk id="16" creationId="{6F02E8F6-3557-0636-72FC-ECE6002E6E78}"/>
          </ac:grpSpMkLst>
        </pc:grpChg>
        <pc:grpChg chg="del">
          <ac:chgData name="Anandi Dutta" userId="87eb70f522ca77d4" providerId="LiveId" clId="{61544A64-A18B-40B4-8C1D-C1F1CE51AADC}" dt="2023-07-27T15:35:37.381" v="147" actId="478"/>
          <ac:grpSpMkLst>
            <pc:docMk/>
            <pc:sldMk cId="3175182294" sldId="315"/>
            <ac:grpSpMk id="37" creationId="{C618412D-05BD-EC14-10FD-AC2F31CE4278}"/>
          </ac:grpSpMkLst>
        </pc:grpChg>
        <pc:grpChg chg="del">
          <ac:chgData name="Anandi Dutta" userId="87eb70f522ca77d4" providerId="LiveId" clId="{61544A64-A18B-40B4-8C1D-C1F1CE51AADC}" dt="2023-07-27T15:35:45.976" v="150" actId="478"/>
          <ac:grpSpMkLst>
            <pc:docMk/>
            <pc:sldMk cId="3175182294" sldId="315"/>
            <ac:grpSpMk id="44" creationId="{A41284E4-2701-3A78-853E-DB0877C43942}"/>
          </ac:grpSpMkLst>
        </pc:grpChg>
        <pc:grpChg chg="del">
          <ac:chgData name="Anandi Dutta" userId="87eb70f522ca77d4" providerId="LiveId" clId="{61544A64-A18B-40B4-8C1D-C1F1CE51AADC}" dt="2023-07-27T15:35:43.827" v="149" actId="478"/>
          <ac:grpSpMkLst>
            <pc:docMk/>
            <pc:sldMk cId="3175182294" sldId="315"/>
            <ac:grpSpMk id="45" creationId="{87ACFEFE-0107-C37A-86F7-03A7AD8B399A}"/>
          </ac:grpSpMkLst>
        </pc:grpChg>
        <pc:grpChg chg="del">
          <ac:chgData name="Anandi Dutta" userId="87eb70f522ca77d4" providerId="LiveId" clId="{61544A64-A18B-40B4-8C1D-C1F1CE51AADC}" dt="2023-07-27T15:35:40.997" v="148" actId="478"/>
          <ac:grpSpMkLst>
            <pc:docMk/>
            <pc:sldMk cId="3175182294" sldId="315"/>
            <ac:grpSpMk id="46" creationId="{2F4EC11B-3571-EE99-7636-78B4A1AE4555}"/>
          </ac:grpSpMkLst>
        </pc:grpChg>
        <pc:inkChg chg="del">
          <ac:chgData name="Anandi Dutta" userId="87eb70f522ca77d4" providerId="LiveId" clId="{61544A64-A18B-40B4-8C1D-C1F1CE51AADC}" dt="2023-07-27T15:35:25.281" v="143" actId="478"/>
          <ac:inkMkLst>
            <pc:docMk/>
            <pc:sldMk cId="3175182294" sldId="315"/>
            <ac:inkMk id="3" creationId="{A0377076-6175-D1F2-C262-565BD41DF454}"/>
          </ac:inkMkLst>
        </pc:inkChg>
        <pc:inkChg chg="del">
          <ac:chgData name="Anandi Dutta" userId="87eb70f522ca77d4" providerId="LiveId" clId="{61544A64-A18B-40B4-8C1D-C1F1CE51AADC}" dt="2023-07-27T15:35:31.785" v="145" actId="478"/>
          <ac:inkMkLst>
            <pc:docMk/>
            <pc:sldMk cId="3175182294" sldId="315"/>
            <ac:inkMk id="6" creationId="{0008AC19-FFE5-9A03-3717-B3A534343588}"/>
          </ac:inkMkLst>
        </pc:inkChg>
        <pc:inkChg chg="del">
          <ac:chgData name="Anandi Dutta" userId="87eb70f522ca77d4" providerId="LiveId" clId="{61544A64-A18B-40B4-8C1D-C1F1CE51AADC}" dt="2023-07-27T15:35:34.675" v="146" actId="478"/>
          <ac:inkMkLst>
            <pc:docMk/>
            <pc:sldMk cId="3175182294" sldId="315"/>
            <ac:inkMk id="7" creationId="{186D633C-902F-0A2F-4FD6-4DD88728EB53}"/>
          </ac:inkMkLst>
        </pc:inkChg>
        <pc:inkChg chg="del">
          <ac:chgData name="Anandi Dutta" userId="87eb70f522ca77d4" providerId="LiveId" clId="{61544A64-A18B-40B4-8C1D-C1F1CE51AADC}" dt="2023-07-27T15:35:13.836" v="139" actId="478"/>
          <ac:inkMkLst>
            <pc:docMk/>
            <pc:sldMk cId="3175182294" sldId="315"/>
            <ac:inkMk id="8" creationId="{0EC9CC75-D3E8-98D1-B237-C422A5907C93}"/>
          </ac:inkMkLst>
        </pc:inkChg>
        <pc:inkChg chg="del">
          <ac:chgData name="Anandi Dutta" userId="87eb70f522ca77d4" providerId="LiveId" clId="{61544A64-A18B-40B4-8C1D-C1F1CE51AADC}" dt="2023-07-27T15:35:16.736" v="140" actId="478"/>
          <ac:inkMkLst>
            <pc:docMk/>
            <pc:sldMk cId="3175182294" sldId="315"/>
            <ac:inkMk id="9" creationId="{70E88D17-DECD-0633-A3BD-2884586AEFAB}"/>
          </ac:inkMkLst>
        </pc:inkChg>
        <pc:inkChg chg="del">
          <ac:chgData name="Anandi Dutta" userId="87eb70f522ca77d4" providerId="LiveId" clId="{61544A64-A18B-40B4-8C1D-C1F1CE51AADC}" dt="2023-07-27T15:35:10.448" v="138" actId="478"/>
          <ac:inkMkLst>
            <pc:docMk/>
            <pc:sldMk cId="3175182294" sldId="315"/>
            <ac:inkMk id="10" creationId="{2DA90B53-144D-12C6-7387-F74BAA882EA9}"/>
          </ac:inkMkLst>
        </pc:inkChg>
        <pc:inkChg chg="del">
          <ac:chgData name="Anandi Dutta" userId="87eb70f522ca77d4" providerId="LiveId" clId="{61544A64-A18B-40B4-8C1D-C1F1CE51AADC}" dt="2023-07-27T15:35:22.825" v="142" actId="478"/>
          <ac:inkMkLst>
            <pc:docMk/>
            <pc:sldMk cId="3175182294" sldId="315"/>
            <ac:inkMk id="17" creationId="{1212A3F8-7667-D52A-33E9-C69B4135E064}"/>
          </ac:inkMkLst>
        </pc:inkChg>
        <pc:inkChg chg="del">
          <ac:chgData name="Anandi Dutta" userId="87eb70f522ca77d4" providerId="LiveId" clId="{61544A64-A18B-40B4-8C1D-C1F1CE51AADC}" dt="2023-07-27T15:35:19.869" v="141" actId="478"/>
          <ac:inkMkLst>
            <pc:docMk/>
            <pc:sldMk cId="3175182294" sldId="315"/>
            <ac:inkMk id="18" creationId="{A93C1B87-DBBB-29B3-628B-E2AD28C7FA84}"/>
          </ac:inkMkLst>
        </pc:inkChg>
        <pc:inkChg chg="del">
          <ac:chgData name="Anandi Dutta" userId="87eb70f522ca77d4" providerId="LiveId" clId="{61544A64-A18B-40B4-8C1D-C1F1CE51AADC}" dt="2023-07-27T15:35:28.704" v="144" actId="478"/>
          <ac:inkMkLst>
            <pc:docMk/>
            <pc:sldMk cId="3175182294" sldId="315"/>
            <ac:inkMk id="19" creationId="{36AA622D-2086-5289-D227-FA32834F6D7A}"/>
          </ac:inkMkLst>
        </pc:inkChg>
      </pc:sldChg>
      <pc:sldChg chg="delSp mod">
        <pc:chgData name="Anandi Dutta" userId="87eb70f522ca77d4" providerId="LiveId" clId="{61544A64-A18B-40B4-8C1D-C1F1CE51AADC}" dt="2023-07-27T15:38:20.717" v="183" actId="478"/>
        <pc:sldMkLst>
          <pc:docMk/>
          <pc:sldMk cId="2291055711" sldId="317"/>
        </pc:sldMkLst>
        <pc:grpChg chg="del">
          <ac:chgData name="Anandi Dutta" userId="87eb70f522ca77d4" providerId="LiveId" clId="{61544A64-A18B-40B4-8C1D-C1F1CE51AADC}" dt="2023-07-27T15:38:01.220" v="177" actId="478"/>
          <ac:grpSpMkLst>
            <pc:docMk/>
            <pc:sldMk cId="2291055711" sldId="317"/>
            <ac:grpSpMk id="27" creationId="{D4DEAE7D-6D33-88B4-1AC0-B9FEAE2CE3A9}"/>
          </ac:grpSpMkLst>
        </pc:grpChg>
        <pc:grpChg chg="del">
          <ac:chgData name="Anandi Dutta" userId="87eb70f522ca77d4" providerId="LiveId" clId="{61544A64-A18B-40B4-8C1D-C1F1CE51AADC}" dt="2023-07-27T15:38:04.094" v="178" actId="478"/>
          <ac:grpSpMkLst>
            <pc:docMk/>
            <pc:sldMk cId="2291055711" sldId="317"/>
            <ac:grpSpMk id="38" creationId="{BCC018E9-F5A6-A050-4E29-F83FFEC74DB5}"/>
          </ac:grpSpMkLst>
        </pc:grpChg>
        <pc:grpChg chg="del">
          <ac:chgData name="Anandi Dutta" userId="87eb70f522ca77d4" providerId="LiveId" clId="{61544A64-A18B-40B4-8C1D-C1F1CE51AADC}" dt="2023-07-27T15:38:20.717" v="183" actId="478"/>
          <ac:grpSpMkLst>
            <pc:docMk/>
            <pc:sldMk cId="2291055711" sldId="317"/>
            <ac:grpSpMk id="51" creationId="{737C0397-40C8-A045-5032-CE5C1382F5D9}"/>
          </ac:grpSpMkLst>
        </pc:grpChg>
        <pc:inkChg chg="del">
          <ac:chgData name="Anandi Dutta" userId="87eb70f522ca77d4" providerId="LiveId" clId="{61544A64-A18B-40B4-8C1D-C1F1CE51AADC}" dt="2023-07-27T15:38:07.081" v="179" actId="478"/>
          <ac:inkMkLst>
            <pc:docMk/>
            <pc:sldMk cId="2291055711" sldId="317"/>
            <ac:inkMk id="4" creationId="{707FE542-03BF-218A-E933-8333561A21C6}"/>
          </ac:inkMkLst>
        </pc:inkChg>
        <pc:inkChg chg="del">
          <ac:chgData name="Anandi Dutta" userId="87eb70f522ca77d4" providerId="LiveId" clId="{61544A64-A18B-40B4-8C1D-C1F1CE51AADC}" dt="2023-07-27T15:38:12.328" v="180" actId="478"/>
          <ac:inkMkLst>
            <pc:docMk/>
            <pc:sldMk cId="2291055711" sldId="317"/>
            <ac:inkMk id="5" creationId="{517306E2-25B6-E58A-6850-4747C2CDABC4}"/>
          </ac:inkMkLst>
        </pc:inkChg>
        <pc:inkChg chg="del">
          <ac:chgData name="Anandi Dutta" userId="87eb70f522ca77d4" providerId="LiveId" clId="{61544A64-A18B-40B4-8C1D-C1F1CE51AADC}" dt="2023-07-27T15:38:17.580" v="182" actId="478"/>
          <ac:inkMkLst>
            <pc:docMk/>
            <pc:sldMk cId="2291055711" sldId="317"/>
            <ac:inkMk id="48" creationId="{3E1B0D56-99B5-E337-8620-2F28BFCA37C4}"/>
          </ac:inkMkLst>
        </pc:inkChg>
        <pc:inkChg chg="del">
          <ac:chgData name="Anandi Dutta" userId="87eb70f522ca77d4" providerId="LiveId" clId="{61544A64-A18B-40B4-8C1D-C1F1CE51AADC}" dt="2023-07-27T15:38:14.965" v="181" actId="478"/>
          <ac:inkMkLst>
            <pc:docMk/>
            <pc:sldMk cId="2291055711" sldId="317"/>
            <ac:inkMk id="49" creationId="{94A867F5-7989-C7CC-8753-D7A6FE770707}"/>
          </ac:inkMkLst>
        </pc:inkChg>
      </pc:sldChg>
      <pc:sldChg chg="delSp mod">
        <pc:chgData name="Anandi Dutta" userId="87eb70f522ca77d4" providerId="LiveId" clId="{61544A64-A18B-40B4-8C1D-C1F1CE51AADC}" dt="2023-07-27T15:37:42.786" v="176" actId="478"/>
        <pc:sldMkLst>
          <pc:docMk/>
          <pc:sldMk cId="0" sldId="1157"/>
        </pc:sldMkLst>
        <pc:grpChg chg="del">
          <ac:chgData name="Anandi Dutta" userId="87eb70f522ca77d4" providerId="LiveId" clId="{61544A64-A18B-40B4-8C1D-C1F1CE51AADC}" dt="2023-07-27T15:37:30.527" v="173" actId="478"/>
          <ac:grpSpMkLst>
            <pc:docMk/>
            <pc:sldMk cId="0" sldId="1157"/>
            <ac:grpSpMk id="17" creationId="{0E8334D4-ACCC-9E25-7135-06556724AF48}"/>
          </ac:grpSpMkLst>
        </pc:grpChg>
        <pc:grpChg chg="del">
          <ac:chgData name="Anandi Dutta" userId="87eb70f522ca77d4" providerId="LiveId" clId="{61544A64-A18B-40B4-8C1D-C1F1CE51AADC}" dt="2023-07-27T15:37:35.953" v="174" actId="478"/>
          <ac:grpSpMkLst>
            <pc:docMk/>
            <pc:sldMk cId="0" sldId="1157"/>
            <ac:grpSpMk id="33" creationId="{3B01AE7A-D272-A1DF-8F3E-0E8603F8630D}"/>
          </ac:grpSpMkLst>
        </pc:grpChg>
        <pc:grpChg chg="del">
          <ac:chgData name="Anandi Dutta" userId="87eb70f522ca77d4" providerId="LiveId" clId="{61544A64-A18B-40B4-8C1D-C1F1CE51AADC}" dt="2023-07-27T15:37:39.295" v="175" actId="478"/>
          <ac:grpSpMkLst>
            <pc:docMk/>
            <pc:sldMk cId="0" sldId="1157"/>
            <ac:grpSpMk id="43" creationId="{9D1B343D-5AE0-8431-A7A2-8F28EEC8D8BA}"/>
          </ac:grpSpMkLst>
        </pc:grpChg>
        <pc:inkChg chg="del">
          <ac:chgData name="Anandi Dutta" userId="87eb70f522ca77d4" providerId="LiveId" clId="{61544A64-A18B-40B4-8C1D-C1F1CE51AADC}" dt="2023-07-27T15:37:42.786" v="176" actId="478"/>
          <ac:inkMkLst>
            <pc:docMk/>
            <pc:sldMk cId="0" sldId="1157"/>
            <ac:inkMk id="2" creationId="{44A06BD1-7DC0-2371-6979-63822EC3D602}"/>
          </ac:inkMkLst>
        </pc:inkChg>
      </pc:sldChg>
      <pc:sldChg chg="delSp mod">
        <pc:chgData name="Anandi Dutta" userId="87eb70f522ca77d4" providerId="LiveId" clId="{61544A64-A18B-40B4-8C1D-C1F1CE51AADC}" dt="2023-07-27T15:36:42.337" v="162" actId="478"/>
        <pc:sldMkLst>
          <pc:docMk/>
          <pc:sldMk cId="0" sldId="1164"/>
        </pc:sldMkLst>
        <pc:grpChg chg="del">
          <ac:chgData name="Anandi Dutta" userId="87eb70f522ca77d4" providerId="LiveId" clId="{61544A64-A18B-40B4-8C1D-C1F1CE51AADC}" dt="2023-07-27T15:36:27.519" v="157" actId="478"/>
          <ac:grpSpMkLst>
            <pc:docMk/>
            <pc:sldMk cId="0" sldId="1164"/>
            <ac:grpSpMk id="7" creationId="{0D1123FB-4532-615B-04EC-7AF1FF3DE88D}"/>
          </ac:grpSpMkLst>
        </pc:grpChg>
        <pc:grpChg chg="del">
          <ac:chgData name="Anandi Dutta" userId="87eb70f522ca77d4" providerId="LiveId" clId="{61544A64-A18B-40B4-8C1D-C1F1CE51AADC}" dt="2023-07-27T15:36:33.651" v="159" actId="478"/>
          <ac:grpSpMkLst>
            <pc:docMk/>
            <pc:sldMk cId="0" sldId="1164"/>
            <ac:grpSpMk id="18" creationId="{9441E73B-31EC-CD59-1322-CBE0C9C49E00}"/>
          </ac:grpSpMkLst>
        </pc:grpChg>
        <pc:inkChg chg="del">
          <ac:chgData name="Anandi Dutta" userId="87eb70f522ca77d4" providerId="LiveId" clId="{61544A64-A18B-40B4-8C1D-C1F1CE51AADC}" dt="2023-07-27T15:36:30.243" v="158" actId="478"/>
          <ac:inkMkLst>
            <pc:docMk/>
            <pc:sldMk cId="0" sldId="1164"/>
            <ac:inkMk id="8" creationId="{35B49A10-B9AB-CE4B-0DA5-D4A9A57967E7}"/>
          </ac:inkMkLst>
        </pc:inkChg>
        <pc:inkChg chg="del">
          <ac:chgData name="Anandi Dutta" userId="87eb70f522ca77d4" providerId="LiveId" clId="{61544A64-A18B-40B4-8C1D-C1F1CE51AADC}" dt="2023-07-27T15:36:39.840" v="161" actId="478"/>
          <ac:inkMkLst>
            <pc:docMk/>
            <pc:sldMk cId="0" sldId="1164"/>
            <ac:inkMk id="9" creationId="{203DFE7D-935E-CF02-447C-787B6B812503}"/>
          </ac:inkMkLst>
        </pc:inkChg>
        <pc:inkChg chg="del">
          <ac:chgData name="Anandi Dutta" userId="87eb70f522ca77d4" providerId="LiveId" clId="{61544A64-A18B-40B4-8C1D-C1F1CE51AADC}" dt="2023-07-27T15:36:42.337" v="162" actId="478"/>
          <ac:inkMkLst>
            <pc:docMk/>
            <pc:sldMk cId="0" sldId="1164"/>
            <ac:inkMk id="10" creationId="{EAE76550-5386-63E4-CD64-0AF9AF407D6A}"/>
          </ac:inkMkLst>
        </pc:inkChg>
        <pc:inkChg chg="del">
          <ac:chgData name="Anandi Dutta" userId="87eb70f522ca77d4" providerId="LiveId" clId="{61544A64-A18B-40B4-8C1D-C1F1CE51AADC}" dt="2023-07-27T15:36:36.110" v="160" actId="478"/>
          <ac:inkMkLst>
            <pc:docMk/>
            <pc:sldMk cId="0" sldId="1164"/>
            <ac:inkMk id="15" creationId="{CE7D5316-0B52-3FA1-C5C5-8D1E4E3284BB}"/>
          </ac:inkMkLst>
        </pc:inkChg>
      </pc:sldChg>
      <pc:sldChg chg="delSp mod">
        <pc:chgData name="Anandi Dutta" userId="87eb70f522ca77d4" providerId="LiveId" clId="{61544A64-A18B-40B4-8C1D-C1F1CE51AADC}" dt="2023-07-27T15:37:00.848" v="167" actId="478"/>
        <pc:sldMkLst>
          <pc:docMk/>
          <pc:sldMk cId="0" sldId="1188"/>
        </pc:sldMkLst>
        <pc:inkChg chg="del">
          <ac:chgData name="Anandi Dutta" userId="87eb70f522ca77d4" providerId="LiveId" clId="{61544A64-A18B-40B4-8C1D-C1F1CE51AADC}" dt="2023-07-27T15:36:49.474" v="163" actId="478"/>
          <ac:inkMkLst>
            <pc:docMk/>
            <pc:sldMk cId="0" sldId="1188"/>
            <ac:inkMk id="3" creationId="{E48F271C-A658-FD14-870F-C966EFE3328C}"/>
          </ac:inkMkLst>
        </pc:inkChg>
        <pc:inkChg chg="del">
          <ac:chgData name="Anandi Dutta" userId="87eb70f522ca77d4" providerId="LiveId" clId="{61544A64-A18B-40B4-8C1D-C1F1CE51AADC}" dt="2023-07-27T15:37:00.848" v="167" actId="478"/>
          <ac:inkMkLst>
            <pc:docMk/>
            <pc:sldMk cId="0" sldId="1188"/>
            <ac:inkMk id="4" creationId="{B31F84B9-9402-2AD9-DEC0-9C4069AEBE80}"/>
          </ac:inkMkLst>
        </pc:inkChg>
        <pc:inkChg chg="del">
          <ac:chgData name="Anandi Dutta" userId="87eb70f522ca77d4" providerId="LiveId" clId="{61544A64-A18B-40B4-8C1D-C1F1CE51AADC}" dt="2023-07-27T15:36:57.617" v="166" actId="478"/>
          <ac:inkMkLst>
            <pc:docMk/>
            <pc:sldMk cId="0" sldId="1188"/>
            <ac:inkMk id="5" creationId="{089F2975-30C7-E922-2926-2997920F80AB}"/>
          </ac:inkMkLst>
        </pc:inkChg>
        <pc:inkChg chg="del">
          <ac:chgData name="Anandi Dutta" userId="87eb70f522ca77d4" providerId="LiveId" clId="{61544A64-A18B-40B4-8C1D-C1F1CE51AADC}" dt="2023-07-27T15:36:54.569" v="165" actId="478"/>
          <ac:inkMkLst>
            <pc:docMk/>
            <pc:sldMk cId="0" sldId="1188"/>
            <ac:inkMk id="6" creationId="{6F64A038-0AC4-AE98-211B-6B73E782F1E2}"/>
          </ac:inkMkLst>
        </pc:inkChg>
        <pc:inkChg chg="del">
          <ac:chgData name="Anandi Dutta" userId="87eb70f522ca77d4" providerId="LiveId" clId="{61544A64-A18B-40B4-8C1D-C1F1CE51AADC}" dt="2023-07-27T15:36:52.139" v="164" actId="478"/>
          <ac:inkMkLst>
            <pc:docMk/>
            <pc:sldMk cId="0" sldId="1188"/>
            <ac:inkMk id="7" creationId="{C1482445-3AAF-2A20-EA8C-144E228E505D}"/>
          </ac:inkMkLst>
        </pc:inkChg>
      </pc:sldChg>
      <pc:sldChg chg="delSp mod">
        <pc:chgData name="Anandi Dutta" userId="87eb70f522ca77d4" providerId="LiveId" clId="{61544A64-A18B-40B4-8C1D-C1F1CE51AADC}" dt="2023-07-27T15:36:19.388" v="156" actId="478"/>
        <pc:sldMkLst>
          <pc:docMk/>
          <pc:sldMk cId="0" sldId="1218"/>
        </pc:sldMkLst>
        <pc:inkChg chg="del">
          <ac:chgData name="Anandi Dutta" userId="87eb70f522ca77d4" providerId="LiveId" clId="{61544A64-A18B-40B4-8C1D-C1F1CE51AADC}" dt="2023-07-27T15:36:19.388" v="156" actId="478"/>
          <ac:inkMkLst>
            <pc:docMk/>
            <pc:sldMk cId="0" sldId="1218"/>
            <ac:inkMk id="4" creationId="{AA4A7A85-F5B8-0ACC-48CD-C5D3AF4A34A1}"/>
          </ac:inkMkLst>
        </pc:inkChg>
      </pc:sldChg>
      <pc:sldChg chg="delSp mod">
        <pc:chgData name="Anandi Dutta" userId="87eb70f522ca77d4" providerId="LiveId" clId="{61544A64-A18B-40B4-8C1D-C1F1CE51AADC}" dt="2023-07-27T15:36:14.497" v="155" actId="478"/>
        <pc:sldMkLst>
          <pc:docMk/>
          <pc:sldMk cId="0" sldId="1231"/>
        </pc:sldMkLst>
        <pc:grpChg chg="del">
          <ac:chgData name="Anandi Dutta" userId="87eb70f522ca77d4" providerId="LiveId" clId="{61544A64-A18B-40B4-8C1D-C1F1CE51AADC}" dt="2023-07-27T15:36:11.831" v="154" actId="478"/>
          <ac:grpSpMkLst>
            <pc:docMk/>
            <pc:sldMk cId="0" sldId="1231"/>
            <ac:grpSpMk id="34" creationId="{895A8930-C36C-A5AB-8CFB-39624D076D57}"/>
          </ac:grpSpMkLst>
        </pc:grpChg>
        <pc:grpChg chg="del">
          <ac:chgData name="Anandi Dutta" userId="87eb70f522ca77d4" providerId="LiveId" clId="{61544A64-A18B-40B4-8C1D-C1F1CE51AADC}" dt="2023-07-27T15:36:14.497" v="155" actId="478"/>
          <ac:grpSpMkLst>
            <pc:docMk/>
            <pc:sldMk cId="0" sldId="1231"/>
            <ac:grpSpMk id="38" creationId="{C32B68AD-1BE6-3B6D-FE3D-20E0501E7D76}"/>
          </ac:grpSpMkLst>
        </pc:grpChg>
        <pc:inkChg chg="del">
          <ac:chgData name="Anandi Dutta" userId="87eb70f522ca77d4" providerId="LiveId" clId="{61544A64-A18B-40B4-8C1D-C1F1CE51AADC}" dt="2023-07-27T15:36:07.567" v="153" actId="478"/>
          <ac:inkMkLst>
            <pc:docMk/>
            <pc:sldMk cId="0" sldId="1231"/>
            <ac:inkMk id="9" creationId="{12F2BFA0-873B-61C9-2270-E17A1B728E80}"/>
          </ac:inkMkLst>
        </pc:inkChg>
        <pc:inkChg chg="del">
          <ac:chgData name="Anandi Dutta" userId="87eb70f522ca77d4" providerId="LiveId" clId="{61544A64-A18B-40B4-8C1D-C1F1CE51AADC}" dt="2023-07-27T15:36:04.264" v="152" actId="478"/>
          <ac:inkMkLst>
            <pc:docMk/>
            <pc:sldMk cId="0" sldId="1231"/>
            <ac:inkMk id="39" creationId="{47D55F4F-F596-8F2D-754A-091F33670B0F}"/>
          </ac:inkMkLst>
        </pc:inkChg>
      </pc:sldChg>
      <pc:sldChg chg="delSp mod">
        <pc:chgData name="Anandi Dutta" userId="87eb70f522ca77d4" providerId="LiveId" clId="{61544A64-A18B-40B4-8C1D-C1F1CE51AADC}" dt="2023-07-27T15:35:57.419" v="151" actId="478"/>
        <pc:sldMkLst>
          <pc:docMk/>
          <pc:sldMk cId="0" sldId="1305"/>
        </pc:sldMkLst>
        <pc:grpChg chg="del">
          <ac:chgData name="Anandi Dutta" userId="87eb70f522ca77d4" providerId="LiveId" clId="{61544A64-A18B-40B4-8C1D-C1F1CE51AADC}" dt="2023-07-27T15:35:57.419" v="151" actId="478"/>
          <ac:grpSpMkLst>
            <pc:docMk/>
            <pc:sldMk cId="0" sldId="1305"/>
            <ac:grpSpMk id="38" creationId="{EC854F3B-F7DC-A058-73D7-8605BCA218B8}"/>
          </ac:grpSpMkLst>
        </pc:grpChg>
      </pc:sldChg>
      <pc:sldChg chg="delSp mod">
        <pc:chgData name="Anandi Dutta" userId="87eb70f522ca77d4" providerId="LiveId" clId="{61544A64-A18B-40B4-8C1D-C1F1CE51AADC}" dt="2023-07-27T15:37:24.235" v="172" actId="478"/>
        <pc:sldMkLst>
          <pc:docMk/>
          <pc:sldMk cId="193517108" sldId="1339"/>
        </pc:sldMkLst>
        <pc:inkChg chg="del">
          <ac:chgData name="Anandi Dutta" userId="87eb70f522ca77d4" providerId="LiveId" clId="{61544A64-A18B-40B4-8C1D-C1F1CE51AADC}" dt="2023-07-27T15:37:24.235" v="172" actId="478"/>
          <ac:inkMkLst>
            <pc:docMk/>
            <pc:sldMk cId="193517108" sldId="1339"/>
            <ac:inkMk id="3" creationId="{021368AA-B562-5C56-D616-4B1528333978}"/>
          </ac:inkMkLst>
        </pc:inkChg>
      </pc:sldChg>
      <pc:sldChg chg="delSp mod">
        <pc:chgData name="Anandi Dutta" userId="87eb70f522ca77d4" providerId="LiveId" clId="{61544A64-A18B-40B4-8C1D-C1F1CE51AADC}" dt="2023-07-27T15:37:19.391" v="171" actId="478"/>
        <pc:sldMkLst>
          <pc:docMk/>
          <pc:sldMk cId="1018777748" sldId="1340"/>
        </pc:sldMkLst>
        <pc:grpChg chg="del">
          <ac:chgData name="Anandi Dutta" userId="87eb70f522ca77d4" providerId="LiveId" clId="{61544A64-A18B-40B4-8C1D-C1F1CE51AADC}" dt="2023-07-27T15:37:19.391" v="171" actId="478"/>
          <ac:grpSpMkLst>
            <pc:docMk/>
            <pc:sldMk cId="1018777748" sldId="1340"/>
            <ac:grpSpMk id="8" creationId="{72222E05-876A-BA38-BC63-967FE4D643BA}"/>
          </ac:grpSpMkLst>
        </pc:grpChg>
      </pc:sldChg>
      <pc:sldChg chg="delSp mod">
        <pc:chgData name="Anandi Dutta" userId="87eb70f522ca77d4" providerId="LiveId" clId="{61544A64-A18B-40B4-8C1D-C1F1CE51AADC}" dt="2023-07-27T15:37:13.525" v="170" actId="478"/>
        <pc:sldMkLst>
          <pc:docMk/>
          <pc:sldMk cId="3045020588" sldId="1341"/>
        </pc:sldMkLst>
        <pc:inkChg chg="del">
          <ac:chgData name="Anandi Dutta" userId="87eb70f522ca77d4" providerId="LiveId" clId="{61544A64-A18B-40B4-8C1D-C1F1CE51AADC}" dt="2023-07-27T15:37:10.726" v="169" actId="478"/>
          <ac:inkMkLst>
            <pc:docMk/>
            <pc:sldMk cId="3045020588" sldId="1341"/>
            <ac:inkMk id="4" creationId="{24A56AE0-EAA6-C826-E8EB-BA4E14A22B8A}"/>
          </ac:inkMkLst>
        </pc:inkChg>
        <pc:inkChg chg="del">
          <ac:chgData name="Anandi Dutta" userId="87eb70f522ca77d4" providerId="LiveId" clId="{61544A64-A18B-40B4-8C1D-C1F1CE51AADC}" dt="2023-07-27T15:37:13.525" v="170" actId="478"/>
          <ac:inkMkLst>
            <pc:docMk/>
            <pc:sldMk cId="3045020588" sldId="1341"/>
            <ac:inkMk id="8" creationId="{D7EABD6B-F7A2-D499-7B27-62CD7F42E8CD}"/>
          </ac:inkMkLst>
        </pc:inkChg>
      </pc:sldChg>
      <pc:sldChg chg="delSp mod">
        <pc:chgData name="Anandi Dutta" userId="87eb70f522ca77d4" providerId="LiveId" clId="{61544A64-A18B-40B4-8C1D-C1F1CE51AADC}" dt="2023-07-27T15:37:06.181" v="168" actId="478"/>
        <pc:sldMkLst>
          <pc:docMk/>
          <pc:sldMk cId="75363662" sldId="1342"/>
        </pc:sldMkLst>
        <pc:inkChg chg="del">
          <ac:chgData name="Anandi Dutta" userId="87eb70f522ca77d4" providerId="LiveId" clId="{61544A64-A18B-40B4-8C1D-C1F1CE51AADC}" dt="2023-07-27T15:37:06.181" v="168" actId="478"/>
          <ac:inkMkLst>
            <pc:docMk/>
            <pc:sldMk cId="75363662" sldId="1342"/>
            <ac:inkMk id="6" creationId="{F80070E0-DFAA-097E-7415-61BCC6D557DE}"/>
          </ac:inkMkLst>
        </pc:inkChg>
      </pc:sldChg>
      <pc:sldChg chg="modSp new mod ord">
        <pc:chgData name="Anandi Dutta" userId="87eb70f522ca77d4" providerId="LiveId" clId="{61544A64-A18B-40B4-8C1D-C1F1CE51AADC}" dt="2023-07-27T15:28:46.495" v="67"/>
        <pc:sldMkLst>
          <pc:docMk/>
          <pc:sldMk cId="1656871220" sldId="1345"/>
        </pc:sldMkLst>
        <pc:spChg chg="mod">
          <ac:chgData name="Anandi Dutta" userId="87eb70f522ca77d4" providerId="LiveId" clId="{61544A64-A18B-40B4-8C1D-C1F1CE51AADC}" dt="2023-07-27T15:28:42.153" v="65" actId="20577"/>
          <ac:spMkLst>
            <pc:docMk/>
            <pc:sldMk cId="1656871220" sldId="1345"/>
            <ac:spMk id="2" creationId="{10DAF8AF-5623-0D52-CC2A-A381773AB1B5}"/>
          </ac:spMkLst>
        </pc:spChg>
      </pc:sldChg>
      <pc:sldChg chg="modSp new mod">
        <pc:chgData name="Anandi Dutta" userId="87eb70f522ca77d4" providerId="LiveId" clId="{61544A64-A18B-40B4-8C1D-C1F1CE51AADC}" dt="2023-07-27T15:31:40.437" v="112" actId="20577"/>
        <pc:sldMkLst>
          <pc:docMk/>
          <pc:sldMk cId="3529619849" sldId="1346"/>
        </pc:sldMkLst>
        <pc:spChg chg="mod">
          <ac:chgData name="Anandi Dutta" userId="87eb70f522ca77d4" providerId="LiveId" clId="{61544A64-A18B-40B4-8C1D-C1F1CE51AADC}" dt="2023-07-27T15:31:40.437" v="112" actId="20577"/>
          <ac:spMkLst>
            <pc:docMk/>
            <pc:sldMk cId="3529619849" sldId="1346"/>
            <ac:spMk id="2" creationId="{69B8F1EB-99E5-C209-5373-4890038559AD}"/>
          </ac:spMkLst>
        </pc:spChg>
        <pc:spChg chg="mod">
          <ac:chgData name="Anandi Dutta" userId="87eb70f522ca77d4" providerId="LiveId" clId="{61544A64-A18B-40B4-8C1D-C1F1CE51AADC}" dt="2023-07-27T15:31:08.680" v="104" actId="113"/>
          <ac:spMkLst>
            <pc:docMk/>
            <pc:sldMk cId="3529619849" sldId="1346"/>
            <ac:spMk id="3" creationId="{78B41EDC-FA47-2D80-19AF-5BEE6E95C726}"/>
          </ac:spMkLst>
        </pc:spChg>
      </pc:sldChg>
      <pc:sldChg chg="modSp new mod">
        <pc:chgData name="Anandi Dutta" userId="87eb70f522ca77d4" providerId="LiveId" clId="{61544A64-A18B-40B4-8C1D-C1F1CE51AADC}" dt="2023-07-27T15:33:13.761" v="134" actId="207"/>
        <pc:sldMkLst>
          <pc:docMk/>
          <pc:sldMk cId="3744506231" sldId="1347"/>
        </pc:sldMkLst>
        <pc:spChg chg="mod">
          <ac:chgData name="Anandi Dutta" userId="87eb70f522ca77d4" providerId="LiveId" clId="{61544A64-A18B-40B4-8C1D-C1F1CE51AADC}" dt="2023-07-27T15:31:48.216" v="117" actId="20577"/>
          <ac:spMkLst>
            <pc:docMk/>
            <pc:sldMk cId="3744506231" sldId="1347"/>
            <ac:spMk id="2" creationId="{51946839-A163-8452-D9F1-91C99F042328}"/>
          </ac:spMkLst>
        </pc:spChg>
        <pc:spChg chg="mod">
          <ac:chgData name="Anandi Dutta" userId="87eb70f522ca77d4" providerId="LiveId" clId="{61544A64-A18B-40B4-8C1D-C1F1CE51AADC}" dt="2023-07-27T15:33:13.761" v="134" actId="207"/>
          <ac:spMkLst>
            <pc:docMk/>
            <pc:sldMk cId="3744506231" sldId="1347"/>
            <ac:spMk id="3" creationId="{B4ACE38B-E49D-089B-8185-2E37DF5C12E9}"/>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Macintosh%20HD:Users:droh:Google%20Drive:ics3:mem:cpumemgap.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8880015299171499"/>
          <c:y val="6.0185185185185203E-2"/>
          <c:w val="0.51180020900165302"/>
          <c:h val="0.80722222222222195"/>
        </c:manualLayout>
      </c:layout>
      <c:lineChart>
        <c:grouping val="standard"/>
        <c:varyColors val="0"/>
        <c:ser>
          <c:idx val="0"/>
          <c:order val="0"/>
          <c:tx>
            <c:strRef>
              <c:f>data!$B$1</c:f>
              <c:strCache>
                <c:ptCount val="1"/>
                <c:pt idx="0">
                  <c:v>Disk seek time</c:v>
                </c:pt>
              </c:strCache>
            </c:strRef>
          </c:tx>
          <c:spPr>
            <a:ln w="12700" cmpd="sng">
              <a:solidFill>
                <a:schemeClr val="tx1"/>
              </a:solidFill>
            </a:ln>
          </c:spPr>
          <c:marker>
            <c:symbol val="diamond"/>
            <c:size val="8"/>
            <c:spPr>
              <a:solidFill>
                <a:schemeClr val="tx1"/>
              </a:solidFill>
              <a:ln>
                <a:noFill/>
              </a:ln>
            </c:spPr>
          </c:marker>
          <c:cat>
            <c:numRef>
              <c:f>data!$A$2:$A$9</c:f>
              <c:numCache>
                <c:formatCode>General</c:formatCode>
                <c:ptCount val="8"/>
                <c:pt idx="0">
                  <c:v>1985</c:v>
                </c:pt>
                <c:pt idx="1">
                  <c:v>1990</c:v>
                </c:pt>
                <c:pt idx="2">
                  <c:v>1995</c:v>
                </c:pt>
                <c:pt idx="3">
                  <c:v>2000</c:v>
                </c:pt>
                <c:pt idx="4">
                  <c:v>2003</c:v>
                </c:pt>
                <c:pt idx="5">
                  <c:v>2005</c:v>
                </c:pt>
                <c:pt idx="6">
                  <c:v>2010</c:v>
                </c:pt>
                <c:pt idx="7">
                  <c:v>2015</c:v>
                </c:pt>
              </c:numCache>
            </c:numRef>
          </c:cat>
          <c:val>
            <c:numRef>
              <c:f>data!$B$2:$B$9</c:f>
              <c:numCache>
                <c:formatCode>#,##0</c:formatCode>
                <c:ptCount val="8"/>
                <c:pt idx="0">
                  <c:v>75000000</c:v>
                </c:pt>
                <c:pt idx="1">
                  <c:v>28000000</c:v>
                </c:pt>
                <c:pt idx="2">
                  <c:v>10000000</c:v>
                </c:pt>
                <c:pt idx="3">
                  <c:v>8000000</c:v>
                </c:pt>
                <c:pt idx="4">
                  <c:v>6000000</c:v>
                </c:pt>
                <c:pt idx="5">
                  <c:v>5000000</c:v>
                </c:pt>
                <c:pt idx="6">
                  <c:v>3000000</c:v>
                </c:pt>
                <c:pt idx="7">
                  <c:v>3000000</c:v>
                </c:pt>
              </c:numCache>
            </c:numRef>
          </c:val>
          <c:smooth val="0"/>
          <c:extLst>
            <c:ext xmlns:c16="http://schemas.microsoft.com/office/drawing/2014/chart" uri="{C3380CC4-5D6E-409C-BE32-E72D297353CC}">
              <c16:uniqueId val="{00000000-4C06-4628-BA3F-E4C3F1D541F9}"/>
            </c:ext>
          </c:extLst>
        </c:ser>
        <c:ser>
          <c:idx val="1"/>
          <c:order val="1"/>
          <c:tx>
            <c:strRef>
              <c:f>data!$C$1</c:f>
              <c:strCache>
                <c:ptCount val="1"/>
                <c:pt idx="0">
                  <c:v>SSD access time</c:v>
                </c:pt>
              </c:strCache>
            </c:strRef>
          </c:tx>
          <c:spPr>
            <a:ln w="12700">
              <a:solidFill>
                <a:schemeClr val="tx1"/>
              </a:solidFill>
            </a:ln>
          </c:spPr>
          <c:marker>
            <c:symbol val="triangle"/>
            <c:size val="8"/>
            <c:spPr>
              <a:solidFill>
                <a:schemeClr val="tx1"/>
              </a:solidFill>
              <a:ln>
                <a:noFill/>
              </a:ln>
            </c:spPr>
          </c:marker>
          <c:cat>
            <c:numRef>
              <c:f>data!$A$2:$A$9</c:f>
              <c:numCache>
                <c:formatCode>General</c:formatCode>
                <c:ptCount val="8"/>
                <c:pt idx="0">
                  <c:v>1985</c:v>
                </c:pt>
                <c:pt idx="1">
                  <c:v>1990</c:v>
                </c:pt>
                <c:pt idx="2">
                  <c:v>1995</c:v>
                </c:pt>
                <c:pt idx="3">
                  <c:v>2000</c:v>
                </c:pt>
                <c:pt idx="4">
                  <c:v>2003</c:v>
                </c:pt>
                <c:pt idx="5">
                  <c:v>2005</c:v>
                </c:pt>
                <c:pt idx="6">
                  <c:v>2010</c:v>
                </c:pt>
                <c:pt idx="7">
                  <c:v>2015</c:v>
                </c:pt>
              </c:numCache>
            </c:numRef>
          </c:cat>
          <c:val>
            <c:numRef>
              <c:f>data!$C$2:$C$9</c:f>
              <c:numCache>
                <c:formatCode>General</c:formatCode>
                <c:ptCount val="8"/>
                <c:pt idx="7" formatCode="#,##0">
                  <c:v>50000</c:v>
                </c:pt>
              </c:numCache>
            </c:numRef>
          </c:val>
          <c:smooth val="0"/>
          <c:extLst>
            <c:ext xmlns:c16="http://schemas.microsoft.com/office/drawing/2014/chart" uri="{C3380CC4-5D6E-409C-BE32-E72D297353CC}">
              <c16:uniqueId val="{00000001-4C06-4628-BA3F-E4C3F1D541F9}"/>
            </c:ext>
          </c:extLst>
        </c:ser>
        <c:ser>
          <c:idx val="3"/>
          <c:order val="2"/>
          <c:tx>
            <c:strRef>
              <c:f>data!$D$1</c:f>
              <c:strCache>
                <c:ptCount val="1"/>
                <c:pt idx="0">
                  <c:v>DRAM access time</c:v>
                </c:pt>
              </c:strCache>
            </c:strRef>
          </c:tx>
          <c:spPr>
            <a:ln w="12700">
              <a:solidFill>
                <a:schemeClr val="tx1"/>
              </a:solidFill>
            </a:ln>
          </c:spPr>
          <c:marker>
            <c:symbol val="square"/>
            <c:size val="8"/>
            <c:spPr>
              <a:solidFill>
                <a:schemeClr val="tx1"/>
              </a:solidFill>
              <a:ln>
                <a:noFill/>
              </a:ln>
            </c:spPr>
          </c:marker>
          <c:cat>
            <c:numRef>
              <c:f>data!$A$2:$A$9</c:f>
              <c:numCache>
                <c:formatCode>General</c:formatCode>
                <c:ptCount val="8"/>
                <c:pt idx="0">
                  <c:v>1985</c:v>
                </c:pt>
                <c:pt idx="1">
                  <c:v>1990</c:v>
                </c:pt>
                <c:pt idx="2">
                  <c:v>1995</c:v>
                </c:pt>
                <c:pt idx="3">
                  <c:v>2000</c:v>
                </c:pt>
                <c:pt idx="4">
                  <c:v>2003</c:v>
                </c:pt>
                <c:pt idx="5">
                  <c:v>2005</c:v>
                </c:pt>
                <c:pt idx="6">
                  <c:v>2010</c:v>
                </c:pt>
                <c:pt idx="7">
                  <c:v>2015</c:v>
                </c:pt>
              </c:numCache>
            </c:numRef>
          </c:cat>
          <c:val>
            <c:numRef>
              <c:f>data!$D$2:$D$9</c:f>
              <c:numCache>
                <c:formatCode>#,##0</c:formatCode>
                <c:ptCount val="8"/>
                <c:pt idx="0" formatCode="General">
                  <c:v>200</c:v>
                </c:pt>
                <c:pt idx="1">
                  <c:v>100</c:v>
                </c:pt>
                <c:pt idx="2" formatCode="General">
                  <c:v>70</c:v>
                </c:pt>
                <c:pt idx="3" formatCode="General">
                  <c:v>60</c:v>
                </c:pt>
                <c:pt idx="4" formatCode="General">
                  <c:v>55</c:v>
                </c:pt>
                <c:pt idx="5" formatCode="General">
                  <c:v>50</c:v>
                </c:pt>
                <c:pt idx="6" formatCode="General">
                  <c:v>40</c:v>
                </c:pt>
                <c:pt idx="7" formatCode="General">
                  <c:v>20</c:v>
                </c:pt>
              </c:numCache>
            </c:numRef>
          </c:val>
          <c:smooth val="0"/>
          <c:extLst>
            <c:ext xmlns:c16="http://schemas.microsoft.com/office/drawing/2014/chart" uri="{C3380CC4-5D6E-409C-BE32-E72D297353CC}">
              <c16:uniqueId val="{00000002-4C06-4628-BA3F-E4C3F1D541F9}"/>
            </c:ext>
          </c:extLst>
        </c:ser>
        <c:ser>
          <c:idx val="4"/>
          <c:order val="3"/>
          <c:tx>
            <c:strRef>
              <c:f>data!$E$1</c:f>
              <c:strCache>
                <c:ptCount val="1"/>
                <c:pt idx="0">
                  <c:v>SRAM access time</c:v>
                </c:pt>
              </c:strCache>
            </c:strRef>
          </c:tx>
          <c:spPr>
            <a:ln w="12700">
              <a:solidFill>
                <a:schemeClr val="tx1"/>
              </a:solidFill>
            </a:ln>
          </c:spPr>
          <c:marker>
            <c:symbol val="circle"/>
            <c:size val="8"/>
            <c:spPr>
              <a:solidFill>
                <a:schemeClr val="tx1"/>
              </a:solidFill>
              <a:ln>
                <a:noFill/>
              </a:ln>
            </c:spPr>
          </c:marker>
          <c:cat>
            <c:numRef>
              <c:f>data!$A$2:$A$9</c:f>
              <c:numCache>
                <c:formatCode>General</c:formatCode>
                <c:ptCount val="8"/>
                <c:pt idx="0">
                  <c:v>1985</c:v>
                </c:pt>
                <c:pt idx="1">
                  <c:v>1990</c:v>
                </c:pt>
                <c:pt idx="2">
                  <c:v>1995</c:v>
                </c:pt>
                <c:pt idx="3">
                  <c:v>2000</c:v>
                </c:pt>
                <c:pt idx="4">
                  <c:v>2003</c:v>
                </c:pt>
                <c:pt idx="5">
                  <c:v>2005</c:v>
                </c:pt>
                <c:pt idx="6">
                  <c:v>2010</c:v>
                </c:pt>
                <c:pt idx="7">
                  <c:v>2015</c:v>
                </c:pt>
              </c:numCache>
            </c:numRef>
          </c:cat>
          <c:val>
            <c:numRef>
              <c:f>data!$E$2:$E$9</c:f>
              <c:numCache>
                <c:formatCode>General</c:formatCode>
                <c:ptCount val="8"/>
                <c:pt idx="0">
                  <c:v>150</c:v>
                </c:pt>
                <c:pt idx="1">
                  <c:v>35</c:v>
                </c:pt>
                <c:pt idx="2">
                  <c:v>15</c:v>
                </c:pt>
                <c:pt idx="3">
                  <c:v>3</c:v>
                </c:pt>
                <c:pt idx="4">
                  <c:v>2.5</c:v>
                </c:pt>
                <c:pt idx="5">
                  <c:v>2</c:v>
                </c:pt>
                <c:pt idx="6">
                  <c:v>1.5</c:v>
                </c:pt>
                <c:pt idx="7">
                  <c:v>1.3</c:v>
                </c:pt>
              </c:numCache>
            </c:numRef>
          </c:val>
          <c:smooth val="0"/>
          <c:extLst>
            <c:ext xmlns:c16="http://schemas.microsoft.com/office/drawing/2014/chart" uri="{C3380CC4-5D6E-409C-BE32-E72D297353CC}">
              <c16:uniqueId val="{00000003-4C06-4628-BA3F-E4C3F1D541F9}"/>
            </c:ext>
          </c:extLst>
        </c:ser>
        <c:ser>
          <c:idx val="5"/>
          <c:order val="4"/>
          <c:tx>
            <c:strRef>
              <c:f>data!$F$1</c:f>
              <c:strCache>
                <c:ptCount val="1"/>
                <c:pt idx="0">
                  <c:v>CPU cycle time</c:v>
                </c:pt>
              </c:strCache>
            </c:strRef>
          </c:tx>
          <c:spPr>
            <a:ln w="12700">
              <a:solidFill>
                <a:schemeClr val="tx1"/>
              </a:solidFill>
            </a:ln>
          </c:spPr>
          <c:marker>
            <c:symbol val="square"/>
            <c:size val="8"/>
            <c:spPr>
              <a:solidFill>
                <a:schemeClr val="bg1"/>
              </a:solidFill>
              <a:ln>
                <a:solidFill>
                  <a:schemeClr val="tx1"/>
                </a:solidFill>
              </a:ln>
            </c:spPr>
          </c:marker>
          <c:cat>
            <c:numRef>
              <c:f>data!$A$2:$A$9</c:f>
              <c:numCache>
                <c:formatCode>General</c:formatCode>
                <c:ptCount val="8"/>
                <c:pt idx="0">
                  <c:v>1985</c:v>
                </c:pt>
                <c:pt idx="1">
                  <c:v>1990</c:v>
                </c:pt>
                <c:pt idx="2">
                  <c:v>1995</c:v>
                </c:pt>
                <c:pt idx="3">
                  <c:v>2000</c:v>
                </c:pt>
                <c:pt idx="4">
                  <c:v>2003</c:v>
                </c:pt>
                <c:pt idx="5">
                  <c:v>2005</c:v>
                </c:pt>
                <c:pt idx="6">
                  <c:v>2010</c:v>
                </c:pt>
                <c:pt idx="7">
                  <c:v>2015</c:v>
                </c:pt>
              </c:numCache>
            </c:numRef>
          </c:cat>
          <c:val>
            <c:numRef>
              <c:f>data!$F$2:$F$9</c:f>
              <c:numCache>
                <c:formatCode>General</c:formatCode>
                <c:ptCount val="8"/>
                <c:pt idx="0">
                  <c:v>166</c:v>
                </c:pt>
                <c:pt idx="1">
                  <c:v>50</c:v>
                </c:pt>
                <c:pt idx="2">
                  <c:v>6</c:v>
                </c:pt>
                <c:pt idx="3">
                  <c:v>1.6</c:v>
                </c:pt>
                <c:pt idx="4">
                  <c:v>0.3</c:v>
                </c:pt>
                <c:pt idx="5">
                  <c:v>0.5</c:v>
                </c:pt>
                <c:pt idx="6">
                  <c:v>0.4</c:v>
                </c:pt>
                <c:pt idx="7">
                  <c:v>0.33</c:v>
                </c:pt>
              </c:numCache>
            </c:numRef>
          </c:val>
          <c:smooth val="0"/>
          <c:extLst>
            <c:ext xmlns:c16="http://schemas.microsoft.com/office/drawing/2014/chart" uri="{C3380CC4-5D6E-409C-BE32-E72D297353CC}">
              <c16:uniqueId val="{00000004-4C06-4628-BA3F-E4C3F1D541F9}"/>
            </c:ext>
          </c:extLst>
        </c:ser>
        <c:ser>
          <c:idx val="6"/>
          <c:order val="5"/>
          <c:tx>
            <c:strRef>
              <c:f>data!$G$1</c:f>
              <c:strCache>
                <c:ptCount val="1"/>
                <c:pt idx="0">
                  <c:v>Effective CPU cycle time</c:v>
                </c:pt>
              </c:strCache>
            </c:strRef>
          </c:tx>
          <c:spPr>
            <a:ln w="12700">
              <a:solidFill>
                <a:schemeClr val="tx1"/>
              </a:solidFill>
            </a:ln>
          </c:spPr>
          <c:marker>
            <c:symbol val="circle"/>
            <c:size val="8"/>
            <c:spPr>
              <a:solidFill>
                <a:schemeClr val="bg1"/>
              </a:solidFill>
              <a:ln>
                <a:solidFill>
                  <a:schemeClr val="tx1"/>
                </a:solidFill>
              </a:ln>
            </c:spPr>
          </c:marker>
          <c:cat>
            <c:numRef>
              <c:f>data!$A$2:$A$9</c:f>
              <c:numCache>
                <c:formatCode>General</c:formatCode>
                <c:ptCount val="8"/>
                <c:pt idx="0">
                  <c:v>1985</c:v>
                </c:pt>
                <c:pt idx="1">
                  <c:v>1990</c:v>
                </c:pt>
                <c:pt idx="2">
                  <c:v>1995</c:v>
                </c:pt>
                <c:pt idx="3">
                  <c:v>2000</c:v>
                </c:pt>
                <c:pt idx="4">
                  <c:v>2003</c:v>
                </c:pt>
                <c:pt idx="5">
                  <c:v>2005</c:v>
                </c:pt>
                <c:pt idx="6">
                  <c:v>2010</c:v>
                </c:pt>
                <c:pt idx="7">
                  <c:v>2015</c:v>
                </c:pt>
              </c:numCache>
            </c:numRef>
          </c:cat>
          <c:val>
            <c:numRef>
              <c:f>data!$G$2:$G$9</c:f>
              <c:numCache>
                <c:formatCode>General</c:formatCode>
                <c:ptCount val="8"/>
                <c:pt idx="4">
                  <c:v>0.3</c:v>
                </c:pt>
                <c:pt idx="5">
                  <c:v>0.25</c:v>
                </c:pt>
                <c:pt idx="6">
                  <c:v>0.1</c:v>
                </c:pt>
                <c:pt idx="7">
                  <c:v>0.08</c:v>
                </c:pt>
              </c:numCache>
            </c:numRef>
          </c:val>
          <c:smooth val="0"/>
          <c:extLst>
            <c:ext xmlns:c16="http://schemas.microsoft.com/office/drawing/2014/chart" uri="{C3380CC4-5D6E-409C-BE32-E72D297353CC}">
              <c16:uniqueId val="{00000005-4C06-4628-BA3F-E4C3F1D541F9}"/>
            </c:ext>
          </c:extLst>
        </c:ser>
        <c:dLbls>
          <c:showLegendKey val="0"/>
          <c:showVal val="0"/>
          <c:showCatName val="0"/>
          <c:showSerName val="0"/>
          <c:showPercent val="0"/>
          <c:showBubbleSize val="0"/>
        </c:dLbls>
        <c:marker val="1"/>
        <c:smooth val="0"/>
        <c:axId val="2122593976"/>
        <c:axId val="2122887992"/>
      </c:lineChart>
      <c:catAx>
        <c:axId val="2122593976"/>
        <c:scaling>
          <c:orientation val="minMax"/>
        </c:scaling>
        <c:delete val="0"/>
        <c:axPos val="b"/>
        <c:title>
          <c:tx>
            <c:rich>
              <a:bodyPr/>
              <a:lstStyle/>
              <a:p>
                <a:pPr>
                  <a:defRPr/>
                </a:pPr>
                <a:r>
                  <a:rPr lang="en-US"/>
                  <a:t>Year</a:t>
                </a:r>
              </a:p>
            </c:rich>
          </c:tx>
          <c:overlay val="0"/>
        </c:title>
        <c:numFmt formatCode="General" sourceLinked="1"/>
        <c:majorTickMark val="out"/>
        <c:minorTickMark val="none"/>
        <c:tickLblPos val="low"/>
        <c:txPr>
          <a:bodyPr rot="0" vert="horz" anchor="ctr" anchorCtr="1"/>
          <a:lstStyle/>
          <a:p>
            <a:pPr>
              <a:defRPr/>
            </a:pPr>
            <a:endParaRPr lang="en-US"/>
          </a:p>
        </c:txPr>
        <c:crossAx val="2122887992"/>
        <c:crossesAt val="0"/>
        <c:auto val="1"/>
        <c:lblAlgn val="ctr"/>
        <c:lblOffset val="100"/>
        <c:noMultiLvlLbl val="0"/>
      </c:catAx>
      <c:valAx>
        <c:axId val="2122887992"/>
        <c:scaling>
          <c:logBase val="10"/>
          <c:orientation val="minMax"/>
          <c:min val="0.01"/>
        </c:scaling>
        <c:delete val="0"/>
        <c:axPos val="l"/>
        <c:majorGridlines/>
        <c:title>
          <c:tx>
            <c:rich>
              <a:bodyPr rot="-5400000" vert="horz"/>
              <a:lstStyle/>
              <a:p>
                <a:pPr>
                  <a:defRPr/>
                </a:pPr>
                <a:r>
                  <a:rPr lang="en-US"/>
                  <a:t>Time (ns)</a:t>
                </a:r>
              </a:p>
            </c:rich>
          </c:tx>
          <c:overlay val="0"/>
        </c:title>
        <c:numFmt formatCode="#,##0.0" sourceLinked="0"/>
        <c:majorTickMark val="out"/>
        <c:minorTickMark val="none"/>
        <c:tickLblPos val="nextTo"/>
        <c:crossAx val="2122593976"/>
        <c:crosses val="autoZero"/>
        <c:crossBetween val="between"/>
        <c:minorUnit val="10"/>
      </c:valAx>
      <c:spPr>
        <a:ln>
          <a:noFill/>
        </a:ln>
      </c:spPr>
    </c:plotArea>
    <c:legend>
      <c:legendPos val="r"/>
      <c:overlay val="0"/>
      <c:spPr>
        <a:ln>
          <a:solidFill>
            <a:schemeClr val="tx1"/>
          </a:solidFill>
        </a:ln>
      </c:spPr>
    </c:legend>
    <c:plotVisOnly val="1"/>
    <c:dispBlanksAs val="gap"/>
    <c:showDLblsOverMax val="0"/>
  </c:chart>
  <c:txPr>
    <a:bodyPr/>
    <a:lstStyle/>
    <a:p>
      <a:pPr>
        <a:defRPr sz="1200">
          <a:latin typeface="Arial"/>
        </a:defRPr>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542E3F-33C9-42A6-8EB2-5D08776E2738}"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endParaRPr lang="en-US"/>
        </a:p>
      </dgm:t>
    </dgm:pt>
    <dgm:pt modelId="{B7D90F3D-411C-455F-BDD5-DDB14572B88C}">
      <dgm:prSet phldrT="[Text]"/>
      <dgm:spPr/>
      <dgm:t>
        <a:bodyPr/>
        <a:lstStyle/>
        <a:p>
          <a:r>
            <a:rPr lang="en-US" dirty="0"/>
            <a:t>CPU</a:t>
          </a:r>
        </a:p>
      </dgm:t>
    </dgm:pt>
    <dgm:pt modelId="{3993B9B2-88B0-44E5-9DF9-C3D16B5D93A0}" type="parTrans" cxnId="{17DBDA07-D433-4A95-B400-DA69F4D279D0}">
      <dgm:prSet/>
      <dgm:spPr/>
      <dgm:t>
        <a:bodyPr/>
        <a:lstStyle/>
        <a:p>
          <a:endParaRPr lang="en-US"/>
        </a:p>
      </dgm:t>
    </dgm:pt>
    <dgm:pt modelId="{FFFBA0F8-8018-46A2-99CD-52E93B8A225E}" type="sibTrans" cxnId="{17DBDA07-D433-4A95-B400-DA69F4D279D0}">
      <dgm:prSet/>
      <dgm:spPr/>
      <dgm:t>
        <a:bodyPr/>
        <a:lstStyle/>
        <a:p>
          <a:endParaRPr lang="en-US"/>
        </a:p>
      </dgm:t>
    </dgm:pt>
    <dgm:pt modelId="{ED15CDC6-4A4E-4519-ACA3-BF7C18B439C9}">
      <dgm:prSet phldrT="[Text]"/>
      <dgm:spPr/>
      <dgm:t>
        <a:bodyPr/>
        <a:lstStyle/>
        <a:p>
          <a:r>
            <a:rPr lang="en-US" dirty="0"/>
            <a:t>Datapath</a:t>
          </a:r>
        </a:p>
      </dgm:t>
    </dgm:pt>
    <dgm:pt modelId="{D4B7158A-BE55-455A-8685-AE57BCDBA126}" type="parTrans" cxnId="{81BDF6A0-71AE-42B1-A8EC-F26C0A0AE9E2}">
      <dgm:prSet/>
      <dgm:spPr/>
      <dgm:t>
        <a:bodyPr/>
        <a:lstStyle/>
        <a:p>
          <a:endParaRPr lang="en-US"/>
        </a:p>
      </dgm:t>
    </dgm:pt>
    <dgm:pt modelId="{061BAC90-140F-406E-868B-35DF325AEBA0}" type="sibTrans" cxnId="{81BDF6A0-71AE-42B1-A8EC-F26C0A0AE9E2}">
      <dgm:prSet/>
      <dgm:spPr/>
      <dgm:t>
        <a:bodyPr/>
        <a:lstStyle/>
        <a:p>
          <a:endParaRPr lang="en-US"/>
        </a:p>
      </dgm:t>
    </dgm:pt>
    <dgm:pt modelId="{89F248D8-198B-44BA-92BA-10CD08209497}">
      <dgm:prSet phldrT="[Text]"/>
      <dgm:spPr/>
      <dgm:t>
        <a:bodyPr/>
        <a:lstStyle/>
        <a:p>
          <a:r>
            <a:rPr lang="en-US" dirty="0"/>
            <a:t>Control Unit</a:t>
          </a:r>
        </a:p>
      </dgm:t>
    </dgm:pt>
    <dgm:pt modelId="{7E5FBE09-89CB-485F-9A30-BA173F0299FA}" type="parTrans" cxnId="{C0EBA81F-25B7-4790-B5DE-2A171DE7FD68}">
      <dgm:prSet/>
      <dgm:spPr/>
      <dgm:t>
        <a:bodyPr/>
        <a:lstStyle/>
        <a:p>
          <a:endParaRPr lang="en-US"/>
        </a:p>
      </dgm:t>
    </dgm:pt>
    <dgm:pt modelId="{717E9176-BB56-4ED5-8CDD-925CEFCA010F}" type="sibTrans" cxnId="{C0EBA81F-25B7-4790-B5DE-2A171DE7FD68}">
      <dgm:prSet/>
      <dgm:spPr/>
      <dgm:t>
        <a:bodyPr/>
        <a:lstStyle/>
        <a:p>
          <a:endParaRPr lang="en-US"/>
        </a:p>
      </dgm:t>
    </dgm:pt>
    <dgm:pt modelId="{AB32EC94-1C41-494E-A1C1-FCBFFCDB22C1}" type="pres">
      <dgm:prSet presAssocID="{FD542E3F-33C9-42A6-8EB2-5D08776E2738}" presName="Name0" presStyleCnt="0">
        <dgm:presLayoutVars>
          <dgm:chPref val="1"/>
          <dgm:dir/>
          <dgm:animOne val="branch"/>
          <dgm:animLvl val="lvl"/>
          <dgm:resizeHandles val="exact"/>
        </dgm:presLayoutVars>
      </dgm:prSet>
      <dgm:spPr/>
    </dgm:pt>
    <dgm:pt modelId="{57FF2BBA-0874-4C6E-B703-4DCAD2547E1B}" type="pres">
      <dgm:prSet presAssocID="{B7D90F3D-411C-455F-BDD5-DDB14572B88C}" presName="root1" presStyleCnt="0"/>
      <dgm:spPr/>
    </dgm:pt>
    <dgm:pt modelId="{3563E5E6-F1F8-4D55-9694-D99D2DB7C281}" type="pres">
      <dgm:prSet presAssocID="{B7D90F3D-411C-455F-BDD5-DDB14572B88C}" presName="LevelOneTextNode" presStyleLbl="node0" presStyleIdx="0" presStyleCnt="1">
        <dgm:presLayoutVars>
          <dgm:chPref val="3"/>
        </dgm:presLayoutVars>
      </dgm:prSet>
      <dgm:spPr/>
    </dgm:pt>
    <dgm:pt modelId="{12B373CE-2261-44D7-BE5C-7020C33FF2F0}" type="pres">
      <dgm:prSet presAssocID="{B7D90F3D-411C-455F-BDD5-DDB14572B88C}" presName="level2hierChild" presStyleCnt="0"/>
      <dgm:spPr/>
    </dgm:pt>
    <dgm:pt modelId="{9EEE6D5A-936F-44A9-8E4C-4A340FF41992}" type="pres">
      <dgm:prSet presAssocID="{D4B7158A-BE55-455A-8685-AE57BCDBA126}" presName="conn2-1" presStyleLbl="parChTrans1D2" presStyleIdx="0" presStyleCnt="2"/>
      <dgm:spPr/>
    </dgm:pt>
    <dgm:pt modelId="{0B4B5FFC-CCA1-4F23-A738-D709F399E30B}" type="pres">
      <dgm:prSet presAssocID="{D4B7158A-BE55-455A-8685-AE57BCDBA126}" presName="connTx" presStyleLbl="parChTrans1D2" presStyleIdx="0" presStyleCnt="2"/>
      <dgm:spPr/>
    </dgm:pt>
    <dgm:pt modelId="{352C9915-EE0D-4120-A16E-2623C01494CD}" type="pres">
      <dgm:prSet presAssocID="{ED15CDC6-4A4E-4519-ACA3-BF7C18B439C9}" presName="root2" presStyleCnt="0"/>
      <dgm:spPr/>
    </dgm:pt>
    <dgm:pt modelId="{8CE0EC55-E4FE-4ABE-AF21-CC2AB6E3AD0A}" type="pres">
      <dgm:prSet presAssocID="{ED15CDC6-4A4E-4519-ACA3-BF7C18B439C9}" presName="LevelTwoTextNode" presStyleLbl="node2" presStyleIdx="0" presStyleCnt="2">
        <dgm:presLayoutVars>
          <dgm:chPref val="3"/>
        </dgm:presLayoutVars>
      </dgm:prSet>
      <dgm:spPr/>
    </dgm:pt>
    <dgm:pt modelId="{C604AA62-B145-4BA4-B664-ED696D5A8714}" type="pres">
      <dgm:prSet presAssocID="{ED15CDC6-4A4E-4519-ACA3-BF7C18B439C9}" presName="level3hierChild" presStyleCnt="0"/>
      <dgm:spPr/>
    </dgm:pt>
    <dgm:pt modelId="{4A6A3C94-0AB3-44A9-8304-76452BC8DA34}" type="pres">
      <dgm:prSet presAssocID="{7E5FBE09-89CB-485F-9A30-BA173F0299FA}" presName="conn2-1" presStyleLbl="parChTrans1D2" presStyleIdx="1" presStyleCnt="2"/>
      <dgm:spPr/>
    </dgm:pt>
    <dgm:pt modelId="{2A4FF44C-851C-4FA6-A08C-3B5CDF9F769D}" type="pres">
      <dgm:prSet presAssocID="{7E5FBE09-89CB-485F-9A30-BA173F0299FA}" presName="connTx" presStyleLbl="parChTrans1D2" presStyleIdx="1" presStyleCnt="2"/>
      <dgm:spPr/>
    </dgm:pt>
    <dgm:pt modelId="{504295F5-F521-42CF-AB0E-72ADA3E91C20}" type="pres">
      <dgm:prSet presAssocID="{89F248D8-198B-44BA-92BA-10CD08209497}" presName="root2" presStyleCnt="0"/>
      <dgm:spPr/>
    </dgm:pt>
    <dgm:pt modelId="{E86530CF-D6E5-46DF-980D-A7E1B0F33279}" type="pres">
      <dgm:prSet presAssocID="{89F248D8-198B-44BA-92BA-10CD08209497}" presName="LevelTwoTextNode" presStyleLbl="node2" presStyleIdx="1" presStyleCnt="2">
        <dgm:presLayoutVars>
          <dgm:chPref val="3"/>
        </dgm:presLayoutVars>
      </dgm:prSet>
      <dgm:spPr/>
    </dgm:pt>
    <dgm:pt modelId="{EF70155F-AB57-4515-8D52-4AA72C76A1FF}" type="pres">
      <dgm:prSet presAssocID="{89F248D8-198B-44BA-92BA-10CD08209497}" presName="level3hierChild" presStyleCnt="0"/>
      <dgm:spPr/>
    </dgm:pt>
  </dgm:ptLst>
  <dgm:cxnLst>
    <dgm:cxn modelId="{17DBDA07-D433-4A95-B400-DA69F4D279D0}" srcId="{FD542E3F-33C9-42A6-8EB2-5D08776E2738}" destId="{B7D90F3D-411C-455F-BDD5-DDB14572B88C}" srcOrd="0" destOrd="0" parTransId="{3993B9B2-88B0-44E5-9DF9-C3D16B5D93A0}" sibTransId="{FFFBA0F8-8018-46A2-99CD-52E93B8A225E}"/>
    <dgm:cxn modelId="{58E64108-B172-406E-B459-8A63EB8E97F1}" type="presOf" srcId="{7E5FBE09-89CB-485F-9A30-BA173F0299FA}" destId="{2A4FF44C-851C-4FA6-A08C-3B5CDF9F769D}" srcOrd="1" destOrd="0" presId="urn:microsoft.com/office/officeart/2008/layout/HorizontalMultiLevelHierarchy"/>
    <dgm:cxn modelId="{C0EBA81F-25B7-4790-B5DE-2A171DE7FD68}" srcId="{B7D90F3D-411C-455F-BDD5-DDB14572B88C}" destId="{89F248D8-198B-44BA-92BA-10CD08209497}" srcOrd="1" destOrd="0" parTransId="{7E5FBE09-89CB-485F-9A30-BA173F0299FA}" sibTransId="{717E9176-BB56-4ED5-8CDD-925CEFCA010F}"/>
    <dgm:cxn modelId="{67E8A93D-BB89-4D09-8813-0A41ADA7422A}" type="presOf" srcId="{ED15CDC6-4A4E-4519-ACA3-BF7C18B439C9}" destId="{8CE0EC55-E4FE-4ABE-AF21-CC2AB6E3AD0A}" srcOrd="0" destOrd="0" presId="urn:microsoft.com/office/officeart/2008/layout/HorizontalMultiLevelHierarchy"/>
    <dgm:cxn modelId="{20797470-7181-4852-9DDC-2412B76B9D26}" type="presOf" srcId="{D4B7158A-BE55-455A-8685-AE57BCDBA126}" destId="{9EEE6D5A-936F-44A9-8E4C-4A340FF41992}" srcOrd="0" destOrd="0" presId="urn:microsoft.com/office/officeart/2008/layout/HorizontalMultiLevelHierarchy"/>
    <dgm:cxn modelId="{81BDF6A0-71AE-42B1-A8EC-F26C0A0AE9E2}" srcId="{B7D90F3D-411C-455F-BDD5-DDB14572B88C}" destId="{ED15CDC6-4A4E-4519-ACA3-BF7C18B439C9}" srcOrd="0" destOrd="0" parTransId="{D4B7158A-BE55-455A-8685-AE57BCDBA126}" sibTransId="{061BAC90-140F-406E-868B-35DF325AEBA0}"/>
    <dgm:cxn modelId="{A63FCAA7-65DD-494F-A07C-CEF311C0AE6A}" type="presOf" srcId="{FD542E3F-33C9-42A6-8EB2-5D08776E2738}" destId="{AB32EC94-1C41-494E-A1C1-FCBFFCDB22C1}" srcOrd="0" destOrd="0" presId="urn:microsoft.com/office/officeart/2008/layout/HorizontalMultiLevelHierarchy"/>
    <dgm:cxn modelId="{B53833BD-A063-4850-8EB4-946B8A572BD5}" type="presOf" srcId="{D4B7158A-BE55-455A-8685-AE57BCDBA126}" destId="{0B4B5FFC-CCA1-4F23-A738-D709F399E30B}" srcOrd="1" destOrd="0" presId="urn:microsoft.com/office/officeart/2008/layout/HorizontalMultiLevelHierarchy"/>
    <dgm:cxn modelId="{0ACF4FD5-A26D-42BA-B057-6BDFC3CAEBFB}" type="presOf" srcId="{B7D90F3D-411C-455F-BDD5-DDB14572B88C}" destId="{3563E5E6-F1F8-4D55-9694-D99D2DB7C281}" srcOrd="0" destOrd="0" presId="urn:microsoft.com/office/officeart/2008/layout/HorizontalMultiLevelHierarchy"/>
    <dgm:cxn modelId="{5130FDD6-02DB-47FA-8B9C-6B399B753B99}" type="presOf" srcId="{89F248D8-198B-44BA-92BA-10CD08209497}" destId="{E86530CF-D6E5-46DF-980D-A7E1B0F33279}" srcOrd="0" destOrd="0" presId="urn:microsoft.com/office/officeart/2008/layout/HorizontalMultiLevelHierarchy"/>
    <dgm:cxn modelId="{A5D413F6-6C05-4714-BC02-6F627A60090C}" type="presOf" srcId="{7E5FBE09-89CB-485F-9A30-BA173F0299FA}" destId="{4A6A3C94-0AB3-44A9-8304-76452BC8DA34}" srcOrd="0" destOrd="0" presId="urn:microsoft.com/office/officeart/2008/layout/HorizontalMultiLevelHierarchy"/>
    <dgm:cxn modelId="{49F4C6AA-B4F6-4AED-8AC1-1E9B9BE95E64}" type="presParOf" srcId="{AB32EC94-1C41-494E-A1C1-FCBFFCDB22C1}" destId="{57FF2BBA-0874-4C6E-B703-4DCAD2547E1B}" srcOrd="0" destOrd="0" presId="urn:microsoft.com/office/officeart/2008/layout/HorizontalMultiLevelHierarchy"/>
    <dgm:cxn modelId="{683B6D38-1C59-49E9-9FF6-A2E038910E6B}" type="presParOf" srcId="{57FF2BBA-0874-4C6E-B703-4DCAD2547E1B}" destId="{3563E5E6-F1F8-4D55-9694-D99D2DB7C281}" srcOrd="0" destOrd="0" presId="urn:microsoft.com/office/officeart/2008/layout/HorizontalMultiLevelHierarchy"/>
    <dgm:cxn modelId="{481BF2C8-321B-487F-B0FF-3506D140E9C0}" type="presParOf" srcId="{57FF2BBA-0874-4C6E-B703-4DCAD2547E1B}" destId="{12B373CE-2261-44D7-BE5C-7020C33FF2F0}" srcOrd="1" destOrd="0" presId="urn:microsoft.com/office/officeart/2008/layout/HorizontalMultiLevelHierarchy"/>
    <dgm:cxn modelId="{9085081F-D4E5-46B8-9909-DA7D7D679D32}" type="presParOf" srcId="{12B373CE-2261-44D7-BE5C-7020C33FF2F0}" destId="{9EEE6D5A-936F-44A9-8E4C-4A340FF41992}" srcOrd="0" destOrd="0" presId="urn:microsoft.com/office/officeart/2008/layout/HorizontalMultiLevelHierarchy"/>
    <dgm:cxn modelId="{FB035AC4-0727-494F-9F6D-663D93551416}" type="presParOf" srcId="{9EEE6D5A-936F-44A9-8E4C-4A340FF41992}" destId="{0B4B5FFC-CCA1-4F23-A738-D709F399E30B}" srcOrd="0" destOrd="0" presId="urn:microsoft.com/office/officeart/2008/layout/HorizontalMultiLevelHierarchy"/>
    <dgm:cxn modelId="{E9B476C5-2EE0-49AC-9BDA-A379547CDB05}" type="presParOf" srcId="{12B373CE-2261-44D7-BE5C-7020C33FF2F0}" destId="{352C9915-EE0D-4120-A16E-2623C01494CD}" srcOrd="1" destOrd="0" presId="urn:microsoft.com/office/officeart/2008/layout/HorizontalMultiLevelHierarchy"/>
    <dgm:cxn modelId="{3D509D24-EC31-4B98-979D-929E2B82EAC6}" type="presParOf" srcId="{352C9915-EE0D-4120-A16E-2623C01494CD}" destId="{8CE0EC55-E4FE-4ABE-AF21-CC2AB6E3AD0A}" srcOrd="0" destOrd="0" presId="urn:microsoft.com/office/officeart/2008/layout/HorizontalMultiLevelHierarchy"/>
    <dgm:cxn modelId="{EEC44459-8F36-445D-B0AC-542BF21B1A85}" type="presParOf" srcId="{352C9915-EE0D-4120-A16E-2623C01494CD}" destId="{C604AA62-B145-4BA4-B664-ED696D5A8714}" srcOrd="1" destOrd="0" presId="urn:microsoft.com/office/officeart/2008/layout/HorizontalMultiLevelHierarchy"/>
    <dgm:cxn modelId="{ECF01A40-FA72-43B1-A112-B41C6F50AA51}" type="presParOf" srcId="{12B373CE-2261-44D7-BE5C-7020C33FF2F0}" destId="{4A6A3C94-0AB3-44A9-8304-76452BC8DA34}" srcOrd="2" destOrd="0" presId="urn:microsoft.com/office/officeart/2008/layout/HorizontalMultiLevelHierarchy"/>
    <dgm:cxn modelId="{50945B12-2F49-48DA-A097-CBAF4256100F}" type="presParOf" srcId="{4A6A3C94-0AB3-44A9-8304-76452BC8DA34}" destId="{2A4FF44C-851C-4FA6-A08C-3B5CDF9F769D}" srcOrd="0" destOrd="0" presId="urn:microsoft.com/office/officeart/2008/layout/HorizontalMultiLevelHierarchy"/>
    <dgm:cxn modelId="{C30E5CE8-85DE-4476-9D1D-9E133AD2E9E1}" type="presParOf" srcId="{12B373CE-2261-44D7-BE5C-7020C33FF2F0}" destId="{504295F5-F521-42CF-AB0E-72ADA3E91C20}" srcOrd="3" destOrd="0" presId="urn:microsoft.com/office/officeart/2008/layout/HorizontalMultiLevelHierarchy"/>
    <dgm:cxn modelId="{B5D1631B-1C38-4578-A431-EE5AAAF1379E}" type="presParOf" srcId="{504295F5-F521-42CF-AB0E-72ADA3E91C20}" destId="{E86530CF-D6E5-46DF-980D-A7E1B0F33279}" srcOrd="0" destOrd="0" presId="urn:microsoft.com/office/officeart/2008/layout/HorizontalMultiLevelHierarchy"/>
    <dgm:cxn modelId="{F872B68E-2857-40D4-A75B-FA7EDE17F380}" type="presParOf" srcId="{504295F5-F521-42CF-AB0E-72ADA3E91C20}" destId="{EF70155F-AB57-4515-8D52-4AA72C76A1F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A3C94-0AB3-44A9-8304-76452BC8DA34}">
      <dsp:nvSpPr>
        <dsp:cNvPr id="0" name=""/>
        <dsp:cNvSpPr/>
      </dsp:nvSpPr>
      <dsp:spPr>
        <a:xfrm>
          <a:off x="4044124" y="2175669"/>
          <a:ext cx="542350" cy="516721"/>
        </a:xfrm>
        <a:custGeom>
          <a:avLst/>
          <a:gdLst/>
          <a:ahLst/>
          <a:cxnLst/>
          <a:rect l="0" t="0" r="0" b="0"/>
          <a:pathLst>
            <a:path>
              <a:moveTo>
                <a:pt x="0" y="0"/>
              </a:moveTo>
              <a:lnTo>
                <a:pt x="271175" y="0"/>
              </a:lnTo>
              <a:lnTo>
                <a:pt x="271175" y="516721"/>
              </a:lnTo>
              <a:lnTo>
                <a:pt x="542350" y="5167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96572" y="2415302"/>
        <a:ext cx="37454" cy="37454"/>
      </dsp:txXfrm>
    </dsp:sp>
    <dsp:sp modelId="{9EEE6D5A-936F-44A9-8E4C-4A340FF41992}">
      <dsp:nvSpPr>
        <dsp:cNvPr id="0" name=""/>
        <dsp:cNvSpPr/>
      </dsp:nvSpPr>
      <dsp:spPr>
        <a:xfrm>
          <a:off x="4044124" y="1658947"/>
          <a:ext cx="542350" cy="516721"/>
        </a:xfrm>
        <a:custGeom>
          <a:avLst/>
          <a:gdLst/>
          <a:ahLst/>
          <a:cxnLst/>
          <a:rect l="0" t="0" r="0" b="0"/>
          <a:pathLst>
            <a:path>
              <a:moveTo>
                <a:pt x="0" y="516721"/>
              </a:moveTo>
              <a:lnTo>
                <a:pt x="271175" y="516721"/>
              </a:lnTo>
              <a:lnTo>
                <a:pt x="271175" y="0"/>
              </a:lnTo>
              <a:lnTo>
                <a:pt x="54235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96572" y="1898580"/>
        <a:ext cx="37454" cy="37454"/>
      </dsp:txXfrm>
    </dsp:sp>
    <dsp:sp modelId="{3563E5E6-F1F8-4D55-9694-D99D2DB7C281}">
      <dsp:nvSpPr>
        <dsp:cNvPr id="0" name=""/>
        <dsp:cNvSpPr/>
      </dsp:nvSpPr>
      <dsp:spPr>
        <a:xfrm rot="16200000">
          <a:off x="1455078" y="1762291"/>
          <a:ext cx="4351338" cy="82675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ctr" defTabSz="2400300">
            <a:lnSpc>
              <a:spcPct val="90000"/>
            </a:lnSpc>
            <a:spcBef>
              <a:spcPct val="0"/>
            </a:spcBef>
            <a:spcAft>
              <a:spcPct val="35000"/>
            </a:spcAft>
            <a:buNone/>
          </a:pPr>
          <a:r>
            <a:rPr lang="en-US" sz="5400" kern="1200" dirty="0"/>
            <a:t>CPU</a:t>
          </a:r>
        </a:p>
      </dsp:txBody>
      <dsp:txXfrm>
        <a:off x="1455078" y="1762291"/>
        <a:ext cx="4351338" cy="826754"/>
      </dsp:txXfrm>
    </dsp:sp>
    <dsp:sp modelId="{8CE0EC55-E4FE-4ABE-AF21-CC2AB6E3AD0A}">
      <dsp:nvSpPr>
        <dsp:cNvPr id="0" name=""/>
        <dsp:cNvSpPr/>
      </dsp:nvSpPr>
      <dsp:spPr>
        <a:xfrm>
          <a:off x="4586475" y="1245570"/>
          <a:ext cx="2711753" cy="82675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en-US" sz="4200" kern="1200" dirty="0"/>
            <a:t>Datapath</a:t>
          </a:r>
        </a:p>
      </dsp:txBody>
      <dsp:txXfrm>
        <a:off x="4586475" y="1245570"/>
        <a:ext cx="2711753" cy="826754"/>
      </dsp:txXfrm>
    </dsp:sp>
    <dsp:sp modelId="{E86530CF-D6E5-46DF-980D-A7E1B0F33279}">
      <dsp:nvSpPr>
        <dsp:cNvPr id="0" name=""/>
        <dsp:cNvSpPr/>
      </dsp:nvSpPr>
      <dsp:spPr>
        <a:xfrm>
          <a:off x="4586475" y="2279013"/>
          <a:ext cx="2711753" cy="82675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en-US" sz="4200" kern="1200" dirty="0"/>
            <a:t>Control Unit</a:t>
          </a:r>
        </a:p>
      </dsp:txBody>
      <dsp:txXfrm>
        <a:off x="4586475" y="2279013"/>
        <a:ext cx="2711753" cy="82675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4-13T13:50:18.705"/>
    </inkml:context>
    <inkml:brush xml:id="br0">
      <inkml:brushProperty name="width" value="0.1" units="cm"/>
      <inkml:brushProperty name="height" value="0.1" units="cm"/>
    </inkml:brush>
  </inkml:definitions>
  <inkml:trace contextRef="#ctx0" brushRef="#br0">34 793 5639 0 0,'-2'2'258'0'0,"-2"2"-240"0"0,1-1 0 0 0,1 0 0 0 0,-1 1-1 0 0,0-1 1 0 0,1 1 0 0 0,0 0 0 0 0,0 0 0 0 0,0 0 0 0 0,0 0 0 0 0,1 0 0 0 0,0 0 0 0 0,-1 1 0 0 0,2-1 0 0 0,-1 0 0 0 0,0 1 0 0 0,1-1 0 0 0,0 1 0 0 0,0-1-1 0 0,0 6 1 0 0,2 8-7 0 0,0 1 0 0 0,2-1-1 0 0,0 0 1 0 0,0 0 0 0 0,14 31-1 0 0,-13-40 28 0 0,1 5 52 0 0,15 23-1 0 0,-18-33-27 0 0,-1-1 0 0 0,1 1 0 0 0,0-1-1 0 0,0 0 1 0 0,0 0 0 0 0,0 0-1 0 0,1-1 1 0 0,-1 1 0 0 0,1-1 0 0 0,7 4-1 0 0,-9-5-2 0 0,0-1-1 0 0,0 1 1 0 0,0-1-1 0 0,0 1 0 0 0,1-1 1 0 0,-1 0-1 0 0,0 0 1 0 0,0 0-1 0 0,0 0 0 0 0,0 0 1 0 0,1-1-1 0 0,-1 1 1 0 0,0 0-1 0 0,0-1 0 0 0,0 0 1 0 0,0 0-1 0 0,0 1 1 0 0,0-1-1 0 0,0 0 0 0 0,0 0 1 0 0,-1-1-1 0 0,4-1 1 0 0,0-1 177 0 0,-1 0 0 0 0,0 0-1 0 0,0 0 1 0 0,0-1 0 0 0,0 1 0 0 0,5-10 0 0 0,13-29 636 0 0,21-54-1 0 0,-9 17-1129 0 0,-14 40 224 0 0,42-66 0 0 0,-48 85 105 0 0,1 2 0 0 0,1 0 1 0 0,1 0-1 0 0,33-27 0 0 0,1 6 20 0 0,65-56 108 0 0,-102 83-168 0 0,-2 0-1 0 0,0-1 1 0 0,-1-1-1 0 0,0 0 1 0 0,-1 0 0 0 0,10-22-1 0 0,24-75 111 0 0,-33 79-121 0 0,1 0 0 0 0,2 1 1 0 0,19-34-1 0 0,-24 51-58 0 0,-7 10-674 0 0,1 1 1 0 0,-1 0-1 0 0,1-1 0 0 0,6-6 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4-13T13:50:19.145"/>
    </inkml:context>
    <inkml:brush xml:id="br0">
      <inkml:brushProperty name="width" value="0.1" units="cm"/>
      <inkml:brushProperty name="height" value="0.1" units="cm"/>
    </inkml:brush>
  </inkml:definitions>
  <inkml:trace contextRef="#ctx0" brushRef="#br0">24 893 7831 0 0,'-23'-36'3791'0'0,"25"37"-3583"0"0,3 1-202 0 0,187 48 93 0 0,-168-46-61 0 0,-1-1 0 0 0,1 0 0 0 0,0-2-1 0 0,0-1 1 0 0,-1-1 0 0 0,34-4-1 0 0,-47 2 36 0 0,0 1 0 0 0,1-1-1 0 0,-1-1 1 0 0,0 0 0 0 0,0 0 0 0 0,-1-1-1 0 0,1 0 1 0 0,-1 0 0 0 0,11-10-1 0 0,-10 6 117 0 0,1 0 0 0 0,-2-1 0 0 0,1-1-1 0 0,-1 0 1 0 0,-1 0 0 0 0,11-20-1 0 0,1-5 421 0 0,28-76 0 0 0,3-44-267 0 0,-17 47-286 0 0,-21 72-236 0 0,2 1-1 0 0,34-62 1 0 0,-34 73-1100 0 0,2 1 1 0 0,25-29-1 0 0,42-33-3660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4-13T13:50:41.283"/>
    </inkml:context>
    <inkml:brush xml:id="br0">
      <inkml:brushProperty name="width" value="0.1" units="cm"/>
      <inkml:brushProperty name="height" value="0.1" units="cm"/>
    </inkml:brush>
  </inkml:definitions>
  <inkml:trace contextRef="#ctx0" brushRef="#br0">0 354 1871 0 0,'0'0'7915'0'0,"2"-1"-7758"0"0,0 0-114 0 0,0 0-1 0 0,0-1 0 0 0,0 1 1 0 0,0 0-1 0 0,0-1 0 0 0,-1 1 1 0 0,1-1-1 0 0,1-1 0 0 0,20-20 135 0 0,-20 21-156 0 0,-2 1-14 0 0,18-4 101 0 0,27-22 374 0 0,-7 12-106 0 0,-18 13-65 0 0,-7 1-214 0 0,63-17 527 0 0,-61 14-495 0 0,0-1 0 0 0,-1 0 0 0 0,0-1 0 0 0,0-1 0 0 0,0-1 0 0 0,-1 0 0 0 0,0 0-1 0 0,14-13 1 0 0,-18 15 59 0 0,0 1 0 0 0,1-1 0 0 0,22-6 0 0 0,-32 12-53 0 0,-1 0-135 0 0,1 0 1 0 0,-1 0-1 0 0,0 0 1 0 0,0 0-1 0 0,0 0 1 0 0,0 0-1 0 0,1 0 0 0 0,-1 0 1 0 0,0 0-1 0 0,0 0 1 0 0,0 0-1 0 0,0 0 1 0 0,1 0-1 0 0,-1 0 0 0 0,0 0 1 0 0,0 0-1 0 0,0 0 1 0 0,0 0-1 0 0,1 0 1 0 0,-1 0-1 0 0,0 0 0 0 0,0 0 1 0 0,0 0-1 0 0,0-1 1 0 0,0 1-1 0 0,1 0 1 0 0,-1 0-1 0 0,0 0 1 0 0,0 0-1 0 0,0 0 0 0 0,0-1 1 0 0,0 1 76 0 0,1 0 0 0 0,-1 0 1 0 0,0 0-1 0 0,0-1 0 0 0,1 1 0 0 0,-1 0 1 0 0,0 0-1 0 0,0 0 0 0 0,1 0 1 0 0,-1 0-1 0 0,0-1 0 0 0,0 1 0 0 0,1 0 1 0 0,-1 0-1 0 0,0 0 0 0 0,0 0 0 0 0,1 0 1 0 0,-1 0-1 0 0,0 0 0 0 0,1 0 1 0 0,-1 0-1 0 0,0 0 0 0 0,0 0 0 0 0,1 0 1 0 0,-1 0-1 0 0,0 0 0 0 0,1 1 0 0 0,-1-1 1 0 0,0 0-1 0 0,1 0 0 0 0,25 22 1273 0 0,-25-20-1017 0 0,1 0-240 0 0,5 5-2 0 0,-4-3-22 0 0,3 3-5 0 0,-2-4 0 0 0,2 5 0 0 0,-3-4 0 0 0,20 30 72 0 0,-5-10-61 0 0,19 21-22 0 0,-19-22-53 0 0,-15-18 1 0 0,13 13 52 0 0,-12-15-41 0 0,13 17-14 0 0,9 13 2 0 0,-14-19 7 0 0,-1-3 36 0 0,6 3-29 0 0,-9-6-15 0 0,13 9 34 0 0,19 22-1 0 0,-35-34-32 0 0,4 4 0 0 0,5 3 0 0 0,39 36 75 0 0,-51-45-32 0 0,4 5-22 0 0,2 2 22 0 0,12 17 42 0 0,-19-26 475 0 0,0-1-546 0 0,-1 0 0 0 0,1 1 0 0 0,-1-1 0 0 0,0 0 0 0 0,1 0 0 0 0,-1 1 0 0 0,0-1 0 0 0,1 0 0 0 0,-1 0 0 0 0,0 1 0 0 0,0-1 0 0 0,1 0 0 0 0,-1 1 0 0 0,0-1 0 0 0,0 1 0 0 0,0-1 0 0 0,1 3 1397 0 0,-60-4-1271 0 0,52 0-138 0 0,-20 2 49 0 0,-7 3-26 0 0,0 1 0 0 0,-61 18 0 0 0,75-18-25 0 0,15-4 0 0 0,0 0 0 0 0,1 0 0 0 0,-1 1 0 0 0,1-1 0 0 0,-1 1 0 0 0,1 0 0 0 0,0 0 0 0 0,-1 0 0 0 0,1 1 0 0 0,0-1 0 0 0,-6 7 0 0 0,0-1 0 0 0,3-4 0 0 0,1 1 0 0 0,0 0 0 0 0,-10 10 0 0 0,6-6 0 0 0,1 1 0 0 0,-1 0 0 0 0,2 0 0 0 0,-3 3-1 0 0,10-12 6 0 0,-9 14-73 0 0,4-5 68 0 0,-1 1 0 0 0,-4-3 0 0 0,-2-6 0 0 0,1-5 0 0 0,-8-10 0 0 0,5 0 58 0 0,-6-7-52 0 0,6 8-6 0 0,8 4 0 0 0,3 3 0 0 0,2 2 0 0 0,-13-11 0 0 0,-6-2 0 0 0,10 9 12 0 0,3 2 5 0 0,0-1 1 0 0,-12-11-1 0 0,15 13-17 0 0,0 1 0 0 0,0-1 0 0 0,0 1 0 0 0,-1 0 0 0 0,-8-4 0 0 0,6 4 0 0 0,5 2 6 0 0,-1-1-1 0 0,0 0 1 0 0,1 0 0 0 0,0 0-1 0 0,0-1 1 0 0,-1 1 0 0 0,-4-6-1 0 0,-4-2 14 0 0,7 7-13 0 0,-1-1 6 0 0,-1-1-1 0 0,1 1 1 0 0,0-1 0 0 0,-6-6-1 0 0,5 4 35 0 0,-51-48 100 0 0,51 48-146 0 0,1 0 0 0 0,1-1 0 0 0,0 0 0 0 0,2-3 0 0 0,3 1 0 0 0,2-1 0 0 0,-2 9 0 0 0,1 1 0 0 0,-1-1 0 0 0,0 1 0 0 0,1 0 0 0 0,-1-1 0 0 0,1 1 0 0 0,-1 0 0 0 0,1-1 0 0 0,0 1 0 0 0,-1 0 0 0 0,1 0 0 0 0,0 0 0 0 0,2-2 0 0 0,0 0 0 0 0,3-5 0 0 0,1 0 0 0 0,0 1 0 0 0,16-12 0 0 0,-9 7 0 0 0,4-2-11 0 0,0 1 0 0 0,36-19-1 0 0,-33 21 2 0 0,0-2 0 0 0,21-16 0 0 0,-12 4 3 0 0,87-76-50 0 0,-10 1-15 0 0,-102 95 72 0 0,1 0 0 0 0,-1 0 0 0 0,1 0 0 0 0,12-7 0 0 0,-7 4 0 0 0,-3 3 13 0 0,-6 3 555 0 0,-2 1-526 0 0,-1-1-155 0 0,1 0 1 0 0,-1 0-1 0 0,1 0 0 0 0,-1 0 1 0 0,0 0-1 0 0,0 1 0 0 0,-2-4 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14T13:41:13.718"/>
    </inkml:context>
    <inkml:brush xml:id="br0">
      <inkml:brushProperty name="width" value="0.05" units="cm"/>
      <inkml:brushProperty name="height" value="0.05" units="cm"/>
    </inkml:brush>
  </inkml:definitions>
  <inkml:trace contextRef="#ctx0" brushRef="#br0">193 36 6911 0 0,'-2'0'315'0'0,"-14"0"4"0"0,0 1 0 0 0,-20 4 0 0 0,-9 8 3684 0 0,40-12-3519 0 0,0 1 0 0 0,1-1 0 0 0,-1 0 0 0 0,0 0 0 0 0,0-1 0 0 0,-6 1 0 0 0,9-1 933 0 0,1 2-1347 0 0,0 0-62 0 0,-3 20 69 0 0,5-8-34 0 0,-1-12 26 0 0,1 0 0 0 0,0 0 0 0 0,0 1 0 0 0,0-1 0 0 0,0 0 0 0 0,0 0 0 0 0,0 0 0 0 0,1 0 0 0 0,-1 0 0 0 0,1-1 1 0 0,-1 1-1 0 0,1 0 0 0 0,0-1 0 0 0,0 1 0 0 0,0-1 0 0 0,0 1 0 0 0,0-1 0 0 0,0 0 0 0 0,0 0 0 0 0,0 0 0 0 0,0 0 1 0 0,0 0-1 0 0,1-1 0 0 0,2 2 0 0 0,5 0-261 0 0,0-1 0 0 0,0 0 0 0 0,0 0 0 0 0,15-2 1 0 0,163-10 476 0 0,-162 9-206 0 0,0-2 0 0 0,39-10-1 0 0,-36 7 43 0 0,64-21 370 0 0,-58 16-264 0 0,38-7 1 0 0,184-11 117 0 0,-108 24-110 0 0,-64 7 367 0 0,-84-1-525 0 0,1 0 0 0 0,-1 1 0 0 0,0-1 0 0 0,1 1 0 0 0,-1-1-1 0 0,0 1 1 0 0,0 0 0 0 0,0-1 0 0 0,0 1 0 0 0,0 0 0 0 0,0 0 0 0 0,0 0 0 0 0,0 0 0 0 0,0 0-1 0 0,0 0 1 0 0,0 0 0 0 0,1 1 0 0 0,-2-1-181 0 0,2 1 816 0 0,-1 13-96 0 0,-2-3-395 0 0,1-11-208 0 0,-1 0 0 0 0,1 1 0 0 0,-1-1 0 0 0,1 1 0 0 0,-1-1 0 0 0,0 0 0 0 0,1 0 0 0 0,-1 1-1 0 0,0-1 1 0 0,0 0 0 0 0,0 0 0 0 0,0 0 0 0 0,0 0 0 0 0,0 0 0 0 0,-2 1 0 0 0,1 1-14 0 0,-3 2 16 0 0,0-1-1 0 0,0 1 1 0 0,0-1 0 0 0,-1 0 0 0 0,0 0 0 0 0,-7 3-1 0 0,2 0 0 0 0,-17 8-38 0 0,-1-2-1 0 0,-42 15 1 0 0,30-16-5 0 0,0-2 0 0 0,-59 8 1 0 0,5-2-42 0 0,41-7-35 0 0,-1-3 0 0 0,-87 0 0 0 0,123-6 105 0 0,-1 0 0 0 0,0-2 0 0 0,-37-7 0 0 0,-14-3 47 0 0,46 8-12 0 0,-28-6 0 0 0,20 2 11 0 0,14 3 27 0 0,-25-9 0 0 0,6 8 114 0 0,38 6-184 0 0,0 0-1 0 0,0 0 0 0 0,0 0 1 0 0,0-1-1 0 0,-1 1 1 0 0,1 0-1 0 0,0 0 0 0 0,0 0 1 0 0,0 0-1 0 0,-1 0 1 0 0,1 0-1 0 0,0 0 0 0 0,0 0 1 0 0,-1 0-1 0 0,1 0 1 0 0,0 0-1 0 0,0 0 1 0 0,0 0-1 0 0,-1 0 0 0 0,1 1 1 0 0,0-1-1 0 0,0 0 1 0 0,0 0-1 0 0,-1 0 0 0 0,1 0 1 0 0,0 0-1 0 0,0 0 1 0 0,0 0-1 0 0,0 1 0 0 0,0-1 1 0 0,-1 0-1 0 0,1 0 1 0 0,-6 3 77 0 0,2-3-57 0 0,-2 2 46 0 0,-7 15 47 0 0,10-12-116 0 0,1 0 0 0 0,-1 0-1 0 0,1 0 1 0 0,0 0 0 0 0,0 0 0 0 0,0 1-1 0 0,1-1 1 0 0,0 1 0 0 0,0-1-1 0 0,0 1 1 0 0,1-1 0 0 0,0 10 0 0 0,0 1-13 0 0,0 138-111 0 0,1-15 40 0 0,-7 311 201 0 0,5-438-101 0 0,2 1 0 0 0,-1-1 0 0 0,2 1 0 0 0,0-1 0 0 0,0 1 0 0 0,1-1 0 0 0,9 22 0 0 0,-5-24-5 0 0,-2-5 2 0 0,1-1-1 0 0,0 1 1 0 0,0-1-1 0 0,1 0 1 0 0,-1 0-1 0 0,1-1 1 0 0,0 0-1 0 0,0 0 1 0 0,0 0 0 0 0,0-1-1 0 0,15 2 1 0 0,6 0 95 0 0,52 0 0 0 0,-42-4-83 0 0,142-4 85 0 0,-124 0-92 0 0,-37 3-19 0 0,293-2 66 0 0,-89 16-65 0 0,-202-11-3 0 0,25 4 0 0 0,15 3 69 0 0,-32-4 42 0 0,1-2-108 0 0,-15-1 0 0 0,0-2 0 0 0,-4-1 13 0 0,-8 0 34 0 0,-2 1-38 0 0,0 0 0 0 0,-1 0 0 0 0,1 0 0 0 0,0 0 0 0 0,0 0-1 0 0,-1 0 1 0 0,1-1 0 0 0,0 1 0 0 0,-1 0 0 0 0,1 0 0 0 0,0-1-1 0 0,-1 1 1 0 0,1 0 0 0 0,0-1 0 0 0,-1 1 0 0 0,1-1-1 0 0,-1 1 1 0 0,2-2 0 0 0,-1 1 6 0 0,0 0 0 0 0,0 0 1 0 0,1 0-1 0 0,-1 0 0 0 0,0 0 0 0 0,0-1 0 0 0,0 1 1 0 0,0 0-1 0 0,0-1 0 0 0,-1 1 0 0 0,1-1 0 0 0,0 1 0 0 0,-1-1 1 0 0,2-2-1 0 0,-2 0 58 0 0,1 3 70 0 0,-1-1 1 0 0,-7-36 276 0 0,-2 2-1 0 0,-13-38 1 0 0,-3-11-183 0 0,-66-315 59 0 0,86 361-305 0 0,1-1 0 0 0,1-69 0 0 0,1-4-17 0 0,-22-66-886 0 0,15 115-1880 0 0,8 24-5843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4-13T13:51:12.455"/>
    </inkml:context>
    <inkml:brush xml:id="br0">
      <inkml:brushProperty name="width" value="0.1" units="cm"/>
      <inkml:brushProperty name="height" value="0.1" units="cm"/>
    </inkml:brush>
  </inkml:definitions>
  <inkml:trace contextRef="#ctx0" brushRef="#br0">395 104 3223 0 0,'0'0'792'0'0,"1"1"-544"0"0,0 0-235 0 0,-1-1-1 0 0,0 0 0 0 0,0 0 1 0 0,0 1-1 0 0,0-1 0 0 0,0 0 1 0 0,0 1-1 0 0,0-1 0 0 0,0 0 1 0 0,0 1-1 0 0,0-1 0 0 0,0 0 1 0 0,0 0-1 0 0,0 1 0 0 0,0-1 1 0 0,0 0-1 0 0,0 1 0 0 0,-1-1 1 0 0,1 0-1 0 0,0 0 0 0 0,0 1 0 0 0,0-1 1 0 0,0 0-1 0 0,-1 0 0 0 0,1 1 1 0 0,0-1-1 0 0,0 0 0 0 0,0 0 1 0 0,-1 1-1 0 0,1-1 0 0 0,0 0 1 0 0,0 0-1 0 0,-1 0 0 0 0,1 0 1 0 0,0 1-1 0 0,-19 11 651 0 0,-25 10 275 0 0,43-21-935 0 0,-18 7 484 0 0,0 0-1 0 0,-1-1 1 0 0,0-1-1 0 0,-31 6 0 0 0,49-12-242 0 0,-18 5 823 0 0,-27 13 1854 0 0,92-17-2353 0 0,-43-1-437 0 0,-1 1-122 0 0,0-1 1 0 0,-1 1-1 0 0,1-1 1 0 0,0 0-1 0 0,-1 0 1 0 0,1 1-1 0 0,0-1 1 0 0,0 0-1 0 0,-1 0 1 0 0,1 0-1 0 0,0 0 1 0 0,0 0-1 0 0,-1 0 0 0 0,1 0 1 0 0,1 0-1 0 0,3 0 22 0 0,0-1 0 0 0,1 1 1 0 0,-1 1-1 0 0,6 0 0 0 0,14 1 43 0 0,14 0 148 0 0,113 4 610 0 0,-139-7-726 0 0,36 1 158 0 0,37-2 216 0 0,121 9 312 0 0,-149-4-468 0 0,61-6 0 0 0,103-19 604 0 0,-136 4-674 0 0,-24 4-118 0 0,33 2 62 0 0,122-2 1 0 0,-169 12-92 0 0,-24 0 8 0 0,0-1 0 0 0,-1-1 0 0 0,1-2 0 0 0,-1 0 0 0 0,24-10 0 0 0,-33 12-50 0 0,26-5 1 0 0,-6 2 14 0 0,18-5 74 0 0,0 3-1 0 0,77-5 1 0 0,111-2 74 0 0,-205 13-154 0 0,55-13 0 0 0,19-3 38 0 0,-39 15-24 0 0,-1 3 0 0 0,136 16 0 0 0,-50 2 232 0 0,-141-16-320 0 0,30 1 18 0 0,-3 1 257 0 0,-26-3-264 0 0,0-1 5 0 0,-1 3 64 0 0,1 0 0 0 0,0 0-64 0 0,-2 1-16 0 0,2 1 0 0 0,-3-2 11 0 0,-7 0 31 0 0,5 1-20 0 0,-8-2 31 0 0,1 0 11 0 0,7 2 0 0 0,-8-2 248 0 0,1 0-241 0 0,6 5-1 0 0,-6-5 16 0 0,-2 1-17 0 0,6 7-5 0 0,-5-7 0 0 0,-1 1-11 0 0,6 9-42 0 0,-4-5-5 0 0,1-1 0 0 0,-1 1 0 0 0,0-1 1 0 0,-1 1-1 0 0,0 0 0 0 0,2 11 0 0 0,2 6 26 0 0,-3-19-25 0 0,-1 0 0 0 0,-1-1 1 0 0,1 1-1 0 0,-1 0 0 0 0,2 10 0 0 0,-1-1 3 0 0,17 73-10 0 0,-7-44 23 0 0,6 19 18 0 0,20 55-10 0 0,3 7 2 0 0,-27-81-33 0 0,12 55 0 0 0,-8-24 0 0 0,-12-47 0 0 0,-1-1 0 0 0,1 54 0 0 0,2 11 0 0 0,-3-50 17 0 0,-1 1 0 0 0,-3 0 0 0 0,-2-1-1 0 0,-7 58 1 0 0,1 11 147 0 0,-3 67-164 0 0,8 41 0 0 0,3-131 0 0 0,-1 46 0 0 0,0-95 22 0 0,1-21-1 0 0,-4 26 0 0 0,2-18-21 0 0,2 48 0 0 0,1-19 0 0 0,-1 177 64 0 0,-15-59 93 0 0,12-161-124 0 0,-1-1-1 0 0,0 0 1 0 0,0 1-1 0 0,-6 10 0 0 0,2-2 9 0 0,1-6-44 0 0,3-9 24 0 0,1 1 0 0 0,0-1 0 0 0,1 1 0 0 0,-1 0 0 0 0,1 0 0 0 0,-2 6 0 0 0,2-6 16 0 0,0 1-1 0 0,-1-1 1 0 0,0 0-1 0 0,0 0 1 0 0,0 0-1 0 0,-1 0 1 0 0,-4 6-1 0 0,1 0 51 0 0,5-9-67 0 0,-1-1 0 0 0,1 1 0 0 0,0-1 0 0 0,0 1 0 0 0,-1-1 0 0 0,1 0 0 0 0,-1 1 1 0 0,1-1-1 0 0,-1 0 0 0 0,0 0 0 0 0,1 0 0 0 0,-1 0 0 0 0,0 0 0 0 0,0-1 0 0 0,1 1 0 0 0,-1-1 1 0 0,0 1-1 0 0,-3 0 0 0 0,-3 0 85 0 0,0-1 0 0 0,0 1 0 0 0,-9-2 0 0 0,4 1 58 0 0,-54 1 5 0 0,56 0-150 0 0,-1 0 0 0 0,1 1 0 0 0,-20 5 0 0 0,19-3 0 0 0,-1-1 1 0 0,-17 1 0 0 0,-93 9 45 0 0,-283 33-64 0 0,92-5 237 0 0,276-34-309 0 0,-223 15 15 0 0,45-7 61 0 0,131-6 23 0 0,-1-3-1 0 0,-140-9 1 0 0,164-3-27 0 0,0 3 0 0 0,-92 8 0 0 0,28 16-38 0 0,70-11 17 0 0,-89 5 0 0 0,93-13 21 0 0,0 2 0 0 0,0 2 0 0 0,-73 18 0 0 0,44 0-30 0 0,-26 6-4 0 0,97-29 34 0 0,5-1 0 0 0,-1 1 0 0 0,1 0 0 0 0,-1 0 0 0 0,1 0 0 0 0,-9 3 0 0 0,9-4 0 0 0,-18 8 0 0 0,-2 0 0 0 0,-14 3-11 0 0,35-9-8 0 0,-17-2-15 0 0,21 0 34 0 0,-16 0 0 0 0,13-2 0 0 0,-1 0 0 0 0,3 1 0 0 0,0 1 0 0 0,-1 0 0 0 0,1-1 0 0 0,0 1 0 0 0,0-1 0 0 0,0 1 0 0 0,-1-1 0 0 0,1 1 0 0 0,0-1 0 0 0,0 0 0 0 0,0 0 0 0 0,0 0 0 0 0,0 1 0 0 0,0-1 0 0 0,0 0 0 0 0,0 0 0 0 0,0 0 0 0 0,1-1 0 0 0,-1 1 0 0 0,0 0 0 0 0,0-1 0 0 0,-2-3 0 0 0,-1 0 0 0 0,-1 0 0 0 0,1-1 0 0 0,0 1 0 0 0,0-1 0 0 0,1 1 0 0 0,0-1 0 0 0,0 0 0 0 0,0-1 0 0 0,1 1 0 0 0,-1 0 0 0 0,2-1 0 0 0,-3-7 0 0 0,-16-101-46 0 0,-3-15-25 0 0,8 31 57 0 0,-1-5 17 0 0,-7-46-3 0 0,5-3 34 0 0,-14-148 60 0 0,30 280-95 0 0,-30-283-78 0 0,12 160 79 0 0,6 0 0 0 0,6-148 0 0 0,14 25-64 0 0,-4 210 64 0 0,8-134 0 0 0,-7 152-4 0 0,18-189-56 0 0,-18 195 60 0 0,3 0 0 0 0,1 0 0 0 0,19-57 0 0 0,-16 62-1 0 0,-6 15 2 0 0,1 1 1 0 0,0 0-1 0 0,1 0 1 0 0,1 0-1 0 0,-1 1 1 0 0,2 0-1 0 0,0 0 1 0 0,10-10-1 0 0,-11 11 58 0 0,-1 0 6 0 0,1 1-12 0 0,0 1-42 0 0,2 1-11 0 0,3-3 0 0 0,-8 8 0 0 0,11-1 0 0 0,5-1-67 0 0,-17 3 60 0 0,0 1-1 0 0,-1 0 0 0 0,1 0 1 0 0,0 0-1 0 0,0 0 0 0 0,0 0 1 0 0,0 0-1 0 0,-1 1 0 0 0,1 0 1 0 0,5 1-1 0 0,-3-1 7 0 0,17 5 1 0 0,-2 0 0 0 0,-10-4 0 0 0,0 1 0 0 0,19 1 0 0 0,160 14-75 0 0,16-7 22 0 0,17 1 17 0 0,-31 0 8 0 0,288 20 28 0 0,-104-31 0 0 0,-167-6 0 0 0,224-4 0 0 0,-261 6 0 0 0,-34 2 0 0 0,-81 0 0 0 0,90 12 0 0 0,-133-10 0 0 0,0 2 0 0 0,0 1 0 0 0,-2-2 11 0 0,-4 0 43 0 0,-7-1-59 0 0,23 0 148 0 0,20 6-13 0 0,-29-6-119 0 0,0 0-11 0 0,-3 0 11 0 0,-7-1 42 0 0,5 2 12 0 0,-7-2 70 0 0,-16-7-88 0 0,-69-34-303 0 0,49 22 241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21T14:15:07.812"/>
    </inkml:context>
    <inkml:brush xml:id="br0">
      <inkml:brushProperty name="width" value="0.05" units="cm"/>
      <inkml:brushProperty name="height" value="0.05" units="cm"/>
    </inkml:brush>
  </inkml:definitions>
  <inkml:trace contextRef="#ctx0" brushRef="#br0">0 961 4607 0 0,'0'0'3066'0'0,"1"3"-2250"0"0,9 38 3584 0 0,-8-42-3874 0 0,1 0-403 0 0,0 0 0 0 0,-1-1 0 0 0,1 1 0 0 0,0-1 0 0 0,-1 0 0 0 0,1 0 0 0 0,-1 0 0 0 0,0 0 0 0 0,0 0 0 0 0,0-1 0 0 0,0 1 0 0 0,3-5 0 0 0,20-39 910 0 0,-14 24-753 0 0,26-42 588 0 0,2 3 0 0 0,53-64 0 0 0,104-102-1798 0 0,25-31-2964 0 0,-161 181 286 0 0,17-17-180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4DBA67-2A76-41D5-8693-15ABE5927B42}" type="datetimeFigureOut">
              <a:rPr lang="en-US" smtClean="0"/>
              <a:t>7/27/2023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3B0FE6-9836-4039-A72B-D9818760AF9E}" type="slidenum">
              <a:rPr lang="en-US" smtClean="0"/>
              <a:t>‹#›</a:t>
            </a:fld>
            <a:endParaRPr lang="en-US"/>
          </a:p>
        </p:txBody>
      </p:sp>
    </p:spTree>
    <p:extLst>
      <p:ext uri="{BB962C8B-B14F-4D97-AF65-F5344CB8AC3E}">
        <p14:creationId xmlns:p14="http://schemas.microsoft.com/office/powerpoint/2010/main" val="1112945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1215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1311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3254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598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Text Box 1"/>
          <p:cNvSpPr txBox="1">
            <a:spLocks noChangeArrowheads="1"/>
          </p:cNvSpPr>
          <p:nvPr/>
        </p:nvSpPr>
        <p:spPr bwMode="auto">
          <a:xfrm>
            <a:off x="1233987" y="726094"/>
            <a:ext cx="4835733" cy="3580528"/>
          </a:xfrm>
          <a:prstGeom prst="rect">
            <a:avLst/>
          </a:prstGeom>
          <a:solidFill>
            <a:srgbClr val="FFFFFF"/>
          </a:solidFill>
          <a:ln w="9525">
            <a:solidFill>
              <a:srgbClr val="000000"/>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73731" name="Rectangle 2"/>
          <p:cNvSpPr txBox="1">
            <a:spLocks noGrp="1" noChangeArrowheads="1"/>
          </p:cNvSpPr>
          <p:nvPr>
            <p:ph type="body"/>
          </p:nvPr>
        </p:nvSpPr>
        <p:spPr>
          <a:xfrm>
            <a:off x="974391" y="4554201"/>
            <a:ext cx="5354925" cy="4314943"/>
          </a:xfrm>
          <a:noFill/>
          <a:ln/>
        </p:spPr>
        <p:txBody>
          <a:bodyPr wrap="none" lIns="95088" tIns="47544" rIns="95088" bIns="47544"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
        <p:nvSpPr>
          <p:cNvPr id="2" name="Header Placeholder 1">
            <a:extLst>
              <a:ext uri="{FF2B5EF4-FFF2-40B4-BE49-F238E27FC236}">
                <a16:creationId xmlns:a16="http://schemas.microsoft.com/office/drawing/2014/main" id="{5BA928B1-8A9A-4C01-5670-CE2EAB82F07B}"/>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
        <p:nvSpPr>
          <p:cNvPr id="2" name="Header Placeholder 1">
            <a:extLst>
              <a:ext uri="{FF2B5EF4-FFF2-40B4-BE49-F238E27FC236}">
                <a16:creationId xmlns:a16="http://schemas.microsoft.com/office/drawing/2014/main" id="{16F92C26-C7AB-0476-565A-5C56C2E1DA53}"/>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
        <p:nvSpPr>
          <p:cNvPr id="2" name="Header Placeholder 1">
            <a:extLst>
              <a:ext uri="{FF2B5EF4-FFF2-40B4-BE49-F238E27FC236}">
                <a16:creationId xmlns:a16="http://schemas.microsoft.com/office/drawing/2014/main" id="{33E33229-DA7B-0698-F527-3788D6F80218}"/>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en-US"/>
          </a:p>
        </p:txBody>
      </p:sp>
      <p:sp>
        <p:nvSpPr>
          <p:cNvPr id="2" name="Header Placeholder 1">
            <a:extLst>
              <a:ext uri="{FF2B5EF4-FFF2-40B4-BE49-F238E27FC236}">
                <a16:creationId xmlns:a16="http://schemas.microsoft.com/office/drawing/2014/main" id="{C0A46DFC-BBD7-8EB8-AE43-E7E3ECD3E49E}"/>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0F64717-A5A5-4C4E-9291-2F18B7410B06}"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Header Placeholder 4">
            <a:extLst>
              <a:ext uri="{FF2B5EF4-FFF2-40B4-BE49-F238E27FC236}">
                <a16:creationId xmlns:a16="http://schemas.microsoft.com/office/drawing/2014/main" id="{FEA0DF6D-DCFD-77D1-964E-C967439F5744}"/>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F64717-A5A5-4C4E-9291-2F18B7410B06}"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en-US"/>
          </a:p>
        </p:txBody>
      </p:sp>
      <p:sp>
        <p:nvSpPr>
          <p:cNvPr id="2" name="Header Placeholder 1">
            <a:extLst>
              <a:ext uri="{FF2B5EF4-FFF2-40B4-BE49-F238E27FC236}">
                <a16:creationId xmlns:a16="http://schemas.microsoft.com/office/drawing/2014/main" id="{C649E987-6E77-E3A4-D38F-8E33C171CE10}"/>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1413EB-75D6-0341-BB63-5C175A2A7C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584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447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1B036-A784-2E27-3FF5-D9C8D492E2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BB40A4-75A5-EB4D-1743-1D4343011F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A38CCF-2098-37DA-2E26-C6278E612831}"/>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5" name="Footer Placeholder 4">
            <a:extLst>
              <a:ext uri="{FF2B5EF4-FFF2-40B4-BE49-F238E27FC236}">
                <a16:creationId xmlns:a16="http://schemas.microsoft.com/office/drawing/2014/main" id="{BCFFE69D-5642-1F43-8BDD-29A83F3CD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D2D3FD-9D40-F6D6-41D3-6EC3B1FD3931}"/>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1264196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45DC5-F056-7411-5828-298045D7C3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4BB2E4-B9CB-71B3-616C-7C19CA1D0B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A228A7-DA56-9CDE-AF27-35321531EBC3}"/>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5" name="Footer Placeholder 4">
            <a:extLst>
              <a:ext uri="{FF2B5EF4-FFF2-40B4-BE49-F238E27FC236}">
                <a16:creationId xmlns:a16="http://schemas.microsoft.com/office/drawing/2014/main" id="{361235EB-1AC1-6357-5AAA-27797E7D96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83CA2-9257-AEC9-C54B-E14B9875E119}"/>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4207836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E2B27-2568-AA01-F85A-38C06A8762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964555-B593-600E-6D84-E446ADCF8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7CC9D1-AD71-F6FA-F9D6-E99D50475201}"/>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5" name="Footer Placeholder 4">
            <a:extLst>
              <a:ext uri="{FF2B5EF4-FFF2-40B4-BE49-F238E27FC236}">
                <a16:creationId xmlns:a16="http://schemas.microsoft.com/office/drawing/2014/main" id="{6FAC8400-611D-0C2F-6FAF-CED4EB189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AD15E0-A473-B0F1-7A56-098B39D1D953}"/>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3482907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5576-1B0A-0EA1-1C2A-49E3A16E14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9AF806-9A35-CD9D-DC66-5F29ABE2F3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F2147-5061-FE88-2269-48D289060C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29C8C1-9EA1-5D50-FCC6-82F1380C419E}"/>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6" name="Footer Placeholder 5">
            <a:extLst>
              <a:ext uri="{FF2B5EF4-FFF2-40B4-BE49-F238E27FC236}">
                <a16:creationId xmlns:a16="http://schemas.microsoft.com/office/drawing/2014/main" id="{26804A66-C1C1-9C6C-906E-3D1BCC2989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6701F1-D923-9203-AC48-A1F8BECF72EB}"/>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1471628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CAD33-F6F4-2AC7-9A78-9300E82463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205063-9C6E-115E-1831-B7C8AEFC80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3AC68F-D7F9-2F20-DD2F-51F525473C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9C65F8-256A-C11A-4C7F-A7A9A54E69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8531A0-28D6-43AD-2F12-C848DBAD1D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27E61C-1F89-5989-C5DA-17B85F617B3F}"/>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8" name="Footer Placeholder 7">
            <a:extLst>
              <a:ext uri="{FF2B5EF4-FFF2-40B4-BE49-F238E27FC236}">
                <a16:creationId xmlns:a16="http://schemas.microsoft.com/office/drawing/2014/main" id="{B2FD2D52-270A-B31E-7DC3-B59E943A42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AED278-09FA-CA0B-9AF9-3B746D67FDCD}"/>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4154676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BFCAA-7DF3-85BF-78A8-7791549DF8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FF62A5-B6BC-F6EA-E200-DD997FA0AE76}"/>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4" name="Footer Placeholder 3">
            <a:extLst>
              <a:ext uri="{FF2B5EF4-FFF2-40B4-BE49-F238E27FC236}">
                <a16:creationId xmlns:a16="http://schemas.microsoft.com/office/drawing/2014/main" id="{8E434031-0141-1A1E-5457-9E4038EA96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65CC5A-9FF7-61AD-279A-EFB48DF16025}"/>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342611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FEF7F2-34E3-60E1-23CA-54DA7345C6B9}"/>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3" name="Footer Placeholder 2">
            <a:extLst>
              <a:ext uri="{FF2B5EF4-FFF2-40B4-BE49-F238E27FC236}">
                <a16:creationId xmlns:a16="http://schemas.microsoft.com/office/drawing/2014/main" id="{360EC5C5-484D-32C5-CA7D-4FFDC53F2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763DD9-5203-E079-4444-B864ACD08DF6}"/>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1496419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81B3-5FBE-0F0F-59D5-575D3A9AC5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9B454F-2129-2352-72BF-58E48B232A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A162BA-E7CE-C094-2962-89BE2EC79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283CB5-B8C4-19AF-871E-0B444D8B9535}"/>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6" name="Footer Placeholder 5">
            <a:extLst>
              <a:ext uri="{FF2B5EF4-FFF2-40B4-BE49-F238E27FC236}">
                <a16:creationId xmlns:a16="http://schemas.microsoft.com/office/drawing/2014/main" id="{0FE53A40-81D4-CCA3-298E-02CBA8754D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77FDED-5443-04E7-5A72-091C7AD707B1}"/>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216701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6580F-EFAE-14A0-A107-89DEE77B25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6A0285-DD5C-CC46-9DFA-6AF5E8D3D3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C76583-9BFD-80D0-257B-58B6700043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D1668D-944C-08B7-F2B4-D2DC77906025}"/>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6" name="Footer Placeholder 5">
            <a:extLst>
              <a:ext uri="{FF2B5EF4-FFF2-40B4-BE49-F238E27FC236}">
                <a16:creationId xmlns:a16="http://schemas.microsoft.com/office/drawing/2014/main" id="{6B98DF5D-F94B-2122-DB49-2F443C6D60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0EC778-BF37-99EA-D905-2BF7A15C52FF}"/>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3762014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2ADF-F5D2-D463-5AF0-BA4EC1660B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64391D-52F3-9C7E-EE8D-58F5E12FD8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E90C4E-46C2-BEB6-7DBC-503CFEFAE87B}"/>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5" name="Footer Placeholder 4">
            <a:extLst>
              <a:ext uri="{FF2B5EF4-FFF2-40B4-BE49-F238E27FC236}">
                <a16:creationId xmlns:a16="http://schemas.microsoft.com/office/drawing/2014/main" id="{993DC550-DB50-F6B8-B468-8AFA462D0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E86CD-8BF9-CE15-4F5F-AC5DFE3F2CC6}"/>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68957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79FC07-7A9C-5F6D-08B0-3819EE304F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554280-0EE8-E55A-3123-54257024D5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8DACED-8D56-508D-4209-626754E538BE}"/>
              </a:ext>
            </a:extLst>
          </p:cNvPr>
          <p:cNvSpPr>
            <a:spLocks noGrp="1"/>
          </p:cNvSpPr>
          <p:nvPr>
            <p:ph type="dt" sz="half" idx="10"/>
          </p:nvPr>
        </p:nvSpPr>
        <p:spPr/>
        <p:txBody>
          <a:bodyPr/>
          <a:lstStyle/>
          <a:p>
            <a:fld id="{6CAF4EF8-8A7A-47CA-967A-FAEB056CBF07}" type="datetimeFigureOut">
              <a:rPr lang="en-US" smtClean="0"/>
              <a:t>7/27/2023</a:t>
            </a:fld>
            <a:endParaRPr lang="en-US"/>
          </a:p>
        </p:txBody>
      </p:sp>
      <p:sp>
        <p:nvSpPr>
          <p:cNvPr id="5" name="Footer Placeholder 4">
            <a:extLst>
              <a:ext uri="{FF2B5EF4-FFF2-40B4-BE49-F238E27FC236}">
                <a16:creationId xmlns:a16="http://schemas.microsoft.com/office/drawing/2014/main" id="{FA676E2C-BB11-FDD8-57A8-D995FCA966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123C6B-90B2-DDA5-12E0-5DEC7B87F41E}"/>
              </a:ext>
            </a:extLst>
          </p:cNvPr>
          <p:cNvSpPr>
            <a:spLocks noGrp="1"/>
          </p:cNvSpPr>
          <p:nvPr>
            <p:ph type="sldNum" sz="quarter" idx="12"/>
          </p:nvPr>
        </p:nvSpPr>
        <p:spPr/>
        <p:txBody>
          <a:bodyPr/>
          <a:lstStyle/>
          <a:p>
            <a:fld id="{F1BBF420-81DE-4340-B762-BCAC5CAFCE9B}" type="slidenum">
              <a:rPr lang="en-US" smtClean="0"/>
              <a:t>‹#›</a:t>
            </a:fld>
            <a:endParaRPr lang="en-US"/>
          </a:p>
        </p:txBody>
      </p:sp>
    </p:spTree>
    <p:extLst>
      <p:ext uri="{BB962C8B-B14F-4D97-AF65-F5344CB8AC3E}">
        <p14:creationId xmlns:p14="http://schemas.microsoft.com/office/powerpoint/2010/main" val="37304249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02BB9-63BC-7FFE-D98F-05D02672D1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E9D9F0-1339-02B5-43AA-0A3022127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4C0B50-93C6-7930-7793-5611987AAAD9}"/>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5" name="Footer Placeholder 4">
            <a:extLst>
              <a:ext uri="{FF2B5EF4-FFF2-40B4-BE49-F238E27FC236}">
                <a16:creationId xmlns:a16="http://schemas.microsoft.com/office/drawing/2014/main" id="{99FA256D-5B2D-79DA-D80E-E8BBD2C4F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FDC97F-CD6E-2BBF-F6FB-A394EC1ED2B8}"/>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297674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DA09B-481C-4479-A12A-D50F48D446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9704C4-2100-6CE4-44EC-B06FA62DA6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65DAE7-CDA1-9D7F-40D8-6037CB9A34FA}"/>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5" name="Footer Placeholder 4">
            <a:extLst>
              <a:ext uri="{FF2B5EF4-FFF2-40B4-BE49-F238E27FC236}">
                <a16:creationId xmlns:a16="http://schemas.microsoft.com/office/drawing/2014/main" id="{50FA01E0-EFCC-19EF-AB69-66B8388030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09DF1E-A478-4228-8AA7-7010B1502639}"/>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2578516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ACE09-EDF1-9FF5-E216-26E76A9F13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DBE5B0-A3B8-19B2-BABA-4924DD5FB2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48108F-29DD-1008-FEAB-91E45618E3C6}"/>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5" name="Footer Placeholder 4">
            <a:extLst>
              <a:ext uri="{FF2B5EF4-FFF2-40B4-BE49-F238E27FC236}">
                <a16:creationId xmlns:a16="http://schemas.microsoft.com/office/drawing/2014/main" id="{771AE0CC-85B1-50BB-BF79-880FBC1F77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4DCF9-C190-2F48-445C-6AB50BBF105F}"/>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530417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EAB73-BBE2-6C42-1E10-A3722F3974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E2E41E-83DF-CEA0-61B0-A5BFA9B98E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022E8A-0328-B7C4-27F4-BF61AF02D5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78B99B-081B-25BA-6914-800E8D1F21C8}"/>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6" name="Footer Placeholder 5">
            <a:extLst>
              <a:ext uri="{FF2B5EF4-FFF2-40B4-BE49-F238E27FC236}">
                <a16:creationId xmlns:a16="http://schemas.microsoft.com/office/drawing/2014/main" id="{B14C0EEE-8F47-E186-EC15-8C02D01009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44E220-FBE7-E022-F6D7-EF3947FA3975}"/>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1442451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9C94C-74AF-2AD0-82F1-A19487B707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D2B4C8-449F-8B33-D736-DAE3EE4170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D40371-3C08-B4B1-8C02-954AA06DA1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58836B-096F-030C-C99C-3E965D615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7780E6-3520-A7B1-11EF-590FE09F2F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7EBDA9-A7F5-0490-9C8F-D7F5A319198C}"/>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8" name="Footer Placeholder 7">
            <a:extLst>
              <a:ext uri="{FF2B5EF4-FFF2-40B4-BE49-F238E27FC236}">
                <a16:creationId xmlns:a16="http://schemas.microsoft.com/office/drawing/2014/main" id="{4EEE175A-50DE-98DD-CE2B-0058F447AE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576697-5013-C93D-0ED2-ED6B00AD84A3}"/>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2955906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39194-8601-8696-723F-DA3FB77095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3EB031-5BE4-CDE5-F29F-1028A5CF0CBA}"/>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4" name="Footer Placeholder 3">
            <a:extLst>
              <a:ext uri="{FF2B5EF4-FFF2-40B4-BE49-F238E27FC236}">
                <a16:creationId xmlns:a16="http://schemas.microsoft.com/office/drawing/2014/main" id="{AE4493A9-E354-6F8A-765C-1359E4196D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EBEE5D-F6F6-140B-D133-D76429284BDF}"/>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10269703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73EB89-5DB8-1F32-6AFE-4854A502910F}"/>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3" name="Footer Placeholder 2">
            <a:extLst>
              <a:ext uri="{FF2B5EF4-FFF2-40B4-BE49-F238E27FC236}">
                <a16:creationId xmlns:a16="http://schemas.microsoft.com/office/drawing/2014/main" id="{CF63C0F3-472D-9315-99BE-0DCEA5FF47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41EB7D-E16C-6F86-4C48-CAC645C0E061}"/>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429452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4CA06-0AAD-D1D4-96EE-E1B2FA0C15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2113B8-D1E7-D8FC-C627-A95A6C95BA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43F8F-DC63-8769-AC54-EA634AD9B8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555DD3-1270-06F4-AEE1-6F3DDBEA6E81}"/>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6" name="Footer Placeholder 5">
            <a:extLst>
              <a:ext uri="{FF2B5EF4-FFF2-40B4-BE49-F238E27FC236}">
                <a16:creationId xmlns:a16="http://schemas.microsoft.com/office/drawing/2014/main" id="{21DEA4E0-5DA3-2B22-1BC5-972F435CF8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54EE53-AF4E-7A57-2E07-B81648CFC82E}"/>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2817477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61FC6-D97A-F88B-3326-FAEC54D80E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AD4251-D75D-DD58-E0E4-C9C3791CE5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D681E3-06B5-50A2-BD32-6AB8389F3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A704F4-41C0-688A-B1C7-3CBA057F7331}"/>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6" name="Footer Placeholder 5">
            <a:extLst>
              <a:ext uri="{FF2B5EF4-FFF2-40B4-BE49-F238E27FC236}">
                <a16:creationId xmlns:a16="http://schemas.microsoft.com/office/drawing/2014/main" id="{D881E44F-D1F9-28FE-718F-9D7811DCE3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D2154F-D075-6190-832F-3DF0DED7ACF2}"/>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1826053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349E2-2B45-54B2-A146-CD2AE03354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E76DDB-F428-AF34-D2FB-99A60BB81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037CF4-F870-0770-6E35-AFCB2D5896F0}"/>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5" name="Footer Placeholder 4">
            <a:extLst>
              <a:ext uri="{FF2B5EF4-FFF2-40B4-BE49-F238E27FC236}">
                <a16:creationId xmlns:a16="http://schemas.microsoft.com/office/drawing/2014/main" id="{1CF945DC-D313-22F1-A614-33ECEA427E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129EBD-339A-1D93-4C32-F64A1F1D8103}"/>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22718468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4FB7B2-1235-6597-B78F-EE9C6BF85F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85D9D6-7533-A137-7027-91609B4D71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10D61-B2E7-A52B-F50E-7A854E92DC71}"/>
              </a:ext>
            </a:extLst>
          </p:cNvPr>
          <p:cNvSpPr>
            <a:spLocks noGrp="1"/>
          </p:cNvSpPr>
          <p:nvPr>
            <p:ph type="dt" sz="half" idx="10"/>
          </p:nvPr>
        </p:nvSpPr>
        <p:spPr/>
        <p:txBody>
          <a:bodyPr/>
          <a:lstStyle/>
          <a:p>
            <a:fld id="{F249D4FC-C589-44AC-AD7B-F81EB3BEB2EA}" type="datetimeFigureOut">
              <a:rPr lang="en-US" smtClean="0"/>
              <a:t>7/27/2023</a:t>
            </a:fld>
            <a:endParaRPr lang="en-US"/>
          </a:p>
        </p:txBody>
      </p:sp>
      <p:sp>
        <p:nvSpPr>
          <p:cNvPr id="5" name="Footer Placeholder 4">
            <a:extLst>
              <a:ext uri="{FF2B5EF4-FFF2-40B4-BE49-F238E27FC236}">
                <a16:creationId xmlns:a16="http://schemas.microsoft.com/office/drawing/2014/main" id="{235BA271-D642-D122-A6B7-50D896FE6C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223DA8-5BC9-E5A0-BFC8-4E02287A0972}"/>
              </a:ext>
            </a:extLst>
          </p:cNvPr>
          <p:cNvSpPr>
            <a:spLocks noGrp="1"/>
          </p:cNvSpPr>
          <p:nvPr>
            <p:ph type="sldNum" sz="quarter" idx="12"/>
          </p:nvPr>
        </p:nvSpPr>
        <p:spPr/>
        <p:txBody>
          <a:bodyPr/>
          <a:lstStyle/>
          <a:p>
            <a:fld id="{21A8F345-AE77-4927-B5B7-06BCF1C047A1}" type="slidenum">
              <a:rPr lang="en-US" smtClean="0"/>
              <a:t>‹#›</a:t>
            </a:fld>
            <a:endParaRPr lang="en-US"/>
          </a:p>
        </p:txBody>
      </p:sp>
    </p:spTree>
    <p:extLst>
      <p:ext uri="{BB962C8B-B14F-4D97-AF65-F5344CB8AC3E}">
        <p14:creationId xmlns:p14="http://schemas.microsoft.com/office/powerpoint/2010/main" val="3231393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B8144-D3D4-D745-A380-9A20E77DD0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987CB3-60E9-8D42-B67D-B9CE3AFBE9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5A976F7-8984-F540-B9FF-A183A6ECBDA8}"/>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5" name="Footer Placeholder 4">
            <a:extLst>
              <a:ext uri="{FF2B5EF4-FFF2-40B4-BE49-F238E27FC236}">
                <a16:creationId xmlns:a16="http://schemas.microsoft.com/office/drawing/2014/main" id="{AF1971FD-ED2D-F542-AFBC-22C7417D67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1DD2F-FEFF-5444-96C2-DAC78FC67FD0}"/>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6407761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3FD2D-65F7-F744-A947-F598251C6F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6578A7-88D7-0247-8826-8DED5F0F831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5DFAFC-90DB-3249-97CD-B26945764177}"/>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5" name="Footer Placeholder 4">
            <a:extLst>
              <a:ext uri="{FF2B5EF4-FFF2-40B4-BE49-F238E27FC236}">
                <a16:creationId xmlns:a16="http://schemas.microsoft.com/office/drawing/2014/main" id="{1C1A018E-89F1-7F48-93C4-409995670E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D0D7DB-BDB2-DC43-BE6B-F308E5251D88}"/>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41020025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C0EE1-9A19-264F-BCF2-8B4BBC07AE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1BAE5C-1F2E-C348-B2FB-91F207953D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356ECE3-0FEB-2142-8094-D99C6E717288}"/>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5" name="Footer Placeholder 4">
            <a:extLst>
              <a:ext uri="{FF2B5EF4-FFF2-40B4-BE49-F238E27FC236}">
                <a16:creationId xmlns:a16="http://schemas.microsoft.com/office/drawing/2014/main" id="{A25B8901-AF45-914E-9D58-DE69B5AC0A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1526B-2248-A942-870D-15A7A97248EC}"/>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23396180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90D44-2477-1F46-8327-A20D4E204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BDC59C-FC74-744A-8ADD-1BDF209204B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D13D71-8BF3-7B49-B37B-D6AE7248CF5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854990-BD20-DC49-922D-489CC7ACE22C}"/>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6" name="Footer Placeholder 5">
            <a:extLst>
              <a:ext uri="{FF2B5EF4-FFF2-40B4-BE49-F238E27FC236}">
                <a16:creationId xmlns:a16="http://schemas.microsoft.com/office/drawing/2014/main" id="{FE7D7152-4F21-A24F-BD17-D43F78A827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6AB6C5-7803-6F4F-95A6-B689D84DFC62}"/>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375393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CB32B-DE70-634C-B900-A86BBC162D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B738CE-BF54-2543-BC40-1334D9BB4B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BC22278-1F7D-9248-A0C2-99E198E1624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91DF33-E88E-074E-9EA5-EE2D22A071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7A5E8DD-7EFB-2742-8E5B-3582E38C83E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B35E52-78A6-9A4D-9F88-2EF2FA8D9381}"/>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8" name="Footer Placeholder 7">
            <a:extLst>
              <a:ext uri="{FF2B5EF4-FFF2-40B4-BE49-F238E27FC236}">
                <a16:creationId xmlns:a16="http://schemas.microsoft.com/office/drawing/2014/main" id="{513B6289-8CDE-694F-8223-59A1EC7836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7EF0B4-05D8-A549-B3C2-CFF026241178}"/>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21062933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C413-31C7-334D-A883-75876B6F7E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A03096-3AA6-EF40-96A2-EC7ED931BA71}"/>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4" name="Footer Placeholder 3">
            <a:extLst>
              <a:ext uri="{FF2B5EF4-FFF2-40B4-BE49-F238E27FC236}">
                <a16:creationId xmlns:a16="http://schemas.microsoft.com/office/drawing/2014/main" id="{5505539E-5674-AA43-AA6F-1C8A5942D5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CD7402-99D8-3C47-9954-622087E20E7A}"/>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20392079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4CCB67-12F2-C74C-935E-FC7B340FA4CA}"/>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3" name="Footer Placeholder 2">
            <a:extLst>
              <a:ext uri="{FF2B5EF4-FFF2-40B4-BE49-F238E27FC236}">
                <a16:creationId xmlns:a16="http://schemas.microsoft.com/office/drawing/2014/main" id="{13CAEB8F-E288-F748-AE5B-30F534786B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FA913B-E53F-7848-A58A-82167FFC1FC7}"/>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9972801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4257F-C7DF-1D4B-856C-9D30F1D48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A1D66A-89DA-A34B-8C28-FCFE80F9E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6F2F43-BB6B-2B4D-8F2E-9F717679CF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313A2B-8F81-1E45-8613-4F43C18D5E8F}"/>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6" name="Footer Placeholder 5">
            <a:extLst>
              <a:ext uri="{FF2B5EF4-FFF2-40B4-BE49-F238E27FC236}">
                <a16:creationId xmlns:a16="http://schemas.microsoft.com/office/drawing/2014/main" id="{27F0F5DF-525F-6B40-AF9F-2CD41F4D11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8ECD92-3FD1-3640-9A2E-C8A9B8D38E4F}"/>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17791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24AD9-6492-8E4D-BFEA-92E3A0D236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E2CF9D-1A3F-894D-8D9F-66C0C97852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8B5E10-1934-1B48-AE40-E0F3052360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39828EF-EA58-EF4C-BAB6-6F51A445DFC3}"/>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6" name="Footer Placeholder 5">
            <a:extLst>
              <a:ext uri="{FF2B5EF4-FFF2-40B4-BE49-F238E27FC236}">
                <a16:creationId xmlns:a16="http://schemas.microsoft.com/office/drawing/2014/main" id="{F037ABAF-60D7-8744-8341-24B0DFB9F4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85D161-D2C8-D44E-9601-5D8DD9CC9AFB}"/>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24712991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262C0-A1EC-4144-B971-DC633D0451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DE91D-EDF2-C845-96AD-864757B461C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8B68DB-F69B-4047-9F88-252766B76AB7}"/>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5" name="Footer Placeholder 4">
            <a:extLst>
              <a:ext uri="{FF2B5EF4-FFF2-40B4-BE49-F238E27FC236}">
                <a16:creationId xmlns:a16="http://schemas.microsoft.com/office/drawing/2014/main" id="{F4977C81-441B-3F43-99C3-AA5032E0C7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97A0ED-8D6C-5A48-B06F-447D2B746A27}"/>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2604450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48C242-6B5E-C74C-A20B-DBCB66DACB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F10C3C-40F3-E741-A61C-E43C9AD6D15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B7094E-C952-424A-83FB-47FE23C31193}"/>
              </a:ext>
            </a:extLst>
          </p:cNvPr>
          <p:cNvSpPr>
            <a:spLocks noGrp="1"/>
          </p:cNvSpPr>
          <p:nvPr>
            <p:ph type="dt" sz="half" idx="10"/>
          </p:nvPr>
        </p:nvSpPr>
        <p:spPr/>
        <p:txBody>
          <a:bodyPr/>
          <a:lstStyle/>
          <a:p>
            <a:fld id="{ECFBDF2C-D596-FF40-AF40-3ED5A5A445D3}" type="datetimeFigureOut">
              <a:rPr lang="en-US" smtClean="0"/>
              <a:t>7/27/2023</a:t>
            </a:fld>
            <a:endParaRPr lang="en-US"/>
          </a:p>
        </p:txBody>
      </p:sp>
      <p:sp>
        <p:nvSpPr>
          <p:cNvPr id="5" name="Footer Placeholder 4">
            <a:extLst>
              <a:ext uri="{FF2B5EF4-FFF2-40B4-BE49-F238E27FC236}">
                <a16:creationId xmlns:a16="http://schemas.microsoft.com/office/drawing/2014/main" id="{94F22564-8853-7049-8FCB-100D0B4EB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BB197-B98D-914A-9F29-3A0E9B17A673}"/>
              </a:ext>
            </a:extLst>
          </p:cNvPr>
          <p:cNvSpPr>
            <a:spLocks noGrp="1"/>
          </p:cNvSpPr>
          <p:nvPr>
            <p:ph type="sldNum" sz="quarter" idx="12"/>
          </p:nvPr>
        </p:nvSpPr>
        <p:spPr/>
        <p:txBody>
          <a:bodyPr/>
          <a:lstStyle/>
          <a:p>
            <a:fld id="{DCD1418C-4DF9-E248-9283-053E4C2190CB}" type="slidenum">
              <a:rPr lang="en-US" smtClean="0"/>
              <a:t>‹#›</a:t>
            </a:fld>
            <a:endParaRPr lang="en-US"/>
          </a:p>
        </p:txBody>
      </p:sp>
    </p:spTree>
    <p:extLst>
      <p:ext uri="{BB962C8B-B14F-4D97-AF65-F5344CB8AC3E}">
        <p14:creationId xmlns:p14="http://schemas.microsoft.com/office/powerpoint/2010/main" val="36135108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264857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644915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395813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384871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21108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4941843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352378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72039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351998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8669062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940382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827512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409258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027849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54628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822605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419987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5F526-67E8-C8B8-3901-866BCC392119}"/>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D05CDBE-E4AD-B787-8696-3CF38BBC7915}"/>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EBCD761-BBE1-1702-3B1C-7CE988274B58}"/>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5" name="Footer Placeholder 4">
            <a:extLst>
              <a:ext uri="{FF2B5EF4-FFF2-40B4-BE49-F238E27FC236}">
                <a16:creationId xmlns:a16="http://schemas.microsoft.com/office/drawing/2014/main" id="{B1204F4D-6833-E8B3-E254-CF5438C1F0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2C11D5-35B5-BCCD-8512-3C3D4A36F3B9}"/>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11433309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717E-AB52-1F18-353F-113B86F271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948445-4B3D-08E9-FDC7-CFF2AF3EE8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300183-8935-E962-4329-CB6F96C842E0}"/>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5" name="Footer Placeholder 4">
            <a:extLst>
              <a:ext uri="{FF2B5EF4-FFF2-40B4-BE49-F238E27FC236}">
                <a16:creationId xmlns:a16="http://schemas.microsoft.com/office/drawing/2014/main" id="{92F0BFFF-F4FF-79DB-1640-EA27BB0922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00CE84-1A05-20B4-3C66-C72625F3265C}"/>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142702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49F1D-761A-9FEA-E43C-73B062AC0ADB}"/>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BB0B6AE-37A1-184C-9C49-3FE395B7D590}"/>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6C02CE-C744-F142-7C33-F2D8A5E0BE41}"/>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5" name="Footer Placeholder 4">
            <a:extLst>
              <a:ext uri="{FF2B5EF4-FFF2-40B4-BE49-F238E27FC236}">
                <a16:creationId xmlns:a16="http://schemas.microsoft.com/office/drawing/2014/main" id="{F4CAF762-F267-7200-6C04-FC84FB22D9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7CCE61-F3A6-2F72-F69A-197FF8FEB014}"/>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36272446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6FC9-83A9-EF30-2CED-C3C274C36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FEA193-7C20-B5D1-6EEB-8BDCFAEDA0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185C26-A64A-5CC9-D2CB-2965DA2D66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3118C4-B434-00CB-3FD1-250D666BFD79}"/>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6" name="Footer Placeholder 5">
            <a:extLst>
              <a:ext uri="{FF2B5EF4-FFF2-40B4-BE49-F238E27FC236}">
                <a16:creationId xmlns:a16="http://schemas.microsoft.com/office/drawing/2014/main" id="{4D234F1B-E00F-016C-8C45-1FEE8D7DD8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398D97-59A9-AE5E-0721-A27DC6D7B0FC}"/>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5428076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E7BAD-CA30-2281-4533-C9B6C911803E}"/>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8859F8-AD54-711B-10F8-32FF27BE94F0}"/>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A72A686-383F-569C-89ED-0CBFA69017AC}"/>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04FA66-6716-2D1B-6D77-F546D17FB93E}"/>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C04D12D-92CA-653A-EA5F-7C6FBEF69226}"/>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EE2F53-A286-9F11-9F84-391EEAA36617}"/>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8" name="Footer Placeholder 7">
            <a:extLst>
              <a:ext uri="{FF2B5EF4-FFF2-40B4-BE49-F238E27FC236}">
                <a16:creationId xmlns:a16="http://schemas.microsoft.com/office/drawing/2014/main" id="{63563123-CAC9-FFB8-DC12-AB812A70A7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966346-54D8-4710-9EF0-08CA8EB4796B}"/>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42580611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EAF33-01FC-9ACE-9611-0C82B63DD6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2DCC6E-B751-0A0F-8EDC-E0E5CE4A95FB}"/>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4" name="Footer Placeholder 3">
            <a:extLst>
              <a:ext uri="{FF2B5EF4-FFF2-40B4-BE49-F238E27FC236}">
                <a16:creationId xmlns:a16="http://schemas.microsoft.com/office/drawing/2014/main" id="{68C7E98D-164D-6BC6-28B8-6C2C8015B9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935950-DB46-7606-D54F-88F47C223593}"/>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23258915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B27011-6874-03BB-CBFF-5D6E5BCB1BB4}"/>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3" name="Footer Placeholder 2">
            <a:extLst>
              <a:ext uri="{FF2B5EF4-FFF2-40B4-BE49-F238E27FC236}">
                <a16:creationId xmlns:a16="http://schemas.microsoft.com/office/drawing/2014/main" id="{0AE77834-F5B0-1643-FDB5-FAC008F559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CE5C5D-D642-02F7-1422-DA202814359C}"/>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16093964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D2C4-6343-E80F-FD80-68D84D68454C}"/>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96A2A09-1912-258D-904F-08F084487F0D}"/>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D0DA59-0114-8129-1EFC-185BDA2E46A5}"/>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25AF6B-35B7-A239-B5D2-3753FF860579}"/>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6" name="Footer Placeholder 5">
            <a:extLst>
              <a:ext uri="{FF2B5EF4-FFF2-40B4-BE49-F238E27FC236}">
                <a16:creationId xmlns:a16="http://schemas.microsoft.com/office/drawing/2014/main" id="{3293D360-4496-EC69-AF17-119E38BFCD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F7AFBE-9C5A-F1B3-DF6C-C86D446A145F}"/>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30096012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91A6F-275F-4793-295F-47CD079BD01B}"/>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4D7CC74-7AAB-16C7-C495-9F79E26641B6}"/>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7869B8F-7887-73F3-B24A-E605E8AC45D1}"/>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7B29E67-8DD8-4D60-DEEE-777D538418C4}"/>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6" name="Footer Placeholder 5">
            <a:extLst>
              <a:ext uri="{FF2B5EF4-FFF2-40B4-BE49-F238E27FC236}">
                <a16:creationId xmlns:a16="http://schemas.microsoft.com/office/drawing/2014/main" id="{55942DE4-FE8A-7C85-3C56-FCB2B98DC5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6E559E-ED4A-E677-1614-0A988BE3D582}"/>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25873310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BBF01-59FC-827F-8DC7-7049EF81BA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3FD8AD-8A5A-3A49-B8F4-6311D09A5F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2B2F32-4DDA-6721-47EF-07AC7DE5D6F9}"/>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5" name="Footer Placeholder 4">
            <a:extLst>
              <a:ext uri="{FF2B5EF4-FFF2-40B4-BE49-F238E27FC236}">
                <a16:creationId xmlns:a16="http://schemas.microsoft.com/office/drawing/2014/main" id="{E8152921-5851-AD14-5C87-8B9BF5502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CA8AE-8DC3-7856-6D42-E0A41D16EF14}"/>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37350053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392858-11E2-79EA-5745-DB7450B145A4}"/>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1F29B9-3934-5A5D-310E-E93BCA9CC51B}"/>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FAACAC-0A69-ACA9-18D2-044E423BEA25}"/>
              </a:ext>
            </a:extLst>
          </p:cNvPr>
          <p:cNvSpPr>
            <a:spLocks noGrp="1"/>
          </p:cNvSpPr>
          <p:nvPr>
            <p:ph type="dt" sz="half" idx="10"/>
          </p:nvPr>
        </p:nvSpPr>
        <p:spPr/>
        <p:txBody>
          <a:bodyPr/>
          <a:lstStyle/>
          <a:p>
            <a:fld id="{0CD72F06-8F4C-4994-B1D4-566E85322AC6}" type="datetimeFigureOut">
              <a:rPr lang="en-US" smtClean="0"/>
              <a:t>7/27/2023</a:t>
            </a:fld>
            <a:endParaRPr lang="en-US"/>
          </a:p>
        </p:txBody>
      </p:sp>
      <p:sp>
        <p:nvSpPr>
          <p:cNvPr id="5" name="Footer Placeholder 4">
            <a:extLst>
              <a:ext uri="{FF2B5EF4-FFF2-40B4-BE49-F238E27FC236}">
                <a16:creationId xmlns:a16="http://schemas.microsoft.com/office/drawing/2014/main" id="{4F0BF8A7-0547-3BE9-22C2-6AD668692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8082F9-2748-EB24-4863-88A97C3532AB}"/>
              </a:ext>
            </a:extLst>
          </p:cNvPr>
          <p:cNvSpPr>
            <a:spLocks noGrp="1"/>
          </p:cNvSpPr>
          <p:nvPr>
            <p:ph type="sldNum" sz="quarter" idx="12"/>
          </p:nvPr>
        </p:nvSpPr>
        <p:spPr/>
        <p:txBody>
          <a:bodyPr/>
          <a:lstStyle/>
          <a:p>
            <a:fld id="{51B8DD37-7713-40FE-A0F8-13EF0AE4D75D}" type="slidenum">
              <a:rPr lang="en-US" smtClean="0"/>
              <a:t>‹#›</a:t>
            </a:fld>
            <a:endParaRPr lang="en-US"/>
          </a:p>
        </p:txBody>
      </p:sp>
    </p:spTree>
    <p:extLst>
      <p:ext uri="{BB962C8B-B14F-4D97-AF65-F5344CB8AC3E}">
        <p14:creationId xmlns:p14="http://schemas.microsoft.com/office/powerpoint/2010/main" val="25809611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AF158-0070-197D-5379-112000B65A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01A363-E4A3-E02F-18EA-8D9BBBC691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2195A8-9B79-AF34-AE80-B4D1ADB41A5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D7EE6BE-889D-5FA3-A427-E7100819C6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400DF8-9C55-7408-B893-CF1450A81471}"/>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41169813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BBAA1-FB5C-7323-F94A-D34AEAAB24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1AB29D-7032-7338-8FB7-0AE54CF21E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AF78ED-50F9-A2F1-F697-2AE697A8125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8DBDAAC-12BA-E305-FE11-97E32E446E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9E60AE-AC9B-5F1A-2014-CC7CC72BCE92}"/>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27341234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B3FB-E8AB-9DCC-F938-7A19285109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9D3E24-1787-DFBF-54F2-70BCCD94F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DDBDCA-A871-05DB-B573-82F1E2A9F7A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45664E5-6907-D059-3040-FF3C2AF5E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B61782-6474-48B8-85F3-7A36A6F91CEA}"/>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29522687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E748B-7532-48E2-7627-D48DA321D2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EFDE91-61E5-AB13-F661-86749E9608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EAA51A-6733-B853-0BC1-C5F67F9693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91BEC4-3272-7B06-4B8B-B0A8212840D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690608D-62C3-470F-040B-A3B5A1B5D7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9D1A75-9B6D-DB2C-3595-37F00AD8A7CF}"/>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21960324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153C-F7B5-8DEC-9BEB-26CECB6DEB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AC5AA0-5811-8FAD-84A4-6868C41267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10AA47-ECBA-0A75-2352-F2632F876F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E67DF6-818D-BAE6-CFA9-D01CAE772B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C377D3-CBD1-8DA9-5113-8E9CE35F2E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373E13-D16D-57A6-AA7B-EB3F4FFBDBC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43538BD-F677-F8DE-15D6-A7366D7F89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60A9B2-5066-66E3-6ADF-AE682D9DD0F1}"/>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15351691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9AEE7-CD29-68FA-0AD1-DAF7BA810A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B567D4-262D-8A8B-050A-1F295BFECDEC}"/>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CE6474A0-118E-D90B-B4CC-5C2413FC79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0C5481-2ADD-50A6-FCB6-88D41BCAED09}"/>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13097829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B54A25-D846-F21B-8097-2D81BFA7DF9F}"/>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941D32B-FB11-F1A7-0279-937211358C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DB6BC5-E391-0568-3605-7C6AB61C4309}"/>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12344395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DE87-9BBE-DC6E-DF15-96CE491113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BA46A7-2242-D5D3-8FDD-BB3B2D5902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E53CAC-6D5B-F814-9C73-BE1788AEA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1912A4-C881-FF75-6B7D-E912D43F7DE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74F1948-1537-D05A-F760-6C557A27B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251D5B-B63D-A97B-13A6-045E12EB3BDC}"/>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9643750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337A3-FC91-0FAC-BECF-0E42FB5699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00697B-E4B7-6B8F-3BB0-0195599CE3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92997C-54F7-2452-E94A-B61FD8EE8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E649E9-EDD3-9421-E92D-4CDEB48DB3E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446B4C8-FA4D-E450-6BF8-F05E1300E5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8D6BB2-32F7-653E-2F8C-D0CD46AC318E}"/>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247428593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55D30-0ED4-2CA7-055E-27F2A8E70E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FB3934-258B-0727-F525-F15B354F9C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5BA7DF-F8D2-D349-BFC1-1113A305A3D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70B572B-D61A-D64A-EC83-F13428FEF9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450026-7EBA-330E-2AB0-4F1A261F735F}"/>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12479222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7FABBE-DB37-932F-0521-978E69B336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8B5829-555D-B01C-521F-410758D256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66EAEE-BDCB-4913-33DE-5E6B7F1EC4E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CB2AE73-3BCE-6B79-3606-42C8F10844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DA779-190A-AA34-D5F2-E4A2AD44EEB0}"/>
              </a:ext>
            </a:extLst>
          </p:cNvPr>
          <p:cNvSpPr>
            <a:spLocks noGrp="1"/>
          </p:cNvSpPr>
          <p:nvPr>
            <p:ph type="sldNum" sz="quarter" idx="12"/>
          </p:nvPr>
        </p:nvSpPr>
        <p:spPr/>
        <p:txBody>
          <a:bodyPr/>
          <a:lstStyle/>
          <a:p>
            <a:fld id="{51FDA079-69B8-4DA9-B62A-6076875C75E4}" type="slidenum">
              <a:rPr lang="en-US" smtClean="0"/>
              <a:t>‹#›</a:t>
            </a:fld>
            <a:endParaRPr lang="en-US"/>
          </a:p>
        </p:txBody>
      </p:sp>
    </p:spTree>
    <p:extLst>
      <p:ext uri="{BB962C8B-B14F-4D97-AF65-F5344CB8AC3E}">
        <p14:creationId xmlns:p14="http://schemas.microsoft.com/office/powerpoint/2010/main" val="308455796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7/27/2023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592540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703767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293592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8950852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852678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469879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207617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480329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8241381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134778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307603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912536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80149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1574611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41274522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7075634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535663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08013"/>
            <a:ext cx="10363200" cy="1470025"/>
          </a:xfrm>
        </p:spPr>
        <p:txBody>
          <a:bodyPr/>
          <a:lstStyle>
            <a:lvl1pPr>
              <a:defRPr>
                <a:latin typeface="Calibri"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3886200"/>
            <a:ext cx="10236656"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69847414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025" y="435678"/>
            <a:ext cx="10122791" cy="7620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657529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151239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50901" y="1362075"/>
            <a:ext cx="5162551"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651" y="1362075"/>
            <a:ext cx="5162549"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730080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08020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7017" y="445070"/>
            <a:ext cx="10121900" cy="762000"/>
          </a:xfrm>
        </p:spPr>
        <p:txBody>
          <a:bodyPr/>
          <a:lstStyle/>
          <a:p>
            <a:r>
              <a:rPr lang="en-US"/>
              <a:t>Click to edit Master title style</a:t>
            </a:r>
          </a:p>
        </p:txBody>
      </p:sp>
    </p:spTree>
    <p:extLst>
      <p:ext uri="{BB962C8B-B14F-4D97-AF65-F5344CB8AC3E}">
        <p14:creationId xmlns:p14="http://schemas.microsoft.com/office/powerpoint/2010/main" val="29793758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499962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836819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3163821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73167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352" y="228601"/>
            <a:ext cx="2914649" cy="6105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29167" y="228601"/>
            <a:ext cx="8544984" cy="6105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855845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29168" y="228600"/>
            <a:ext cx="11662833" cy="762000"/>
          </a:xfrm>
        </p:spPr>
        <p:txBody>
          <a:bodyPr/>
          <a:lstStyle/>
          <a:p>
            <a:r>
              <a:rPr lang="en-US"/>
              <a:t>Click to edit Master title style</a:t>
            </a:r>
          </a:p>
        </p:txBody>
      </p:sp>
      <p:sp>
        <p:nvSpPr>
          <p:cNvPr id="3" name="Content Placeholder 2"/>
          <p:cNvSpPr>
            <a:spLocks noGrp="1"/>
          </p:cNvSpPr>
          <p:nvPr>
            <p:ph sz="half" idx="1"/>
          </p:nvPr>
        </p:nvSpPr>
        <p:spPr>
          <a:xfrm>
            <a:off x="850901" y="1362075"/>
            <a:ext cx="5162551"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16651" y="1362076"/>
            <a:ext cx="5162549"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16651" y="3924301"/>
            <a:ext cx="5162549"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464304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9168" y="228600"/>
            <a:ext cx="11662833" cy="762000"/>
          </a:xfrm>
        </p:spPr>
        <p:txBody>
          <a:bodyPr/>
          <a:lstStyle/>
          <a:p>
            <a:r>
              <a:rPr lang="en-US"/>
              <a:t>Click to edit Master title style</a:t>
            </a:r>
          </a:p>
        </p:txBody>
      </p:sp>
      <p:sp>
        <p:nvSpPr>
          <p:cNvPr id="3" name="Text Placeholder 2"/>
          <p:cNvSpPr>
            <a:spLocks noGrp="1"/>
          </p:cNvSpPr>
          <p:nvPr>
            <p:ph type="body" sz="half" idx="1"/>
          </p:nvPr>
        </p:nvSpPr>
        <p:spPr>
          <a:xfrm>
            <a:off x="850901" y="1362075"/>
            <a:ext cx="5162551"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651" y="1362075"/>
            <a:ext cx="5162549"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6965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2.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19" Type="http://schemas.openxmlformats.org/officeDocument/2006/relationships/image" Target="../media/image2.png"/><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22764D-A3E3-C60E-AC6F-44E09F673A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C9BFC2-25A5-8AF0-1293-077BE67BC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C8F909-E85E-1D4C-70AC-8C04FE152F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AF4EF8-8A7A-47CA-967A-FAEB056CBF07}" type="datetimeFigureOut">
              <a:rPr lang="en-US" smtClean="0"/>
              <a:t>7/27/2023</a:t>
            </a:fld>
            <a:endParaRPr lang="en-US"/>
          </a:p>
        </p:txBody>
      </p:sp>
      <p:sp>
        <p:nvSpPr>
          <p:cNvPr id="5" name="Footer Placeholder 4">
            <a:extLst>
              <a:ext uri="{FF2B5EF4-FFF2-40B4-BE49-F238E27FC236}">
                <a16:creationId xmlns:a16="http://schemas.microsoft.com/office/drawing/2014/main" id="{6EC76546-202A-58FA-40A4-3B88B0AFFC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22C8EE-C80A-4F13-3E75-D9C0EBC9C1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BF420-81DE-4340-B762-BCAC5CAFCE9B}" type="slidenum">
              <a:rPr lang="en-US" smtClean="0"/>
              <a:t>‹#›</a:t>
            </a:fld>
            <a:endParaRPr lang="en-US"/>
          </a:p>
        </p:txBody>
      </p:sp>
    </p:spTree>
    <p:extLst>
      <p:ext uri="{BB962C8B-B14F-4D97-AF65-F5344CB8AC3E}">
        <p14:creationId xmlns:p14="http://schemas.microsoft.com/office/powerpoint/2010/main" val="1177068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ADCCF2-D05E-ED81-6C8B-2CDA12CAEC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1835F3-6772-958C-BDE5-4C2A47AEAE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15481-FE53-F54A-9711-94F44D542D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9D4FC-C589-44AC-AD7B-F81EB3BEB2EA}" type="datetimeFigureOut">
              <a:rPr lang="en-US" smtClean="0"/>
              <a:t>7/27/2023</a:t>
            </a:fld>
            <a:endParaRPr lang="en-US"/>
          </a:p>
        </p:txBody>
      </p:sp>
      <p:sp>
        <p:nvSpPr>
          <p:cNvPr id="5" name="Footer Placeholder 4">
            <a:extLst>
              <a:ext uri="{FF2B5EF4-FFF2-40B4-BE49-F238E27FC236}">
                <a16:creationId xmlns:a16="http://schemas.microsoft.com/office/drawing/2014/main" id="{E2517380-A561-59E3-602F-086AD15B3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9C9F93-9A67-0118-9450-C48D245CBC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A8F345-AE77-4927-B5B7-06BCF1C047A1}" type="slidenum">
              <a:rPr lang="en-US" smtClean="0"/>
              <a:t>‹#›</a:t>
            </a:fld>
            <a:endParaRPr lang="en-US"/>
          </a:p>
        </p:txBody>
      </p:sp>
    </p:spTree>
    <p:extLst>
      <p:ext uri="{BB962C8B-B14F-4D97-AF65-F5344CB8AC3E}">
        <p14:creationId xmlns:p14="http://schemas.microsoft.com/office/powerpoint/2010/main" val="465592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387C07-824B-C246-8B80-5ADED9CF37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0C6124-11C3-0E40-B236-A0C920A20E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F59392-6BDA-9A40-B8BD-1FC1C55C16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FBDF2C-D596-FF40-AF40-3ED5A5A445D3}" type="datetimeFigureOut">
              <a:rPr lang="en-US" smtClean="0"/>
              <a:t>7/27/2023</a:t>
            </a:fld>
            <a:endParaRPr lang="en-US"/>
          </a:p>
        </p:txBody>
      </p:sp>
      <p:sp>
        <p:nvSpPr>
          <p:cNvPr id="5" name="Footer Placeholder 4">
            <a:extLst>
              <a:ext uri="{FF2B5EF4-FFF2-40B4-BE49-F238E27FC236}">
                <a16:creationId xmlns:a16="http://schemas.microsoft.com/office/drawing/2014/main" id="{067210A1-34BE-4546-8FF1-6ADB13C8DF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D8B253-CDEE-E748-B0B4-EF392DB6F1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D1418C-4DF9-E248-9283-053E4C2190CB}" type="slidenum">
              <a:rPr lang="en-US" smtClean="0"/>
              <a:t>‹#›</a:t>
            </a:fld>
            <a:endParaRPr lang="en-US"/>
          </a:p>
        </p:txBody>
      </p:sp>
    </p:spTree>
    <p:extLst>
      <p:ext uri="{BB962C8B-B14F-4D97-AF65-F5344CB8AC3E}">
        <p14:creationId xmlns:p14="http://schemas.microsoft.com/office/powerpoint/2010/main" val="3860353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91373447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FB8BDE-4538-0F09-F711-C97CB811E347}"/>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AFC847-82FC-1871-802F-C49818F01C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D00A61-5104-E2F8-19FE-E69994787C23}"/>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CD72F06-8F4C-4994-B1D4-566E85322AC6}" type="datetimeFigureOut">
              <a:rPr lang="en-US" smtClean="0"/>
              <a:t>7/27/2023</a:t>
            </a:fld>
            <a:endParaRPr lang="en-US"/>
          </a:p>
        </p:txBody>
      </p:sp>
      <p:sp>
        <p:nvSpPr>
          <p:cNvPr id="5" name="Footer Placeholder 4">
            <a:extLst>
              <a:ext uri="{FF2B5EF4-FFF2-40B4-BE49-F238E27FC236}">
                <a16:creationId xmlns:a16="http://schemas.microsoft.com/office/drawing/2014/main" id="{2D585554-D111-D299-C027-67FCF3DECD5A}"/>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EB9273-DA4D-6CCE-A243-6B75B270C469}"/>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1B8DD37-7713-40FE-A0F8-13EF0AE4D75D}" type="slidenum">
              <a:rPr lang="en-US" smtClean="0"/>
              <a:t>‹#›</a:t>
            </a:fld>
            <a:endParaRPr lang="en-US"/>
          </a:p>
        </p:txBody>
      </p:sp>
      <p:sp>
        <p:nvSpPr>
          <p:cNvPr id="7" name="Rectangle 6">
            <a:extLst>
              <a:ext uri="{FF2B5EF4-FFF2-40B4-BE49-F238E27FC236}">
                <a16:creationId xmlns:a16="http://schemas.microsoft.com/office/drawing/2014/main" id="{DD17E4C6-2E75-63F1-C24A-8CACD7012E57}"/>
              </a:ext>
            </a:extLst>
          </p:cNvPr>
          <p:cNvSpPr/>
          <p:nvPr userDrawn="1"/>
        </p:nvSpPr>
        <p:spPr>
          <a:xfrm>
            <a:off x="11774458" y="6611780"/>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000" dirty="0"/>
          </a:p>
        </p:txBody>
      </p:sp>
      <p:sp>
        <p:nvSpPr>
          <p:cNvPr id="8" name="TextBox 7">
            <a:extLst>
              <a:ext uri="{FF2B5EF4-FFF2-40B4-BE49-F238E27FC236}">
                <a16:creationId xmlns:a16="http://schemas.microsoft.com/office/drawing/2014/main" id="{2BAD7B3F-F5EB-FFFD-677D-AEF63FAC5B24}"/>
              </a:ext>
            </a:extLst>
          </p:cNvPr>
          <p:cNvSpPr txBox="1"/>
          <p:nvPr userDrawn="1"/>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Tree>
    <p:extLst>
      <p:ext uri="{BB962C8B-B14F-4D97-AF65-F5344CB8AC3E}">
        <p14:creationId xmlns:p14="http://schemas.microsoft.com/office/powerpoint/2010/main" val="149910235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EE0131-FBAE-7285-425B-0CBF75EC41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A266A7-08E8-D6DE-BB9F-B27B5F810B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B4C8D9-C69C-6F11-F09A-1C1C62697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86DE1AB5-1A88-C573-782D-0826C2011D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232D33-2D19-CFCF-49CA-2C015889A1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DA079-69B8-4DA9-B62A-6076875C75E4}" type="slidenum">
              <a:rPr lang="en-US" smtClean="0"/>
              <a:t>‹#›</a:t>
            </a:fld>
            <a:endParaRPr lang="en-US"/>
          </a:p>
        </p:txBody>
      </p:sp>
    </p:spTree>
    <p:extLst>
      <p:ext uri="{BB962C8B-B14F-4D97-AF65-F5344CB8AC3E}">
        <p14:creationId xmlns:p14="http://schemas.microsoft.com/office/powerpoint/2010/main" val="324639931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7/27/2023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403664401"/>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98787" y="371182"/>
            <a:ext cx="101219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8195" name="Rectangle 3"/>
          <p:cNvSpPr>
            <a:spLocks noGrp="1" noChangeArrowheads="1"/>
          </p:cNvSpPr>
          <p:nvPr>
            <p:ph type="body" idx="1"/>
          </p:nvPr>
        </p:nvSpPr>
        <p:spPr bwMode="auto">
          <a:xfrm>
            <a:off x="529167" y="1362075"/>
            <a:ext cx="10528300"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2" name="Rectangle 8"/>
          <p:cNvSpPr>
            <a:spLocks noChangeArrowheads="1"/>
          </p:cNvSpPr>
          <p:nvPr/>
        </p:nvSpPr>
        <p:spPr bwMode="auto">
          <a:xfrm>
            <a:off x="0" y="0"/>
            <a:ext cx="12192000" cy="228600"/>
          </a:xfrm>
          <a:prstGeom prst="rect">
            <a:avLst/>
          </a:prstGeom>
          <a:solidFill>
            <a:srgbClr val="990000"/>
          </a:solidFill>
          <a:ln w="9525">
            <a:noFill/>
            <a:miter lim="800000"/>
            <a:headEnd/>
            <a:tailEnd/>
          </a:ln>
          <a:effectLst/>
        </p:spPr>
        <p:txBody>
          <a:bodyPr wrap="none" anchor="ctr"/>
          <a:lstStyle/>
          <a:p>
            <a:pPr algn="ctr">
              <a:defRPr/>
            </a:pPr>
            <a:endParaRPr lang="en-US" sz="1800" b="0">
              <a:latin typeface="Times New Roman" pitchFamily="18" charset="0"/>
            </a:endParaRPr>
          </a:p>
        </p:txBody>
      </p:sp>
      <p:sp>
        <p:nvSpPr>
          <p:cNvPr id="7" name="Text Box 5"/>
          <p:cNvSpPr txBox="1">
            <a:spLocks noChangeArrowheads="1"/>
          </p:cNvSpPr>
          <p:nvPr/>
        </p:nvSpPr>
        <p:spPr bwMode="auto">
          <a:xfrm>
            <a:off x="10530418" y="-26987"/>
            <a:ext cx="1746249" cy="277813"/>
          </a:xfrm>
          <a:prstGeom prst="rect">
            <a:avLst/>
          </a:prstGeom>
          <a:noFill/>
          <a:ln w="25400">
            <a:noFill/>
            <a:miter lim="800000"/>
            <a:headEnd/>
            <a:tailEnd/>
          </a:ln>
          <a:effectLst/>
        </p:spPr>
        <p:txBody>
          <a:bodyPr>
            <a:spAutoFit/>
          </a:bodyPr>
          <a:lstStyle/>
          <a:p>
            <a:pPr>
              <a:defRPr/>
            </a:pPr>
            <a:r>
              <a:rPr lang="en-US" sz="1200" dirty="0">
                <a:solidFill>
                  <a:schemeClr val="bg1"/>
                </a:solidFill>
                <a:latin typeface="Times New Roman" pitchFamily="18" charset="0"/>
              </a:rPr>
              <a:t>CS 3843</a:t>
            </a:r>
          </a:p>
        </p:txBody>
      </p:sp>
      <p:sp>
        <p:nvSpPr>
          <p:cNvPr id="10" name="TextBox 9"/>
          <p:cNvSpPr txBox="1"/>
          <p:nvPr userDrawn="1"/>
        </p:nvSpPr>
        <p:spPr>
          <a:xfrm>
            <a:off x="12046858" y="6724952"/>
            <a:ext cx="184731" cy="369332"/>
          </a:xfrm>
          <a:prstGeom prst="rect">
            <a:avLst/>
          </a:prstGeom>
          <a:noFill/>
        </p:spPr>
        <p:txBody>
          <a:bodyPr wrap="none" rtlCol="0">
            <a:spAutoFit/>
          </a:bodyPr>
          <a:lstStyle/>
          <a:p>
            <a:endParaRPr lang="en-US" sz="1800" dirty="0">
              <a:latin typeface="Calibri" pitchFamily="34" charset="0"/>
            </a:endParaRPr>
          </a:p>
        </p:txBody>
      </p:sp>
      <p:sp>
        <p:nvSpPr>
          <p:cNvPr id="11" name="Rectangle 10"/>
          <p:cNvSpPr/>
          <p:nvPr userDrawn="1"/>
        </p:nvSpPr>
        <p:spPr>
          <a:xfrm>
            <a:off x="11774458" y="6601842"/>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800" dirty="0"/>
          </a:p>
        </p:txBody>
      </p:sp>
      <p:sp>
        <p:nvSpPr>
          <p:cNvPr id="8" name="TextBox 7"/>
          <p:cNvSpPr txBox="1"/>
          <p:nvPr userDrawn="1"/>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Tree>
    <p:extLst>
      <p:ext uri="{BB962C8B-B14F-4D97-AF65-F5344CB8AC3E}">
        <p14:creationId xmlns:p14="http://schemas.microsoft.com/office/powerpoint/2010/main" val="259015329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rgbClr val="990000"/>
        </a:buClr>
        <a:buSzPct val="60000"/>
        <a:buFont typeface="Wingdings 2" pitchFamily="18" charset="2"/>
        <a:buChar char="¢"/>
        <a:defRPr sz="24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0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2000">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3.png"/><Relationship Id="rId1" Type="http://schemas.openxmlformats.org/officeDocument/2006/relationships/slideLayout" Target="../slideLayouts/slideLayout24.xml"/><Relationship Id="rId6" Type="http://schemas.openxmlformats.org/officeDocument/2006/relationships/image" Target="../media/image320.png"/><Relationship Id="rId5" Type="http://schemas.openxmlformats.org/officeDocument/2006/relationships/customXml" Target="../ink/ink2.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14.png"/><Relationship Id="rId1" Type="http://schemas.openxmlformats.org/officeDocument/2006/relationships/slideLayout" Target="../slideLayouts/slideLayout29.xml"/><Relationship Id="rId4" Type="http://schemas.openxmlformats.org/officeDocument/2006/relationships/image" Target="../media/image36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customXml" Target="../ink/ink4.xml"/><Relationship Id="rId7" Type="http://schemas.openxmlformats.org/officeDocument/2006/relationships/customXml" Target="../ink/ink5.xml"/><Relationship Id="rId2" Type="http://schemas.openxmlformats.org/officeDocument/2006/relationships/image" Target="../media/image15.png"/><Relationship Id="rId1" Type="http://schemas.openxmlformats.org/officeDocument/2006/relationships/slideLayout" Target="../slideLayouts/slideLayout24.xml"/><Relationship Id="rId6" Type="http://schemas.openxmlformats.org/officeDocument/2006/relationships/image" Target="../media/image84.png"/><Relationship Id="rId94" Type="http://schemas.openxmlformats.org/officeDocument/2006/relationships/image" Target="../media/image380.png"/></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6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4.xml"/></Relationships>
</file>

<file path=ppt/slides/_rels/slide71.xml.rels><?xml version="1.0" encoding="UTF-8" standalone="yes"?>
<Relationships xmlns="http://schemas.openxmlformats.org/package/2006/relationships"><Relationship Id="rId3" Type="http://schemas.openxmlformats.org/officeDocument/2006/relationships/image" Target="../media/image1160.png"/><Relationship Id="rId2" Type="http://schemas.openxmlformats.org/officeDocument/2006/relationships/customXml" Target="../ink/ink6.xml"/><Relationship Id="rId1" Type="http://schemas.openxmlformats.org/officeDocument/2006/relationships/slideLayout" Target="../slideLayouts/slideLayout74.xml"/></Relationships>
</file>

<file path=ppt/slides/_rels/slide7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4.xml"/></Relationships>
</file>

<file path=ppt/slides/_rels/slide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AF8AF-5623-0D52-CC2A-A381773AB1B5}"/>
              </a:ext>
            </a:extLst>
          </p:cNvPr>
          <p:cNvSpPr>
            <a:spLocks noGrp="1"/>
          </p:cNvSpPr>
          <p:nvPr>
            <p:ph type="ctrTitle"/>
          </p:nvPr>
        </p:nvSpPr>
        <p:spPr/>
        <p:txBody>
          <a:bodyPr>
            <a:normAutofit fontScale="90000"/>
          </a:bodyPr>
          <a:lstStyle/>
          <a:p>
            <a:r>
              <a:rPr lang="en-US" dirty="0"/>
              <a:t>Part 03: Lecture 01: Computer Organization and Systems</a:t>
            </a:r>
          </a:p>
        </p:txBody>
      </p:sp>
      <p:sp>
        <p:nvSpPr>
          <p:cNvPr id="3" name="Subtitle 2">
            <a:extLst>
              <a:ext uri="{FF2B5EF4-FFF2-40B4-BE49-F238E27FC236}">
                <a16:creationId xmlns:a16="http://schemas.microsoft.com/office/drawing/2014/main" id="{DF2F22CB-06A9-CCD6-E209-2A4A4E3C635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56871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ED83C-2FD5-8CF5-8DB1-803FD916122B}"/>
              </a:ext>
            </a:extLst>
          </p:cNvPr>
          <p:cNvSpPr>
            <a:spLocks noGrp="1"/>
          </p:cNvSpPr>
          <p:nvPr>
            <p:ph type="title"/>
          </p:nvPr>
        </p:nvSpPr>
        <p:spPr/>
        <p:txBody>
          <a:bodyPr/>
          <a:lstStyle/>
          <a:p>
            <a:r>
              <a:rPr lang="en-US" dirty="0"/>
              <a:t>THE COMPUTER LEVEL HIERARCHY</a:t>
            </a:r>
          </a:p>
        </p:txBody>
      </p:sp>
      <p:pic>
        <p:nvPicPr>
          <p:cNvPr id="5" name="Content Placeholder 4">
            <a:extLst>
              <a:ext uri="{FF2B5EF4-FFF2-40B4-BE49-F238E27FC236}">
                <a16:creationId xmlns:a16="http://schemas.microsoft.com/office/drawing/2014/main" id="{8A470C69-8D07-6A23-1D84-E0E577642DD1}"/>
              </a:ext>
            </a:extLst>
          </p:cNvPr>
          <p:cNvPicPr>
            <a:picLocks noGrp="1" noChangeAspect="1"/>
          </p:cNvPicPr>
          <p:nvPr>
            <p:ph idx="1"/>
          </p:nvPr>
        </p:nvPicPr>
        <p:blipFill>
          <a:blip r:embed="rId2"/>
          <a:stretch>
            <a:fillRect/>
          </a:stretch>
        </p:blipFill>
        <p:spPr>
          <a:xfrm>
            <a:off x="2705762" y="1479932"/>
            <a:ext cx="6403602" cy="5050350"/>
          </a:xfrm>
        </p:spPr>
      </p:pic>
    </p:spTree>
    <p:extLst>
      <p:ext uri="{BB962C8B-B14F-4D97-AF65-F5344CB8AC3E}">
        <p14:creationId xmlns:p14="http://schemas.microsoft.com/office/powerpoint/2010/main" val="4250242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C923-1CD8-A5F6-F6E0-D1DB5D275BE6}"/>
              </a:ext>
            </a:extLst>
          </p:cNvPr>
          <p:cNvSpPr>
            <a:spLocks noGrp="1"/>
          </p:cNvSpPr>
          <p:nvPr>
            <p:ph type="title"/>
          </p:nvPr>
        </p:nvSpPr>
        <p:spPr/>
        <p:txBody>
          <a:bodyPr/>
          <a:lstStyle/>
          <a:p>
            <a:r>
              <a:rPr lang="en-US" dirty="0"/>
              <a:t>THE COMPUTER LEVEL HIERARCHY</a:t>
            </a:r>
          </a:p>
        </p:txBody>
      </p:sp>
      <p:sp>
        <p:nvSpPr>
          <p:cNvPr id="3" name="Content Placeholder 2">
            <a:extLst>
              <a:ext uri="{FF2B5EF4-FFF2-40B4-BE49-F238E27FC236}">
                <a16:creationId xmlns:a16="http://schemas.microsoft.com/office/drawing/2014/main" id="{299A5584-FC86-1987-C04F-E17E9E1EC2F4}"/>
              </a:ext>
            </a:extLst>
          </p:cNvPr>
          <p:cNvSpPr>
            <a:spLocks noGrp="1"/>
          </p:cNvSpPr>
          <p:nvPr>
            <p:ph idx="1"/>
          </p:nvPr>
        </p:nvSpPr>
        <p:spPr/>
        <p:txBody>
          <a:bodyPr>
            <a:normAutofit fontScale="92500" lnSpcReduction="10000"/>
          </a:bodyPr>
          <a:lstStyle/>
          <a:p>
            <a:r>
              <a:rPr lang="en-US" dirty="0"/>
              <a:t>Level 6, the User Level, is composed of applications and is the level with which everyone is most familiar. At this level, we run programs such as word processors, graphics packages, or games. The lower levels are nearly invisible from the User Level.</a:t>
            </a:r>
          </a:p>
          <a:p>
            <a:r>
              <a:rPr lang="en-US" dirty="0"/>
              <a:t>Level 5, the High-Level Language Level, consists of languages such as C, C++, Fortran, Lisp, Pascal, and Prolog. These languages must be translated (using either a compiler or an interpreter) to a language the machine can understand. Compiled languages are translated into assembly language and then assembled into machine code. (They are translated to the next lower level.) The user at this level sees very little of the lower levels. Even though a programmer must know about data types and the instructions available for those types, he or she need not know about how those types are actually implemented.</a:t>
            </a:r>
          </a:p>
        </p:txBody>
      </p:sp>
    </p:spTree>
    <p:extLst>
      <p:ext uri="{BB962C8B-B14F-4D97-AF65-F5344CB8AC3E}">
        <p14:creationId xmlns:p14="http://schemas.microsoft.com/office/powerpoint/2010/main" val="2633789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3682-7C05-3D08-F01B-15A9C198EEF7}"/>
              </a:ext>
            </a:extLst>
          </p:cNvPr>
          <p:cNvSpPr>
            <a:spLocks noGrp="1"/>
          </p:cNvSpPr>
          <p:nvPr>
            <p:ph type="title"/>
          </p:nvPr>
        </p:nvSpPr>
        <p:spPr/>
        <p:txBody>
          <a:bodyPr/>
          <a:lstStyle/>
          <a:p>
            <a:r>
              <a:rPr lang="en-US" dirty="0"/>
              <a:t>THE COMPUTER LEVEL HIERARCHY</a:t>
            </a:r>
          </a:p>
        </p:txBody>
      </p:sp>
      <p:sp>
        <p:nvSpPr>
          <p:cNvPr id="3" name="Content Placeholder 2">
            <a:extLst>
              <a:ext uri="{FF2B5EF4-FFF2-40B4-BE49-F238E27FC236}">
                <a16:creationId xmlns:a16="http://schemas.microsoft.com/office/drawing/2014/main" id="{4078A1A8-C104-E8AA-5262-B058608667A4}"/>
              </a:ext>
            </a:extLst>
          </p:cNvPr>
          <p:cNvSpPr>
            <a:spLocks noGrp="1"/>
          </p:cNvSpPr>
          <p:nvPr>
            <p:ph idx="1"/>
          </p:nvPr>
        </p:nvSpPr>
        <p:spPr/>
        <p:txBody>
          <a:bodyPr>
            <a:normAutofit fontScale="92500" lnSpcReduction="10000"/>
          </a:bodyPr>
          <a:lstStyle/>
          <a:p>
            <a:r>
              <a:rPr lang="en-US" dirty="0"/>
              <a:t>Level 4, the Assembly Language Level, encompasses some type of assembly language. As previously mentioned, compiled higher-level languages are first translated to assembly, which is then directly translated to machine language. This is a one-to-one translation, meaning that one assembly language instruction is translated to exactly one machine language instruction. By having separate levels, we reduce the semantic gap between a high-level language, such as C++, and the actual machine language (which consists of 0s and 1s).</a:t>
            </a:r>
          </a:p>
          <a:p>
            <a:r>
              <a:rPr lang="en-US" dirty="0"/>
              <a:t>Level 3, the System Software Level, deals with operating system instructions. This level is responsible for multiprogramming, protecting memory, synchronizing processes, and various other important functions. Often, instructions translated from assembly language to machine language are passed through this level unmodified.</a:t>
            </a:r>
          </a:p>
        </p:txBody>
      </p:sp>
    </p:spTree>
    <p:extLst>
      <p:ext uri="{BB962C8B-B14F-4D97-AF65-F5344CB8AC3E}">
        <p14:creationId xmlns:p14="http://schemas.microsoft.com/office/powerpoint/2010/main" val="380628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E4F95-17DA-44F4-A328-57160C64537E}"/>
              </a:ext>
            </a:extLst>
          </p:cNvPr>
          <p:cNvSpPr>
            <a:spLocks noGrp="1"/>
          </p:cNvSpPr>
          <p:nvPr>
            <p:ph type="title"/>
          </p:nvPr>
        </p:nvSpPr>
        <p:spPr/>
        <p:txBody>
          <a:bodyPr/>
          <a:lstStyle/>
          <a:p>
            <a:r>
              <a:rPr lang="en-US" dirty="0"/>
              <a:t>THE COMPUTER LEVEL HIERARCHY</a:t>
            </a:r>
          </a:p>
        </p:txBody>
      </p:sp>
      <p:sp>
        <p:nvSpPr>
          <p:cNvPr id="3" name="Content Placeholder 2">
            <a:extLst>
              <a:ext uri="{FF2B5EF4-FFF2-40B4-BE49-F238E27FC236}">
                <a16:creationId xmlns:a16="http://schemas.microsoft.com/office/drawing/2014/main" id="{406E5946-4515-F04E-DC13-D8A6B7AFB9D3}"/>
              </a:ext>
            </a:extLst>
          </p:cNvPr>
          <p:cNvSpPr>
            <a:spLocks noGrp="1"/>
          </p:cNvSpPr>
          <p:nvPr>
            <p:ph idx="1"/>
          </p:nvPr>
        </p:nvSpPr>
        <p:spPr/>
        <p:txBody>
          <a:bodyPr>
            <a:normAutofit fontScale="92500"/>
          </a:bodyPr>
          <a:lstStyle/>
          <a:p>
            <a:r>
              <a:rPr lang="en-US" dirty="0"/>
              <a:t>Level 2, the Instruction Set Architecture (ISA), or Machine Level, consists of the machine language recognized by the particular architecture of the computer system. Programs written in a computer’s true machine language on a hardwired computer (see below) can be executed directly by the electronic circuits without any interpreters, translators, or compilers. </a:t>
            </a:r>
          </a:p>
          <a:p>
            <a:r>
              <a:rPr lang="en-US" dirty="0"/>
              <a:t>Level 1, the Control Level, is where a control unit makes sure that instructions are decoded and executed properly and that data is moved where and when it should be. The control unit interprets the machine instructions passed to it, one at a time, from the level above, causing the required actions to take place. Control units can be designed in one of two ways: They can be hardwired or they can be microprogrammed.</a:t>
            </a:r>
          </a:p>
        </p:txBody>
      </p:sp>
    </p:spTree>
    <p:extLst>
      <p:ext uri="{BB962C8B-B14F-4D97-AF65-F5344CB8AC3E}">
        <p14:creationId xmlns:p14="http://schemas.microsoft.com/office/powerpoint/2010/main" val="3744838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24729-DCB3-C72F-5E4B-B28542938A22}"/>
              </a:ext>
            </a:extLst>
          </p:cNvPr>
          <p:cNvSpPr>
            <a:spLocks noGrp="1"/>
          </p:cNvSpPr>
          <p:nvPr>
            <p:ph type="title"/>
          </p:nvPr>
        </p:nvSpPr>
        <p:spPr/>
        <p:txBody>
          <a:bodyPr/>
          <a:lstStyle/>
          <a:p>
            <a:r>
              <a:rPr lang="en-US" dirty="0"/>
              <a:t>THE COMPUTER LEVEL HIERARCHY</a:t>
            </a:r>
          </a:p>
        </p:txBody>
      </p:sp>
      <p:sp>
        <p:nvSpPr>
          <p:cNvPr id="3" name="Content Placeholder 2">
            <a:extLst>
              <a:ext uri="{FF2B5EF4-FFF2-40B4-BE49-F238E27FC236}">
                <a16:creationId xmlns:a16="http://schemas.microsoft.com/office/drawing/2014/main" id="{248B0A88-5616-A328-1FDE-D2AEED68BD3D}"/>
              </a:ext>
            </a:extLst>
          </p:cNvPr>
          <p:cNvSpPr>
            <a:spLocks noGrp="1"/>
          </p:cNvSpPr>
          <p:nvPr>
            <p:ph idx="1"/>
          </p:nvPr>
        </p:nvSpPr>
        <p:spPr/>
        <p:txBody>
          <a:bodyPr/>
          <a:lstStyle/>
          <a:p>
            <a:r>
              <a:rPr lang="en-US" dirty="0"/>
              <a:t>Level 0, the Digital Logic Level, is where we find the physical components of the computer system: the gates and wires. These are the fundamental building blocks, the implementations of the mathematical logic, that are common to all computer systems.</a:t>
            </a:r>
          </a:p>
        </p:txBody>
      </p:sp>
    </p:spTree>
    <p:extLst>
      <p:ext uri="{BB962C8B-B14F-4D97-AF65-F5344CB8AC3E}">
        <p14:creationId xmlns:p14="http://schemas.microsoft.com/office/powerpoint/2010/main" val="1878006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E33E9-2D79-3A32-0FC3-2B7EC13CBF34}"/>
              </a:ext>
            </a:extLst>
          </p:cNvPr>
          <p:cNvSpPr>
            <a:spLocks noGrp="1"/>
          </p:cNvSpPr>
          <p:nvPr>
            <p:ph type="title"/>
          </p:nvPr>
        </p:nvSpPr>
        <p:spPr>
          <a:xfrm>
            <a:off x="1008610" y="365125"/>
            <a:ext cx="10345189" cy="488315"/>
          </a:xfrm>
        </p:spPr>
        <p:txBody>
          <a:bodyPr>
            <a:normAutofit fontScale="90000"/>
          </a:bodyPr>
          <a:lstStyle/>
          <a:p>
            <a:r>
              <a:rPr lang="en-US" dirty="0"/>
              <a:t>THE VON NEUMANN MODEL</a:t>
            </a:r>
          </a:p>
        </p:txBody>
      </p:sp>
      <p:sp>
        <p:nvSpPr>
          <p:cNvPr id="3" name="Content Placeholder 2">
            <a:extLst>
              <a:ext uri="{FF2B5EF4-FFF2-40B4-BE49-F238E27FC236}">
                <a16:creationId xmlns:a16="http://schemas.microsoft.com/office/drawing/2014/main" id="{30DA7290-C7F7-75DD-EEA7-022965AEA5BE}"/>
              </a:ext>
            </a:extLst>
          </p:cNvPr>
          <p:cNvSpPr>
            <a:spLocks noGrp="1"/>
          </p:cNvSpPr>
          <p:nvPr>
            <p:ph idx="1"/>
          </p:nvPr>
        </p:nvSpPr>
        <p:spPr>
          <a:xfrm>
            <a:off x="570807" y="1224742"/>
            <a:ext cx="10782993" cy="4952221"/>
          </a:xfrm>
        </p:spPr>
        <p:txBody>
          <a:bodyPr>
            <a:normAutofit lnSpcReduction="10000"/>
          </a:bodyPr>
          <a:lstStyle/>
          <a:p>
            <a:r>
              <a:rPr lang="en-US" dirty="0"/>
              <a:t>Today’s version of the </a:t>
            </a:r>
            <a:r>
              <a:rPr lang="en-US" b="1" dirty="0"/>
              <a:t>stored-program</a:t>
            </a:r>
            <a:r>
              <a:rPr lang="en-US" dirty="0"/>
              <a:t> machine architecture satisfies at least the following</a:t>
            </a:r>
          </a:p>
          <a:p>
            <a:r>
              <a:rPr lang="en-US" dirty="0"/>
              <a:t>characteristics:</a:t>
            </a:r>
          </a:p>
          <a:p>
            <a:pPr marL="0" indent="0">
              <a:buNone/>
            </a:pPr>
            <a:r>
              <a:rPr lang="en-US" dirty="0"/>
              <a:t>• Consists of three hardware systems: A central processing unit (CPU) with a control unit, an arithmetic logic unit (ALU), registers (small storage areas), and a program counter; a main memory system, which holds programs that control the computer’s operation; and an I/O system.</a:t>
            </a:r>
          </a:p>
          <a:p>
            <a:pPr marL="0" indent="0">
              <a:buNone/>
            </a:pPr>
            <a:r>
              <a:rPr lang="en-US" dirty="0"/>
              <a:t>• Capacity to carry out sequential instruction processing.</a:t>
            </a:r>
          </a:p>
          <a:p>
            <a:pPr marL="0" indent="0">
              <a:buNone/>
            </a:pPr>
            <a:r>
              <a:rPr lang="en-US" dirty="0"/>
              <a:t>• Contains a single path, either physically or logically, between the main memory system and the control unit of the CPU, forcing alternation of instruction and execution cycles. This single path is often referred to as the von Neumann bottleneck.</a:t>
            </a:r>
          </a:p>
        </p:txBody>
      </p:sp>
    </p:spTree>
    <p:extLst>
      <p:ext uri="{BB962C8B-B14F-4D97-AF65-F5344CB8AC3E}">
        <p14:creationId xmlns:p14="http://schemas.microsoft.com/office/powerpoint/2010/main" val="2536512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FA5D8-1A46-CF00-29F5-789C459B940B}"/>
              </a:ext>
            </a:extLst>
          </p:cNvPr>
          <p:cNvSpPr>
            <a:spLocks noGrp="1"/>
          </p:cNvSpPr>
          <p:nvPr>
            <p:ph type="title"/>
          </p:nvPr>
        </p:nvSpPr>
        <p:spPr>
          <a:xfrm>
            <a:off x="1679170" y="365126"/>
            <a:ext cx="9674629" cy="654570"/>
          </a:xfrm>
        </p:spPr>
        <p:txBody>
          <a:bodyPr>
            <a:normAutofit fontScale="90000"/>
          </a:bodyPr>
          <a:lstStyle/>
          <a:p>
            <a:r>
              <a:rPr lang="en-US" dirty="0"/>
              <a:t>THE VON NEUMANN MODEL</a:t>
            </a:r>
          </a:p>
        </p:txBody>
      </p:sp>
      <p:pic>
        <p:nvPicPr>
          <p:cNvPr id="6" name="Content Placeholder 5">
            <a:extLst>
              <a:ext uri="{FF2B5EF4-FFF2-40B4-BE49-F238E27FC236}">
                <a16:creationId xmlns:a16="http://schemas.microsoft.com/office/drawing/2014/main" id="{05E71984-69DB-5041-70EC-DA2D9320E282}"/>
              </a:ext>
            </a:extLst>
          </p:cNvPr>
          <p:cNvPicPr>
            <a:picLocks noGrp="1" noChangeAspect="1"/>
          </p:cNvPicPr>
          <p:nvPr>
            <p:ph sz="half" idx="1"/>
          </p:nvPr>
        </p:nvPicPr>
        <p:blipFill>
          <a:blip r:embed="rId2"/>
          <a:stretch>
            <a:fillRect/>
          </a:stretch>
        </p:blipFill>
        <p:spPr>
          <a:xfrm>
            <a:off x="1168411" y="1507375"/>
            <a:ext cx="5118801" cy="4734098"/>
          </a:xfrm>
        </p:spPr>
      </p:pic>
      <p:sp>
        <p:nvSpPr>
          <p:cNvPr id="4" name="Content Placeholder 3">
            <a:extLst>
              <a:ext uri="{FF2B5EF4-FFF2-40B4-BE49-F238E27FC236}">
                <a16:creationId xmlns:a16="http://schemas.microsoft.com/office/drawing/2014/main" id="{45115BE3-327A-2078-07EF-A72EA22ACA78}"/>
              </a:ext>
            </a:extLst>
          </p:cNvPr>
          <p:cNvSpPr>
            <a:spLocks noGrp="1"/>
          </p:cNvSpPr>
          <p:nvPr>
            <p:ph sz="half" idx="2"/>
          </p:nvPr>
        </p:nvSpPr>
        <p:spPr/>
        <p:txBody>
          <a:bodyPr>
            <a:normAutofit fontScale="92500" lnSpcReduction="20000"/>
          </a:bodyPr>
          <a:lstStyle/>
          <a:p>
            <a:r>
              <a:rPr lang="en-US" dirty="0"/>
              <a:t>Figure shows how these features work together in modern computer systems. Notice that the system shown in the figure passes all of its I/O through the arithmetic logic unit (actually, it passes through the accumulator, which is part of the ALU). </a:t>
            </a:r>
          </a:p>
          <a:p>
            <a:r>
              <a:rPr lang="en-US" dirty="0"/>
              <a:t>This architecture runs programs in what is known as the von Neumann execution cycle (also called the fetch-decode-execute cycle), which describes how the machine works.</a:t>
            </a:r>
          </a:p>
        </p:txBody>
      </p:sp>
    </p:spTree>
    <p:extLst>
      <p:ext uri="{BB962C8B-B14F-4D97-AF65-F5344CB8AC3E}">
        <p14:creationId xmlns:p14="http://schemas.microsoft.com/office/powerpoint/2010/main" val="3860824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DE4A-742C-B9CD-2FE4-3604A0506EAC}"/>
              </a:ext>
            </a:extLst>
          </p:cNvPr>
          <p:cNvSpPr>
            <a:spLocks noGrp="1"/>
          </p:cNvSpPr>
          <p:nvPr>
            <p:ph type="title"/>
          </p:nvPr>
        </p:nvSpPr>
        <p:spPr>
          <a:xfrm>
            <a:off x="1263534" y="365126"/>
            <a:ext cx="10090265" cy="571442"/>
          </a:xfrm>
        </p:spPr>
        <p:txBody>
          <a:bodyPr>
            <a:normAutofit fontScale="90000"/>
          </a:bodyPr>
          <a:lstStyle/>
          <a:p>
            <a:r>
              <a:rPr lang="en-US" dirty="0"/>
              <a:t>THE VON NEUMANN MODEL</a:t>
            </a:r>
          </a:p>
        </p:txBody>
      </p:sp>
      <p:pic>
        <p:nvPicPr>
          <p:cNvPr id="5" name="Content Placeholder 4">
            <a:extLst>
              <a:ext uri="{FF2B5EF4-FFF2-40B4-BE49-F238E27FC236}">
                <a16:creationId xmlns:a16="http://schemas.microsoft.com/office/drawing/2014/main" id="{744DB6C1-D061-3190-C652-CACA1427902D}"/>
              </a:ext>
            </a:extLst>
          </p:cNvPr>
          <p:cNvPicPr>
            <a:picLocks noGrp="1" noChangeAspect="1"/>
          </p:cNvPicPr>
          <p:nvPr>
            <p:ph sz="half" idx="1"/>
          </p:nvPr>
        </p:nvPicPr>
        <p:blipFill>
          <a:blip r:embed="rId2"/>
          <a:stretch>
            <a:fillRect/>
          </a:stretch>
        </p:blipFill>
        <p:spPr>
          <a:xfrm>
            <a:off x="809594" y="1260524"/>
            <a:ext cx="5114987" cy="4737003"/>
          </a:xfrm>
          <a:prstGeom prst="rect">
            <a:avLst/>
          </a:prstGeom>
        </p:spPr>
      </p:pic>
      <p:sp>
        <p:nvSpPr>
          <p:cNvPr id="4" name="Content Placeholder 3">
            <a:extLst>
              <a:ext uri="{FF2B5EF4-FFF2-40B4-BE49-F238E27FC236}">
                <a16:creationId xmlns:a16="http://schemas.microsoft.com/office/drawing/2014/main" id="{8D2277C4-FED3-1B0D-9227-61BBA19B3048}"/>
              </a:ext>
            </a:extLst>
          </p:cNvPr>
          <p:cNvSpPr>
            <a:spLocks noGrp="1"/>
          </p:cNvSpPr>
          <p:nvPr>
            <p:ph sz="half" idx="2"/>
          </p:nvPr>
        </p:nvSpPr>
        <p:spPr/>
        <p:txBody>
          <a:bodyPr>
            <a:normAutofit fontScale="77500" lnSpcReduction="20000"/>
          </a:bodyPr>
          <a:lstStyle/>
          <a:p>
            <a:r>
              <a:rPr lang="en-US" dirty="0"/>
              <a:t>One iteration of the cycle (fetch-decode-execute cycle) is as follows:</a:t>
            </a:r>
          </a:p>
          <a:p>
            <a:r>
              <a:rPr lang="en-US" dirty="0"/>
              <a:t>1. The control unit fetches the next program instruction from the memory, using the program counter to determine where the instruction is located.</a:t>
            </a:r>
          </a:p>
          <a:p>
            <a:r>
              <a:rPr lang="en-US" dirty="0"/>
              <a:t>2. The instruction is decoded into a language the ALU can understand.</a:t>
            </a:r>
          </a:p>
          <a:p>
            <a:r>
              <a:rPr lang="en-US" dirty="0"/>
              <a:t>3. Any data operands required to execute the instruction are fetched from memory and placed in registers in the CPU.</a:t>
            </a:r>
          </a:p>
          <a:p>
            <a:r>
              <a:rPr lang="en-US" dirty="0"/>
              <a:t>4. The ALU executes the instruction and places the results in registers or memory.</a:t>
            </a:r>
          </a:p>
        </p:txBody>
      </p:sp>
    </p:spTree>
    <p:extLst>
      <p:ext uri="{BB962C8B-B14F-4D97-AF65-F5344CB8AC3E}">
        <p14:creationId xmlns:p14="http://schemas.microsoft.com/office/powerpoint/2010/main" val="4163820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8DE3B-A128-C8AE-F183-8B3E9484FF76}"/>
              </a:ext>
            </a:extLst>
          </p:cNvPr>
          <p:cNvSpPr>
            <a:spLocks noGrp="1"/>
          </p:cNvSpPr>
          <p:nvPr>
            <p:ph type="title"/>
          </p:nvPr>
        </p:nvSpPr>
        <p:spPr>
          <a:xfrm>
            <a:off x="602673" y="365125"/>
            <a:ext cx="10751127" cy="1325563"/>
          </a:xfrm>
        </p:spPr>
        <p:txBody>
          <a:bodyPr/>
          <a:lstStyle/>
          <a:p>
            <a:r>
              <a:rPr lang="en-US" dirty="0"/>
              <a:t>THE VON NEUMANN MODEL</a:t>
            </a:r>
          </a:p>
        </p:txBody>
      </p:sp>
      <p:pic>
        <p:nvPicPr>
          <p:cNvPr id="6" name="Content Placeholder 5">
            <a:extLst>
              <a:ext uri="{FF2B5EF4-FFF2-40B4-BE49-F238E27FC236}">
                <a16:creationId xmlns:a16="http://schemas.microsoft.com/office/drawing/2014/main" id="{7E406332-BB77-ED74-C6A9-B5ED4682F7A9}"/>
              </a:ext>
            </a:extLst>
          </p:cNvPr>
          <p:cNvPicPr>
            <a:picLocks noGrp="1" noChangeAspect="1"/>
          </p:cNvPicPr>
          <p:nvPr>
            <p:ph sz="half" idx="1"/>
          </p:nvPr>
        </p:nvPicPr>
        <p:blipFill>
          <a:blip r:embed="rId2"/>
          <a:stretch>
            <a:fillRect/>
          </a:stretch>
        </p:blipFill>
        <p:spPr>
          <a:xfrm>
            <a:off x="254213" y="2334491"/>
            <a:ext cx="5660436" cy="2971799"/>
          </a:xfrm>
        </p:spPr>
      </p:pic>
      <p:sp>
        <p:nvSpPr>
          <p:cNvPr id="4" name="Content Placeholder 3">
            <a:extLst>
              <a:ext uri="{FF2B5EF4-FFF2-40B4-BE49-F238E27FC236}">
                <a16:creationId xmlns:a16="http://schemas.microsoft.com/office/drawing/2014/main" id="{AF9AA5F9-BEF7-50C0-86EF-106631B9625B}"/>
              </a:ext>
            </a:extLst>
          </p:cNvPr>
          <p:cNvSpPr>
            <a:spLocks noGrp="1"/>
          </p:cNvSpPr>
          <p:nvPr>
            <p:ph sz="half" idx="2"/>
          </p:nvPr>
        </p:nvSpPr>
        <p:spPr/>
        <p:txBody>
          <a:bodyPr>
            <a:normAutofit fontScale="70000" lnSpcReduction="20000"/>
          </a:bodyPr>
          <a:lstStyle/>
          <a:p>
            <a:r>
              <a:rPr lang="en-US" dirty="0"/>
              <a:t>The ideas present in the von Neumann architecture have been extended so that programs and data stored in a slow-to-access storage medium, such as a hard disk, can be copied to a fast-access, volatile storage medium such as RAM prior to execution. </a:t>
            </a:r>
          </a:p>
          <a:p>
            <a:r>
              <a:rPr lang="en-US" dirty="0"/>
              <a:t>This architecture has also been streamlined into what is currently called the system bus model, which is shown in Figure </a:t>
            </a:r>
          </a:p>
          <a:p>
            <a:r>
              <a:rPr lang="en-US" dirty="0"/>
              <a:t>The </a:t>
            </a:r>
            <a:r>
              <a:rPr lang="en-US" b="1" dirty="0">
                <a:solidFill>
                  <a:srgbClr val="C00000"/>
                </a:solidFill>
              </a:rPr>
              <a:t>data bus </a:t>
            </a:r>
            <a:r>
              <a:rPr lang="en-US" dirty="0"/>
              <a:t>moves data from main memory to the CPU registers (and vice versa). </a:t>
            </a:r>
          </a:p>
          <a:p>
            <a:r>
              <a:rPr lang="en-US" dirty="0"/>
              <a:t>The </a:t>
            </a:r>
            <a:r>
              <a:rPr lang="en-US" b="1" dirty="0">
                <a:solidFill>
                  <a:srgbClr val="C00000"/>
                </a:solidFill>
              </a:rPr>
              <a:t>address bus </a:t>
            </a:r>
            <a:r>
              <a:rPr lang="en-US" dirty="0"/>
              <a:t>holds the address of the data that the data bus is currently accessing. </a:t>
            </a:r>
          </a:p>
          <a:p>
            <a:r>
              <a:rPr lang="en-US" dirty="0"/>
              <a:t>The </a:t>
            </a:r>
            <a:r>
              <a:rPr lang="en-US" b="1" dirty="0">
                <a:solidFill>
                  <a:srgbClr val="C00000"/>
                </a:solidFill>
              </a:rPr>
              <a:t>control bus </a:t>
            </a:r>
            <a:r>
              <a:rPr lang="en-US" dirty="0"/>
              <a:t>carries the necessary control signals that specify how the information transfer is to take place.</a:t>
            </a:r>
          </a:p>
        </p:txBody>
      </p:sp>
    </p:spTree>
    <p:extLst>
      <p:ext uri="{BB962C8B-B14F-4D97-AF65-F5344CB8AC3E}">
        <p14:creationId xmlns:p14="http://schemas.microsoft.com/office/powerpoint/2010/main" val="2635869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6F5F4-88D0-ECC8-4E79-109100148BDB}"/>
              </a:ext>
            </a:extLst>
          </p:cNvPr>
          <p:cNvSpPr>
            <a:spLocks noGrp="1"/>
          </p:cNvSpPr>
          <p:nvPr>
            <p:ph type="title"/>
          </p:nvPr>
        </p:nvSpPr>
        <p:spPr/>
        <p:txBody>
          <a:bodyPr/>
          <a:lstStyle/>
          <a:p>
            <a:r>
              <a:rPr lang="en-US"/>
              <a:t>THE VON NEUMANN MODEL</a:t>
            </a:r>
          </a:p>
        </p:txBody>
      </p:sp>
      <p:pic>
        <p:nvPicPr>
          <p:cNvPr id="5" name="Content Placeholder 4">
            <a:extLst>
              <a:ext uri="{FF2B5EF4-FFF2-40B4-BE49-F238E27FC236}">
                <a16:creationId xmlns:a16="http://schemas.microsoft.com/office/drawing/2014/main" id="{1EE05A73-FBBE-FE7E-2391-53152D9747AE}"/>
              </a:ext>
            </a:extLst>
          </p:cNvPr>
          <p:cNvPicPr>
            <a:picLocks noGrp="1" noChangeAspect="1"/>
          </p:cNvPicPr>
          <p:nvPr>
            <p:ph sz="half" idx="1"/>
          </p:nvPr>
        </p:nvPicPr>
        <p:blipFill>
          <a:blip r:embed="rId2"/>
          <a:stretch>
            <a:fillRect/>
          </a:stretch>
        </p:blipFill>
        <p:spPr>
          <a:xfrm>
            <a:off x="838200" y="2641682"/>
            <a:ext cx="5181600" cy="2719223"/>
          </a:xfrm>
          <a:prstGeom prst="rect">
            <a:avLst/>
          </a:prstGeom>
        </p:spPr>
      </p:pic>
      <p:sp>
        <p:nvSpPr>
          <p:cNvPr id="4" name="Content Placeholder 3">
            <a:extLst>
              <a:ext uri="{FF2B5EF4-FFF2-40B4-BE49-F238E27FC236}">
                <a16:creationId xmlns:a16="http://schemas.microsoft.com/office/drawing/2014/main" id="{35C86E48-0ED7-8374-1C53-6F20B96E4F18}"/>
              </a:ext>
            </a:extLst>
          </p:cNvPr>
          <p:cNvSpPr>
            <a:spLocks noGrp="1"/>
          </p:cNvSpPr>
          <p:nvPr>
            <p:ph sz="half" idx="2"/>
          </p:nvPr>
        </p:nvSpPr>
        <p:spPr/>
        <p:txBody>
          <a:bodyPr/>
          <a:lstStyle/>
          <a:p>
            <a:r>
              <a:rPr lang="en-US" dirty="0"/>
              <a:t>Other enhancements to the von Neumann architecture include using index registers for addressing, adding floating-point data, using interrupts and asynchronous I/O, adding virtual memory, and adding general registers.</a:t>
            </a:r>
          </a:p>
        </p:txBody>
      </p:sp>
    </p:spTree>
    <p:extLst>
      <p:ext uri="{BB962C8B-B14F-4D97-AF65-F5344CB8AC3E}">
        <p14:creationId xmlns:p14="http://schemas.microsoft.com/office/powerpoint/2010/main" val="2695939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8C6A8-64B5-C74F-73FF-2DEFB00A346F}"/>
              </a:ext>
            </a:extLst>
          </p:cNvPr>
          <p:cNvSpPr>
            <a:spLocks noGrp="1"/>
          </p:cNvSpPr>
          <p:nvPr>
            <p:ph type="title"/>
          </p:nvPr>
        </p:nvSpPr>
        <p:spPr/>
        <p:txBody>
          <a:bodyPr/>
          <a:lstStyle/>
          <a:p>
            <a:r>
              <a:rPr lang="en-US" dirty="0"/>
              <a:t>NON–VON NEUMANN MODELS</a:t>
            </a:r>
          </a:p>
        </p:txBody>
      </p:sp>
      <p:sp>
        <p:nvSpPr>
          <p:cNvPr id="3" name="Content Placeholder 2">
            <a:extLst>
              <a:ext uri="{FF2B5EF4-FFF2-40B4-BE49-F238E27FC236}">
                <a16:creationId xmlns:a16="http://schemas.microsoft.com/office/drawing/2014/main" id="{CF601529-3C54-9C56-6618-5BC4F98C059A}"/>
              </a:ext>
            </a:extLst>
          </p:cNvPr>
          <p:cNvSpPr>
            <a:spLocks noGrp="1"/>
          </p:cNvSpPr>
          <p:nvPr>
            <p:ph idx="1"/>
          </p:nvPr>
        </p:nvSpPr>
        <p:spPr/>
        <p:txBody>
          <a:bodyPr/>
          <a:lstStyle/>
          <a:p>
            <a:pPr algn="l"/>
            <a:r>
              <a:rPr lang="en-US" sz="1800" dirty="0">
                <a:latin typeface="TimesNewRomanPSMT"/>
              </a:rPr>
              <a:t>A</a:t>
            </a:r>
            <a:r>
              <a:rPr lang="en-US" sz="1800" b="0" i="0" u="none" strike="noStrike" baseline="0" dirty="0">
                <a:latin typeface="TimesNewRomanPSMT"/>
              </a:rPr>
              <a:t>n architecture that does not store programs and data in memory or does not process a program sequentially would be considered a non–von Neumann machine.</a:t>
            </a:r>
          </a:p>
          <a:p>
            <a:pPr algn="l"/>
            <a:r>
              <a:rPr lang="en-US" sz="1800" dirty="0">
                <a:latin typeface="TimesNewRomanPSMT"/>
              </a:rPr>
              <a:t>A </a:t>
            </a:r>
            <a:r>
              <a:rPr lang="en-US" sz="1800" b="0" i="0" u="none" strike="noStrike" baseline="0" dirty="0">
                <a:latin typeface="TimesNewRomanPSMT"/>
              </a:rPr>
              <a:t>computer that has two buses, </a:t>
            </a:r>
            <a:r>
              <a:rPr lang="en-US" sz="1800" b="1" i="0" u="none" strike="noStrike" baseline="0" dirty="0">
                <a:solidFill>
                  <a:srgbClr val="C00000"/>
                </a:solidFill>
                <a:latin typeface="TimesNewRomanPSMT"/>
              </a:rPr>
              <a:t>one for data and a separate one for instructions</a:t>
            </a:r>
            <a:r>
              <a:rPr lang="en-US" sz="1800" b="0" i="0" u="none" strike="noStrike" baseline="0" dirty="0">
                <a:latin typeface="TimesNewRomanPSMT"/>
              </a:rPr>
              <a:t>, would be considered a non–von Neumann machine. Computers designed using the </a:t>
            </a:r>
            <a:r>
              <a:rPr lang="en-US" sz="1800" b="1" i="0" u="none" strike="noStrike" baseline="0" dirty="0">
                <a:latin typeface="TimesNewRomanPS-BoldMT"/>
              </a:rPr>
              <a:t>Harvard architecture </a:t>
            </a:r>
            <a:r>
              <a:rPr lang="en-US" sz="1800" b="0" i="0" u="none" strike="noStrike" baseline="0" dirty="0">
                <a:latin typeface="TimesNewRomanPSMT"/>
              </a:rPr>
              <a:t>have two buses, thus allowing </a:t>
            </a:r>
            <a:r>
              <a:rPr lang="en-US" sz="1800" b="1" i="0" u="none" strike="noStrike" baseline="0" dirty="0">
                <a:solidFill>
                  <a:srgbClr val="C00000"/>
                </a:solidFill>
                <a:latin typeface="TimesNewRomanPSMT"/>
              </a:rPr>
              <a:t>data and instructions to be transferred simultaneously</a:t>
            </a:r>
            <a:r>
              <a:rPr lang="en-US" sz="1800" b="0" i="0" u="none" strike="noStrike" baseline="0" dirty="0">
                <a:latin typeface="TimesNewRomanPSMT"/>
              </a:rPr>
              <a:t>, but also have separate storage for data and instructions.</a:t>
            </a:r>
          </a:p>
          <a:p>
            <a:pPr algn="l"/>
            <a:r>
              <a:rPr lang="en-US" sz="1800" b="0" i="0" u="none" strike="noStrike" baseline="0" dirty="0">
                <a:latin typeface="TimesNewRomanPSMT"/>
              </a:rPr>
              <a:t>Many modern general-purpose computers use a modified version of the Harvard architecture in which they have separate pathways for data and instructions but not separate storage.</a:t>
            </a:r>
          </a:p>
          <a:p>
            <a:pPr algn="l"/>
            <a:r>
              <a:rPr lang="en-US" sz="1800" b="0" i="0" u="none" strike="noStrike" baseline="0" dirty="0">
                <a:latin typeface="TimesNewRomanPSMT"/>
              </a:rPr>
              <a:t>Pure Harvard architectures are typically used in microcontrollers (an entire computer system on a chip), such as those found in embedded systems, as in appliances, toys, and cars.</a:t>
            </a:r>
            <a:endParaRPr lang="en-US" dirty="0"/>
          </a:p>
        </p:txBody>
      </p:sp>
    </p:spTree>
    <p:extLst>
      <p:ext uri="{BB962C8B-B14F-4D97-AF65-F5344CB8AC3E}">
        <p14:creationId xmlns:p14="http://schemas.microsoft.com/office/powerpoint/2010/main" val="781020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3E6C-7BC7-29BC-64E0-6E4FC853D2D7}"/>
              </a:ext>
            </a:extLst>
          </p:cNvPr>
          <p:cNvSpPr>
            <a:spLocks noGrp="1"/>
          </p:cNvSpPr>
          <p:nvPr>
            <p:ph type="title"/>
          </p:nvPr>
        </p:nvSpPr>
        <p:spPr/>
        <p:txBody>
          <a:bodyPr/>
          <a:lstStyle/>
          <a:p>
            <a:r>
              <a:rPr lang="en-US" dirty="0"/>
              <a:t>NON–VON NEUMANN MODELS</a:t>
            </a:r>
          </a:p>
        </p:txBody>
      </p:sp>
      <p:sp>
        <p:nvSpPr>
          <p:cNvPr id="3" name="Content Placeholder 2">
            <a:extLst>
              <a:ext uri="{FF2B5EF4-FFF2-40B4-BE49-F238E27FC236}">
                <a16:creationId xmlns:a16="http://schemas.microsoft.com/office/drawing/2014/main" id="{32CCD307-9CB8-2FB3-CFB2-4A97A5D0D265}"/>
              </a:ext>
            </a:extLst>
          </p:cNvPr>
          <p:cNvSpPr>
            <a:spLocks noGrp="1"/>
          </p:cNvSpPr>
          <p:nvPr>
            <p:ph idx="1"/>
          </p:nvPr>
        </p:nvSpPr>
        <p:spPr/>
        <p:txBody>
          <a:bodyPr/>
          <a:lstStyle/>
          <a:p>
            <a:pPr algn="l"/>
            <a:r>
              <a:rPr lang="en-US" sz="1800" b="0" i="0" u="none" strike="noStrike" baseline="0" dirty="0">
                <a:latin typeface="TimesNewRomanPSMT"/>
              </a:rPr>
              <a:t>Other non–von Neumann computers include </a:t>
            </a:r>
            <a:r>
              <a:rPr lang="en-US" sz="1800" b="1" i="0" u="none" strike="noStrike" baseline="0" dirty="0">
                <a:latin typeface="TimesNewRomanPS-BoldMT"/>
              </a:rPr>
              <a:t>digital signal processors </a:t>
            </a:r>
            <a:r>
              <a:rPr lang="en-US" sz="1800" b="0" i="0" u="none" strike="noStrike" baseline="0" dirty="0">
                <a:latin typeface="TimesNewRomanPSMT"/>
              </a:rPr>
              <a:t>(DSPs) and </a:t>
            </a:r>
            <a:r>
              <a:rPr lang="en-US" sz="1800" b="1" i="0" u="none" strike="noStrike" baseline="0" dirty="0">
                <a:latin typeface="TimesNewRomanPS-BoldMT"/>
              </a:rPr>
              <a:t>media processors</a:t>
            </a:r>
            <a:r>
              <a:rPr lang="en-US" sz="1800" b="0" i="0" u="none" strike="noStrike" baseline="0" dirty="0">
                <a:latin typeface="TimesNewRomanPSMT"/>
              </a:rPr>
              <a:t>, which can execute a </a:t>
            </a:r>
            <a:r>
              <a:rPr lang="en-US" sz="1800" b="1" i="0" u="none" strike="noStrike" baseline="0" dirty="0">
                <a:solidFill>
                  <a:srgbClr val="C00000"/>
                </a:solidFill>
                <a:latin typeface="TimesNewRomanPSMT"/>
              </a:rPr>
              <a:t>single instruction on a set of data </a:t>
            </a:r>
            <a:r>
              <a:rPr lang="en-US" sz="1800" b="0" i="0" u="none" strike="noStrike" baseline="0" dirty="0">
                <a:latin typeface="TimesNewRomanPSMT"/>
              </a:rPr>
              <a:t>(instead of executing a single instruction on a single piece of data).</a:t>
            </a:r>
          </a:p>
          <a:p>
            <a:pPr algn="l"/>
            <a:r>
              <a:rPr lang="en-US" sz="1800" b="0" i="0" u="none" strike="noStrike" baseline="0" dirty="0">
                <a:latin typeface="TimesNewRomanPSMT"/>
              </a:rPr>
              <a:t>A number of different subfields fall into the non–von Neumann category, including </a:t>
            </a:r>
            <a:r>
              <a:rPr lang="en-US" sz="1800" b="1" i="0" u="none" strike="noStrike" baseline="0" dirty="0">
                <a:latin typeface="TimesNewRomanPS-BoldMT"/>
              </a:rPr>
              <a:t>neural networks </a:t>
            </a:r>
            <a:r>
              <a:rPr lang="en-US" sz="1800" b="0" i="0" u="none" strike="noStrike" baseline="0" dirty="0">
                <a:latin typeface="TimesNewRomanPSMT"/>
              </a:rPr>
              <a:t>(using ideas from models of the brain as a computing paradigm) implemented in silicon, </a:t>
            </a:r>
            <a:r>
              <a:rPr lang="en-US" sz="1800" b="1" i="0" u="none" strike="noStrike" baseline="0" dirty="0">
                <a:latin typeface="TimesNewRomanPS-BoldMT"/>
              </a:rPr>
              <a:t>cellular automata</a:t>
            </a:r>
            <a:r>
              <a:rPr lang="en-US" sz="1800" b="0" i="0" u="none" strike="noStrike" baseline="0" dirty="0">
                <a:latin typeface="TimesNewRomanPSMT"/>
              </a:rPr>
              <a:t>, </a:t>
            </a:r>
            <a:r>
              <a:rPr lang="en-US" sz="1800" b="1" i="0" u="none" strike="noStrike" baseline="0" dirty="0">
                <a:latin typeface="TimesNewRomanPS-BoldMT"/>
              </a:rPr>
              <a:t>cognitive computers </a:t>
            </a:r>
            <a:r>
              <a:rPr lang="en-US" sz="1800" b="0" i="0" u="none" strike="noStrike" baseline="0" dirty="0">
                <a:latin typeface="TimesNewRomanPSMT"/>
              </a:rPr>
              <a:t>(machines that learn by experience rather than through programming, including IBM’s </a:t>
            </a:r>
            <a:r>
              <a:rPr lang="en-US" sz="1800" b="0" i="0" u="none" strike="noStrike" baseline="0" dirty="0" err="1">
                <a:latin typeface="TimesNewRomanPSMT"/>
              </a:rPr>
              <a:t>SyNAPSE</a:t>
            </a:r>
            <a:r>
              <a:rPr lang="en-US" sz="1800" b="0" i="0" u="none" strike="noStrike" baseline="0" dirty="0">
                <a:latin typeface="TimesNewRomanPSMT"/>
              </a:rPr>
              <a:t> computer, a machine that models the human brain), </a:t>
            </a:r>
            <a:r>
              <a:rPr lang="en-US" sz="1800" b="1" i="0" u="none" strike="noStrike" baseline="0" dirty="0">
                <a:latin typeface="TimesNewRomanPS-BoldMT"/>
              </a:rPr>
              <a:t>quantum computation </a:t>
            </a:r>
            <a:r>
              <a:rPr lang="en-US" sz="1800" b="0" i="0" u="none" strike="noStrike" baseline="0" dirty="0">
                <a:latin typeface="TimesNewRomanPSMT"/>
              </a:rPr>
              <a:t>(a combination of computing and quantum physics), </a:t>
            </a:r>
            <a:r>
              <a:rPr lang="en-US" sz="1800" b="1" i="0" u="none" strike="noStrike" baseline="0" dirty="0">
                <a:latin typeface="TimesNewRomanPS-BoldMT"/>
              </a:rPr>
              <a:t>dataflow computation</a:t>
            </a:r>
            <a:r>
              <a:rPr lang="en-US" sz="1800" b="0" i="0" u="none" strike="noStrike" baseline="0" dirty="0">
                <a:latin typeface="TimesNewRomanPSMT"/>
              </a:rPr>
              <a:t>, and </a:t>
            </a:r>
            <a:r>
              <a:rPr lang="en-US" sz="1800" b="1" i="0" u="none" strike="noStrike" baseline="0" dirty="0">
                <a:latin typeface="TimesNewRomanPS-BoldMT"/>
              </a:rPr>
              <a:t>parallel computers</a:t>
            </a:r>
            <a:r>
              <a:rPr lang="en-US" sz="1800" b="0" i="0" u="none" strike="noStrike" baseline="0" dirty="0">
                <a:latin typeface="TimesNewRomanPSMT"/>
              </a:rPr>
              <a:t>.</a:t>
            </a:r>
          </a:p>
          <a:p>
            <a:pPr algn="l"/>
            <a:r>
              <a:rPr lang="en-US" sz="1800" b="0" i="0" u="none" strike="noStrike" baseline="0" dirty="0">
                <a:latin typeface="TimesNewRomanPSMT"/>
              </a:rPr>
              <a:t>These all have something in common—the computation is distributed among different processing units that act in parallel. They differ in how weakly or strongly the various components are connected. Of these, parallel computing is currently the most popular.</a:t>
            </a:r>
            <a:endParaRPr lang="en-US" dirty="0"/>
          </a:p>
        </p:txBody>
      </p:sp>
    </p:spTree>
    <p:extLst>
      <p:ext uri="{BB962C8B-B14F-4D97-AF65-F5344CB8AC3E}">
        <p14:creationId xmlns:p14="http://schemas.microsoft.com/office/powerpoint/2010/main" val="2317156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82CE-0D94-1EA7-C6E7-76AAD0B52886}"/>
              </a:ext>
            </a:extLst>
          </p:cNvPr>
          <p:cNvSpPr>
            <a:spLocks noGrp="1"/>
          </p:cNvSpPr>
          <p:nvPr>
            <p:ph type="title"/>
          </p:nvPr>
        </p:nvSpPr>
        <p:spPr/>
        <p:txBody>
          <a:bodyPr/>
          <a:lstStyle/>
          <a:p>
            <a:r>
              <a:rPr lang="en-US"/>
              <a:t>NON–VON NEUMANN MODELS</a:t>
            </a:r>
            <a:endParaRPr lang="en-US" dirty="0"/>
          </a:p>
        </p:txBody>
      </p:sp>
      <p:sp>
        <p:nvSpPr>
          <p:cNvPr id="3" name="Content Placeholder 2">
            <a:extLst>
              <a:ext uri="{FF2B5EF4-FFF2-40B4-BE49-F238E27FC236}">
                <a16:creationId xmlns:a16="http://schemas.microsoft.com/office/drawing/2014/main" id="{431FCFDE-0327-C842-BFCE-C448D5576E09}"/>
              </a:ext>
            </a:extLst>
          </p:cNvPr>
          <p:cNvSpPr>
            <a:spLocks noGrp="1"/>
          </p:cNvSpPr>
          <p:nvPr>
            <p:ph idx="1"/>
          </p:nvPr>
        </p:nvSpPr>
        <p:spPr/>
        <p:txBody>
          <a:bodyPr/>
          <a:lstStyle/>
          <a:p>
            <a:pPr algn="l"/>
            <a:r>
              <a:rPr lang="en-US" sz="1800" b="0" i="0" u="none" strike="noStrike" baseline="0" dirty="0">
                <a:latin typeface="TimesNewRomanPSMT"/>
              </a:rPr>
              <a:t>We have very few programming languages for the remaining (nonparallel) non–von Neumann platforms, and fewer people who really understand how to program in these environments efficiently. Examples of non–von Neumann languages include Lucid (for dataflow) and QCL (Quantum Computation Language) for quantum computers, as well as VHDL or Verilog (languages used to program FPGAs).</a:t>
            </a:r>
            <a:endParaRPr lang="en-US" dirty="0"/>
          </a:p>
        </p:txBody>
      </p:sp>
    </p:spTree>
    <p:extLst>
      <p:ext uri="{BB962C8B-B14F-4D97-AF65-F5344CB8AC3E}">
        <p14:creationId xmlns:p14="http://schemas.microsoft.com/office/powerpoint/2010/main" val="3453322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5C30E-1E86-EDFF-E051-9919567F8760}"/>
              </a:ext>
            </a:extLst>
          </p:cNvPr>
          <p:cNvSpPr>
            <a:spLocks noGrp="1"/>
          </p:cNvSpPr>
          <p:nvPr>
            <p:ph type="title"/>
          </p:nvPr>
        </p:nvSpPr>
        <p:spPr/>
        <p:txBody>
          <a:bodyPr/>
          <a:lstStyle/>
          <a:p>
            <a:r>
              <a:rPr lang="en-US" dirty="0"/>
              <a:t>Reference</a:t>
            </a:r>
          </a:p>
        </p:txBody>
      </p:sp>
      <p:sp>
        <p:nvSpPr>
          <p:cNvPr id="3" name="Content Placeholder 2">
            <a:extLst>
              <a:ext uri="{FF2B5EF4-FFF2-40B4-BE49-F238E27FC236}">
                <a16:creationId xmlns:a16="http://schemas.microsoft.com/office/drawing/2014/main" id="{00F85E5D-AAB8-19C3-EF29-2BC8F282545A}"/>
              </a:ext>
            </a:extLst>
          </p:cNvPr>
          <p:cNvSpPr>
            <a:spLocks noGrp="1"/>
          </p:cNvSpPr>
          <p:nvPr>
            <p:ph idx="1"/>
          </p:nvPr>
        </p:nvSpPr>
        <p:spPr/>
        <p:txBody>
          <a:bodyPr/>
          <a:lstStyle/>
          <a:p>
            <a:r>
              <a:rPr lang="en-US" dirty="0"/>
              <a:t>[1] The essentials of Computer Organization </a:t>
            </a:r>
            <a:r>
              <a:rPr lang="en-US"/>
              <a:t>and Architecture (4</a:t>
            </a:r>
            <a:r>
              <a:rPr lang="en-US" baseline="30000"/>
              <a:t>th</a:t>
            </a:r>
            <a:r>
              <a:rPr lang="en-US"/>
              <a:t> Ed) </a:t>
            </a:r>
            <a:r>
              <a:rPr lang="en-US" dirty="0"/>
              <a:t>by Linda Null and Julia </a:t>
            </a:r>
            <a:r>
              <a:rPr lang="en-US" dirty="0" err="1"/>
              <a:t>Lobur</a:t>
            </a:r>
            <a:endParaRPr lang="en-US" dirty="0"/>
          </a:p>
          <a:p>
            <a:r>
              <a:rPr lang="en-US" dirty="0"/>
              <a:t>[2] Computer Organization and Design: The Hardware Software Interface –(RISC V edition) by David A. Patterson and John L. Hennessy</a:t>
            </a:r>
          </a:p>
        </p:txBody>
      </p:sp>
    </p:spTree>
    <p:extLst>
      <p:ext uri="{BB962C8B-B14F-4D97-AF65-F5344CB8AC3E}">
        <p14:creationId xmlns:p14="http://schemas.microsoft.com/office/powerpoint/2010/main" val="2716295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6A53D-2449-29A8-BD8E-B2FB5983FE56}"/>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36116919-203C-AD76-DEFB-98F5DF728A0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9376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5487-114B-9473-A4C0-A5F190B90790}"/>
              </a:ext>
            </a:extLst>
          </p:cNvPr>
          <p:cNvSpPr>
            <a:spLocks noGrp="1"/>
          </p:cNvSpPr>
          <p:nvPr>
            <p:ph type="title"/>
          </p:nvPr>
        </p:nvSpPr>
        <p:spPr/>
        <p:txBody>
          <a:bodyPr/>
          <a:lstStyle/>
          <a:p>
            <a:r>
              <a:rPr lang="en-US" dirty="0"/>
              <a:t>Central Processing Unit</a:t>
            </a:r>
          </a:p>
        </p:txBody>
      </p:sp>
      <p:sp>
        <p:nvSpPr>
          <p:cNvPr id="3" name="Content Placeholder 2">
            <a:extLst>
              <a:ext uri="{FF2B5EF4-FFF2-40B4-BE49-F238E27FC236}">
                <a16:creationId xmlns:a16="http://schemas.microsoft.com/office/drawing/2014/main" id="{5D039D59-77FD-B44F-5958-D0498B7BF1DD}"/>
              </a:ext>
            </a:extLst>
          </p:cNvPr>
          <p:cNvSpPr>
            <a:spLocks noGrp="1"/>
          </p:cNvSpPr>
          <p:nvPr>
            <p:ph sz="half" idx="1"/>
          </p:nvPr>
        </p:nvSpPr>
        <p:spPr/>
        <p:txBody>
          <a:bodyPr/>
          <a:lstStyle/>
          <a:p>
            <a:r>
              <a:rPr lang="en-US" b="1" dirty="0">
                <a:solidFill>
                  <a:srgbClr val="C00000"/>
                </a:solidFill>
              </a:rPr>
              <a:t>Data Path</a:t>
            </a:r>
            <a:r>
              <a:rPr lang="en-US" dirty="0"/>
              <a:t>: is a network of storage units (registers) and arithmetic and logic units (for performing various operations on data) connected by buses (capable of moving data from place to place) where the timing is controlled by clocks.</a:t>
            </a:r>
          </a:p>
        </p:txBody>
      </p:sp>
      <p:sp>
        <p:nvSpPr>
          <p:cNvPr id="4" name="Content Placeholder 3">
            <a:extLst>
              <a:ext uri="{FF2B5EF4-FFF2-40B4-BE49-F238E27FC236}">
                <a16:creationId xmlns:a16="http://schemas.microsoft.com/office/drawing/2014/main" id="{3687E749-F40F-A450-980D-D95800710B5E}"/>
              </a:ext>
            </a:extLst>
          </p:cNvPr>
          <p:cNvSpPr>
            <a:spLocks noGrp="1"/>
          </p:cNvSpPr>
          <p:nvPr>
            <p:ph sz="half" idx="2"/>
          </p:nvPr>
        </p:nvSpPr>
        <p:spPr/>
        <p:txBody>
          <a:bodyPr/>
          <a:lstStyle/>
          <a:p>
            <a:r>
              <a:rPr lang="en-US" b="1" dirty="0">
                <a:solidFill>
                  <a:srgbClr val="C00000"/>
                </a:solidFill>
              </a:rPr>
              <a:t>Control Unit</a:t>
            </a:r>
            <a:r>
              <a:rPr lang="en-US" dirty="0"/>
              <a:t>: A module responsible for sequencing operations and making sure the correct data are where they need to be at the correct time.</a:t>
            </a:r>
          </a:p>
        </p:txBody>
      </p:sp>
      <p:sp>
        <p:nvSpPr>
          <p:cNvPr id="5" name="Rectangle: Rounded Corners 4">
            <a:extLst>
              <a:ext uri="{FF2B5EF4-FFF2-40B4-BE49-F238E27FC236}">
                <a16:creationId xmlns:a16="http://schemas.microsoft.com/office/drawing/2014/main" id="{86C82DEB-261F-4C71-D420-FE493B43F8B9}"/>
              </a:ext>
            </a:extLst>
          </p:cNvPr>
          <p:cNvSpPr/>
          <p:nvPr/>
        </p:nvSpPr>
        <p:spPr>
          <a:xfrm>
            <a:off x="838200" y="5336771"/>
            <a:ext cx="10866120" cy="12025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solidFill>
                <a:effectLst/>
                <a:uLnTx/>
                <a:uFillTx/>
                <a:latin typeface="Calibri" panose="020F0502020204030204"/>
                <a:ea typeface="+mn-ea"/>
                <a:cs typeface="+mn-cs"/>
              </a:rPr>
              <a:t>Together, these components perform the tasks of the CPU: fetching instructions, decoding them,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solidFill>
                <a:effectLst/>
                <a:uLnTx/>
                <a:uFillTx/>
                <a:latin typeface="Calibri" panose="020F0502020204030204"/>
                <a:ea typeface="+mn-ea"/>
                <a:cs typeface="+mn-cs"/>
              </a:rPr>
              <a:t>and finally performing the indicated sequence of operations. The performance of a machine is directly affected by the design of the </a:t>
            </a:r>
            <a:r>
              <a:rPr kumimoji="0" lang="en-US" sz="2000" b="1" i="0" u="none" strike="noStrike" kern="1200" cap="none" spc="0" normalizeH="0" baseline="0" noProof="0" dirty="0" err="1">
                <a:ln>
                  <a:noFill/>
                </a:ln>
                <a:solidFill>
                  <a:srgbClr val="70AD47"/>
                </a:solidFill>
                <a:effectLst/>
                <a:uLnTx/>
                <a:uFillTx/>
                <a:latin typeface="Calibri" panose="020F0502020204030204"/>
                <a:ea typeface="+mn-ea"/>
                <a:cs typeface="+mn-cs"/>
              </a:rPr>
              <a:t>datapath</a:t>
            </a:r>
            <a:r>
              <a:rPr kumimoji="0" lang="en-US" sz="2000" b="1" i="0" u="none" strike="noStrike" kern="1200" cap="none" spc="0" normalizeH="0" baseline="0" noProof="0" dirty="0">
                <a:ln>
                  <a:noFill/>
                </a:ln>
                <a:solidFill>
                  <a:srgbClr val="70AD47"/>
                </a:solidFill>
                <a:effectLst/>
                <a:uLnTx/>
                <a:uFillTx/>
                <a:latin typeface="Calibri" panose="020F0502020204030204"/>
                <a:ea typeface="+mn-ea"/>
                <a:cs typeface="+mn-cs"/>
              </a:rPr>
              <a:t> and the control unit.</a:t>
            </a:r>
          </a:p>
        </p:txBody>
      </p:sp>
    </p:spTree>
    <p:extLst>
      <p:ext uri="{BB962C8B-B14F-4D97-AF65-F5344CB8AC3E}">
        <p14:creationId xmlns:p14="http://schemas.microsoft.com/office/powerpoint/2010/main" val="3511654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AD25-C3F1-1365-4633-6EB773877494}"/>
              </a:ext>
            </a:extLst>
          </p:cNvPr>
          <p:cNvSpPr>
            <a:spLocks noGrp="1"/>
          </p:cNvSpPr>
          <p:nvPr>
            <p:ph type="title"/>
          </p:nvPr>
        </p:nvSpPr>
        <p:spPr/>
        <p:txBody>
          <a:bodyPr/>
          <a:lstStyle/>
          <a:p>
            <a:r>
              <a:rPr lang="en-US" dirty="0"/>
              <a:t>The Registers</a:t>
            </a:r>
          </a:p>
        </p:txBody>
      </p:sp>
      <p:sp>
        <p:nvSpPr>
          <p:cNvPr id="3" name="Content Placeholder 2">
            <a:extLst>
              <a:ext uri="{FF2B5EF4-FFF2-40B4-BE49-F238E27FC236}">
                <a16:creationId xmlns:a16="http://schemas.microsoft.com/office/drawing/2014/main" id="{AE450C3F-720A-3481-5911-8D7F43002AAD}"/>
              </a:ext>
            </a:extLst>
          </p:cNvPr>
          <p:cNvSpPr>
            <a:spLocks noGrp="1"/>
          </p:cNvSpPr>
          <p:nvPr>
            <p:ph idx="1"/>
          </p:nvPr>
        </p:nvSpPr>
        <p:spPr/>
        <p:txBody>
          <a:bodyPr>
            <a:normAutofit fontScale="92500" lnSpcReduction="20000"/>
          </a:bodyPr>
          <a:lstStyle/>
          <a:p>
            <a:r>
              <a:rPr lang="en-US" dirty="0"/>
              <a:t>Registers are used in computer systems as places to store a wide variety of data, such as addresses, program counters, and data necessary for program execution. </a:t>
            </a:r>
          </a:p>
          <a:p>
            <a:r>
              <a:rPr lang="en-US" b="1" dirty="0">
                <a:solidFill>
                  <a:srgbClr val="C00000"/>
                </a:solidFill>
              </a:rPr>
              <a:t>Put simply, a register is a hardware device that stores binary data</a:t>
            </a:r>
            <a:r>
              <a:rPr lang="en-US" dirty="0"/>
              <a:t>. </a:t>
            </a:r>
          </a:p>
          <a:p>
            <a:r>
              <a:rPr lang="en-US" dirty="0"/>
              <a:t>Registers are located on the processor so information can be accessed very quickly. </a:t>
            </a:r>
          </a:p>
          <a:p>
            <a:r>
              <a:rPr lang="en-US" dirty="0"/>
              <a:t>D flip-flops can be used to implement registers. One D flipflop is equivalent to a 1-bit register, so a collection of D flip-flops is necessary to store multi-bit values. For example, to build a 16-bit register, we need to connect 16 D flip-flops together. </a:t>
            </a:r>
          </a:p>
          <a:p>
            <a:r>
              <a:rPr lang="en-US" dirty="0"/>
              <a:t>These collections of flip-flops must be clocked to work in unison. At each pulse of the clock, input enters the register and cannot be changed (and thus is stored) until the clock pulses again.</a:t>
            </a:r>
          </a:p>
        </p:txBody>
      </p:sp>
    </p:spTree>
    <p:extLst>
      <p:ext uri="{BB962C8B-B14F-4D97-AF65-F5344CB8AC3E}">
        <p14:creationId xmlns:p14="http://schemas.microsoft.com/office/powerpoint/2010/main" val="953945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25D6A-1849-4013-CBB3-3B316B0CA770}"/>
              </a:ext>
            </a:extLst>
          </p:cNvPr>
          <p:cNvSpPr>
            <a:spLocks noGrp="1"/>
          </p:cNvSpPr>
          <p:nvPr>
            <p:ph type="title"/>
          </p:nvPr>
        </p:nvSpPr>
        <p:spPr/>
        <p:txBody>
          <a:bodyPr/>
          <a:lstStyle/>
          <a:p>
            <a:r>
              <a:rPr lang="en-US" dirty="0"/>
              <a:t>The Registers</a:t>
            </a:r>
          </a:p>
        </p:txBody>
      </p:sp>
      <p:sp>
        <p:nvSpPr>
          <p:cNvPr id="3" name="Content Placeholder 2">
            <a:extLst>
              <a:ext uri="{FF2B5EF4-FFF2-40B4-BE49-F238E27FC236}">
                <a16:creationId xmlns:a16="http://schemas.microsoft.com/office/drawing/2014/main" id="{6C42C995-9C16-FA3D-D58D-AA21BCC717D2}"/>
              </a:ext>
            </a:extLst>
          </p:cNvPr>
          <p:cNvSpPr>
            <a:spLocks noGrp="1"/>
          </p:cNvSpPr>
          <p:nvPr>
            <p:ph idx="1"/>
          </p:nvPr>
        </p:nvSpPr>
        <p:spPr/>
        <p:txBody>
          <a:bodyPr>
            <a:normAutofit fontScale="85000" lnSpcReduction="20000"/>
          </a:bodyPr>
          <a:lstStyle/>
          <a:p>
            <a:r>
              <a:rPr lang="en-US" dirty="0"/>
              <a:t>Data processing on a computer is usually done on fixed-size binary words stored in registers. Therefore, most computers have registers of a certain size. Common sizes include 16, 32, and 64 bits.</a:t>
            </a:r>
          </a:p>
          <a:p>
            <a:r>
              <a:rPr lang="en-US" dirty="0"/>
              <a:t>The number of registers in a machine varies from architecture to architecture, but is typically a power of 2, with 16, 32, and 64 being most common. Registers contain data, addresses, or control information. Some registers are specified as “special purpose” and may contain only data, only addresses, or only control information. Other registers are more generic and may hold data, addresses, and control information at various times.</a:t>
            </a:r>
          </a:p>
          <a:p>
            <a:r>
              <a:rPr lang="en-US" dirty="0"/>
              <a:t>Information is written to registers, read from registers, and transferred from register to register.</a:t>
            </a:r>
          </a:p>
          <a:p>
            <a:r>
              <a:rPr lang="en-US" dirty="0"/>
              <a:t>Registers are not addressed in the same way memory is addressed (recall that each memory word has a unique binary address beginning with location 0). Registers are addressed and manipulated by the control unit itself.</a:t>
            </a:r>
          </a:p>
        </p:txBody>
      </p:sp>
    </p:spTree>
    <p:extLst>
      <p:ext uri="{BB962C8B-B14F-4D97-AF65-F5344CB8AC3E}">
        <p14:creationId xmlns:p14="http://schemas.microsoft.com/office/powerpoint/2010/main" val="2181860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0CC2-34A2-EACE-B19E-0D0A5855E056}"/>
              </a:ext>
            </a:extLst>
          </p:cNvPr>
          <p:cNvSpPr>
            <a:spLocks noGrp="1"/>
          </p:cNvSpPr>
          <p:nvPr>
            <p:ph type="title"/>
          </p:nvPr>
        </p:nvSpPr>
        <p:spPr/>
        <p:txBody>
          <a:bodyPr/>
          <a:lstStyle/>
          <a:p>
            <a:r>
              <a:rPr lang="en-US" dirty="0"/>
              <a:t>The Registers</a:t>
            </a:r>
          </a:p>
        </p:txBody>
      </p:sp>
      <p:sp>
        <p:nvSpPr>
          <p:cNvPr id="3" name="Content Placeholder 2">
            <a:extLst>
              <a:ext uri="{FF2B5EF4-FFF2-40B4-BE49-F238E27FC236}">
                <a16:creationId xmlns:a16="http://schemas.microsoft.com/office/drawing/2014/main" id="{30EAAA38-63FA-7702-59B8-9CE465B9E09F}"/>
              </a:ext>
            </a:extLst>
          </p:cNvPr>
          <p:cNvSpPr>
            <a:spLocks noGrp="1"/>
          </p:cNvSpPr>
          <p:nvPr>
            <p:ph idx="1"/>
          </p:nvPr>
        </p:nvSpPr>
        <p:spPr/>
        <p:txBody>
          <a:bodyPr>
            <a:normAutofit fontScale="92500" lnSpcReduction="10000"/>
          </a:bodyPr>
          <a:lstStyle/>
          <a:p>
            <a:r>
              <a:rPr lang="en-US" dirty="0"/>
              <a:t>In modern computer systems, there are many types of specialized registers: registers to store information, registers to shift values, registers to compare values, and registers that count. There are “scratchpad” registers that store temporary values, index registers to control program looping, stack pointer registers to manage stacks of information for processes, status (or flag) registers to hold the status or mode of operation (such as overflow, carry, or zero conditions), and general-purpose registers that are the registers available to the programmer. </a:t>
            </a:r>
          </a:p>
          <a:p>
            <a:r>
              <a:rPr lang="en-US" dirty="0"/>
              <a:t>Most computers have register sets, and each set is used in a specific way. For example, the Pentium architecture has a data register set and an address register set. Certain architectures have very large sets of registers that can be used in quite novel ways to speed up execution of instructions.</a:t>
            </a:r>
          </a:p>
        </p:txBody>
      </p:sp>
    </p:spTree>
    <p:extLst>
      <p:ext uri="{BB962C8B-B14F-4D97-AF65-F5344CB8AC3E}">
        <p14:creationId xmlns:p14="http://schemas.microsoft.com/office/powerpoint/2010/main" val="4235469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48004-0246-D787-B3D9-AAE0337AD5D7}"/>
              </a:ext>
            </a:extLst>
          </p:cNvPr>
          <p:cNvSpPr>
            <a:spLocks noGrp="1"/>
          </p:cNvSpPr>
          <p:nvPr>
            <p:ph type="title"/>
          </p:nvPr>
        </p:nvSpPr>
        <p:spPr/>
        <p:txBody>
          <a:bodyPr/>
          <a:lstStyle/>
          <a:p>
            <a:r>
              <a:rPr lang="en-US" dirty="0"/>
              <a:t>Arithmetic Logic Unit (ALU)</a:t>
            </a:r>
          </a:p>
        </p:txBody>
      </p:sp>
      <p:sp>
        <p:nvSpPr>
          <p:cNvPr id="3" name="Content Placeholder 2">
            <a:extLst>
              <a:ext uri="{FF2B5EF4-FFF2-40B4-BE49-F238E27FC236}">
                <a16:creationId xmlns:a16="http://schemas.microsoft.com/office/drawing/2014/main" id="{0A08A194-067B-A0E8-06CF-CC7866728B68}"/>
              </a:ext>
            </a:extLst>
          </p:cNvPr>
          <p:cNvSpPr>
            <a:spLocks noGrp="1"/>
          </p:cNvSpPr>
          <p:nvPr>
            <p:ph idx="1"/>
          </p:nvPr>
        </p:nvSpPr>
        <p:spPr/>
        <p:txBody>
          <a:bodyPr>
            <a:normAutofit/>
          </a:bodyPr>
          <a:lstStyle/>
          <a:p>
            <a:r>
              <a:rPr lang="en-US" dirty="0"/>
              <a:t>The arithmetic logic unit (ALU) carries out the logic operations (such as comparisons) and arithmetic operations (such as add or multiply) required during the program execution. </a:t>
            </a:r>
          </a:p>
          <a:p>
            <a:r>
              <a:rPr lang="en-US" dirty="0"/>
              <a:t>Generally, an ALU has two data inputs and one data output.</a:t>
            </a:r>
          </a:p>
          <a:p>
            <a:r>
              <a:rPr lang="en-US" dirty="0"/>
              <a:t>Operations performed in the ALU often affect bits in the status register (bits are set to indicate actions such as whether an overflow has occurred). The ALU knows which operations to perform because it is controlled by signals from the control unit.</a:t>
            </a:r>
          </a:p>
        </p:txBody>
      </p:sp>
    </p:spTree>
    <p:extLst>
      <p:ext uri="{BB962C8B-B14F-4D97-AF65-F5344CB8AC3E}">
        <p14:creationId xmlns:p14="http://schemas.microsoft.com/office/powerpoint/2010/main" val="548749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D71E4-F668-0FA0-0EF0-330E5A15E52C}"/>
              </a:ext>
            </a:extLst>
          </p:cNvPr>
          <p:cNvSpPr>
            <a:spLocks noGrp="1"/>
          </p:cNvSpPr>
          <p:nvPr>
            <p:ph type="title"/>
          </p:nvPr>
        </p:nvSpPr>
        <p:spPr/>
        <p:txBody>
          <a:bodyPr/>
          <a:lstStyle/>
          <a:p>
            <a:r>
              <a:rPr lang="en-US" dirty="0"/>
              <a:t>The Control Unit</a:t>
            </a:r>
          </a:p>
        </p:txBody>
      </p:sp>
      <p:sp>
        <p:nvSpPr>
          <p:cNvPr id="3" name="Content Placeholder 2">
            <a:extLst>
              <a:ext uri="{FF2B5EF4-FFF2-40B4-BE49-F238E27FC236}">
                <a16:creationId xmlns:a16="http://schemas.microsoft.com/office/drawing/2014/main" id="{5A3F8E14-5545-6A88-00FE-4E7125A0F7A2}"/>
              </a:ext>
            </a:extLst>
          </p:cNvPr>
          <p:cNvSpPr>
            <a:spLocks noGrp="1"/>
          </p:cNvSpPr>
          <p:nvPr>
            <p:ph idx="1"/>
          </p:nvPr>
        </p:nvSpPr>
        <p:spPr/>
        <p:txBody>
          <a:bodyPr>
            <a:normAutofit lnSpcReduction="10000"/>
          </a:bodyPr>
          <a:lstStyle/>
          <a:p>
            <a:r>
              <a:rPr lang="en-US" dirty="0"/>
              <a:t>The control unit is the “policeman” or “traffic manager” of the CPU. It monitors the execution of all instructions and the transfer of all information. </a:t>
            </a:r>
          </a:p>
          <a:p>
            <a:r>
              <a:rPr lang="en-US" dirty="0"/>
              <a:t>The control unit extracts instructions from memory, decodes these instructions, making sure data are in the right place at the right time, tells the ALU which registers to use, services interrupts, and turns on the correct circuitry in the ALU for the execution of the desired operation. </a:t>
            </a:r>
          </a:p>
          <a:p>
            <a:r>
              <a:rPr lang="en-US" dirty="0"/>
              <a:t>The control unit uses a program counter register to find the next instruction for execution and a status register to keep track of overflows, carries, borrows, and the like. </a:t>
            </a:r>
          </a:p>
        </p:txBody>
      </p:sp>
    </p:spTree>
    <p:extLst>
      <p:ext uri="{BB962C8B-B14F-4D97-AF65-F5344CB8AC3E}">
        <p14:creationId xmlns:p14="http://schemas.microsoft.com/office/powerpoint/2010/main" val="100146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BD919-E673-D32B-A341-92D9BD7258B2}"/>
              </a:ext>
            </a:extLst>
          </p:cNvPr>
          <p:cNvSpPr>
            <a:spLocks noGrp="1"/>
          </p:cNvSpPr>
          <p:nvPr>
            <p:ph type="title"/>
          </p:nvPr>
        </p:nvSpPr>
        <p:spPr>
          <a:xfrm>
            <a:off x="1446414" y="365125"/>
            <a:ext cx="9907385" cy="560359"/>
          </a:xfrm>
        </p:spPr>
        <p:txBody>
          <a:bodyPr>
            <a:normAutofit fontScale="90000"/>
          </a:bodyPr>
          <a:lstStyle/>
          <a:p>
            <a:endParaRPr lang="en-US" dirty="0"/>
          </a:p>
        </p:txBody>
      </p:sp>
      <p:pic>
        <p:nvPicPr>
          <p:cNvPr id="4" name="Content Placeholder 3">
            <a:extLst>
              <a:ext uri="{FF2B5EF4-FFF2-40B4-BE49-F238E27FC236}">
                <a16:creationId xmlns:a16="http://schemas.microsoft.com/office/drawing/2014/main" id="{4072C833-10D5-9FCD-8CDA-958352F1412C}"/>
              </a:ext>
            </a:extLst>
          </p:cNvPr>
          <p:cNvPicPr>
            <a:picLocks noGrp="1" noChangeAspect="1"/>
          </p:cNvPicPr>
          <p:nvPr>
            <p:ph idx="1"/>
          </p:nvPr>
        </p:nvPicPr>
        <p:blipFill>
          <a:blip r:embed="rId2"/>
          <a:stretch>
            <a:fillRect/>
          </a:stretch>
        </p:blipFill>
        <p:spPr>
          <a:xfrm>
            <a:off x="2488276" y="660171"/>
            <a:ext cx="5956998" cy="5516792"/>
          </a:xfrm>
          <a:prstGeom prst="rect">
            <a:avLst/>
          </a:prstGeom>
        </p:spPr>
      </p:pic>
    </p:spTree>
    <p:extLst>
      <p:ext uri="{BB962C8B-B14F-4D97-AF65-F5344CB8AC3E}">
        <p14:creationId xmlns:p14="http://schemas.microsoft.com/office/powerpoint/2010/main" val="2151918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A8A-8B30-51AF-BC2F-ED822161EBA4}"/>
              </a:ext>
            </a:extLst>
          </p:cNvPr>
          <p:cNvSpPr>
            <a:spLocks noGrp="1"/>
          </p:cNvSpPr>
          <p:nvPr>
            <p:ph type="title"/>
          </p:nvPr>
        </p:nvSpPr>
        <p:spPr>
          <a:xfrm>
            <a:off x="581891" y="365126"/>
            <a:ext cx="10771909" cy="410730"/>
          </a:xfrm>
        </p:spPr>
        <p:txBody>
          <a:bodyPr>
            <a:normAutofit fontScale="90000"/>
          </a:bodyPr>
          <a:lstStyle/>
          <a:p>
            <a:r>
              <a:rPr lang="en-US" dirty="0"/>
              <a:t>The INPUT/OUTPUT Subsystem</a:t>
            </a:r>
          </a:p>
        </p:txBody>
      </p:sp>
      <p:sp>
        <p:nvSpPr>
          <p:cNvPr id="3" name="Content Placeholder 2">
            <a:extLst>
              <a:ext uri="{FF2B5EF4-FFF2-40B4-BE49-F238E27FC236}">
                <a16:creationId xmlns:a16="http://schemas.microsoft.com/office/drawing/2014/main" id="{AB44E872-8E97-1CF4-27B0-F2BFB2C46BD2}"/>
              </a:ext>
            </a:extLst>
          </p:cNvPr>
          <p:cNvSpPr>
            <a:spLocks noGrp="1"/>
          </p:cNvSpPr>
          <p:nvPr>
            <p:ph idx="1"/>
          </p:nvPr>
        </p:nvSpPr>
        <p:spPr>
          <a:xfrm>
            <a:off x="232756" y="936567"/>
            <a:ext cx="11121044" cy="5240396"/>
          </a:xfrm>
        </p:spPr>
        <p:txBody>
          <a:bodyPr/>
          <a:lstStyle/>
          <a:p>
            <a:r>
              <a:rPr lang="en-US" dirty="0"/>
              <a:t>Input and output (I/O) devices allow us to communicate with the computer system. I/O is the transfer of data between primary memory and various I/O peripherals. </a:t>
            </a:r>
          </a:p>
          <a:p>
            <a:r>
              <a:rPr lang="en-US" dirty="0"/>
              <a:t>Input devices such as keyboards, mice, card readers, scanners, voice recognition systems, and touch screens allow us to enter data into the computer. </a:t>
            </a:r>
          </a:p>
          <a:p>
            <a:r>
              <a:rPr lang="en-US" dirty="0"/>
              <a:t>Output devices such as monitors, printers, plotters, and speakers allow us to get information from the computer.</a:t>
            </a:r>
          </a:p>
        </p:txBody>
      </p:sp>
    </p:spTree>
    <p:extLst>
      <p:ext uri="{BB962C8B-B14F-4D97-AF65-F5344CB8AC3E}">
        <p14:creationId xmlns:p14="http://schemas.microsoft.com/office/powerpoint/2010/main" val="336719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837B1-4481-E096-BAC1-B7D5B4CC757A}"/>
              </a:ext>
            </a:extLst>
          </p:cNvPr>
          <p:cNvSpPr>
            <a:spLocks noGrp="1"/>
          </p:cNvSpPr>
          <p:nvPr>
            <p:ph type="title"/>
          </p:nvPr>
        </p:nvSpPr>
        <p:spPr>
          <a:xfrm>
            <a:off x="670560" y="-33857"/>
            <a:ext cx="10245436" cy="754294"/>
          </a:xfrm>
        </p:spPr>
        <p:txBody>
          <a:bodyPr/>
          <a:lstStyle/>
          <a:p>
            <a:r>
              <a:rPr lang="en-US" dirty="0"/>
              <a:t>The INPUT/OUTPUT Subsystem</a:t>
            </a:r>
          </a:p>
        </p:txBody>
      </p:sp>
      <p:sp>
        <p:nvSpPr>
          <p:cNvPr id="3" name="Content Placeholder 2">
            <a:extLst>
              <a:ext uri="{FF2B5EF4-FFF2-40B4-BE49-F238E27FC236}">
                <a16:creationId xmlns:a16="http://schemas.microsoft.com/office/drawing/2014/main" id="{DF1C62D5-7E5E-2168-F48D-0769755587F3}"/>
              </a:ext>
            </a:extLst>
          </p:cNvPr>
          <p:cNvSpPr>
            <a:spLocks noGrp="1"/>
          </p:cNvSpPr>
          <p:nvPr>
            <p:ph idx="1"/>
          </p:nvPr>
        </p:nvSpPr>
        <p:spPr>
          <a:xfrm>
            <a:off x="232756" y="681644"/>
            <a:ext cx="11121044" cy="5495319"/>
          </a:xfrm>
        </p:spPr>
        <p:txBody>
          <a:bodyPr>
            <a:normAutofit fontScale="92500" lnSpcReduction="10000"/>
          </a:bodyPr>
          <a:lstStyle/>
          <a:p>
            <a:r>
              <a:rPr lang="en-US" dirty="0"/>
              <a:t>These devices are not connected directly to the CPU. Instead, there is an interface that handles the data transfers. This interface converts the system bus signals to and from a format that is acceptable to the given device. The CPU communicates to these external devices via I/O registers.</a:t>
            </a:r>
          </a:p>
          <a:p>
            <a:r>
              <a:rPr lang="en-US" dirty="0"/>
              <a:t>This exchange of data is performed in two ways.</a:t>
            </a:r>
          </a:p>
          <a:p>
            <a:r>
              <a:rPr lang="en-US" dirty="0"/>
              <a:t>In </a:t>
            </a:r>
            <a:r>
              <a:rPr lang="en-US" b="1" dirty="0">
                <a:solidFill>
                  <a:srgbClr val="C00000"/>
                </a:solidFill>
              </a:rPr>
              <a:t>memory-mapped I/O</a:t>
            </a:r>
            <a:r>
              <a:rPr lang="en-US" dirty="0"/>
              <a:t>, the registers in the interface appear in the computer’s memory map and there is no real difference between accessing memory and accessing an I/O device. Clearly, this is advantageous from the perspective of speed, but it uses up memory space in the system.</a:t>
            </a:r>
          </a:p>
          <a:p>
            <a:r>
              <a:rPr lang="en-US" dirty="0"/>
              <a:t>In </a:t>
            </a:r>
            <a:r>
              <a:rPr lang="en-US" b="1" dirty="0">
                <a:solidFill>
                  <a:srgbClr val="C00000"/>
                </a:solidFill>
              </a:rPr>
              <a:t>instruction-based I/O</a:t>
            </a:r>
            <a:r>
              <a:rPr lang="en-US" dirty="0"/>
              <a:t>, the CPU has specialized instructions that perform the input and output. Although this does not use memory space, it requires specific I/O instructions, which implies that it can be used only by CPUs that can execute these specific instructions.</a:t>
            </a:r>
          </a:p>
          <a:p>
            <a:r>
              <a:rPr lang="en-US" dirty="0"/>
              <a:t>Interrupts play a very important part in I/O, because they are an efficient way to notify the CPU that input or output is available for use.</a:t>
            </a:r>
          </a:p>
        </p:txBody>
      </p:sp>
    </p:spTree>
    <p:extLst>
      <p:ext uri="{BB962C8B-B14F-4D97-AF65-F5344CB8AC3E}">
        <p14:creationId xmlns:p14="http://schemas.microsoft.com/office/powerpoint/2010/main" val="3537735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42F4F-B1D3-7274-B6D1-EBECE4459A00}"/>
              </a:ext>
            </a:extLst>
          </p:cNvPr>
          <p:cNvSpPr>
            <a:spLocks noGrp="1"/>
          </p:cNvSpPr>
          <p:nvPr>
            <p:ph type="title"/>
          </p:nvPr>
        </p:nvSpPr>
        <p:spPr/>
        <p:txBody>
          <a:bodyPr/>
          <a:lstStyle/>
          <a:p>
            <a:r>
              <a:rPr lang="en-US" dirty="0"/>
              <a:t>The Bus</a:t>
            </a:r>
          </a:p>
        </p:txBody>
      </p:sp>
      <p:sp>
        <p:nvSpPr>
          <p:cNvPr id="3" name="Content Placeholder 2">
            <a:extLst>
              <a:ext uri="{FF2B5EF4-FFF2-40B4-BE49-F238E27FC236}">
                <a16:creationId xmlns:a16="http://schemas.microsoft.com/office/drawing/2014/main" id="{76B89655-0EA3-782B-1612-975B2E2CAEF4}"/>
              </a:ext>
            </a:extLst>
          </p:cNvPr>
          <p:cNvSpPr>
            <a:spLocks noGrp="1"/>
          </p:cNvSpPr>
          <p:nvPr>
            <p:ph idx="1"/>
          </p:nvPr>
        </p:nvSpPr>
        <p:spPr/>
        <p:txBody>
          <a:bodyPr>
            <a:normAutofit fontScale="92500" lnSpcReduction="20000"/>
          </a:bodyPr>
          <a:lstStyle/>
          <a:p>
            <a:r>
              <a:rPr lang="en-US" dirty="0"/>
              <a:t>The CPU communicates with the other components via a bus. A bus is a set of wires that acts as a shared but common </a:t>
            </a:r>
            <a:r>
              <a:rPr lang="en-US" dirty="0" err="1"/>
              <a:t>datapath</a:t>
            </a:r>
            <a:r>
              <a:rPr lang="en-US" dirty="0"/>
              <a:t> to connect multiple subsystems within the system. </a:t>
            </a:r>
          </a:p>
          <a:p>
            <a:r>
              <a:rPr lang="en-US" dirty="0"/>
              <a:t>It consists of multiple lines, allowing the parallel movement of bits. Buses are low cost but very versatile, and they make it easy to connect new devices to each other and to the system. </a:t>
            </a:r>
          </a:p>
          <a:p>
            <a:r>
              <a:rPr lang="en-US" dirty="0"/>
              <a:t>At any one time, only one device (be it a register, the ALU, memory, or some other component) may use the bus. However, this sharing often results in a communications bottleneck. The speed of the bus is affected by its length as well as by the number of devices sharing it.</a:t>
            </a:r>
          </a:p>
          <a:p>
            <a:r>
              <a:rPr lang="en-US" dirty="0"/>
              <a:t>A bus can be point-to-point, connecting two specific component or it can be a common pathway that connects a number of devices, requiring these devices to share the bus </a:t>
            </a:r>
          </a:p>
        </p:txBody>
      </p:sp>
    </p:spTree>
    <p:extLst>
      <p:ext uri="{BB962C8B-B14F-4D97-AF65-F5344CB8AC3E}">
        <p14:creationId xmlns:p14="http://schemas.microsoft.com/office/powerpoint/2010/main" val="3628151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476E-3517-4067-1BD5-3FF40326E2C0}"/>
              </a:ext>
            </a:extLst>
          </p:cNvPr>
          <p:cNvSpPr>
            <a:spLocks noGrp="1"/>
          </p:cNvSpPr>
          <p:nvPr>
            <p:ph type="title"/>
          </p:nvPr>
        </p:nvSpPr>
        <p:spPr>
          <a:xfrm>
            <a:off x="1246908" y="365126"/>
            <a:ext cx="10106891" cy="514640"/>
          </a:xfrm>
        </p:spPr>
        <p:txBody>
          <a:bodyPr>
            <a:normAutofit fontScale="90000"/>
          </a:bodyPr>
          <a:lstStyle/>
          <a:p>
            <a:r>
              <a:rPr lang="en-US" dirty="0"/>
              <a:t>The Bus</a:t>
            </a:r>
          </a:p>
        </p:txBody>
      </p:sp>
      <p:pic>
        <p:nvPicPr>
          <p:cNvPr id="6" name="Content Placeholder 5">
            <a:extLst>
              <a:ext uri="{FF2B5EF4-FFF2-40B4-BE49-F238E27FC236}">
                <a16:creationId xmlns:a16="http://schemas.microsoft.com/office/drawing/2014/main" id="{127E35DD-C5AC-D677-1EF4-531EDE9C1354}"/>
              </a:ext>
            </a:extLst>
          </p:cNvPr>
          <p:cNvPicPr>
            <a:picLocks noGrp="1" noChangeAspect="1"/>
          </p:cNvPicPr>
          <p:nvPr>
            <p:ph sz="half" idx="1"/>
          </p:nvPr>
        </p:nvPicPr>
        <p:blipFill>
          <a:blip r:embed="rId2"/>
          <a:stretch>
            <a:fillRect/>
          </a:stretch>
        </p:blipFill>
        <p:spPr>
          <a:xfrm>
            <a:off x="35887" y="1226128"/>
            <a:ext cx="5944310" cy="4752108"/>
          </a:xfrm>
        </p:spPr>
      </p:pic>
      <p:sp>
        <p:nvSpPr>
          <p:cNvPr id="4" name="Content Placeholder 3">
            <a:extLst>
              <a:ext uri="{FF2B5EF4-FFF2-40B4-BE49-F238E27FC236}">
                <a16:creationId xmlns:a16="http://schemas.microsoft.com/office/drawing/2014/main" id="{D84E17E5-BD4B-A381-7579-7B7E123D386F}"/>
              </a:ext>
            </a:extLst>
          </p:cNvPr>
          <p:cNvSpPr>
            <a:spLocks noGrp="1"/>
          </p:cNvSpPr>
          <p:nvPr>
            <p:ph sz="half" idx="2"/>
          </p:nvPr>
        </p:nvSpPr>
        <p:spPr>
          <a:xfrm>
            <a:off x="5980196" y="626224"/>
            <a:ext cx="5530160" cy="6134793"/>
          </a:xfrm>
        </p:spPr>
        <p:txBody>
          <a:bodyPr>
            <a:normAutofit fontScale="70000" lnSpcReduction="20000"/>
          </a:bodyPr>
          <a:lstStyle/>
          <a:p>
            <a:r>
              <a:rPr lang="en-US" dirty="0"/>
              <a:t>A typical bus consisting of data lines, address lines, control lines, and power lines. Often the lines of a bus dedicated to moving data are called the data bus. These data lines contain the actual information that must be moved from one location to another. </a:t>
            </a:r>
          </a:p>
          <a:p>
            <a:r>
              <a:rPr lang="en-US" dirty="0"/>
              <a:t>Control lines indicate which device has permission to use the bus and for what purpose (reading or writing from memory or from an input/output [I/O] device, for example). Control lines also transfer acknowledgments for bus requests, interrupts, and clock synchronization signals. Address lines indicate the location (e.g., in memory) that the data should be either read from or written to. </a:t>
            </a:r>
          </a:p>
          <a:p>
            <a:r>
              <a:rPr lang="en-US" dirty="0"/>
              <a:t>The power lines provide the electrical power necessary. Typical bus transactions include sending an address (for a read or write), transferring data from memory to a register (a memory read), and transferring data to the memory from a register (a memory write). </a:t>
            </a:r>
          </a:p>
          <a:p>
            <a:r>
              <a:rPr lang="en-US" dirty="0"/>
              <a:t>In addition, buses are used for I/O reads and writes from peripheral devices. Each type of transfer occurs within a bus cycle, the time between two ticks of the bus clock.</a:t>
            </a:r>
          </a:p>
        </p:txBody>
      </p:sp>
    </p:spTree>
    <p:extLst>
      <p:ext uri="{BB962C8B-B14F-4D97-AF65-F5344CB8AC3E}">
        <p14:creationId xmlns:p14="http://schemas.microsoft.com/office/powerpoint/2010/main" val="3759682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4086-ED80-DAFE-2254-130D2D3C310D}"/>
              </a:ext>
            </a:extLst>
          </p:cNvPr>
          <p:cNvSpPr>
            <a:spLocks noGrp="1"/>
          </p:cNvSpPr>
          <p:nvPr>
            <p:ph type="title"/>
          </p:nvPr>
        </p:nvSpPr>
        <p:spPr>
          <a:xfrm>
            <a:off x="958734" y="365126"/>
            <a:ext cx="10395065" cy="466148"/>
          </a:xfrm>
        </p:spPr>
        <p:txBody>
          <a:bodyPr>
            <a:normAutofit fontScale="90000"/>
          </a:bodyPr>
          <a:lstStyle/>
          <a:p>
            <a:r>
              <a:rPr lang="en-US" dirty="0"/>
              <a:t>The Bus</a:t>
            </a:r>
          </a:p>
        </p:txBody>
      </p:sp>
      <p:pic>
        <p:nvPicPr>
          <p:cNvPr id="5" name="Content Placeholder 4">
            <a:extLst>
              <a:ext uri="{FF2B5EF4-FFF2-40B4-BE49-F238E27FC236}">
                <a16:creationId xmlns:a16="http://schemas.microsoft.com/office/drawing/2014/main" id="{41B3DCD9-6D10-3719-3291-313A2FD58D37}"/>
              </a:ext>
            </a:extLst>
          </p:cNvPr>
          <p:cNvPicPr>
            <a:picLocks noGrp="1" noChangeAspect="1"/>
          </p:cNvPicPr>
          <p:nvPr>
            <p:ph sz="half" idx="1"/>
          </p:nvPr>
        </p:nvPicPr>
        <p:blipFill>
          <a:blip r:embed="rId2"/>
          <a:stretch>
            <a:fillRect/>
          </a:stretch>
        </p:blipFill>
        <p:spPr>
          <a:xfrm>
            <a:off x="698500" y="1467168"/>
            <a:ext cx="5321300" cy="4257040"/>
          </a:xfrm>
          <a:prstGeom prst="rect">
            <a:avLst/>
          </a:prstGeom>
        </p:spPr>
      </p:pic>
      <p:sp>
        <p:nvSpPr>
          <p:cNvPr id="4" name="Content Placeholder 3">
            <a:extLst>
              <a:ext uri="{FF2B5EF4-FFF2-40B4-BE49-F238E27FC236}">
                <a16:creationId xmlns:a16="http://schemas.microsoft.com/office/drawing/2014/main" id="{4142D603-8AEE-1203-940F-89815E5C4C12}"/>
              </a:ext>
            </a:extLst>
          </p:cNvPr>
          <p:cNvSpPr>
            <a:spLocks noGrp="1"/>
          </p:cNvSpPr>
          <p:nvPr>
            <p:ph sz="half" idx="2"/>
          </p:nvPr>
        </p:nvSpPr>
        <p:spPr>
          <a:xfrm>
            <a:off x="6096000" y="975360"/>
            <a:ext cx="5257800" cy="5201603"/>
          </a:xfrm>
        </p:spPr>
        <p:txBody>
          <a:bodyPr>
            <a:normAutofit fontScale="77500" lnSpcReduction="20000"/>
          </a:bodyPr>
          <a:lstStyle/>
          <a:p>
            <a:r>
              <a:rPr lang="en-US" b="1" dirty="0"/>
              <a:t>Processor-memory buses </a:t>
            </a:r>
            <a:r>
              <a:rPr lang="en-US" dirty="0"/>
              <a:t>are short, high-speed buses that are closely matched to the memory system on the machine to maximize the bandwidth (transfer of data) and are usually design specific. </a:t>
            </a:r>
          </a:p>
          <a:p>
            <a:r>
              <a:rPr lang="en-US" b="1" dirty="0"/>
              <a:t>I/O buses </a:t>
            </a:r>
            <a:r>
              <a:rPr lang="en-US" dirty="0"/>
              <a:t>are typically longer than processor-memory buses and allow for many types of devices with varying bandwidths. These buses are compatible with many different architectures.</a:t>
            </a:r>
          </a:p>
          <a:p>
            <a:r>
              <a:rPr lang="en-US" b="1" dirty="0"/>
              <a:t> A backplane bus </a:t>
            </a:r>
            <a:r>
              <a:rPr lang="en-US" dirty="0"/>
              <a:t>is actually built into the chassis of the machine and connects the processor, the I/O devices, and the memory (so all devices share one bus). Many computers have a hierarchy of buses, so it is not uncommon to have two buses (e.g., a processor-memory bus and an I/O bus) or more in the same system. </a:t>
            </a:r>
          </a:p>
          <a:p>
            <a:r>
              <a:rPr lang="en-US" dirty="0"/>
              <a:t>High-performance systems often use all three types of buses.</a:t>
            </a:r>
          </a:p>
        </p:txBody>
      </p:sp>
    </p:spTree>
    <p:extLst>
      <p:ext uri="{BB962C8B-B14F-4D97-AF65-F5344CB8AC3E}">
        <p14:creationId xmlns:p14="http://schemas.microsoft.com/office/powerpoint/2010/main" val="1663401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4E359-9D42-654D-8E8B-B98882EC10C2}"/>
              </a:ext>
            </a:extLst>
          </p:cNvPr>
          <p:cNvSpPr>
            <a:spLocks noGrp="1"/>
          </p:cNvSpPr>
          <p:nvPr>
            <p:ph type="title"/>
          </p:nvPr>
        </p:nvSpPr>
        <p:spPr/>
        <p:txBody>
          <a:bodyPr/>
          <a:lstStyle/>
          <a:p>
            <a:r>
              <a:rPr lang="en-US" dirty="0"/>
              <a:t>What Programmers Need to Know</a:t>
            </a:r>
          </a:p>
        </p:txBody>
      </p:sp>
      <p:sp>
        <p:nvSpPr>
          <p:cNvPr id="3" name="Content Placeholder 2">
            <a:extLst>
              <a:ext uri="{FF2B5EF4-FFF2-40B4-BE49-F238E27FC236}">
                <a16:creationId xmlns:a16="http://schemas.microsoft.com/office/drawing/2014/main" id="{40D033C5-E6B4-AF46-B4D0-AB6E7F2FB7F7}"/>
              </a:ext>
            </a:extLst>
          </p:cNvPr>
          <p:cNvSpPr>
            <a:spLocks noGrp="1"/>
          </p:cNvSpPr>
          <p:nvPr>
            <p:ph idx="1"/>
          </p:nvPr>
        </p:nvSpPr>
        <p:spPr/>
        <p:txBody>
          <a:bodyPr>
            <a:normAutofit/>
          </a:bodyPr>
          <a:lstStyle/>
          <a:p>
            <a:r>
              <a:rPr lang="en-US" dirty="0"/>
              <a:t>Programmers interested in performance now need to understand the issues that have replaced the simple memory model of the 1960s: the parallel nature of processors and the hierarchical nature of memories.</a:t>
            </a:r>
          </a:p>
          <a:p>
            <a:r>
              <a:rPr lang="en-US" dirty="0"/>
              <a:t>Today’s programmers need to worry about energy efficiency of their programs running either on the PMD or in the Cloud, which also requires understanding what is below your code. </a:t>
            </a:r>
          </a:p>
          <a:p>
            <a:r>
              <a:rPr lang="en-US" dirty="0"/>
              <a:t>Programmers who seek to build competitive versions of software will therefore need to increase their knowledge of computer organization.</a:t>
            </a:r>
          </a:p>
          <a:p>
            <a:endParaRPr lang="en-US" dirty="0"/>
          </a:p>
        </p:txBody>
      </p:sp>
    </p:spTree>
    <p:extLst>
      <p:ext uri="{BB962C8B-B14F-4D97-AF65-F5344CB8AC3E}">
        <p14:creationId xmlns:p14="http://schemas.microsoft.com/office/powerpoint/2010/main" val="396403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383E6-CE5F-264E-BD4D-FFE43B5972C1}"/>
              </a:ext>
            </a:extLst>
          </p:cNvPr>
          <p:cNvSpPr>
            <a:spLocks noGrp="1"/>
          </p:cNvSpPr>
          <p:nvPr>
            <p:ph type="title"/>
          </p:nvPr>
        </p:nvSpPr>
        <p:spPr/>
        <p:txBody>
          <a:bodyPr/>
          <a:lstStyle/>
          <a:p>
            <a:r>
              <a:rPr lang="en-US" dirty="0"/>
              <a:t>Understanding Program Performance</a:t>
            </a:r>
          </a:p>
        </p:txBody>
      </p:sp>
      <p:sp>
        <p:nvSpPr>
          <p:cNvPr id="3" name="Content Placeholder 2">
            <a:extLst>
              <a:ext uri="{FF2B5EF4-FFF2-40B4-BE49-F238E27FC236}">
                <a16:creationId xmlns:a16="http://schemas.microsoft.com/office/drawing/2014/main" id="{E2EDB418-EBE2-714A-9BCC-29FCECBC2FF1}"/>
              </a:ext>
            </a:extLst>
          </p:cNvPr>
          <p:cNvSpPr>
            <a:spLocks noGrp="1"/>
          </p:cNvSpPr>
          <p:nvPr>
            <p:ph idx="1"/>
          </p:nvPr>
        </p:nvSpPr>
        <p:spPr/>
        <p:txBody>
          <a:bodyPr/>
          <a:lstStyle/>
          <a:p>
            <a:r>
              <a:rPr lang="en-US" dirty="0"/>
              <a:t>The performance of a program depends on a combination of the effectiveness of the:</a:t>
            </a:r>
          </a:p>
          <a:p>
            <a:r>
              <a:rPr lang="en-US" dirty="0"/>
              <a:t> algorithms used in the program</a:t>
            </a:r>
          </a:p>
          <a:p>
            <a:r>
              <a:rPr lang="en-US" dirty="0"/>
              <a:t>the software systems used to create and translate the program into machine instructions</a:t>
            </a:r>
          </a:p>
          <a:p>
            <a:r>
              <a:rPr lang="en-US" dirty="0"/>
              <a:t>the effectiveness of the computer in executing those instructions, which may include input/output (I/O) operations.</a:t>
            </a:r>
          </a:p>
          <a:p>
            <a:endParaRPr lang="en-US" dirty="0"/>
          </a:p>
        </p:txBody>
      </p:sp>
    </p:spTree>
    <p:extLst>
      <p:ext uri="{BB962C8B-B14F-4D97-AF65-F5344CB8AC3E}">
        <p14:creationId xmlns:p14="http://schemas.microsoft.com/office/powerpoint/2010/main" val="204013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0472B-E1E1-2845-86F7-B1A5671DDADC}"/>
              </a:ext>
            </a:extLst>
          </p:cNvPr>
          <p:cNvSpPr>
            <a:spLocks noGrp="1"/>
          </p:cNvSpPr>
          <p:nvPr>
            <p:ph type="title"/>
          </p:nvPr>
        </p:nvSpPr>
        <p:spPr/>
        <p:txBody>
          <a:bodyPr/>
          <a:lstStyle/>
          <a:p>
            <a:r>
              <a:rPr lang="en-US" dirty="0"/>
              <a:t>Understanding Program Performance</a:t>
            </a:r>
          </a:p>
        </p:txBody>
      </p:sp>
      <p:graphicFrame>
        <p:nvGraphicFramePr>
          <p:cNvPr id="4" name="Content Placeholder 3">
            <a:extLst>
              <a:ext uri="{FF2B5EF4-FFF2-40B4-BE49-F238E27FC236}">
                <a16:creationId xmlns:a16="http://schemas.microsoft.com/office/drawing/2014/main" id="{E899CC3A-6DE7-1B42-A927-48AA70085BF3}"/>
              </a:ext>
            </a:extLst>
          </p:cNvPr>
          <p:cNvGraphicFramePr>
            <a:graphicFrameLocks noGrp="1"/>
          </p:cNvGraphicFramePr>
          <p:nvPr>
            <p:ph idx="1"/>
          </p:nvPr>
        </p:nvGraphicFramePr>
        <p:xfrm>
          <a:off x="838200" y="1825625"/>
          <a:ext cx="10515600" cy="402844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839768904"/>
                    </a:ext>
                  </a:extLst>
                </a:gridCol>
                <a:gridCol w="5257800">
                  <a:extLst>
                    <a:ext uri="{9D8B030D-6E8A-4147-A177-3AD203B41FA5}">
                      <a16:colId xmlns:a16="http://schemas.microsoft.com/office/drawing/2014/main" val="953966110"/>
                    </a:ext>
                  </a:extLst>
                </a:gridCol>
              </a:tblGrid>
              <a:tr h="370840">
                <a:tc>
                  <a:txBody>
                    <a:bodyPr/>
                    <a:lstStyle/>
                    <a:p>
                      <a:endParaRPr lang="en-US" dirty="0"/>
                    </a:p>
                  </a:txBody>
                  <a:tcPr/>
                </a:tc>
                <a:tc>
                  <a:txBody>
                    <a:bodyPr/>
                    <a:lstStyle/>
                    <a:p>
                      <a:endParaRPr lang="en-US"/>
                    </a:p>
                  </a:txBody>
                  <a:tcPr/>
                </a:tc>
                <a:extLst>
                  <a:ext uri="{0D108BD9-81ED-4DB2-BD59-A6C34878D82A}">
                    <a16:rowId xmlns:a16="http://schemas.microsoft.com/office/drawing/2014/main" val="2191449153"/>
                  </a:ext>
                </a:extLst>
              </a:tr>
              <a:tr h="370840">
                <a:tc>
                  <a:txBody>
                    <a:bodyPr/>
                    <a:lstStyle/>
                    <a:p>
                      <a:r>
                        <a:rPr lang="en-US" dirty="0"/>
                        <a:t>Algorithm</a:t>
                      </a:r>
                    </a:p>
                  </a:txBody>
                  <a:tcPr/>
                </a:tc>
                <a:tc>
                  <a:txBody>
                    <a:bodyPr/>
                    <a:lstStyle/>
                    <a:p>
                      <a:r>
                        <a:rPr lang="en-US" dirty="0"/>
                        <a:t>Determines both the number of source-level statements and the number of I/O operations executed</a:t>
                      </a:r>
                    </a:p>
                    <a:p>
                      <a:endParaRPr lang="en-US" dirty="0"/>
                    </a:p>
                  </a:txBody>
                  <a:tcPr/>
                </a:tc>
                <a:extLst>
                  <a:ext uri="{0D108BD9-81ED-4DB2-BD59-A6C34878D82A}">
                    <a16:rowId xmlns:a16="http://schemas.microsoft.com/office/drawing/2014/main" val="3951882108"/>
                  </a:ext>
                </a:extLst>
              </a:tr>
              <a:tr h="370840">
                <a:tc>
                  <a:txBody>
                    <a:bodyPr/>
                    <a:lstStyle/>
                    <a:p>
                      <a:r>
                        <a:rPr lang="en-US" dirty="0"/>
                        <a:t>Programming language, compiler, and architecture</a:t>
                      </a:r>
                    </a:p>
                    <a:p>
                      <a:endParaRPr lang="en-US" dirty="0"/>
                    </a:p>
                    <a:p>
                      <a:endParaRPr lang="en-US" dirty="0"/>
                    </a:p>
                  </a:txBody>
                  <a:tcPr/>
                </a:tc>
                <a:tc>
                  <a:txBody>
                    <a:bodyPr/>
                    <a:lstStyle/>
                    <a:p>
                      <a:r>
                        <a:rPr lang="en-US" dirty="0"/>
                        <a:t>Determines the number of computer instructions for each source-level statement</a:t>
                      </a:r>
                    </a:p>
                    <a:p>
                      <a:endParaRPr lang="en-US" dirty="0"/>
                    </a:p>
                  </a:txBody>
                  <a:tcPr/>
                </a:tc>
                <a:extLst>
                  <a:ext uri="{0D108BD9-81ED-4DB2-BD59-A6C34878D82A}">
                    <a16:rowId xmlns:a16="http://schemas.microsoft.com/office/drawing/2014/main" val="256320599"/>
                  </a:ext>
                </a:extLst>
              </a:tr>
              <a:tr h="370840">
                <a:tc>
                  <a:txBody>
                    <a:bodyPr/>
                    <a:lstStyle/>
                    <a:p>
                      <a:r>
                        <a:rPr lang="en-US" dirty="0"/>
                        <a:t>Processor and memory system</a:t>
                      </a:r>
                    </a:p>
                    <a:p>
                      <a:endParaRPr lang="en-US" dirty="0"/>
                    </a:p>
                    <a:p>
                      <a:endParaRPr lang="en-US" dirty="0"/>
                    </a:p>
                  </a:txBody>
                  <a:tcPr/>
                </a:tc>
                <a:tc>
                  <a:txBody>
                    <a:bodyPr/>
                    <a:lstStyle/>
                    <a:p>
                      <a:r>
                        <a:rPr lang="en-US" dirty="0"/>
                        <a:t>Determines how fast instructions can be executed</a:t>
                      </a:r>
                    </a:p>
                    <a:p>
                      <a:endParaRPr lang="en-US" dirty="0"/>
                    </a:p>
                  </a:txBody>
                  <a:tcPr/>
                </a:tc>
                <a:extLst>
                  <a:ext uri="{0D108BD9-81ED-4DB2-BD59-A6C34878D82A}">
                    <a16:rowId xmlns:a16="http://schemas.microsoft.com/office/drawing/2014/main" val="1396613390"/>
                  </a:ext>
                </a:extLst>
              </a:tr>
              <a:tr h="370840">
                <a:tc>
                  <a:txBody>
                    <a:bodyPr/>
                    <a:lstStyle/>
                    <a:p>
                      <a:r>
                        <a:rPr lang="en-US" dirty="0"/>
                        <a:t>I/O system (hardware and operating system)</a:t>
                      </a:r>
                    </a:p>
                    <a:p>
                      <a:endParaRPr lang="en-US" dirty="0"/>
                    </a:p>
                  </a:txBody>
                  <a:tcPr/>
                </a:tc>
                <a:tc>
                  <a:txBody>
                    <a:bodyPr/>
                    <a:lstStyle/>
                    <a:p>
                      <a:r>
                        <a:rPr lang="en-US" dirty="0"/>
                        <a:t>Determines how fast I/O operations may be executed</a:t>
                      </a:r>
                    </a:p>
                    <a:p>
                      <a:endParaRPr lang="en-US" dirty="0"/>
                    </a:p>
                  </a:txBody>
                  <a:tcPr/>
                </a:tc>
                <a:extLst>
                  <a:ext uri="{0D108BD9-81ED-4DB2-BD59-A6C34878D82A}">
                    <a16:rowId xmlns:a16="http://schemas.microsoft.com/office/drawing/2014/main" val="2709402360"/>
                  </a:ext>
                </a:extLst>
              </a:tr>
            </a:tbl>
          </a:graphicData>
        </a:graphic>
      </p:graphicFrame>
    </p:spTree>
    <p:extLst>
      <p:ext uri="{BB962C8B-B14F-4D97-AF65-F5344CB8AC3E}">
        <p14:creationId xmlns:p14="http://schemas.microsoft.com/office/powerpoint/2010/main" val="5989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CFF45-31B6-F142-86BE-DFD50F79AB40}"/>
              </a:ext>
            </a:extLst>
          </p:cNvPr>
          <p:cNvSpPr>
            <a:spLocks noGrp="1"/>
          </p:cNvSpPr>
          <p:nvPr>
            <p:ph type="title"/>
          </p:nvPr>
        </p:nvSpPr>
        <p:spPr>
          <a:xfrm>
            <a:off x="1237784" y="365126"/>
            <a:ext cx="10116015" cy="738846"/>
          </a:xfrm>
        </p:spPr>
        <p:txBody>
          <a:bodyPr/>
          <a:lstStyle/>
          <a:p>
            <a:r>
              <a:rPr lang="en-US" dirty="0"/>
              <a:t>Below your program</a:t>
            </a:r>
          </a:p>
        </p:txBody>
      </p:sp>
      <p:pic>
        <p:nvPicPr>
          <p:cNvPr id="5" name="Content Placeholder 4">
            <a:extLst>
              <a:ext uri="{FF2B5EF4-FFF2-40B4-BE49-F238E27FC236}">
                <a16:creationId xmlns:a16="http://schemas.microsoft.com/office/drawing/2014/main" id="{3703F0F3-95E3-1644-847F-24F4DF59D38B}"/>
              </a:ext>
            </a:extLst>
          </p:cNvPr>
          <p:cNvPicPr>
            <a:picLocks noGrp="1" noChangeAspect="1"/>
          </p:cNvPicPr>
          <p:nvPr>
            <p:ph idx="1"/>
          </p:nvPr>
        </p:nvPicPr>
        <p:blipFill>
          <a:blip r:embed="rId2"/>
          <a:stretch>
            <a:fillRect/>
          </a:stretch>
        </p:blipFill>
        <p:spPr>
          <a:xfrm>
            <a:off x="439777" y="1260738"/>
            <a:ext cx="3873500" cy="2679700"/>
          </a:xfrm>
        </p:spPr>
      </p:pic>
      <p:sp>
        <p:nvSpPr>
          <p:cNvPr id="6" name="Rectangle 5">
            <a:extLst>
              <a:ext uri="{FF2B5EF4-FFF2-40B4-BE49-F238E27FC236}">
                <a16:creationId xmlns:a16="http://schemas.microsoft.com/office/drawing/2014/main" id="{05593799-E996-6646-AF0E-07A27739E0CB}"/>
              </a:ext>
            </a:extLst>
          </p:cNvPr>
          <p:cNvSpPr/>
          <p:nvPr/>
        </p:nvSpPr>
        <p:spPr>
          <a:xfrm>
            <a:off x="4460487" y="1103972"/>
            <a:ext cx="7125629" cy="507831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There are many types of systems software, but two types of systems software are central to every computer system today: an </a:t>
            </a:r>
            <a:r>
              <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rPr>
              <a:t>operating system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and a </a:t>
            </a:r>
            <a:r>
              <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rPr>
              <a:t>compiler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 operating system interfaces between a user’s program and the hardware and provides a variety of services and supervisory functions. Among the most important functions 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Handling basic input and output operations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Allocating storage and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Providing for protected sharing of the computer among multiple applications using it simultaneously.”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Compilers perform another vital function: the translation of a program written in a high-level language, such as C, C++, Java, or Visual Basic into instructions that the hardware can execute. Given the sophistication of modern programming languages and the simplicity of the instructions executed by the hardware, the translation from a high-level language program to hardware instructions is complex.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38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D3528-1FBB-D743-93CB-ECD8CCACC39F}"/>
              </a:ext>
            </a:extLst>
          </p:cNvPr>
          <p:cNvSpPr>
            <a:spLocks noGrp="1"/>
          </p:cNvSpPr>
          <p:nvPr>
            <p:ph type="title"/>
          </p:nvPr>
        </p:nvSpPr>
        <p:spPr>
          <a:xfrm>
            <a:off x="1393902" y="365126"/>
            <a:ext cx="9959898" cy="281646"/>
          </a:xfrm>
        </p:spPr>
        <p:txBody>
          <a:bodyPr>
            <a:normAutofit fontScale="90000"/>
          </a:bodyPr>
          <a:lstStyle/>
          <a:p>
            <a:r>
              <a:rPr lang="en-US" dirty="0"/>
              <a:t>Below your program</a:t>
            </a:r>
          </a:p>
        </p:txBody>
      </p:sp>
      <p:sp>
        <p:nvSpPr>
          <p:cNvPr id="3" name="Content Placeholder 2">
            <a:extLst>
              <a:ext uri="{FF2B5EF4-FFF2-40B4-BE49-F238E27FC236}">
                <a16:creationId xmlns:a16="http://schemas.microsoft.com/office/drawing/2014/main" id="{333C6ADB-E851-CF48-B858-81B5DA23115D}"/>
              </a:ext>
            </a:extLst>
          </p:cNvPr>
          <p:cNvSpPr>
            <a:spLocks noGrp="1"/>
          </p:cNvSpPr>
          <p:nvPr>
            <p:ph idx="1"/>
          </p:nvPr>
        </p:nvSpPr>
        <p:spPr>
          <a:xfrm>
            <a:off x="613317" y="825190"/>
            <a:ext cx="10740483" cy="5351773"/>
          </a:xfrm>
        </p:spPr>
        <p:txBody>
          <a:bodyPr>
            <a:normAutofit/>
          </a:bodyPr>
          <a:lstStyle/>
          <a:p>
            <a:r>
              <a:rPr lang="en-US" dirty="0"/>
              <a:t>To actually speak to electronic hardware, you need to send electrical signals. The easiest signals for computers to understand are on and off, and so the computer alphabet is just two letters. </a:t>
            </a:r>
          </a:p>
          <a:p>
            <a:r>
              <a:rPr lang="en-US" dirty="0"/>
              <a:t>Just as the 26 letters of the English alphabet do not limit how much can be written, the two letters of the computer alphabet do not limit what computers can do. </a:t>
            </a:r>
          </a:p>
          <a:p>
            <a:r>
              <a:rPr lang="en-US" dirty="0"/>
              <a:t>The two symbols for these two letters are the numbers 0 and 1, and we commonly think of the computer language as numbers in base 2, or binary numbers. We refer to each “letter” as a binary digit or bit. </a:t>
            </a:r>
          </a:p>
          <a:p>
            <a:r>
              <a:rPr lang="en-US" dirty="0"/>
              <a:t>Computers will listen to our commands, which are called instructions. Instructions, which are just collections of bits that the computer understands and obeys, can be thought of as numbers.</a:t>
            </a:r>
          </a:p>
          <a:p>
            <a:endParaRPr lang="en-US" dirty="0"/>
          </a:p>
        </p:txBody>
      </p:sp>
    </p:spTree>
    <p:extLst>
      <p:ext uri="{BB962C8B-B14F-4D97-AF65-F5344CB8AC3E}">
        <p14:creationId xmlns:p14="http://schemas.microsoft.com/office/powerpoint/2010/main" val="10594225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FF103-F1D3-6841-BEC1-FEC44629C823}"/>
              </a:ext>
            </a:extLst>
          </p:cNvPr>
          <p:cNvSpPr>
            <a:spLocks noGrp="1"/>
          </p:cNvSpPr>
          <p:nvPr>
            <p:ph type="title"/>
          </p:nvPr>
        </p:nvSpPr>
        <p:spPr>
          <a:xfrm>
            <a:off x="1282390" y="365125"/>
            <a:ext cx="10071410" cy="437763"/>
          </a:xfrm>
        </p:spPr>
        <p:txBody>
          <a:bodyPr>
            <a:normAutofit fontScale="90000"/>
          </a:bodyPr>
          <a:lstStyle/>
          <a:p>
            <a:r>
              <a:rPr lang="en-US" dirty="0"/>
              <a:t>Below your program</a:t>
            </a:r>
          </a:p>
        </p:txBody>
      </p:sp>
      <p:sp>
        <p:nvSpPr>
          <p:cNvPr id="4" name="Content Placeholder 3">
            <a:extLst>
              <a:ext uri="{FF2B5EF4-FFF2-40B4-BE49-F238E27FC236}">
                <a16:creationId xmlns:a16="http://schemas.microsoft.com/office/drawing/2014/main" id="{ABCFCCF9-AACA-044A-988B-199BA5173826}"/>
              </a:ext>
            </a:extLst>
          </p:cNvPr>
          <p:cNvSpPr>
            <a:spLocks noGrp="1"/>
          </p:cNvSpPr>
          <p:nvPr>
            <p:ph sz="half" idx="2"/>
          </p:nvPr>
        </p:nvSpPr>
        <p:spPr>
          <a:xfrm>
            <a:off x="5296829" y="1089045"/>
            <a:ext cx="6056971" cy="5087918"/>
          </a:xfrm>
        </p:spPr>
        <p:txBody>
          <a:bodyPr>
            <a:normAutofit fontScale="85000" lnSpcReduction="20000"/>
          </a:bodyPr>
          <a:lstStyle/>
          <a:p>
            <a:r>
              <a:rPr lang="en-US" b="1" dirty="0">
                <a:solidFill>
                  <a:srgbClr val="0070C0"/>
                </a:solidFill>
              </a:rPr>
              <a:t>Binary Digit: </a:t>
            </a:r>
            <a:r>
              <a:rPr lang="en-US" dirty="0"/>
              <a:t>Also called a bit. One of the two numbers in base 2 (0 or 1) that are the components of information.</a:t>
            </a:r>
          </a:p>
          <a:p>
            <a:r>
              <a:rPr lang="en-US" b="1" dirty="0">
                <a:solidFill>
                  <a:srgbClr val="0070C0"/>
                </a:solidFill>
              </a:rPr>
              <a:t>Instruction:</a:t>
            </a:r>
            <a:r>
              <a:rPr lang="en-US" dirty="0"/>
              <a:t> A command that computer hardware understands and obeys.</a:t>
            </a:r>
          </a:p>
          <a:p>
            <a:r>
              <a:rPr lang="en-US" b="1" dirty="0">
                <a:solidFill>
                  <a:srgbClr val="0070C0"/>
                </a:solidFill>
              </a:rPr>
              <a:t>Assembler:</a:t>
            </a:r>
            <a:r>
              <a:rPr lang="en-US" dirty="0"/>
              <a:t> A program that translates a symbolic version of instructions into the binary version.</a:t>
            </a:r>
          </a:p>
          <a:p>
            <a:r>
              <a:rPr lang="en-US" b="1" dirty="0">
                <a:solidFill>
                  <a:srgbClr val="0070C0"/>
                </a:solidFill>
              </a:rPr>
              <a:t>Assembly Language: </a:t>
            </a:r>
            <a:r>
              <a:rPr lang="en-US" dirty="0"/>
              <a:t>A symbolic representation of machine instructions.</a:t>
            </a:r>
          </a:p>
          <a:p>
            <a:r>
              <a:rPr lang="en-US" b="1" dirty="0">
                <a:solidFill>
                  <a:srgbClr val="0070C0"/>
                </a:solidFill>
              </a:rPr>
              <a:t>Machine Language: </a:t>
            </a:r>
            <a:r>
              <a:rPr lang="en-US" dirty="0"/>
              <a:t>A binary representation of machine instructions.</a:t>
            </a:r>
          </a:p>
          <a:p>
            <a:r>
              <a:rPr lang="en-US" b="1" dirty="0">
                <a:solidFill>
                  <a:srgbClr val="0070C0"/>
                </a:solidFill>
              </a:rPr>
              <a:t>High-Level Programming Language: </a:t>
            </a:r>
            <a:r>
              <a:rPr lang="en-US" dirty="0"/>
              <a:t>A portable language such as C, C++, Java, or Visual Basic that is composed of words and algebraic notation that can be translated by a compiler into assembly language.</a:t>
            </a:r>
          </a:p>
          <a:p>
            <a:endParaRPr lang="en-US" dirty="0"/>
          </a:p>
          <a:p>
            <a:endParaRPr lang="en-US" dirty="0"/>
          </a:p>
          <a:p>
            <a:endParaRPr lang="en-US" dirty="0"/>
          </a:p>
          <a:p>
            <a:endParaRPr lang="en-US" dirty="0"/>
          </a:p>
        </p:txBody>
      </p:sp>
      <p:pic>
        <p:nvPicPr>
          <p:cNvPr id="5" name="Content Placeholder 4">
            <a:extLst>
              <a:ext uri="{FF2B5EF4-FFF2-40B4-BE49-F238E27FC236}">
                <a16:creationId xmlns:a16="http://schemas.microsoft.com/office/drawing/2014/main" id="{02A2EB0E-5FEC-804C-AF63-18F87E5EEA7E}"/>
              </a:ext>
            </a:extLst>
          </p:cNvPr>
          <p:cNvPicPr>
            <a:picLocks noGrp="1" noChangeAspect="1"/>
          </p:cNvPicPr>
          <p:nvPr>
            <p:ph sz="half" idx="1"/>
          </p:nvPr>
        </p:nvPicPr>
        <p:blipFill>
          <a:blip r:embed="rId2"/>
          <a:stretch>
            <a:fillRect/>
          </a:stretch>
        </p:blipFill>
        <p:spPr>
          <a:xfrm>
            <a:off x="512956" y="1089045"/>
            <a:ext cx="4519723" cy="5087918"/>
          </a:xfrm>
        </p:spPr>
      </p:pic>
    </p:spTree>
    <p:extLst>
      <p:ext uri="{BB962C8B-B14F-4D97-AF65-F5344CB8AC3E}">
        <p14:creationId xmlns:p14="http://schemas.microsoft.com/office/powerpoint/2010/main" val="182792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4E84-2C37-F64A-AEF1-07B52AE5D26E}"/>
              </a:ext>
            </a:extLst>
          </p:cNvPr>
          <p:cNvSpPr>
            <a:spLocks noGrp="1"/>
          </p:cNvSpPr>
          <p:nvPr>
            <p:ph type="title"/>
          </p:nvPr>
        </p:nvSpPr>
        <p:spPr>
          <a:xfrm>
            <a:off x="1126272" y="365125"/>
            <a:ext cx="10227527" cy="638485"/>
          </a:xfrm>
        </p:spPr>
        <p:txBody>
          <a:bodyPr>
            <a:normAutofit fontScale="90000"/>
          </a:bodyPr>
          <a:lstStyle/>
          <a:p>
            <a:r>
              <a:rPr lang="en-US" dirty="0"/>
              <a:t>Under the Cover</a:t>
            </a:r>
          </a:p>
        </p:txBody>
      </p:sp>
      <p:sp>
        <p:nvSpPr>
          <p:cNvPr id="3" name="Content Placeholder 2">
            <a:extLst>
              <a:ext uri="{FF2B5EF4-FFF2-40B4-BE49-F238E27FC236}">
                <a16:creationId xmlns:a16="http://schemas.microsoft.com/office/drawing/2014/main" id="{BFA87162-80EE-5444-BCB4-95C301BF4B74}"/>
              </a:ext>
            </a:extLst>
          </p:cNvPr>
          <p:cNvSpPr>
            <a:spLocks noGrp="1"/>
          </p:cNvSpPr>
          <p:nvPr>
            <p:ph idx="1"/>
          </p:nvPr>
        </p:nvSpPr>
        <p:spPr>
          <a:xfrm>
            <a:off x="579863" y="1003610"/>
            <a:ext cx="10773937" cy="5173353"/>
          </a:xfrm>
        </p:spPr>
        <p:txBody>
          <a:bodyPr/>
          <a:lstStyle/>
          <a:p>
            <a:r>
              <a:rPr lang="en-US" dirty="0"/>
              <a:t>The five classic components of a computer are input, output, memory, </a:t>
            </a:r>
            <a:r>
              <a:rPr lang="en-US" dirty="0" err="1"/>
              <a:t>datapath</a:t>
            </a:r>
            <a:r>
              <a:rPr lang="en-US" dirty="0"/>
              <a:t>, and control, with the last two sometimes combined and called the processor.</a:t>
            </a:r>
          </a:p>
          <a:p>
            <a:r>
              <a:rPr lang="en-US" dirty="0"/>
              <a:t>This organization is independent of hardware technology: you can place every piece of every computer, past and present, into one of these five categories.</a:t>
            </a:r>
          </a:p>
          <a:p>
            <a:endParaRPr lang="en-US" dirty="0"/>
          </a:p>
          <a:p>
            <a:endParaRPr lang="en-US" dirty="0"/>
          </a:p>
        </p:txBody>
      </p:sp>
    </p:spTree>
    <p:extLst>
      <p:ext uri="{BB962C8B-B14F-4D97-AF65-F5344CB8AC3E}">
        <p14:creationId xmlns:p14="http://schemas.microsoft.com/office/powerpoint/2010/main" val="10984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25B3A-CE9D-8049-A2D1-2BA338B320EC}"/>
              </a:ext>
            </a:extLst>
          </p:cNvPr>
          <p:cNvSpPr>
            <a:spLocks noGrp="1"/>
          </p:cNvSpPr>
          <p:nvPr>
            <p:ph type="title"/>
          </p:nvPr>
        </p:nvSpPr>
        <p:spPr/>
        <p:txBody>
          <a:bodyPr/>
          <a:lstStyle/>
          <a:p>
            <a:r>
              <a:rPr lang="en-US" dirty="0"/>
              <a:t>The organization of the computer</a:t>
            </a:r>
          </a:p>
        </p:txBody>
      </p:sp>
      <p:sp>
        <p:nvSpPr>
          <p:cNvPr id="3" name="Content Placeholder 2">
            <a:extLst>
              <a:ext uri="{FF2B5EF4-FFF2-40B4-BE49-F238E27FC236}">
                <a16:creationId xmlns:a16="http://schemas.microsoft.com/office/drawing/2014/main" id="{B3243EE6-9ECF-1C4C-8D21-963C352064A0}"/>
              </a:ext>
            </a:extLst>
          </p:cNvPr>
          <p:cNvSpPr>
            <a:spLocks noGrp="1"/>
          </p:cNvSpPr>
          <p:nvPr>
            <p:ph idx="1"/>
          </p:nvPr>
        </p:nvSpPr>
        <p:spPr/>
        <p:txBody>
          <a:bodyPr>
            <a:normAutofit/>
          </a:bodyPr>
          <a:lstStyle/>
          <a:p>
            <a:r>
              <a:rPr lang="en-US" b="1" dirty="0">
                <a:solidFill>
                  <a:srgbClr val="0070C0"/>
                </a:solidFill>
              </a:rPr>
              <a:t>Datapath: </a:t>
            </a:r>
            <a:r>
              <a:rPr lang="en-US" dirty="0"/>
              <a:t>The component of the processor that performs arithmetic operations</a:t>
            </a:r>
          </a:p>
          <a:p>
            <a:r>
              <a:rPr lang="en-US" b="1" dirty="0">
                <a:solidFill>
                  <a:srgbClr val="0070C0"/>
                </a:solidFill>
              </a:rPr>
              <a:t>Control:</a:t>
            </a:r>
            <a:r>
              <a:rPr lang="en-US" dirty="0"/>
              <a:t> The component of the processor that commands the </a:t>
            </a:r>
            <a:r>
              <a:rPr lang="en-US" dirty="0" err="1"/>
              <a:t>datapath</a:t>
            </a:r>
            <a:r>
              <a:rPr lang="en-US" dirty="0"/>
              <a:t>, memory, and I/O devices according to the instructions of the program.</a:t>
            </a:r>
          </a:p>
          <a:p>
            <a:r>
              <a:rPr lang="en-US" b="1" dirty="0">
                <a:solidFill>
                  <a:srgbClr val="0070C0"/>
                </a:solidFill>
              </a:rPr>
              <a:t>Central Processing Unit: </a:t>
            </a:r>
            <a:r>
              <a:rPr lang="en-US" dirty="0"/>
              <a:t>Also called processor. The active part of the computer, which contains the </a:t>
            </a:r>
            <a:r>
              <a:rPr lang="en-US" dirty="0" err="1"/>
              <a:t>datapath</a:t>
            </a:r>
            <a:r>
              <a:rPr lang="en-US" dirty="0"/>
              <a:t> and control and which adds numbers, tests numbers, signals I/O devices to activate, and so on.</a:t>
            </a:r>
          </a:p>
          <a:p>
            <a:endParaRPr lang="en-US" dirty="0"/>
          </a:p>
        </p:txBody>
      </p:sp>
    </p:spTree>
    <p:extLst>
      <p:ext uri="{BB962C8B-B14F-4D97-AF65-F5344CB8AC3E}">
        <p14:creationId xmlns:p14="http://schemas.microsoft.com/office/powerpoint/2010/main" val="289013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944E4-6C77-054F-A154-77F68C17069C}"/>
              </a:ext>
            </a:extLst>
          </p:cNvPr>
          <p:cNvSpPr>
            <a:spLocks noGrp="1"/>
          </p:cNvSpPr>
          <p:nvPr>
            <p:ph type="title"/>
          </p:nvPr>
        </p:nvSpPr>
        <p:spPr>
          <a:xfrm>
            <a:off x="1639228" y="365126"/>
            <a:ext cx="9714571" cy="593880"/>
          </a:xfrm>
        </p:spPr>
        <p:txBody>
          <a:bodyPr>
            <a:normAutofit fontScale="90000"/>
          </a:bodyPr>
          <a:lstStyle/>
          <a:p>
            <a:r>
              <a:rPr lang="en-US" dirty="0"/>
              <a:t>The organization of the computer</a:t>
            </a:r>
          </a:p>
        </p:txBody>
      </p:sp>
      <p:pic>
        <p:nvPicPr>
          <p:cNvPr id="5" name="Content Placeholder 4">
            <a:extLst>
              <a:ext uri="{FF2B5EF4-FFF2-40B4-BE49-F238E27FC236}">
                <a16:creationId xmlns:a16="http://schemas.microsoft.com/office/drawing/2014/main" id="{1FF77F62-7A90-E544-9D55-0E23968E12B1}"/>
              </a:ext>
            </a:extLst>
          </p:cNvPr>
          <p:cNvPicPr>
            <a:picLocks noGrp="1" noChangeAspect="1"/>
          </p:cNvPicPr>
          <p:nvPr>
            <p:ph idx="1"/>
          </p:nvPr>
        </p:nvPicPr>
        <p:blipFill>
          <a:blip r:embed="rId2"/>
          <a:stretch>
            <a:fillRect/>
          </a:stretch>
        </p:blipFill>
        <p:spPr>
          <a:xfrm>
            <a:off x="2454950" y="1156552"/>
            <a:ext cx="5520207" cy="4351338"/>
          </a:xfrm>
        </p:spPr>
      </p:pic>
      <p:sp>
        <p:nvSpPr>
          <p:cNvPr id="6" name="Rectangle 5">
            <a:extLst>
              <a:ext uri="{FF2B5EF4-FFF2-40B4-BE49-F238E27FC236}">
                <a16:creationId xmlns:a16="http://schemas.microsoft.com/office/drawing/2014/main" id="{B9740405-8331-E74D-B16D-5C03683ED6D5}"/>
              </a:ext>
            </a:extLst>
          </p:cNvPr>
          <p:cNvSpPr/>
          <p:nvPr/>
        </p:nvSpPr>
        <p:spPr>
          <a:xfrm>
            <a:off x="8215313" y="1343025"/>
            <a:ext cx="3393107" cy="4801314"/>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processor gets instructions and data from memory. Input writes data to memory, and output reads data from memory.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Control sends the signals that determine the operations of the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datapath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memory, input, and output.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B2ACB6A-DEDA-C6FA-CD81-EEC21F47542C}"/>
              </a:ext>
            </a:extLst>
          </p:cNvPr>
          <p:cNvGrpSpPr/>
          <p:nvPr/>
        </p:nvGrpSpPr>
        <p:grpSpPr>
          <a:xfrm>
            <a:off x="5121519" y="3540543"/>
            <a:ext cx="667080" cy="762480"/>
            <a:chOff x="5121519" y="3540543"/>
            <a:chExt cx="667080" cy="76248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E077DF99-FD86-FE27-7D19-4E6AA71A9D86}"/>
                    </a:ext>
                  </a:extLst>
                </p14:cNvPr>
                <p14:cNvContentPartPr/>
                <p14:nvPr/>
              </p14:nvContentPartPr>
              <p14:xfrm>
                <a:off x="5121519" y="3540543"/>
                <a:ext cx="318960" cy="403200"/>
              </p14:xfrm>
            </p:contentPart>
          </mc:Choice>
          <mc:Fallback xmlns="">
            <p:pic>
              <p:nvPicPr>
                <p:cNvPr id="3" name="Ink 2">
                  <a:extLst>
                    <a:ext uri="{FF2B5EF4-FFF2-40B4-BE49-F238E27FC236}">
                      <a16:creationId xmlns:a16="http://schemas.microsoft.com/office/drawing/2014/main" id="{E077DF99-FD86-FE27-7D19-4E6AA71A9D86}"/>
                    </a:ext>
                  </a:extLst>
                </p:cNvPr>
                <p:cNvPicPr/>
                <p:nvPr/>
              </p:nvPicPr>
              <p:blipFill>
                <a:blip r:embed="rId4"/>
                <a:stretch>
                  <a:fillRect/>
                </a:stretch>
              </p:blipFill>
              <p:spPr>
                <a:xfrm>
                  <a:off x="5103879" y="3522903"/>
                  <a:ext cx="354600" cy="438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DE05344E-2FAE-A806-6BE2-E145A4999E2C}"/>
                    </a:ext>
                  </a:extLst>
                </p14:cNvPr>
                <p14:cNvContentPartPr/>
                <p14:nvPr/>
              </p14:nvContentPartPr>
              <p14:xfrm>
                <a:off x="5438319" y="3971103"/>
                <a:ext cx="350280" cy="331920"/>
              </p14:xfrm>
            </p:contentPart>
          </mc:Choice>
          <mc:Fallback xmlns="">
            <p:pic>
              <p:nvPicPr>
                <p:cNvPr id="4" name="Ink 3">
                  <a:extLst>
                    <a:ext uri="{FF2B5EF4-FFF2-40B4-BE49-F238E27FC236}">
                      <a16:creationId xmlns:a16="http://schemas.microsoft.com/office/drawing/2014/main" id="{DE05344E-2FAE-A806-6BE2-E145A4999E2C}"/>
                    </a:ext>
                  </a:extLst>
                </p:cNvPr>
                <p:cNvPicPr/>
                <p:nvPr/>
              </p:nvPicPr>
              <p:blipFill>
                <a:blip r:embed="rId6"/>
                <a:stretch>
                  <a:fillRect/>
                </a:stretch>
              </p:blipFill>
              <p:spPr>
                <a:xfrm>
                  <a:off x="5420679" y="3953463"/>
                  <a:ext cx="385920" cy="367560"/>
                </a:xfrm>
                <a:prstGeom prst="rect">
                  <a:avLst/>
                </a:prstGeom>
              </p:spPr>
            </p:pic>
          </mc:Fallback>
        </mc:AlternateContent>
      </p:grpSp>
    </p:spTree>
    <p:extLst>
      <p:ext uri="{BB962C8B-B14F-4D97-AF65-F5344CB8AC3E}">
        <p14:creationId xmlns:p14="http://schemas.microsoft.com/office/powerpoint/2010/main" val="65747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6565F-F37C-734B-9B52-0E9E27A724B3}"/>
              </a:ext>
            </a:extLst>
          </p:cNvPr>
          <p:cNvSpPr>
            <a:spLocks noGrp="1"/>
          </p:cNvSpPr>
          <p:nvPr>
            <p:ph type="title"/>
          </p:nvPr>
        </p:nvSpPr>
        <p:spPr/>
        <p:txBody>
          <a:bodyPr/>
          <a:lstStyle/>
          <a:p>
            <a:r>
              <a:rPr lang="en-US" dirty="0"/>
              <a:t>The organization of the computer</a:t>
            </a:r>
          </a:p>
        </p:txBody>
      </p:sp>
      <p:sp>
        <p:nvSpPr>
          <p:cNvPr id="3" name="Content Placeholder 2">
            <a:extLst>
              <a:ext uri="{FF2B5EF4-FFF2-40B4-BE49-F238E27FC236}">
                <a16:creationId xmlns:a16="http://schemas.microsoft.com/office/drawing/2014/main" id="{B0E9424E-DA58-704B-B59C-6D68921DDEF6}"/>
              </a:ext>
            </a:extLst>
          </p:cNvPr>
          <p:cNvSpPr>
            <a:spLocks noGrp="1"/>
          </p:cNvSpPr>
          <p:nvPr>
            <p:ph idx="1"/>
          </p:nvPr>
        </p:nvSpPr>
        <p:spPr/>
        <p:txBody>
          <a:bodyPr>
            <a:normAutofit/>
          </a:bodyPr>
          <a:lstStyle/>
          <a:p>
            <a:r>
              <a:rPr lang="en-US" b="1" dirty="0">
                <a:solidFill>
                  <a:srgbClr val="0070C0"/>
                </a:solidFill>
              </a:rPr>
              <a:t>Integrated Circuit: </a:t>
            </a:r>
            <a:r>
              <a:rPr lang="en-US" dirty="0"/>
              <a:t>Also called a chip. A device combining dozens to millions of transistors.</a:t>
            </a:r>
          </a:p>
          <a:p>
            <a:r>
              <a:rPr lang="en-US" b="1" dirty="0">
                <a:solidFill>
                  <a:srgbClr val="0070C0"/>
                </a:solidFill>
              </a:rPr>
              <a:t>Memory: </a:t>
            </a:r>
            <a:r>
              <a:rPr lang="en-US" dirty="0"/>
              <a:t>The storage area in which programs are kept when they are running and that contains the data needed by the running programs.</a:t>
            </a:r>
          </a:p>
          <a:p>
            <a:r>
              <a:rPr lang="en-US" b="1" dirty="0">
                <a:solidFill>
                  <a:srgbClr val="0070C0"/>
                </a:solidFill>
              </a:rPr>
              <a:t>Input:</a:t>
            </a:r>
            <a:r>
              <a:rPr lang="en-US" dirty="0"/>
              <a:t> A mechanism through which the computer is fed information, such as a microphone.</a:t>
            </a:r>
          </a:p>
          <a:p>
            <a:r>
              <a:rPr lang="en-US" b="1" dirty="0">
                <a:solidFill>
                  <a:srgbClr val="0070C0"/>
                </a:solidFill>
              </a:rPr>
              <a:t>Output: </a:t>
            </a:r>
            <a:r>
              <a:rPr lang="en-US" dirty="0"/>
              <a:t>A mechanism that conveys the result of a computation to a user, such as a display, or to another computer.</a:t>
            </a:r>
          </a:p>
          <a:p>
            <a:endParaRPr lang="en-US" dirty="0"/>
          </a:p>
        </p:txBody>
      </p:sp>
    </p:spTree>
    <p:extLst>
      <p:ext uri="{BB962C8B-B14F-4D97-AF65-F5344CB8AC3E}">
        <p14:creationId xmlns:p14="http://schemas.microsoft.com/office/powerpoint/2010/main" val="182856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9649A-FF98-E647-9EC5-0EE1A4C4DC02}"/>
              </a:ext>
            </a:extLst>
          </p:cNvPr>
          <p:cNvSpPr>
            <a:spLocks noGrp="1"/>
          </p:cNvSpPr>
          <p:nvPr>
            <p:ph type="title"/>
          </p:nvPr>
        </p:nvSpPr>
        <p:spPr>
          <a:xfrm>
            <a:off x="1739590" y="365126"/>
            <a:ext cx="9614210" cy="53812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421F757-F65B-E046-BC66-21A6746C20D5}"/>
              </a:ext>
            </a:extLst>
          </p:cNvPr>
          <p:cNvSpPr>
            <a:spLocks noGrp="1"/>
          </p:cNvSpPr>
          <p:nvPr>
            <p:ph idx="1"/>
          </p:nvPr>
        </p:nvSpPr>
        <p:spPr/>
        <p:txBody>
          <a:bodyPr>
            <a:normAutofit/>
          </a:bodyPr>
          <a:lstStyle/>
          <a:p>
            <a:r>
              <a:rPr lang="en-US" dirty="0"/>
              <a:t>“</a:t>
            </a:r>
            <a:r>
              <a:rPr lang="en-US" i="1" dirty="0"/>
              <a:t>Through computer displays I have landed an airplane on the deck of a moving carrier, observed a nuclear particle hit a potential well, flown in a rocket at nearly the speed of light and watched a computer reveal its innermost workings.”</a:t>
            </a:r>
          </a:p>
          <a:p>
            <a:endParaRPr lang="en-US" dirty="0"/>
          </a:p>
          <a:p>
            <a:pPr marL="0" indent="0">
              <a:buNone/>
            </a:pPr>
            <a:r>
              <a:rPr lang="en-US" dirty="0"/>
              <a:t>Ivan Sutherland, the “father” of computer graphics, Scientific American, 1984”</a:t>
            </a:r>
          </a:p>
          <a:p>
            <a:endParaRPr lang="en-US" dirty="0"/>
          </a:p>
          <a:p>
            <a:endParaRPr lang="en-US" dirty="0"/>
          </a:p>
        </p:txBody>
      </p:sp>
    </p:spTree>
    <p:extLst>
      <p:ext uri="{BB962C8B-B14F-4D97-AF65-F5344CB8AC3E}">
        <p14:creationId xmlns:p14="http://schemas.microsoft.com/office/powerpoint/2010/main" val="2470537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AA5A49-74EA-4349-BB02-977E5CE5EA4D}"/>
              </a:ext>
            </a:extLst>
          </p:cNvPr>
          <p:cNvPicPr>
            <a:picLocks noChangeAspect="1"/>
          </p:cNvPicPr>
          <p:nvPr/>
        </p:nvPicPr>
        <p:blipFill>
          <a:blip r:embed="rId2"/>
          <a:stretch>
            <a:fillRect/>
          </a:stretch>
        </p:blipFill>
        <p:spPr>
          <a:xfrm>
            <a:off x="798786" y="0"/>
            <a:ext cx="10594428"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3FE61CC8-BD53-4B1C-D7A4-35F17852D572}"/>
                  </a:ext>
                </a:extLst>
              </p14:cNvPr>
              <p14:cNvContentPartPr/>
              <p14:nvPr/>
            </p14:nvContentPartPr>
            <p14:xfrm>
              <a:off x="5242839" y="4454943"/>
              <a:ext cx="339840" cy="302040"/>
            </p14:xfrm>
          </p:contentPart>
        </mc:Choice>
        <mc:Fallback xmlns="">
          <p:pic>
            <p:nvPicPr>
              <p:cNvPr id="2" name="Ink 1">
                <a:extLst>
                  <a:ext uri="{FF2B5EF4-FFF2-40B4-BE49-F238E27FC236}">
                    <a16:creationId xmlns:a16="http://schemas.microsoft.com/office/drawing/2014/main" id="{3FE61CC8-BD53-4B1C-D7A4-35F17852D572}"/>
                  </a:ext>
                </a:extLst>
              </p:cNvPr>
              <p:cNvPicPr/>
              <p:nvPr/>
            </p:nvPicPr>
            <p:blipFill>
              <a:blip r:embed="rId4"/>
              <a:stretch>
                <a:fillRect/>
              </a:stretch>
            </p:blipFill>
            <p:spPr>
              <a:xfrm>
                <a:off x="5224839" y="4437303"/>
                <a:ext cx="375480" cy="337680"/>
              </a:xfrm>
              <a:prstGeom prst="rect">
                <a:avLst/>
              </a:prstGeom>
            </p:spPr>
          </p:pic>
        </mc:Fallback>
      </mc:AlternateContent>
    </p:spTree>
    <p:extLst>
      <p:ext uri="{BB962C8B-B14F-4D97-AF65-F5344CB8AC3E}">
        <p14:creationId xmlns:p14="http://schemas.microsoft.com/office/powerpoint/2010/main" val="2723931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AE43B-BD9E-024B-A3C5-777774D238E8}"/>
              </a:ext>
            </a:extLst>
          </p:cNvPr>
          <p:cNvSpPr>
            <a:spLocks noGrp="1"/>
          </p:cNvSpPr>
          <p:nvPr>
            <p:ph type="title"/>
          </p:nvPr>
        </p:nvSpPr>
        <p:spPr>
          <a:xfrm>
            <a:off x="2085278" y="365125"/>
            <a:ext cx="9268521" cy="348553"/>
          </a:xfrm>
        </p:spPr>
        <p:txBody>
          <a:bodyPr>
            <a:normAutofit fontScale="90000"/>
          </a:bodyPr>
          <a:lstStyle/>
          <a:p>
            <a:r>
              <a:rPr lang="en-US" dirty="0"/>
              <a:t>Components of the Apple iPad 2 A1395</a:t>
            </a:r>
          </a:p>
        </p:txBody>
      </p:sp>
      <p:sp>
        <p:nvSpPr>
          <p:cNvPr id="3" name="Content Placeholder 2">
            <a:extLst>
              <a:ext uri="{FF2B5EF4-FFF2-40B4-BE49-F238E27FC236}">
                <a16:creationId xmlns:a16="http://schemas.microsoft.com/office/drawing/2014/main" id="{4E1F17E2-663E-F94C-BC8C-2EA34A2AF920}"/>
              </a:ext>
            </a:extLst>
          </p:cNvPr>
          <p:cNvSpPr>
            <a:spLocks noGrp="1"/>
          </p:cNvSpPr>
          <p:nvPr>
            <p:ph idx="1"/>
          </p:nvPr>
        </p:nvSpPr>
        <p:spPr>
          <a:xfrm>
            <a:off x="702527" y="858644"/>
            <a:ext cx="10651273" cy="5318319"/>
          </a:xfrm>
        </p:spPr>
        <p:txBody>
          <a:bodyPr>
            <a:normAutofit fontScale="62500" lnSpcReduction="20000"/>
          </a:bodyPr>
          <a:lstStyle/>
          <a:p>
            <a:pPr marL="0" indent="0">
              <a:buNone/>
            </a:pPr>
            <a:endParaRPr lang="en-US" dirty="0"/>
          </a:p>
          <a:p>
            <a:r>
              <a:rPr lang="en-US" dirty="0"/>
              <a:t>The metal back of the iPad (with the reversed Apple logo in the middle) is in the center. At the top is the capacitive multitouch screen and LCD display. </a:t>
            </a:r>
          </a:p>
          <a:p>
            <a:r>
              <a:rPr lang="en-US" dirty="0"/>
              <a:t>To the far right is the 3.8 V, 25 watt-hour, polymer battery, which consists of three Li-ion cell cases and offers 10 hours of battery life. </a:t>
            </a:r>
          </a:p>
          <a:p>
            <a:r>
              <a:rPr lang="en-US" dirty="0"/>
              <a:t>To the far left is the metal frame that attaches the LCD to the back of the iPad. </a:t>
            </a:r>
          </a:p>
          <a:p>
            <a:r>
              <a:rPr lang="en-US" dirty="0"/>
              <a:t>The small components surrounding the metal back in the center are what we think of as the computer; they are often L-shaped to fit compactly inside the case next to the battery. Next figure shows a close-up of the L-shaped board to the lower left of the metal case, which is the logic printed circuit board that contains the processor and the memory. </a:t>
            </a:r>
          </a:p>
          <a:p>
            <a:r>
              <a:rPr lang="en-US" dirty="0"/>
              <a:t>Near the upper left corner of the case is another L-shaped component, which is a front-facing camera assembly that includes the camera, headphone jack, and microphone. </a:t>
            </a:r>
          </a:p>
          <a:p>
            <a:r>
              <a:rPr lang="en-US" dirty="0"/>
              <a:t>Near the right upper corner of the case is the board containing the volume control and silent/screen rotation lock button along with a gyroscope and accelerometer. These last two chips combine to allow the iPad to recognize 6-axis motion. </a:t>
            </a:r>
          </a:p>
          <a:p>
            <a:r>
              <a:rPr lang="en-US" dirty="0"/>
              <a:t>The tiny rectangle next to it is the rear-facing camera. Near the bottom right of the case is the L-shaped speaker assembly. </a:t>
            </a:r>
          </a:p>
          <a:p>
            <a:r>
              <a:rPr lang="en-US" dirty="0"/>
              <a:t>The cable at the bottom is the connector between the logic board and the camera/volume control board. The board between the cable and the speaker assembly is the controller for the capacitive touchscreen.</a:t>
            </a:r>
          </a:p>
          <a:p>
            <a:endParaRPr lang="en-US" dirty="0"/>
          </a:p>
          <a:p>
            <a:endParaRPr lang="en-US" dirty="0"/>
          </a:p>
          <a:p>
            <a:endParaRPr lang="en-US" dirty="0"/>
          </a:p>
        </p:txBody>
      </p:sp>
    </p:spTree>
    <p:extLst>
      <p:ext uri="{BB962C8B-B14F-4D97-AF65-F5344CB8AC3E}">
        <p14:creationId xmlns:p14="http://schemas.microsoft.com/office/powerpoint/2010/main" val="621301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CB20B-6D4D-1644-A68D-323FA84FB0C1}"/>
              </a:ext>
            </a:extLst>
          </p:cNvPr>
          <p:cNvSpPr>
            <a:spLocks noGrp="1"/>
          </p:cNvSpPr>
          <p:nvPr>
            <p:ph type="title"/>
          </p:nvPr>
        </p:nvSpPr>
        <p:spPr>
          <a:xfrm>
            <a:off x="4216096" y="365125"/>
            <a:ext cx="7137704" cy="45719"/>
          </a:xfrm>
        </p:spPr>
        <p:txBody>
          <a:bodyPr>
            <a:normAutofit fontScale="90000"/>
          </a:bodyPr>
          <a:lstStyle/>
          <a:p>
            <a:endParaRPr lang="en-US" dirty="0"/>
          </a:p>
        </p:txBody>
      </p:sp>
      <p:pic>
        <p:nvPicPr>
          <p:cNvPr id="5" name="Content Placeholder 4">
            <a:extLst>
              <a:ext uri="{FF2B5EF4-FFF2-40B4-BE49-F238E27FC236}">
                <a16:creationId xmlns:a16="http://schemas.microsoft.com/office/drawing/2014/main" id="{49A4BB46-A86D-4F48-81CC-FBE09E34716B}"/>
              </a:ext>
            </a:extLst>
          </p:cNvPr>
          <p:cNvPicPr>
            <a:picLocks noGrp="1" noChangeAspect="1"/>
          </p:cNvPicPr>
          <p:nvPr>
            <p:ph idx="1"/>
          </p:nvPr>
        </p:nvPicPr>
        <p:blipFill>
          <a:blip r:embed="rId2"/>
          <a:stretch>
            <a:fillRect/>
          </a:stretch>
        </p:blipFill>
        <p:spPr>
          <a:xfrm>
            <a:off x="-998" y="1092820"/>
            <a:ext cx="12192998" cy="4202549"/>
          </a:xfrm>
        </p:spPr>
      </p:pic>
      <p:sp>
        <p:nvSpPr>
          <p:cNvPr id="6" name="Rectangle 5">
            <a:extLst>
              <a:ext uri="{FF2B5EF4-FFF2-40B4-BE49-F238E27FC236}">
                <a16:creationId xmlns:a16="http://schemas.microsoft.com/office/drawing/2014/main" id="{77BC7CC2-FFCE-FB4F-8DA7-2428AD341982}"/>
              </a:ext>
            </a:extLst>
          </p:cNvPr>
          <p:cNvSpPr/>
          <p:nvPr/>
        </p:nvSpPr>
        <p:spPr>
          <a:xfrm>
            <a:off x="5307980" y="5295369"/>
            <a:ext cx="279498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55555"/>
                </a:solidFill>
                <a:effectLst/>
                <a:uLnTx/>
                <a:uFillTx/>
                <a:latin typeface="Lato"/>
                <a:ea typeface="+mn-ea"/>
                <a:cs typeface="+mn-cs"/>
              </a:rPr>
              <a:t>S6T2MLC N33C50V Power Management IC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traight Arrow Connector 7">
            <a:extLst>
              <a:ext uri="{FF2B5EF4-FFF2-40B4-BE49-F238E27FC236}">
                <a16:creationId xmlns:a16="http://schemas.microsoft.com/office/drawing/2014/main" id="{3B5F1DB5-5CE4-A648-875D-89DB7A695501}"/>
              </a:ext>
            </a:extLst>
          </p:cNvPr>
          <p:cNvCxnSpPr/>
          <p:nvPr/>
        </p:nvCxnSpPr>
        <p:spPr>
          <a:xfrm flipV="1">
            <a:off x="5820937" y="4750420"/>
            <a:ext cx="0" cy="544949"/>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3936228-26C3-E744-82EE-EB02D605B727}"/>
              </a:ext>
            </a:extLst>
          </p:cNvPr>
          <p:cNvSpPr/>
          <p:nvPr/>
        </p:nvSpPr>
        <p:spPr>
          <a:xfrm>
            <a:off x="4519961" y="897894"/>
            <a:ext cx="3583007"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55555"/>
                </a:solidFill>
                <a:effectLst/>
                <a:uLnTx/>
                <a:uFillTx/>
                <a:latin typeface="Lato"/>
                <a:ea typeface="+mn-ea"/>
                <a:cs typeface="+mn-cs"/>
              </a:rPr>
              <a:t>Apple 1GHz A5 dual-core Processor with a 200MHz bus and 512 MB of Samsung manufactured RAM.</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1" name="Straight Arrow Connector 10">
            <a:extLst>
              <a:ext uri="{FF2B5EF4-FFF2-40B4-BE49-F238E27FC236}">
                <a16:creationId xmlns:a16="http://schemas.microsoft.com/office/drawing/2014/main" id="{481CBA3F-B834-B04D-AA4C-60D07CBC800D}"/>
              </a:ext>
            </a:extLst>
          </p:cNvPr>
          <p:cNvCxnSpPr/>
          <p:nvPr/>
        </p:nvCxnSpPr>
        <p:spPr>
          <a:xfrm flipV="1">
            <a:off x="6746488" y="1821224"/>
            <a:ext cx="0" cy="1368025"/>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217ABFD-AF00-5D41-ACB0-EAB06E463E5F}"/>
              </a:ext>
            </a:extLst>
          </p:cNvPr>
          <p:cNvCxnSpPr/>
          <p:nvPr/>
        </p:nvCxnSpPr>
        <p:spPr>
          <a:xfrm flipV="1">
            <a:off x="9590049" y="1821224"/>
            <a:ext cx="0" cy="1033488"/>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999337C-A6E3-9E4F-A199-37C24100B4A5}"/>
              </a:ext>
            </a:extLst>
          </p:cNvPr>
          <p:cNvSpPr/>
          <p:nvPr/>
        </p:nvSpPr>
        <p:spPr>
          <a:xfrm>
            <a:off x="8270233" y="1092820"/>
            <a:ext cx="3315884"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55555"/>
                </a:solidFill>
                <a:effectLst/>
                <a:uLnTx/>
                <a:uFillTx/>
                <a:latin typeface="Lato"/>
                <a:ea typeface="+mn-ea"/>
                <a:cs typeface="+mn-cs"/>
              </a:rPr>
              <a:t>Toshiba TH58NVG7D2FLA89 16GB NAND Flash/nonvolatile storage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5A60EEF-05ED-ED4A-B51E-4A3324FD6490}"/>
              </a:ext>
            </a:extLst>
          </p:cNvPr>
          <p:cNvSpPr/>
          <p:nvPr/>
        </p:nvSpPr>
        <p:spPr>
          <a:xfrm>
            <a:off x="656063" y="196912"/>
            <a:ext cx="3025697"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55555"/>
                </a:solidFill>
                <a:effectLst/>
                <a:uLnTx/>
                <a:uFillTx/>
                <a:latin typeface="Lato"/>
                <a:ea typeface="+mn-ea"/>
                <a:cs typeface="+mn-cs"/>
              </a:rPr>
              <a:t>Texas Instruments CD3240B0 11AZ4JT G1 touchscreen line driver, working with the Broadcom BCM5973 and BCM5974 chips shown above.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 name="Straight Arrow Connector 16">
            <a:extLst>
              <a:ext uri="{FF2B5EF4-FFF2-40B4-BE49-F238E27FC236}">
                <a16:creationId xmlns:a16="http://schemas.microsoft.com/office/drawing/2014/main" id="{5E6A36B3-7803-DF40-BE3E-709DD426CF57}"/>
              </a:ext>
            </a:extLst>
          </p:cNvPr>
          <p:cNvCxnSpPr/>
          <p:nvPr/>
        </p:nvCxnSpPr>
        <p:spPr>
          <a:xfrm flipV="1">
            <a:off x="2018371" y="1594624"/>
            <a:ext cx="0" cy="1014761"/>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8337980C-5958-459C-9553-837601288EC5}"/>
                  </a:ext>
                </a:extLst>
              </p14:cNvPr>
              <p14:cNvContentPartPr/>
              <p14:nvPr/>
            </p14:nvContentPartPr>
            <p14:xfrm>
              <a:off x="5513540" y="4075571"/>
              <a:ext cx="475200" cy="451800"/>
            </p14:xfrm>
          </p:contentPart>
        </mc:Choice>
        <mc:Fallback xmlns="">
          <p:pic>
            <p:nvPicPr>
              <p:cNvPr id="4" name="Ink 3">
                <a:extLst>
                  <a:ext uri="{FF2B5EF4-FFF2-40B4-BE49-F238E27FC236}">
                    <a16:creationId xmlns:a16="http://schemas.microsoft.com/office/drawing/2014/main" id="{8337980C-5958-459C-9553-837601288EC5}"/>
                  </a:ext>
                </a:extLst>
              </p:cNvPr>
              <p:cNvPicPr/>
              <p:nvPr/>
            </p:nvPicPr>
            <p:blipFill>
              <a:blip r:embed="rId6"/>
              <a:stretch>
                <a:fillRect/>
              </a:stretch>
            </p:blipFill>
            <p:spPr>
              <a:xfrm>
                <a:off x="5504540" y="4066931"/>
                <a:ext cx="492840" cy="469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244C5432-4544-4599-D9E3-4C4A971A36A7}"/>
                  </a:ext>
                </a:extLst>
              </p14:cNvPr>
              <p14:cNvContentPartPr/>
              <p14:nvPr/>
            </p14:nvContentPartPr>
            <p14:xfrm>
              <a:off x="6233919" y="3202233"/>
              <a:ext cx="1332000" cy="1192680"/>
            </p14:xfrm>
          </p:contentPart>
        </mc:Choice>
        <mc:Fallback xmlns="">
          <p:pic>
            <p:nvPicPr>
              <p:cNvPr id="3" name="Ink 2">
                <a:extLst>
                  <a:ext uri="{FF2B5EF4-FFF2-40B4-BE49-F238E27FC236}">
                    <a16:creationId xmlns:a16="http://schemas.microsoft.com/office/drawing/2014/main" id="{244C5432-4544-4599-D9E3-4C4A971A36A7}"/>
                  </a:ext>
                </a:extLst>
              </p:cNvPr>
              <p:cNvPicPr/>
              <p:nvPr/>
            </p:nvPicPr>
            <p:blipFill>
              <a:blip r:embed="rId94"/>
              <a:stretch>
                <a:fillRect/>
              </a:stretch>
            </p:blipFill>
            <p:spPr>
              <a:xfrm>
                <a:off x="6216279" y="3184233"/>
                <a:ext cx="1367640" cy="1228320"/>
              </a:xfrm>
              <a:prstGeom prst="rect">
                <a:avLst/>
              </a:prstGeom>
            </p:spPr>
          </p:pic>
        </mc:Fallback>
      </mc:AlternateContent>
    </p:spTree>
    <p:extLst>
      <p:ext uri="{BB962C8B-B14F-4D97-AF65-F5344CB8AC3E}">
        <p14:creationId xmlns:p14="http://schemas.microsoft.com/office/powerpoint/2010/main" val="3580463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99C0-1AB1-8C42-A16E-EAF6AA2285BE}"/>
              </a:ext>
            </a:extLst>
          </p:cNvPr>
          <p:cNvSpPr>
            <a:spLocks noGrp="1"/>
          </p:cNvSpPr>
          <p:nvPr>
            <p:ph type="title"/>
          </p:nvPr>
        </p:nvSpPr>
        <p:spPr>
          <a:xfrm flipV="1">
            <a:off x="3222702" y="245328"/>
            <a:ext cx="8131098" cy="119798"/>
          </a:xfrm>
        </p:spPr>
        <p:txBody>
          <a:bodyPr>
            <a:normAutofit fontScale="90000"/>
          </a:bodyPr>
          <a:lstStyle/>
          <a:p>
            <a:endParaRPr lang="en-US" dirty="0"/>
          </a:p>
        </p:txBody>
      </p:sp>
      <p:pic>
        <p:nvPicPr>
          <p:cNvPr id="5" name="Content Placeholder 4">
            <a:extLst>
              <a:ext uri="{FF2B5EF4-FFF2-40B4-BE49-F238E27FC236}">
                <a16:creationId xmlns:a16="http://schemas.microsoft.com/office/drawing/2014/main" id="{F884C9D6-658A-4C46-809C-14704FCEA000}"/>
              </a:ext>
            </a:extLst>
          </p:cNvPr>
          <p:cNvPicPr>
            <a:picLocks noGrp="1" noChangeAspect="1"/>
          </p:cNvPicPr>
          <p:nvPr>
            <p:ph idx="1"/>
          </p:nvPr>
        </p:nvPicPr>
        <p:blipFill>
          <a:blip r:embed="rId2"/>
          <a:stretch>
            <a:fillRect/>
          </a:stretch>
        </p:blipFill>
        <p:spPr>
          <a:xfrm>
            <a:off x="1139198" y="245328"/>
            <a:ext cx="5395417" cy="6398965"/>
          </a:xfrm>
        </p:spPr>
      </p:pic>
      <p:sp>
        <p:nvSpPr>
          <p:cNvPr id="6" name="Rectangle 5">
            <a:extLst>
              <a:ext uri="{FF2B5EF4-FFF2-40B4-BE49-F238E27FC236}">
                <a16:creationId xmlns:a16="http://schemas.microsoft.com/office/drawing/2014/main" id="{B5415068-FDD1-5D40-8D51-706204DF9399}"/>
              </a:ext>
            </a:extLst>
          </p:cNvPr>
          <p:cNvSpPr/>
          <p:nvPr/>
        </p:nvSpPr>
        <p:spPr>
          <a:xfrm>
            <a:off x="6534615" y="987103"/>
            <a:ext cx="4819185"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mo"/>
                <a:ea typeface="+mn-ea"/>
                <a:cs typeface="+mn-cs"/>
              </a:rPr>
              <a:t>-Two ARM Cortex-A9 cores, each equipped with, about 4.5 megabits of cache memory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m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processor integrated circuit inside the A5 package. The size of chip is 12.1 by 10.1 mm, and it was manufactured originally in a 45-nm process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has two identical ARM processors or cores in the middle left of the chip and a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PowerVR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graphical processor unit (GPU) with four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datapaths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 the upper left quadrant.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-To the left and bottom side of the ARM cores are interfaces to main memory (DRAM)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A5 package also includes two memory chips, each with 2 gibibits of capacity, thereby supplying 512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MiB</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8733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F93B4-3939-D847-A725-1F075D185361}"/>
              </a:ext>
            </a:extLst>
          </p:cNvPr>
          <p:cNvSpPr>
            <a:spLocks noGrp="1"/>
          </p:cNvSpPr>
          <p:nvPr>
            <p:ph type="title"/>
          </p:nvPr>
        </p:nvSpPr>
        <p:spPr/>
        <p:txBody>
          <a:bodyPr/>
          <a:lstStyle/>
          <a:p>
            <a:r>
              <a:rPr lang="en-US" dirty="0"/>
              <a:t>An </a:t>
            </a:r>
            <a:r>
              <a:rPr lang="en-US"/>
              <a:t>wearable computer</a:t>
            </a:r>
          </a:p>
        </p:txBody>
      </p:sp>
      <p:pic>
        <p:nvPicPr>
          <p:cNvPr id="5" name="Content Placeholder 4">
            <a:extLst>
              <a:ext uri="{FF2B5EF4-FFF2-40B4-BE49-F238E27FC236}">
                <a16:creationId xmlns:a16="http://schemas.microsoft.com/office/drawing/2014/main" id="{7A7ED141-65D0-FF4E-B5AA-2711641491B0}"/>
              </a:ext>
            </a:extLst>
          </p:cNvPr>
          <p:cNvPicPr>
            <a:picLocks noGrp="1" noChangeAspect="1"/>
          </p:cNvPicPr>
          <p:nvPr>
            <p:ph idx="1"/>
          </p:nvPr>
        </p:nvPicPr>
        <p:blipFill>
          <a:blip r:embed="rId2"/>
          <a:stretch>
            <a:fillRect/>
          </a:stretch>
        </p:blipFill>
        <p:spPr>
          <a:xfrm>
            <a:off x="2745470" y="1825625"/>
            <a:ext cx="6701060" cy="4351338"/>
          </a:xfrm>
        </p:spPr>
      </p:pic>
    </p:spTree>
    <p:extLst>
      <p:ext uri="{BB962C8B-B14F-4D97-AF65-F5344CB8AC3E}">
        <p14:creationId xmlns:p14="http://schemas.microsoft.com/office/powerpoint/2010/main" val="123188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103313" y="2108334"/>
            <a:ext cx="8947150" cy="4084369"/>
          </a:xfrm>
          <a:prstGeom prst="rect">
            <a:avLst/>
          </a:prstGeom>
        </p:spPr>
      </p:pic>
      <p:sp>
        <p:nvSpPr>
          <p:cNvPr id="3" name="TextBox 2"/>
          <p:cNvSpPr txBox="1"/>
          <p:nvPr/>
        </p:nvSpPr>
        <p:spPr>
          <a:xfrm>
            <a:off x="7924800" y="6192704"/>
            <a:ext cx="38227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Reference: Jong-Moon Chung</a:t>
            </a:r>
          </a:p>
        </p:txBody>
      </p:sp>
    </p:spTree>
    <p:extLst>
      <p:ext uri="{BB962C8B-B14F-4D97-AF65-F5344CB8AC3E}">
        <p14:creationId xmlns:p14="http://schemas.microsoft.com/office/powerpoint/2010/main" val="5495413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874897" y="1853248"/>
            <a:ext cx="8947150" cy="3931601"/>
          </a:xfrm>
          <a:prstGeom prst="rect">
            <a:avLst/>
          </a:prstGeom>
        </p:spPr>
      </p:pic>
      <p:pic>
        <p:nvPicPr>
          <p:cNvPr id="6" name="Picture 5"/>
          <p:cNvPicPr>
            <a:picLocks noChangeAspect="1"/>
          </p:cNvPicPr>
          <p:nvPr/>
        </p:nvPicPr>
        <p:blipFill>
          <a:blip r:embed="rId4"/>
          <a:stretch>
            <a:fillRect/>
          </a:stretch>
        </p:blipFill>
        <p:spPr>
          <a:xfrm>
            <a:off x="874897" y="5784849"/>
            <a:ext cx="8942857" cy="647619"/>
          </a:xfrm>
          <a:prstGeom prst="rect">
            <a:avLst/>
          </a:prstGeom>
        </p:spPr>
      </p:pic>
      <p:sp>
        <p:nvSpPr>
          <p:cNvPr id="3" name="Rectangle 2"/>
          <p:cNvSpPr/>
          <p:nvPr/>
        </p:nvSpPr>
        <p:spPr>
          <a:xfrm>
            <a:off x="8248097" y="6488668"/>
            <a:ext cx="36054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Reference: Jong-Moon Chung</a:t>
            </a:r>
          </a:p>
        </p:txBody>
      </p:sp>
    </p:spTree>
    <p:extLst>
      <p:ext uri="{BB962C8B-B14F-4D97-AF65-F5344CB8AC3E}">
        <p14:creationId xmlns:p14="http://schemas.microsoft.com/office/powerpoint/2010/main" val="5436484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103313" y="2112044"/>
            <a:ext cx="8947150" cy="4076949"/>
          </a:xfrm>
          <a:prstGeom prst="rect">
            <a:avLst/>
          </a:prstGeom>
        </p:spPr>
      </p:pic>
      <p:sp>
        <p:nvSpPr>
          <p:cNvPr id="3" name="Rectangle 2"/>
          <p:cNvSpPr/>
          <p:nvPr/>
        </p:nvSpPr>
        <p:spPr>
          <a:xfrm>
            <a:off x="7734963" y="6263123"/>
            <a:ext cx="36054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Reference: Jong-Moon Chung</a:t>
            </a:r>
          </a:p>
        </p:txBody>
      </p:sp>
    </p:spTree>
    <p:extLst>
      <p:ext uri="{BB962C8B-B14F-4D97-AF65-F5344CB8AC3E}">
        <p14:creationId xmlns:p14="http://schemas.microsoft.com/office/powerpoint/2010/main" val="1765796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103313" y="2174241"/>
            <a:ext cx="8947150" cy="3952556"/>
          </a:xfrm>
          <a:prstGeom prst="rect">
            <a:avLst/>
          </a:prstGeom>
        </p:spPr>
      </p:pic>
      <p:sp>
        <p:nvSpPr>
          <p:cNvPr id="3" name="Rectangle 2"/>
          <p:cNvSpPr/>
          <p:nvPr/>
        </p:nvSpPr>
        <p:spPr>
          <a:xfrm>
            <a:off x="8247726" y="6263124"/>
            <a:ext cx="36054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Reference: Jong-Moon Chung</a:t>
            </a:r>
          </a:p>
        </p:txBody>
      </p:sp>
    </p:spTree>
    <p:extLst>
      <p:ext uri="{BB962C8B-B14F-4D97-AF65-F5344CB8AC3E}">
        <p14:creationId xmlns:p14="http://schemas.microsoft.com/office/powerpoint/2010/main" val="3950454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8D556-3444-D94D-BFA8-3CBFEF68D144}"/>
              </a:ext>
            </a:extLst>
          </p:cNvPr>
          <p:cNvSpPr>
            <a:spLocks noGrp="1"/>
          </p:cNvSpPr>
          <p:nvPr>
            <p:ph type="title"/>
          </p:nvPr>
        </p:nvSpPr>
        <p:spPr/>
        <p:txBody>
          <a:bodyPr/>
          <a:lstStyle/>
          <a:p>
            <a:r>
              <a:rPr lang="en-US" dirty="0"/>
              <a:t>The Von-Neumann Model</a:t>
            </a:r>
          </a:p>
        </p:txBody>
      </p:sp>
      <p:sp>
        <p:nvSpPr>
          <p:cNvPr id="3" name="Content Placeholder 2">
            <a:extLst>
              <a:ext uri="{FF2B5EF4-FFF2-40B4-BE49-F238E27FC236}">
                <a16:creationId xmlns:a16="http://schemas.microsoft.com/office/drawing/2014/main" id="{BEB95CEC-94E7-FC45-84F2-C0990A8E362C}"/>
              </a:ext>
            </a:extLst>
          </p:cNvPr>
          <p:cNvSpPr>
            <a:spLocks noGrp="1"/>
          </p:cNvSpPr>
          <p:nvPr>
            <p:ph idx="1"/>
          </p:nvPr>
        </p:nvSpPr>
        <p:spPr>
          <a:xfrm>
            <a:off x="798022" y="2056015"/>
            <a:ext cx="10249389" cy="3735186"/>
          </a:xfrm>
        </p:spPr>
        <p:txBody>
          <a:bodyPr/>
          <a:lstStyle/>
          <a:p>
            <a:pPr marL="0" indent="0">
              <a:buNone/>
            </a:pPr>
            <a:endParaRPr lang="en-US" dirty="0"/>
          </a:p>
        </p:txBody>
      </p:sp>
      <p:sp>
        <p:nvSpPr>
          <p:cNvPr id="4" name="Rounded Rectangle 3">
            <a:extLst>
              <a:ext uri="{FF2B5EF4-FFF2-40B4-BE49-F238E27FC236}">
                <a16:creationId xmlns:a16="http://schemas.microsoft.com/office/drawing/2014/main" id="{7D442230-5DA4-5C48-92BD-C52C133D7A27}"/>
              </a:ext>
            </a:extLst>
          </p:cNvPr>
          <p:cNvSpPr/>
          <p:nvPr/>
        </p:nvSpPr>
        <p:spPr>
          <a:xfrm>
            <a:off x="1416205" y="2921620"/>
            <a:ext cx="2475571" cy="14831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Memory</a:t>
            </a:r>
          </a:p>
        </p:txBody>
      </p:sp>
      <p:sp>
        <p:nvSpPr>
          <p:cNvPr id="5" name="Rounded Rectangle 4">
            <a:extLst>
              <a:ext uri="{FF2B5EF4-FFF2-40B4-BE49-F238E27FC236}">
                <a16:creationId xmlns:a16="http://schemas.microsoft.com/office/drawing/2014/main" id="{07E40682-FBF5-9A42-AC9A-128DA35212AA}"/>
              </a:ext>
            </a:extLst>
          </p:cNvPr>
          <p:cNvSpPr/>
          <p:nvPr/>
        </p:nvSpPr>
        <p:spPr>
          <a:xfrm>
            <a:off x="4661210" y="3044283"/>
            <a:ext cx="2787805" cy="11708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6" name="Rectangle 5">
            <a:extLst>
              <a:ext uri="{FF2B5EF4-FFF2-40B4-BE49-F238E27FC236}">
                <a16:creationId xmlns:a16="http://schemas.microsoft.com/office/drawing/2014/main" id="{00674A6D-2DF9-A74B-B944-6C6F1DD85434}"/>
              </a:ext>
            </a:extLst>
          </p:cNvPr>
          <p:cNvSpPr/>
          <p:nvPr/>
        </p:nvSpPr>
        <p:spPr>
          <a:xfrm>
            <a:off x="4783873" y="3323063"/>
            <a:ext cx="1059366" cy="52410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datapath</a:t>
            </a:r>
            <a:endPar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Rectangle 6">
            <a:extLst>
              <a:ext uri="{FF2B5EF4-FFF2-40B4-BE49-F238E27FC236}">
                <a16:creationId xmlns:a16="http://schemas.microsoft.com/office/drawing/2014/main" id="{F68CDFC2-A969-EC4D-A6B0-FE67CCC7E8CB}"/>
              </a:ext>
            </a:extLst>
          </p:cNvPr>
          <p:cNvSpPr/>
          <p:nvPr/>
        </p:nvSpPr>
        <p:spPr>
          <a:xfrm>
            <a:off x="6411951" y="3323063"/>
            <a:ext cx="858644" cy="52410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Control FSM</a:t>
            </a:r>
          </a:p>
        </p:txBody>
      </p:sp>
      <p:sp>
        <p:nvSpPr>
          <p:cNvPr id="8" name="Rounded Rectangle 7">
            <a:extLst>
              <a:ext uri="{FF2B5EF4-FFF2-40B4-BE49-F238E27FC236}">
                <a16:creationId xmlns:a16="http://schemas.microsoft.com/office/drawing/2014/main" id="{F6EFD0E8-83AB-A94E-8D64-A5C49C711FCE}"/>
              </a:ext>
            </a:extLst>
          </p:cNvPr>
          <p:cNvSpPr/>
          <p:nvPr/>
        </p:nvSpPr>
        <p:spPr>
          <a:xfrm>
            <a:off x="8385717" y="3111190"/>
            <a:ext cx="1661532" cy="1037063"/>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Inputs/Outputs</a:t>
            </a:r>
          </a:p>
        </p:txBody>
      </p:sp>
      <p:cxnSp>
        <p:nvCxnSpPr>
          <p:cNvPr id="10" name="Straight Arrow Connector 9">
            <a:extLst>
              <a:ext uri="{FF2B5EF4-FFF2-40B4-BE49-F238E27FC236}">
                <a16:creationId xmlns:a16="http://schemas.microsoft.com/office/drawing/2014/main" id="{D0FCF9A8-F29C-B14A-BCCD-2A3C6D8773F5}"/>
              </a:ext>
            </a:extLst>
          </p:cNvPr>
          <p:cNvCxnSpPr/>
          <p:nvPr/>
        </p:nvCxnSpPr>
        <p:spPr>
          <a:xfrm>
            <a:off x="3992137" y="3412273"/>
            <a:ext cx="66907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CBC0D720-56A7-294B-A2F3-F95AA704EBEA}"/>
              </a:ext>
            </a:extLst>
          </p:cNvPr>
          <p:cNvCxnSpPr>
            <a:cxnSpLocks/>
          </p:cNvCxnSpPr>
          <p:nvPr/>
        </p:nvCxnSpPr>
        <p:spPr>
          <a:xfrm flipH="1">
            <a:off x="3992138" y="3631580"/>
            <a:ext cx="59101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6617B45C-72DE-B243-A2DC-C07166D871F5}"/>
              </a:ext>
            </a:extLst>
          </p:cNvPr>
          <p:cNvCxnSpPr/>
          <p:nvPr/>
        </p:nvCxnSpPr>
        <p:spPr>
          <a:xfrm>
            <a:off x="7567961" y="3386253"/>
            <a:ext cx="66907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5" name="Straight Arrow Connector 14">
            <a:extLst>
              <a:ext uri="{FF2B5EF4-FFF2-40B4-BE49-F238E27FC236}">
                <a16:creationId xmlns:a16="http://schemas.microsoft.com/office/drawing/2014/main" id="{6AEE2AE9-DF03-2343-AE28-4134C0843264}"/>
              </a:ext>
            </a:extLst>
          </p:cNvPr>
          <p:cNvCxnSpPr>
            <a:cxnSpLocks/>
          </p:cNvCxnSpPr>
          <p:nvPr/>
        </p:nvCxnSpPr>
        <p:spPr>
          <a:xfrm flipH="1">
            <a:off x="7567961" y="3631580"/>
            <a:ext cx="76571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id="{8A84A5EF-A3DE-5948-AAD2-1AB489B13A8D}"/>
              </a:ext>
            </a:extLst>
          </p:cNvPr>
          <p:cNvCxnSpPr>
            <a:cxnSpLocks/>
          </p:cNvCxnSpPr>
          <p:nvPr/>
        </p:nvCxnSpPr>
        <p:spPr>
          <a:xfrm>
            <a:off x="5843239" y="3494048"/>
            <a:ext cx="56871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308B06A6-DCFA-144D-B89C-8DAC75F97615}"/>
              </a:ext>
            </a:extLst>
          </p:cNvPr>
          <p:cNvCxnSpPr>
            <a:cxnSpLocks/>
          </p:cNvCxnSpPr>
          <p:nvPr/>
        </p:nvCxnSpPr>
        <p:spPr>
          <a:xfrm flipH="1">
            <a:off x="5843240" y="3631580"/>
            <a:ext cx="568711"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2" name="Rectangle 21">
            <a:extLst>
              <a:ext uri="{FF2B5EF4-FFF2-40B4-BE49-F238E27FC236}">
                <a16:creationId xmlns:a16="http://schemas.microsoft.com/office/drawing/2014/main" id="{999AB55C-536F-3C4B-831D-EEC92F387A53}"/>
              </a:ext>
            </a:extLst>
          </p:cNvPr>
          <p:cNvSpPr/>
          <p:nvPr/>
        </p:nvSpPr>
        <p:spPr>
          <a:xfrm>
            <a:off x="4783873" y="2732049"/>
            <a:ext cx="2386361" cy="18957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Central Processing Unit</a:t>
            </a:r>
          </a:p>
        </p:txBody>
      </p:sp>
      <p:sp>
        <p:nvSpPr>
          <p:cNvPr id="23" name="TextBox 22">
            <a:extLst>
              <a:ext uri="{FF2B5EF4-FFF2-40B4-BE49-F238E27FC236}">
                <a16:creationId xmlns:a16="http://schemas.microsoft.com/office/drawing/2014/main" id="{C99EE24A-3D1C-5942-B4DE-0D8C3E2E13F6}"/>
              </a:ext>
            </a:extLst>
          </p:cNvPr>
          <p:cNvSpPr txBox="1"/>
          <p:nvPr/>
        </p:nvSpPr>
        <p:spPr>
          <a:xfrm>
            <a:off x="1527717" y="4627756"/>
            <a:ext cx="2464420"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a:ea typeface="+mn-ea"/>
                <a:cs typeface="+mn-cs"/>
              </a:rPr>
              <a:t>Data is loaded from and results stored to memory</a:t>
            </a:r>
          </a:p>
        </p:txBody>
      </p:sp>
      <p:sp>
        <p:nvSpPr>
          <p:cNvPr id="25" name="TextBox 24">
            <a:extLst>
              <a:ext uri="{FF2B5EF4-FFF2-40B4-BE49-F238E27FC236}">
                <a16:creationId xmlns:a16="http://schemas.microsoft.com/office/drawing/2014/main" id="{E4696648-8834-0648-8894-AC176EDCFFEE}"/>
              </a:ext>
            </a:extLst>
          </p:cNvPr>
          <p:cNvSpPr txBox="1"/>
          <p:nvPr/>
        </p:nvSpPr>
        <p:spPr>
          <a:xfrm>
            <a:off x="1414178" y="1959325"/>
            <a:ext cx="2464420"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a:ea typeface="+mn-ea"/>
                <a:cs typeface="+mn-cs"/>
              </a:rPr>
              <a:t>Fetch instruction per cycle</a:t>
            </a:r>
          </a:p>
        </p:txBody>
      </p:sp>
    </p:spTree>
    <p:extLst>
      <p:ext uri="{BB962C8B-B14F-4D97-AF65-F5344CB8AC3E}">
        <p14:creationId xmlns:p14="http://schemas.microsoft.com/office/powerpoint/2010/main" val="355708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C5E12-5A54-6048-9D00-94511D9E2723}"/>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5B5EC4C1-923C-DC42-8AEF-9BAFC00AA64C}"/>
              </a:ext>
            </a:extLst>
          </p:cNvPr>
          <p:cNvSpPr>
            <a:spLocks noGrp="1"/>
          </p:cNvSpPr>
          <p:nvPr>
            <p:ph idx="1"/>
          </p:nvPr>
        </p:nvSpPr>
        <p:spPr/>
        <p:txBody>
          <a:bodyPr>
            <a:normAutofit fontScale="92500" lnSpcReduction="10000"/>
          </a:bodyPr>
          <a:lstStyle/>
          <a:p>
            <a:r>
              <a:rPr lang="en-US" dirty="0"/>
              <a:t>We want unlimited amounts of fast memory</a:t>
            </a:r>
          </a:p>
          <a:p>
            <a:r>
              <a:rPr lang="en-US" dirty="0"/>
              <a:t>Accessing memory might be a bottleneck compared to fast evolving processor technology</a:t>
            </a:r>
          </a:p>
          <a:p>
            <a:r>
              <a:rPr lang="en-US" dirty="0"/>
              <a:t>There’s CPU-DRAM performance gap</a:t>
            </a:r>
          </a:p>
          <a:p>
            <a:r>
              <a:rPr lang="en-US" dirty="0"/>
              <a:t>Processor clock speed is more than 1GHz (&lt;</a:t>
            </a:r>
            <a:r>
              <a:rPr lang="en-US" dirty="0" err="1"/>
              <a:t>nsec</a:t>
            </a:r>
            <a:r>
              <a:rPr lang="en-US" dirty="0"/>
              <a:t>); executing 1 instruction in 1nsec.</a:t>
            </a:r>
          </a:p>
          <a:p>
            <a:r>
              <a:rPr lang="en-US" dirty="0"/>
              <a:t>Memory has around 100nsec of cycles per memory access. </a:t>
            </a:r>
          </a:p>
          <a:p>
            <a:r>
              <a:rPr lang="en-US" dirty="0"/>
              <a:t>1/3 of instructions are load/store</a:t>
            </a:r>
          </a:p>
          <a:p>
            <a:endParaRPr lang="en-US" dirty="0"/>
          </a:p>
        </p:txBody>
      </p:sp>
    </p:spTree>
    <p:extLst>
      <p:ext uri="{BB962C8B-B14F-4D97-AF65-F5344CB8AC3E}">
        <p14:creationId xmlns:p14="http://schemas.microsoft.com/office/powerpoint/2010/main" val="22910557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BFE2B-25C8-814C-9AC6-FE780411C9A3}"/>
              </a:ext>
            </a:extLst>
          </p:cNvPr>
          <p:cNvSpPr>
            <a:spLocks noGrp="1"/>
          </p:cNvSpPr>
          <p:nvPr>
            <p:ph type="title"/>
          </p:nvPr>
        </p:nvSpPr>
        <p:spPr/>
        <p:txBody>
          <a:bodyPr/>
          <a:lstStyle/>
          <a:p>
            <a:r>
              <a:rPr lang="en-US" dirty="0"/>
              <a:t>Memory Technology</a:t>
            </a:r>
          </a:p>
        </p:txBody>
      </p:sp>
      <p:graphicFrame>
        <p:nvGraphicFramePr>
          <p:cNvPr id="4" name="Content Placeholder 3">
            <a:extLst>
              <a:ext uri="{FF2B5EF4-FFF2-40B4-BE49-F238E27FC236}">
                <a16:creationId xmlns:a16="http://schemas.microsoft.com/office/drawing/2014/main" id="{BD35CF42-8259-2C43-BE62-E11A8F248196}"/>
              </a:ext>
            </a:extLst>
          </p:cNvPr>
          <p:cNvGraphicFramePr>
            <a:graphicFrameLocks noGrp="1"/>
          </p:cNvGraphicFramePr>
          <p:nvPr>
            <p:ph idx="1"/>
          </p:nvPr>
        </p:nvGraphicFramePr>
        <p:xfrm>
          <a:off x="2564779" y="2285999"/>
          <a:ext cx="8482636" cy="2642838"/>
        </p:xfrm>
        <a:graphic>
          <a:graphicData uri="http://schemas.openxmlformats.org/drawingml/2006/table">
            <a:tbl>
              <a:tblPr firstRow="1" bandRow="1">
                <a:tableStyleId>{5C22544A-7EE6-4342-B048-85BDC9FD1C3A}</a:tableStyleId>
              </a:tblPr>
              <a:tblGrid>
                <a:gridCol w="2120659">
                  <a:extLst>
                    <a:ext uri="{9D8B030D-6E8A-4147-A177-3AD203B41FA5}">
                      <a16:colId xmlns:a16="http://schemas.microsoft.com/office/drawing/2014/main" val="1589785547"/>
                    </a:ext>
                  </a:extLst>
                </a:gridCol>
                <a:gridCol w="2120659">
                  <a:extLst>
                    <a:ext uri="{9D8B030D-6E8A-4147-A177-3AD203B41FA5}">
                      <a16:colId xmlns:a16="http://schemas.microsoft.com/office/drawing/2014/main" val="971150051"/>
                    </a:ext>
                  </a:extLst>
                </a:gridCol>
                <a:gridCol w="2120659">
                  <a:extLst>
                    <a:ext uri="{9D8B030D-6E8A-4147-A177-3AD203B41FA5}">
                      <a16:colId xmlns:a16="http://schemas.microsoft.com/office/drawing/2014/main" val="3601805441"/>
                    </a:ext>
                  </a:extLst>
                </a:gridCol>
                <a:gridCol w="2120659">
                  <a:extLst>
                    <a:ext uri="{9D8B030D-6E8A-4147-A177-3AD203B41FA5}">
                      <a16:colId xmlns:a16="http://schemas.microsoft.com/office/drawing/2014/main" val="3546795173"/>
                    </a:ext>
                  </a:extLst>
                </a:gridCol>
              </a:tblGrid>
              <a:tr h="44047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866998874"/>
                  </a:ext>
                </a:extLst>
              </a:tr>
              <a:tr h="440473">
                <a:tc>
                  <a:txBody>
                    <a:bodyPr/>
                    <a:lstStyle/>
                    <a:p>
                      <a:endParaRPr lang="en-US" dirty="0"/>
                    </a:p>
                  </a:txBody>
                  <a:tcPr/>
                </a:tc>
                <a:tc>
                  <a:txBody>
                    <a:bodyPr/>
                    <a:lstStyle/>
                    <a:p>
                      <a:r>
                        <a:rPr lang="en-US" dirty="0"/>
                        <a:t>1000s of bits</a:t>
                      </a:r>
                    </a:p>
                  </a:txBody>
                  <a:tcPr/>
                </a:tc>
                <a:tc>
                  <a:txBody>
                    <a:bodyPr/>
                    <a:lstStyle/>
                    <a:p>
                      <a:r>
                        <a:rPr lang="en-US" dirty="0"/>
                        <a:t>20 </a:t>
                      </a:r>
                      <a:r>
                        <a:rPr lang="en-US" dirty="0" err="1"/>
                        <a:t>ps</a:t>
                      </a:r>
                      <a:endParaRPr lang="en-US" dirty="0"/>
                    </a:p>
                  </a:txBody>
                  <a:tcPr/>
                </a:tc>
                <a:tc>
                  <a:txBody>
                    <a:bodyPr/>
                    <a:lstStyle/>
                    <a:p>
                      <a:r>
                        <a:rPr lang="en-US" dirty="0"/>
                        <a:t>$$$$</a:t>
                      </a:r>
                    </a:p>
                  </a:txBody>
                  <a:tcPr/>
                </a:tc>
                <a:extLst>
                  <a:ext uri="{0D108BD9-81ED-4DB2-BD59-A6C34878D82A}">
                    <a16:rowId xmlns:a16="http://schemas.microsoft.com/office/drawing/2014/main" val="352995424"/>
                  </a:ext>
                </a:extLst>
              </a:tr>
              <a:tr h="440473">
                <a:tc>
                  <a:txBody>
                    <a:bodyPr/>
                    <a:lstStyle/>
                    <a:p>
                      <a:r>
                        <a:rPr lang="en-US" dirty="0"/>
                        <a:t>SRAM</a:t>
                      </a:r>
                    </a:p>
                  </a:txBody>
                  <a:tcPr/>
                </a:tc>
                <a:tc>
                  <a:txBody>
                    <a:bodyPr/>
                    <a:lstStyle/>
                    <a:p>
                      <a:r>
                        <a:rPr lang="en-US" dirty="0"/>
                        <a:t>~10KB – 10 MB</a:t>
                      </a:r>
                    </a:p>
                  </a:txBody>
                  <a:tcPr/>
                </a:tc>
                <a:tc>
                  <a:txBody>
                    <a:bodyPr/>
                    <a:lstStyle/>
                    <a:p>
                      <a:r>
                        <a:rPr lang="en-US" dirty="0"/>
                        <a:t>1 – 10 ns</a:t>
                      </a:r>
                    </a:p>
                  </a:txBody>
                  <a:tcPr/>
                </a:tc>
                <a:tc>
                  <a:txBody>
                    <a:bodyPr/>
                    <a:lstStyle/>
                    <a:p>
                      <a:r>
                        <a:rPr lang="en-US" dirty="0"/>
                        <a:t>~$1000</a:t>
                      </a:r>
                    </a:p>
                  </a:txBody>
                  <a:tcPr/>
                </a:tc>
                <a:extLst>
                  <a:ext uri="{0D108BD9-81ED-4DB2-BD59-A6C34878D82A}">
                    <a16:rowId xmlns:a16="http://schemas.microsoft.com/office/drawing/2014/main" val="1184701648"/>
                  </a:ext>
                </a:extLst>
              </a:tr>
              <a:tr h="440473">
                <a:tc>
                  <a:txBody>
                    <a:bodyPr/>
                    <a:lstStyle/>
                    <a:p>
                      <a:r>
                        <a:rPr lang="en-US" dirty="0"/>
                        <a:t>DRAM</a:t>
                      </a:r>
                    </a:p>
                  </a:txBody>
                  <a:tcPr/>
                </a:tc>
                <a:tc>
                  <a:txBody>
                    <a:bodyPr/>
                    <a:lstStyle/>
                    <a:p>
                      <a:r>
                        <a:rPr lang="en-US" dirty="0"/>
                        <a:t>~ 10 GB</a:t>
                      </a:r>
                    </a:p>
                  </a:txBody>
                  <a:tcPr/>
                </a:tc>
                <a:tc>
                  <a:txBody>
                    <a:bodyPr/>
                    <a:lstStyle/>
                    <a:p>
                      <a:r>
                        <a:rPr lang="en-US" dirty="0"/>
                        <a:t>80 ns</a:t>
                      </a:r>
                    </a:p>
                  </a:txBody>
                  <a:tcPr/>
                </a:tc>
                <a:tc>
                  <a:txBody>
                    <a:bodyPr/>
                    <a:lstStyle/>
                    <a:p>
                      <a:r>
                        <a:rPr lang="en-US" dirty="0"/>
                        <a:t>~$10</a:t>
                      </a:r>
                    </a:p>
                  </a:txBody>
                  <a:tcPr/>
                </a:tc>
                <a:extLst>
                  <a:ext uri="{0D108BD9-81ED-4DB2-BD59-A6C34878D82A}">
                    <a16:rowId xmlns:a16="http://schemas.microsoft.com/office/drawing/2014/main" val="1804450053"/>
                  </a:ext>
                </a:extLst>
              </a:tr>
              <a:tr h="440473">
                <a:tc>
                  <a:txBody>
                    <a:bodyPr/>
                    <a:lstStyle/>
                    <a:p>
                      <a:r>
                        <a:rPr lang="en-US" dirty="0"/>
                        <a:t>Flash</a:t>
                      </a:r>
                    </a:p>
                  </a:txBody>
                  <a:tcPr/>
                </a:tc>
                <a:tc>
                  <a:txBody>
                    <a:bodyPr/>
                    <a:lstStyle/>
                    <a:p>
                      <a:r>
                        <a:rPr lang="en-US" dirty="0"/>
                        <a:t>~ 100 GB</a:t>
                      </a:r>
                    </a:p>
                  </a:txBody>
                  <a:tcPr/>
                </a:tc>
                <a:tc>
                  <a:txBody>
                    <a:bodyPr/>
                    <a:lstStyle/>
                    <a:p>
                      <a:r>
                        <a:rPr lang="en-US" dirty="0"/>
                        <a:t>100 us</a:t>
                      </a:r>
                    </a:p>
                  </a:txBody>
                  <a:tcPr/>
                </a:tc>
                <a:tc>
                  <a:txBody>
                    <a:bodyPr/>
                    <a:lstStyle/>
                    <a:p>
                      <a:r>
                        <a:rPr lang="en-US" dirty="0"/>
                        <a:t>~$1</a:t>
                      </a:r>
                    </a:p>
                  </a:txBody>
                  <a:tcPr/>
                </a:tc>
                <a:extLst>
                  <a:ext uri="{0D108BD9-81ED-4DB2-BD59-A6C34878D82A}">
                    <a16:rowId xmlns:a16="http://schemas.microsoft.com/office/drawing/2014/main" val="4009220782"/>
                  </a:ext>
                </a:extLst>
              </a:tr>
              <a:tr h="440473">
                <a:tc>
                  <a:txBody>
                    <a:bodyPr/>
                    <a:lstStyle/>
                    <a:p>
                      <a:r>
                        <a:rPr lang="en-US" dirty="0"/>
                        <a:t>Hard Disk</a:t>
                      </a:r>
                    </a:p>
                  </a:txBody>
                  <a:tcPr/>
                </a:tc>
                <a:tc>
                  <a:txBody>
                    <a:bodyPr/>
                    <a:lstStyle/>
                    <a:p>
                      <a:r>
                        <a:rPr lang="en-US" dirty="0"/>
                        <a:t>~ 1TB</a:t>
                      </a:r>
                    </a:p>
                  </a:txBody>
                  <a:tcPr/>
                </a:tc>
                <a:tc>
                  <a:txBody>
                    <a:bodyPr/>
                    <a:lstStyle/>
                    <a:p>
                      <a:r>
                        <a:rPr lang="en-US" dirty="0"/>
                        <a:t>10 </a:t>
                      </a:r>
                      <a:r>
                        <a:rPr lang="en-US" dirty="0" err="1"/>
                        <a:t>ms</a:t>
                      </a:r>
                      <a:endParaRPr lang="en-US" dirty="0"/>
                    </a:p>
                  </a:txBody>
                  <a:tcPr/>
                </a:tc>
                <a:tc>
                  <a:txBody>
                    <a:bodyPr/>
                    <a:lstStyle/>
                    <a:p>
                      <a:r>
                        <a:rPr lang="en-US" dirty="0"/>
                        <a:t>~$0.10</a:t>
                      </a:r>
                    </a:p>
                  </a:txBody>
                  <a:tcPr/>
                </a:tc>
                <a:extLst>
                  <a:ext uri="{0D108BD9-81ED-4DB2-BD59-A6C34878D82A}">
                    <a16:rowId xmlns:a16="http://schemas.microsoft.com/office/drawing/2014/main" val="2064239876"/>
                  </a:ext>
                </a:extLst>
              </a:tr>
            </a:tbl>
          </a:graphicData>
        </a:graphic>
      </p:graphicFrame>
      <p:sp>
        <p:nvSpPr>
          <p:cNvPr id="5" name="TextBox 4">
            <a:extLst>
              <a:ext uri="{FF2B5EF4-FFF2-40B4-BE49-F238E27FC236}">
                <a16:creationId xmlns:a16="http://schemas.microsoft.com/office/drawing/2014/main" id="{6D3BD046-A31A-1941-B082-D6E2EB2D9022}"/>
              </a:ext>
            </a:extLst>
          </p:cNvPr>
          <p:cNvSpPr txBox="1"/>
          <p:nvPr/>
        </p:nvSpPr>
        <p:spPr>
          <a:xfrm>
            <a:off x="289933" y="2720898"/>
            <a:ext cx="2051824" cy="365760"/>
          </a:xfrm>
          <a:prstGeom prst="rect">
            <a:avLst/>
          </a:prstGeom>
          <a:solidFill>
            <a:schemeClr val="accent2"/>
          </a:solidFill>
          <a:ln>
            <a:solidFill>
              <a:schemeClr val="accent2">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Processor Datapath</a:t>
            </a:r>
          </a:p>
        </p:txBody>
      </p:sp>
      <p:sp>
        <p:nvSpPr>
          <p:cNvPr id="7" name="TextBox 6">
            <a:extLst>
              <a:ext uri="{FF2B5EF4-FFF2-40B4-BE49-F238E27FC236}">
                <a16:creationId xmlns:a16="http://schemas.microsoft.com/office/drawing/2014/main" id="{86FD01D2-6C8C-D54E-8464-FCEE35A2B6F6}"/>
              </a:ext>
            </a:extLst>
          </p:cNvPr>
          <p:cNvSpPr txBox="1"/>
          <p:nvPr/>
        </p:nvSpPr>
        <p:spPr>
          <a:xfrm>
            <a:off x="289933" y="3238086"/>
            <a:ext cx="2051824" cy="731520"/>
          </a:xfrm>
          <a:prstGeom prst="rect">
            <a:avLst/>
          </a:prstGeom>
          <a:solidFill>
            <a:schemeClr val="accent4">
              <a:lumMod val="75000"/>
            </a:schemeClr>
          </a:solidFill>
          <a:ln>
            <a:solidFill>
              <a:schemeClr val="accent2">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Memory Hierarchy</a:t>
            </a:r>
          </a:p>
        </p:txBody>
      </p:sp>
      <p:sp>
        <p:nvSpPr>
          <p:cNvPr id="8" name="TextBox 7">
            <a:extLst>
              <a:ext uri="{FF2B5EF4-FFF2-40B4-BE49-F238E27FC236}">
                <a16:creationId xmlns:a16="http://schemas.microsoft.com/office/drawing/2014/main" id="{CB9629E5-6E1F-CC40-BDBA-8D38CEC0C129}"/>
              </a:ext>
            </a:extLst>
          </p:cNvPr>
          <p:cNvSpPr txBox="1"/>
          <p:nvPr/>
        </p:nvSpPr>
        <p:spPr>
          <a:xfrm>
            <a:off x="289933" y="4010722"/>
            <a:ext cx="2051824" cy="914400"/>
          </a:xfrm>
          <a:prstGeom prst="rect">
            <a:avLst/>
          </a:prstGeom>
          <a:solidFill>
            <a:schemeClr val="accent3"/>
          </a:solidFill>
          <a:ln>
            <a:solidFill>
              <a:schemeClr val="accent2">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I/O Subsystems</a:t>
            </a:r>
          </a:p>
        </p:txBody>
      </p:sp>
      <p:sp>
        <p:nvSpPr>
          <p:cNvPr id="9" name="Rectangle 8">
            <a:extLst>
              <a:ext uri="{FF2B5EF4-FFF2-40B4-BE49-F238E27FC236}">
                <a16:creationId xmlns:a16="http://schemas.microsoft.com/office/drawing/2014/main" id="{994A1C3B-44AD-B74A-B3CC-F809A70B70BC}"/>
              </a:ext>
            </a:extLst>
          </p:cNvPr>
          <p:cNvSpPr/>
          <p:nvPr/>
        </p:nvSpPr>
        <p:spPr>
          <a:xfrm>
            <a:off x="4729163" y="2286000"/>
            <a:ext cx="19145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Tw Cen MT" panose="020B0602020104020603"/>
                <a:ea typeface="+mn-ea"/>
                <a:cs typeface="+mn-cs"/>
              </a:rPr>
              <a:t>Capacity</a:t>
            </a:r>
          </a:p>
        </p:txBody>
      </p:sp>
      <p:sp>
        <p:nvSpPr>
          <p:cNvPr id="10" name="Rectangle 9">
            <a:extLst>
              <a:ext uri="{FF2B5EF4-FFF2-40B4-BE49-F238E27FC236}">
                <a16:creationId xmlns:a16="http://schemas.microsoft.com/office/drawing/2014/main" id="{6AF4255E-0906-5045-AA2D-92F4E12D7899}"/>
              </a:ext>
            </a:extLst>
          </p:cNvPr>
          <p:cNvSpPr/>
          <p:nvPr/>
        </p:nvSpPr>
        <p:spPr>
          <a:xfrm>
            <a:off x="6893547" y="2286000"/>
            <a:ext cx="19145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Tw Cen MT" panose="020B0602020104020603"/>
                <a:ea typeface="+mn-ea"/>
                <a:cs typeface="+mn-cs"/>
              </a:rPr>
              <a:t>Latency</a:t>
            </a:r>
          </a:p>
        </p:txBody>
      </p:sp>
      <p:sp>
        <p:nvSpPr>
          <p:cNvPr id="11" name="Rectangle 10">
            <a:extLst>
              <a:ext uri="{FF2B5EF4-FFF2-40B4-BE49-F238E27FC236}">
                <a16:creationId xmlns:a16="http://schemas.microsoft.com/office/drawing/2014/main" id="{0355D28A-39BE-4143-9C34-D0764C367E34}"/>
              </a:ext>
            </a:extLst>
          </p:cNvPr>
          <p:cNvSpPr/>
          <p:nvPr/>
        </p:nvSpPr>
        <p:spPr>
          <a:xfrm>
            <a:off x="9031094" y="2300287"/>
            <a:ext cx="19145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Tw Cen MT" panose="020B0602020104020603"/>
                <a:ea typeface="+mn-ea"/>
                <a:cs typeface="+mn-cs"/>
              </a:rPr>
              <a:t>Cost/GB</a:t>
            </a:r>
          </a:p>
        </p:txBody>
      </p:sp>
      <p:sp>
        <p:nvSpPr>
          <p:cNvPr id="12" name="Rectangle 11">
            <a:extLst>
              <a:ext uri="{FF2B5EF4-FFF2-40B4-BE49-F238E27FC236}">
                <a16:creationId xmlns:a16="http://schemas.microsoft.com/office/drawing/2014/main" id="{5609FF4F-EFC0-1544-9FDF-B01AF06A04B0}"/>
              </a:ext>
            </a:extLst>
          </p:cNvPr>
          <p:cNvSpPr/>
          <p:nvPr/>
        </p:nvSpPr>
        <p:spPr>
          <a:xfrm>
            <a:off x="2564779" y="2746615"/>
            <a:ext cx="19145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Registers</a:t>
            </a:r>
          </a:p>
        </p:txBody>
      </p:sp>
      <p:sp>
        <p:nvSpPr>
          <p:cNvPr id="13" name="Rectangle 12">
            <a:extLst>
              <a:ext uri="{FF2B5EF4-FFF2-40B4-BE49-F238E27FC236}">
                <a16:creationId xmlns:a16="http://schemas.microsoft.com/office/drawing/2014/main" id="{889A4F36-4D88-D141-A03E-B911A8E81C36}"/>
              </a:ext>
            </a:extLst>
          </p:cNvPr>
          <p:cNvSpPr/>
          <p:nvPr/>
        </p:nvSpPr>
        <p:spPr>
          <a:xfrm>
            <a:off x="2564779" y="3207231"/>
            <a:ext cx="19145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SRAM</a:t>
            </a:r>
          </a:p>
        </p:txBody>
      </p:sp>
      <p:sp>
        <p:nvSpPr>
          <p:cNvPr id="14" name="Rectangle 13">
            <a:extLst>
              <a:ext uri="{FF2B5EF4-FFF2-40B4-BE49-F238E27FC236}">
                <a16:creationId xmlns:a16="http://schemas.microsoft.com/office/drawing/2014/main" id="{7C61F8BE-9080-E544-851C-495E7ED24FB1}"/>
              </a:ext>
            </a:extLst>
          </p:cNvPr>
          <p:cNvSpPr/>
          <p:nvPr/>
        </p:nvSpPr>
        <p:spPr>
          <a:xfrm>
            <a:off x="2564779" y="3656974"/>
            <a:ext cx="19145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DRAM</a:t>
            </a:r>
          </a:p>
        </p:txBody>
      </p:sp>
      <p:sp>
        <p:nvSpPr>
          <p:cNvPr id="15" name="Rectangle 14">
            <a:extLst>
              <a:ext uri="{FF2B5EF4-FFF2-40B4-BE49-F238E27FC236}">
                <a16:creationId xmlns:a16="http://schemas.microsoft.com/office/drawing/2014/main" id="{D6B3A2DD-1BA9-E146-BE69-9783E1BB244A}"/>
              </a:ext>
            </a:extLst>
          </p:cNvPr>
          <p:cNvSpPr/>
          <p:nvPr/>
        </p:nvSpPr>
        <p:spPr>
          <a:xfrm>
            <a:off x="2564779" y="4105368"/>
            <a:ext cx="19145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Flash*</a:t>
            </a:r>
          </a:p>
        </p:txBody>
      </p:sp>
      <p:sp>
        <p:nvSpPr>
          <p:cNvPr id="16" name="Rectangle 15">
            <a:extLst>
              <a:ext uri="{FF2B5EF4-FFF2-40B4-BE49-F238E27FC236}">
                <a16:creationId xmlns:a16="http://schemas.microsoft.com/office/drawing/2014/main" id="{A6AF9DD1-0A58-214A-82D3-16C4E4B1CA31}"/>
              </a:ext>
            </a:extLst>
          </p:cNvPr>
          <p:cNvSpPr/>
          <p:nvPr/>
        </p:nvSpPr>
        <p:spPr>
          <a:xfrm>
            <a:off x="2564779" y="4558863"/>
            <a:ext cx="19145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Hard Disk*</a:t>
            </a:r>
          </a:p>
        </p:txBody>
      </p:sp>
      <p:sp>
        <p:nvSpPr>
          <p:cNvPr id="17" name="TextBox 16">
            <a:extLst>
              <a:ext uri="{FF2B5EF4-FFF2-40B4-BE49-F238E27FC236}">
                <a16:creationId xmlns:a16="http://schemas.microsoft.com/office/drawing/2014/main" id="{9C63E5F4-EDA9-2346-BA38-F79FFA133C08}"/>
              </a:ext>
            </a:extLst>
          </p:cNvPr>
          <p:cNvSpPr txBox="1"/>
          <p:nvPr/>
        </p:nvSpPr>
        <p:spPr>
          <a:xfrm>
            <a:off x="2700338" y="5389453"/>
            <a:ext cx="458628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*non-volatile memory = retains contents when power is off</a:t>
            </a:r>
          </a:p>
        </p:txBody>
      </p:sp>
    </p:spTree>
    <p:extLst>
      <p:ext uri="{BB962C8B-B14F-4D97-AF65-F5344CB8AC3E}">
        <p14:creationId xmlns:p14="http://schemas.microsoft.com/office/powerpoint/2010/main" val="203712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 calcmode="lin" valueType="num">
                                      <p:cBhvr additive="base">
                                        <p:cTn id="1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 calcmode="lin" valueType="num">
                                      <p:cBhvr additive="base">
                                        <p:cTn id="2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 calcmode="lin" valueType="num">
                                      <p:cBhvr additive="base">
                                        <p:cTn id="31"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 calcmode="lin" valueType="num">
                                      <p:cBhvr additive="base">
                                        <p:cTn id="3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 calcmode="lin" valueType="num">
                                      <p:cBhvr additive="base">
                                        <p:cTn id="43"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 calcmode="lin" valueType="num">
                                      <p:cBhvr additive="base">
                                        <p:cTn id="49"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additive="base">
                                        <p:cTn id="73" dur="500" fill="hold"/>
                                        <p:tgtEl>
                                          <p:spTgt spid="17"/>
                                        </p:tgtEl>
                                        <p:attrNameLst>
                                          <p:attrName>ppt_x</p:attrName>
                                        </p:attrNameLst>
                                      </p:cBhvr>
                                      <p:tavLst>
                                        <p:tav tm="0">
                                          <p:val>
                                            <p:strVal val="#ppt_x"/>
                                          </p:val>
                                        </p:tav>
                                        <p:tav tm="100000">
                                          <p:val>
                                            <p:strVal val="#ppt_x"/>
                                          </p:val>
                                        </p:tav>
                                      </p:tavLst>
                                    </p:anim>
                                    <p:anim calcmode="lin" valueType="num">
                                      <p:cBhvr additive="base">
                                        <p:cTn id="7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88F0E-1496-A645-85AE-63635DB984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56A729-4D1D-7C47-8115-C0FFC2D37709}"/>
              </a:ext>
            </a:extLst>
          </p:cNvPr>
          <p:cNvSpPr>
            <a:spLocks noGrp="1"/>
          </p:cNvSpPr>
          <p:nvPr>
            <p:ph idx="1"/>
          </p:nvPr>
        </p:nvSpPr>
        <p:spPr/>
        <p:txBody>
          <a:bodyPr/>
          <a:lstStyle/>
          <a:p>
            <a:r>
              <a:rPr lang="en-US" dirty="0"/>
              <a:t>If the data your program needs are stored in a CPU register, then they can be accessed in 0 cycles during the execution of the instruction. If stored in a cache, 4 to 75 cycles. If stored in main memory, hundreds of cycles. And if stored in disk, </a:t>
            </a:r>
            <a:r>
              <a:rPr lang="en-US" dirty="0">
                <a:solidFill>
                  <a:schemeClr val="accent3"/>
                </a:solidFill>
              </a:rPr>
              <a:t>tens of millions of cycles</a:t>
            </a:r>
            <a:r>
              <a:rPr lang="en-US" dirty="0"/>
              <a:t>! </a:t>
            </a:r>
          </a:p>
          <a:p>
            <a:endParaRPr lang="en-US" dirty="0"/>
          </a:p>
        </p:txBody>
      </p:sp>
    </p:spTree>
    <p:extLst>
      <p:ext uri="{BB962C8B-B14F-4D97-AF65-F5344CB8AC3E}">
        <p14:creationId xmlns:p14="http://schemas.microsoft.com/office/powerpoint/2010/main" val="42942800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1585913" y="247650"/>
            <a:ext cx="8716962" cy="782638"/>
          </a:xfrm>
        </p:spPr>
        <p:txBody>
          <a:bodyPr>
            <a:normAutofit fontScale="90000"/>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latin typeface="Arial"/>
                <a:cs typeface="Arial"/>
              </a:rPr>
              <a:t>Example Memory </a:t>
            </a:r>
            <a:br>
              <a:rPr lang="en-GB" dirty="0">
                <a:latin typeface="Arial"/>
                <a:cs typeface="Arial"/>
              </a:rPr>
            </a:br>
            <a:r>
              <a:rPr lang="en-GB" dirty="0">
                <a:latin typeface="Arial"/>
                <a:cs typeface="Arial"/>
              </a:rPr>
              <a:t>     Hierarchy</a:t>
            </a:r>
          </a:p>
        </p:txBody>
      </p:sp>
      <p:sp>
        <p:nvSpPr>
          <p:cNvPr id="151" name="AutoShape 195"/>
          <p:cNvSpPr>
            <a:spLocks noChangeAspect="1" noChangeArrowheads="1"/>
          </p:cNvSpPr>
          <p:nvPr/>
        </p:nvSpPr>
        <p:spPr bwMode="auto">
          <a:xfrm>
            <a:off x="2076450" y="342901"/>
            <a:ext cx="6902450" cy="6456363"/>
          </a:xfrm>
          <a:prstGeom prst="triangle">
            <a:avLst>
              <a:gd name="adj" fmla="val 50000"/>
            </a:avLst>
          </a:prstGeom>
          <a:gradFill flip="none" rotWithShape="1">
            <a:gsLst>
              <a:gs pos="0">
                <a:schemeClr val="accent6">
                  <a:lumMod val="20000"/>
                  <a:lumOff val="80000"/>
                  <a:alpha val="7000"/>
                </a:schemeClr>
              </a:gs>
              <a:gs pos="100000">
                <a:schemeClr val="accent6">
                  <a:lumMod val="20000"/>
                  <a:lumOff val="80000"/>
                </a:schemeClr>
              </a:gs>
            </a:gsLst>
            <a:lin ang="16140000" scaled="0"/>
            <a:tileRect/>
          </a:gradFill>
          <a:ln w="12700">
            <a:solidFill>
              <a:srgbClr val="000000"/>
            </a:solidFill>
            <a:miter lim="800000"/>
            <a:headEnd/>
            <a:tailEnd/>
          </a:ln>
          <a:effectLst/>
        </p:spPr>
        <p:txBody>
          <a:bodyPr wrap="none" anchor="ctr"/>
          <a:lstStyle/>
          <a:p>
            <a:pPr>
              <a:defRPr/>
            </a:pPr>
            <a:endParaRPr lang="en-US" kern="0">
              <a:solidFill>
                <a:sysClr val="windowText" lastClr="000000"/>
              </a:solidFill>
              <a:latin typeface="Arial"/>
              <a:cs typeface="Arial"/>
            </a:endParaRPr>
          </a:p>
        </p:txBody>
      </p:sp>
      <p:sp>
        <p:nvSpPr>
          <p:cNvPr id="152" name="Text Box 196"/>
          <p:cNvSpPr txBox="1">
            <a:spLocks noChangeAspect="1" noChangeArrowheads="1"/>
          </p:cNvSpPr>
          <p:nvPr/>
        </p:nvSpPr>
        <p:spPr bwMode="auto">
          <a:xfrm>
            <a:off x="5218391" y="834509"/>
            <a:ext cx="723538"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kern="0" dirty="0" err="1">
                <a:solidFill>
                  <a:sysClr val="windowText" lastClr="000000"/>
                </a:solidFill>
                <a:latin typeface="Arial"/>
                <a:cs typeface="Arial"/>
              </a:rPr>
              <a:t>Regs</a:t>
            </a:r>
            <a:endParaRPr lang="en-US" kern="0" dirty="0">
              <a:solidFill>
                <a:sysClr val="windowText" lastClr="000000"/>
              </a:solidFill>
              <a:latin typeface="Arial"/>
              <a:cs typeface="Arial"/>
            </a:endParaRPr>
          </a:p>
        </p:txBody>
      </p:sp>
      <p:sp>
        <p:nvSpPr>
          <p:cNvPr id="153" name="Text Box 198"/>
          <p:cNvSpPr txBox="1">
            <a:spLocks noChangeAspect="1" noChangeArrowheads="1"/>
          </p:cNvSpPr>
          <p:nvPr/>
        </p:nvSpPr>
        <p:spPr bwMode="auto">
          <a:xfrm>
            <a:off x="4987691" y="1283386"/>
            <a:ext cx="1184940" cy="6463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kern="0">
                <a:solidFill>
                  <a:sysClr val="windowText" lastClr="000000"/>
                </a:solidFill>
                <a:latin typeface="Arial"/>
                <a:cs typeface="Arial"/>
              </a:rPr>
              <a:t>L1 cache </a:t>
            </a:r>
          </a:p>
          <a:p>
            <a:pPr algn="ctr">
              <a:defRPr/>
            </a:pPr>
            <a:r>
              <a:rPr lang="en-US" kern="0">
                <a:solidFill>
                  <a:sysClr val="windowText" lastClr="000000"/>
                </a:solidFill>
                <a:latin typeface="Arial"/>
                <a:cs typeface="Arial"/>
              </a:rPr>
              <a:t>(SRAM)</a:t>
            </a:r>
          </a:p>
        </p:txBody>
      </p:sp>
      <p:sp>
        <p:nvSpPr>
          <p:cNvPr id="154" name="Text Box 199"/>
          <p:cNvSpPr txBox="1">
            <a:spLocks noChangeAspect="1" noChangeArrowheads="1"/>
          </p:cNvSpPr>
          <p:nvPr/>
        </p:nvSpPr>
        <p:spPr bwMode="auto">
          <a:xfrm>
            <a:off x="4788794" y="3821798"/>
            <a:ext cx="1582735" cy="6463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kern="0" dirty="0">
                <a:solidFill>
                  <a:sysClr val="windowText" lastClr="000000"/>
                </a:solidFill>
                <a:latin typeface="Arial"/>
                <a:cs typeface="Arial"/>
              </a:rPr>
              <a:t>Main memory</a:t>
            </a:r>
          </a:p>
          <a:p>
            <a:pPr algn="ctr">
              <a:defRPr/>
            </a:pPr>
            <a:r>
              <a:rPr lang="en-US" kern="0" dirty="0">
                <a:solidFill>
                  <a:sysClr val="windowText" lastClr="000000"/>
                </a:solidFill>
                <a:latin typeface="Arial"/>
                <a:cs typeface="Arial"/>
              </a:rPr>
              <a:t>(DRAM)</a:t>
            </a:r>
          </a:p>
        </p:txBody>
      </p:sp>
      <p:sp>
        <p:nvSpPr>
          <p:cNvPr id="155" name="Text Box 200"/>
          <p:cNvSpPr txBox="1">
            <a:spLocks noChangeAspect="1" noChangeArrowheads="1"/>
          </p:cNvSpPr>
          <p:nvPr/>
        </p:nvSpPr>
        <p:spPr bwMode="auto">
          <a:xfrm>
            <a:off x="4230309" y="4847323"/>
            <a:ext cx="2699702" cy="6463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kern="0" dirty="0">
                <a:solidFill>
                  <a:sysClr val="windowText" lastClr="000000"/>
                </a:solidFill>
                <a:latin typeface="Arial"/>
                <a:cs typeface="Arial"/>
              </a:rPr>
              <a:t>Local secondary storage</a:t>
            </a:r>
          </a:p>
          <a:p>
            <a:pPr algn="ctr">
              <a:defRPr/>
            </a:pPr>
            <a:r>
              <a:rPr lang="en-US" kern="0" dirty="0">
                <a:solidFill>
                  <a:sysClr val="windowText" lastClr="000000"/>
                </a:solidFill>
                <a:latin typeface="Arial"/>
                <a:cs typeface="Arial"/>
              </a:rPr>
              <a:t>(local disks)</a:t>
            </a:r>
          </a:p>
        </p:txBody>
      </p:sp>
      <p:sp>
        <p:nvSpPr>
          <p:cNvPr id="156" name="Line 203"/>
          <p:cNvSpPr>
            <a:spLocks noChangeAspect="1" noChangeShapeType="1"/>
          </p:cNvSpPr>
          <p:nvPr/>
        </p:nvSpPr>
        <p:spPr bwMode="auto">
          <a:xfrm>
            <a:off x="5037139" y="1265238"/>
            <a:ext cx="981075"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kern="0">
              <a:solidFill>
                <a:sysClr val="windowText" lastClr="000000"/>
              </a:solidFill>
              <a:latin typeface="Arial"/>
              <a:cs typeface="Arial"/>
            </a:endParaRPr>
          </a:p>
        </p:txBody>
      </p:sp>
      <p:sp>
        <p:nvSpPr>
          <p:cNvPr id="157" name="Line 204"/>
          <p:cNvSpPr>
            <a:spLocks noChangeAspect="1" noChangeShapeType="1"/>
          </p:cNvSpPr>
          <p:nvPr/>
        </p:nvSpPr>
        <p:spPr bwMode="auto">
          <a:xfrm>
            <a:off x="4686300" y="1903413"/>
            <a:ext cx="1671638"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kern="0">
              <a:solidFill>
                <a:sysClr val="windowText" lastClr="000000"/>
              </a:solidFill>
              <a:latin typeface="Arial"/>
              <a:cs typeface="Arial"/>
            </a:endParaRPr>
          </a:p>
        </p:txBody>
      </p:sp>
      <p:sp>
        <p:nvSpPr>
          <p:cNvPr id="158" name="Line 205"/>
          <p:cNvSpPr>
            <a:spLocks noChangeAspect="1" noChangeShapeType="1"/>
          </p:cNvSpPr>
          <p:nvPr/>
        </p:nvSpPr>
        <p:spPr bwMode="auto">
          <a:xfrm>
            <a:off x="4303714" y="2655888"/>
            <a:ext cx="2447925"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kern="0">
              <a:solidFill>
                <a:sysClr val="windowText" lastClr="000000"/>
              </a:solidFill>
              <a:latin typeface="Arial"/>
              <a:cs typeface="Arial"/>
            </a:endParaRPr>
          </a:p>
        </p:txBody>
      </p:sp>
      <p:sp>
        <p:nvSpPr>
          <p:cNvPr id="159" name="Line 222"/>
          <p:cNvSpPr>
            <a:spLocks noChangeAspect="1" noChangeShapeType="1"/>
          </p:cNvSpPr>
          <p:nvPr/>
        </p:nvSpPr>
        <p:spPr bwMode="auto">
          <a:xfrm>
            <a:off x="1600200" y="3473450"/>
            <a:ext cx="0" cy="2344738"/>
          </a:xfrm>
          <a:prstGeom prst="line">
            <a:avLst/>
          </a:prstGeom>
          <a:noFill/>
          <a:ln w="38100">
            <a:solidFill>
              <a:schemeClr val="accent6">
                <a:lumMod val="75000"/>
              </a:schemeClr>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kern="0">
              <a:solidFill>
                <a:sysClr val="windowText" lastClr="000000"/>
              </a:solidFill>
              <a:latin typeface="Arial"/>
              <a:cs typeface="Arial"/>
            </a:endParaRPr>
          </a:p>
        </p:txBody>
      </p:sp>
      <p:sp>
        <p:nvSpPr>
          <p:cNvPr id="160" name="Text Box 223"/>
          <p:cNvSpPr txBox="1">
            <a:spLocks noChangeAspect="1" noChangeArrowheads="1"/>
          </p:cNvSpPr>
          <p:nvPr/>
        </p:nvSpPr>
        <p:spPr bwMode="auto">
          <a:xfrm>
            <a:off x="1647826" y="3625166"/>
            <a:ext cx="1062711" cy="181588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US" sz="1600" kern="0" dirty="0">
                <a:solidFill>
                  <a:sysClr val="windowText" lastClr="000000"/>
                </a:solidFill>
                <a:latin typeface="Arial"/>
                <a:cs typeface="Arial"/>
              </a:rPr>
              <a:t>Larger,  </a:t>
            </a:r>
          </a:p>
          <a:p>
            <a:pPr>
              <a:defRPr/>
            </a:pPr>
            <a:r>
              <a:rPr lang="en-US" sz="1600" kern="0" dirty="0">
                <a:solidFill>
                  <a:sysClr val="windowText" lastClr="000000"/>
                </a:solidFill>
                <a:latin typeface="Arial"/>
                <a:cs typeface="Arial"/>
              </a:rPr>
              <a:t>slower, </a:t>
            </a:r>
          </a:p>
          <a:p>
            <a:pPr>
              <a:defRPr/>
            </a:pPr>
            <a:r>
              <a:rPr lang="en-US" sz="1600" kern="0" dirty="0">
                <a:solidFill>
                  <a:sysClr val="windowText" lastClr="000000"/>
                </a:solidFill>
                <a:latin typeface="Arial"/>
                <a:cs typeface="Arial"/>
              </a:rPr>
              <a:t>and </a:t>
            </a:r>
          </a:p>
          <a:p>
            <a:pPr>
              <a:defRPr/>
            </a:pPr>
            <a:r>
              <a:rPr lang="en-US" sz="1600" kern="0" dirty="0">
                <a:solidFill>
                  <a:sysClr val="windowText" lastClr="000000"/>
                </a:solidFill>
                <a:latin typeface="Arial"/>
                <a:cs typeface="Arial"/>
              </a:rPr>
              <a:t>cheaper </a:t>
            </a:r>
          </a:p>
          <a:p>
            <a:pPr>
              <a:defRPr/>
            </a:pPr>
            <a:r>
              <a:rPr lang="en-US" sz="1600" kern="0" dirty="0">
                <a:solidFill>
                  <a:sysClr val="windowText" lastClr="000000"/>
                </a:solidFill>
                <a:latin typeface="Arial"/>
                <a:cs typeface="Arial"/>
              </a:rPr>
              <a:t>(per byte)</a:t>
            </a:r>
          </a:p>
          <a:p>
            <a:pPr>
              <a:defRPr/>
            </a:pPr>
            <a:r>
              <a:rPr lang="en-US" sz="1600" kern="0" dirty="0">
                <a:solidFill>
                  <a:sysClr val="windowText" lastClr="000000"/>
                </a:solidFill>
                <a:latin typeface="Arial"/>
                <a:cs typeface="Arial"/>
              </a:rPr>
              <a:t>storage</a:t>
            </a:r>
          </a:p>
          <a:p>
            <a:pPr>
              <a:defRPr/>
            </a:pPr>
            <a:r>
              <a:rPr lang="en-US" sz="1600" kern="0" dirty="0">
                <a:solidFill>
                  <a:sysClr val="windowText" lastClr="000000"/>
                </a:solidFill>
                <a:latin typeface="Arial"/>
                <a:cs typeface="Arial"/>
              </a:rPr>
              <a:t>devices</a:t>
            </a:r>
          </a:p>
        </p:txBody>
      </p:sp>
      <p:sp>
        <p:nvSpPr>
          <p:cNvPr id="161" name="Line 224"/>
          <p:cNvSpPr>
            <a:spLocks noChangeAspect="1" noChangeShapeType="1"/>
          </p:cNvSpPr>
          <p:nvPr/>
        </p:nvSpPr>
        <p:spPr bwMode="auto">
          <a:xfrm>
            <a:off x="3779839" y="3586163"/>
            <a:ext cx="3475037"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kern="0">
              <a:solidFill>
                <a:sysClr val="windowText" lastClr="000000"/>
              </a:solidFill>
              <a:latin typeface="Arial"/>
              <a:cs typeface="Arial"/>
            </a:endParaRPr>
          </a:p>
        </p:txBody>
      </p:sp>
      <p:sp>
        <p:nvSpPr>
          <p:cNvPr id="162" name="Text Box 225"/>
          <p:cNvSpPr txBox="1">
            <a:spLocks noChangeAspect="1" noChangeArrowheads="1"/>
          </p:cNvSpPr>
          <p:nvPr/>
        </p:nvSpPr>
        <p:spPr bwMode="auto">
          <a:xfrm>
            <a:off x="4102100" y="5947461"/>
            <a:ext cx="2956120" cy="6463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kern="0" dirty="0">
                <a:solidFill>
                  <a:sysClr val="windowText" lastClr="000000"/>
                </a:solidFill>
                <a:latin typeface="Arial"/>
                <a:cs typeface="Arial"/>
              </a:rPr>
              <a:t>Remote secondary storage</a:t>
            </a:r>
          </a:p>
          <a:p>
            <a:pPr algn="ctr">
              <a:defRPr/>
            </a:pPr>
            <a:r>
              <a:rPr lang="en-US" kern="0" dirty="0">
                <a:solidFill>
                  <a:sysClr val="windowText" lastClr="000000"/>
                </a:solidFill>
                <a:latin typeface="Arial"/>
                <a:cs typeface="Arial"/>
              </a:rPr>
              <a:t>(e.g., Web servers)</a:t>
            </a:r>
          </a:p>
        </p:txBody>
      </p:sp>
      <p:sp>
        <p:nvSpPr>
          <p:cNvPr id="165" name="Text Box 227"/>
          <p:cNvSpPr txBox="1">
            <a:spLocks noChangeAspect="1" noChangeArrowheads="1"/>
          </p:cNvSpPr>
          <p:nvPr/>
        </p:nvSpPr>
        <p:spPr bwMode="auto">
          <a:xfrm>
            <a:off x="8597306" y="5375119"/>
            <a:ext cx="2062758" cy="73852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r>
              <a:rPr lang="en-US" sz="1400" kern="0" dirty="0">
                <a:solidFill>
                  <a:srgbClr val="FF0000"/>
                </a:solidFill>
                <a:latin typeface="Arial"/>
                <a:cs typeface="Arial"/>
              </a:rPr>
              <a:t>Local disks hold files retrieved from disks </a:t>
            </a:r>
          </a:p>
          <a:p>
            <a:pPr>
              <a:defRPr/>
            </a:pPr>
            <a:r>
              <a:rPr lang="en-US" sz="1400" kern="0" dirty="0">
                <a:solidFill>
                  <a:srgbClr val="FF0000"/>
                </a:solidFill>
                <a:latin typeface="Arial"/>
                <a:cs typeface="Arial"/>
              </a:rPr>
              <a:t>on remote servers</a:t>
            </a:r>
          </a:p>
        </p:txBody>
      </p:sp>
      <p:sp>
        <p:nvSpPr>
          <p:cNvPr id="166" name="Line 235"/>
          <p:cNvSpPr>
            <a:spLocks noChangeAspect="1" noChangeShapeType="1"/>
          </p:cNvSpPr>
          <p:nvPr/>
        </p:nvSpPr>
        <p:spPr bwMode="auto">
          <a:xfrm>
            <a:off x="3232151" y="4632325"/>
            <a:ext cx="4576763"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kern="0">
              <a:solidFill>
                <a:sysClr val="windowText" lastClr="000000"/>
              </a:solidFill>
              <a:latin typeface="Arial"/>
              <a:cs typeface="Arial"/>
            </a:endParaRPr>
          </a:p>
        </p:txBody>
      </p:sp>
      <p:sp>
        <p:nvSpPr>
          <p:cNvPr id="167" name="Text Box 236"/>
          <p:cNvSpPr txBox="1">
            <a:spLocks noChangeAspect="1" noChangeArrowheads="1"/>
          </p:cNvSpPr>
          <p:nvPr/>
        </p:nvSpPr>
        <p:spPr bwMode="auto">
          <a:xfrm>
            <a:off x="4987691" y="1948548"/>
            <a:ext cx="1184940" cy="6463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kern="0" dirty="0">
                <a:solidFill>
                  <a:sysClr val="windowText" lastClr="000000"/>
                </a:solidFill>
                <a:latin typeface="Arial"/>
                <a:cs typeface="Arial"/>
              </a:rPr>
              <a:t>L2 cache </a:t>
            </a:r>
          </a:p>
          <a:p>
            <a:pPr algn="ctr">
              <a:defRPr/>
            </a:pPr>
            <a:r>
              <a:rPr lang="en-US" kern="0" dirty="0">
                <a:solidFill>
                  <a:sysClr val="windowText" lastClr="000000"/>
                </a:solidFill>
                <a:latin typeface="Arial"/>
                <a:cs typeface="Arial"/>
              </a:rPr>
              <a:t>(SRAM)</a:t>
            </a:r>
          </a:p>
        </p:txBody>
      </p:sp>
      <p:sp>
        <p:nvSpPr>
          <p:cNvPr id="169" name="Text Box 243"/>
          <p:cNvSpPr txBox="1">
            <a:spLocks noChangeAspect="1" noChangeArrowheads="1"/>
          </p:cNvSpPr>
          <p:nvPr/>
        </p:nvSpPr>
        <p:spPr bwMode="auto">
          <a:xfrm>
            <a:off x="6486526" y="1641477"/>
            <a:ext cx="2838450" cy="523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r>
              <a:rPr lang="en-US" sz="1400" kern="0" dirty="0">
                <a:solidFill>
                  <a:srgbClr val="FF0000"/>
                </a:solidFill>
                <a:latin typeface="Arial"/>
                <a:cs typeface="Arial"/>
              </a:rPr>
              <a:t>L1 cache holds cache lines retrieved from the L2 cache.</a:t>
            </a:r>
          </a:p>
        </p:txBody>
      </p:sp>
      <p:sp>
        <p:nvSpPr>
          <p:cNvPr id="171" name="Text Box 233"/>
          <p:cNvSpPr txBox="1">
            <a:spLocks noChangeAspect="1" noChangeArrowheads="1"/>
          </p:cNvSpPr>
          <p:nvPr/>
        </p:nvSpPr>
        <p:spPr bwMode="auto">
          <a:xfrm>
            <a:off x="6097588" y="973465"/>
            <a:ext cx="2919412" cy="52322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r>
              <a:rPr lang="en-US" sz="1400" kern="0" dirty="0">
                <a:solidFill>
                  <a:srgbClr val="FF0000"/>
                </a:solidFill>
                <a:latin typeface="Arial"/>
                <a:cs typeface="Arial"/>
              </a:rPr>
              <a:t>CPU registers hold words retrieved from </a:t>
            </a:r>
            <a:r>
              <a:rPr lang="en-US" sz="1400" kern="0" dirty="0" err="1">
                <a:solidFill>
                  <a:srgbClr val="FF0000"/>
                </a:solidFill>
                <a:latin typeface="Arial"/>
                <a:cs typeface="Arial"/>
              </a:rPr>
              <a:t>th</a:t>
            </a:r>
            <a:r>
              <a:rPr lang="en-US" sz="1400" kern="0" dirty="0">
                <a:solidFill>
                  <a:srgbClr val="FF0000"/>
                </a:solidFill>
                <a:latin typeface="Arial"/>
                <a:cs typeface="Arial"/>
              </a:rPr>
              <a:t>e L1 cache.</a:t>
            </a:r>
          </a:p>
        </p:txBody>
      </p:sp>
      <p:sp>
        <p:nvSpPr>
          <p:cNvPr id="174" name="Text Box 231"/>
          <p:cNvSpPr txBox="1">
            <a:spLocks noChangeAspect="1" noChangeArrowheads="1"/>
          </p:cNvSpPr>
          <p:nvPr/>
        </p:nvSpPr>
        <p:spPr bwMode="auto">
          <a:xfrm>
            <a:off x="6889751" y="2403474"/>
            <a:ext cx="2628900" cy="523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r>
              <a:rPr lang="en-US" sz="1400" kern="0" dirty="0">
                <a:solidFill>
                  <a:srgbClr val="FF0000"/>
                </a:solidFill>
                <a:latin typeface="Arial"/>
                <a:cs typeface="Arial"/>
              </a:rPr>
              <a:t>L2 cache holds cache lines</a:t>
            </a:r>
          </a:p>
          <a:p>
            <a:pPr>
              <a:defRPr/>
            </a:pPr>
            <a:r>
              <a:rPr lang="en-US" sz="1400" kern="0" dirty="0">
                <a:solidFill>
                  <a:srgbClr val="FF0000"/>
                </a:solidFill>
                <a:latin typeface="Arial"/>
                <a:cs typeface="Arial"/>
              </a:rPr>
              <a:t> retrieved from L3 cache</a:t>
            </a:r>
          </a:p>
        </p:txBody>
      </p:sp>
      <p:sp>
        <p:nvSpPr>
          <p:cNvPr id="176" name="Text Box 247"/>
          <p:cNvSpPr txBox="1">
            <a:spLocks noChangeAspect="1" noChangeArrowheads="1"/>
          </p:cNvSpPr>
          <p:nvPr/>
        </p:nvSpPr>
        <p:spPr bwMode="auto">
          <a:xfrm>
            <a:off x="4759326" y="644009"/>
            <a:ext cx="50526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US" kern="0" dirty="0">
                <a:solidFill>
                  <a:srgbClr val="70AD47">
                    <a:lumMod val="75000"/>
                  </a:srgbClr>
                </a:solidFill>
                <a:latin typeface="Arial"/>
                <a:cs typeface="Arial"/>
              </a:rPr>
              <a:t>L0:</a:t>
            </a:r>
          </a:p>
        </p:txBody>
      </p:sp>
      <p:sp>
        <p:nvSpPr>
          <p:cNvPr id="177" name="Text Box 248"/>
          <p:cNvSpPr txBox="1">
            <a:spLocks noChangeAspect="1" noChangeArrowheads="1"/>
          </p:cNvSpPr>
          <p:nvPr/>
        </p:nvSpPr>
        <p:spPr bwMode="auto">
          <a:xfrm>
            <a:off x="4391026" y="1353622"/>
            <a:ext cx="50526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US" kern="0" dirty="0">
                <a:solidFill>
                  <a:srgbClr val="70AD47">
                    <a:lumMod val="75000"/>
                  </a:srgbClr>
                </a:solidFill>
                <a:latin typeface="Arial"/>
                <a:cs typeface="Arial"/>
              </a:rPr>
              <a:t>L1:</a:t>
            </a:r>
          </a:p>
        </p:txBody>
      </p:sp>
      <p:sp>
        <p:nvSpPr>
          <p:cNvPr id="178" name="Text Box 249"/>
          <p:cNvSpPr txBox="1">
            <a:spLocks noChangeAspect="1" noChangeArrowheads="1"/>
          </p:cNvSpPr>
          <p:nvPr/>
        </p:nvSpPr>
        <p:spPr bwMode="auto">
          <a:xfrm>
            <a:off x="4010026" y="2041009"/>
            <a:ext cx="50526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US" kern="0">
                <a:solidFill>
                  <a:srgbClr val="70AD47">
                    <a:lumMod val="75000"/>
                  </a:srgbClr>
                </a:solidFill>
                <a:latin typeface="Arial"/>
                <a:cs typeface="Arial"/>
              </a:rPr>
              <a:t>L2:</a:t>
            </a:r>
          </a:p>
        </p:txBody>
      </p:sp>
      <p:sp>
        <p:nvSpPr>
          <p:cNvPr id="179" name="Text Box 250"/>
          <p:cNvSpPr txBox="1">
            <a:spLocks noChangeAspect="1" noChangeArrowheads="1"/>
          </p:cNvSpPr>
          <p:nvPr/>
        </p:nvSpPr>
        <p:spPr bwMode="auto">
          <a:xfrm>
            <a:off x="3603626" y="2796659"/>
            <a:ext cx="50526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US" kern="0">
                <a:solidFill>
                  <a:srgbClr val="70AD47">
                    <a:lumMod val="75000"/>
                  </a:srgbClr>
                </a:solidFill>
                <a:latin typeface="Arial"/>
                <a:cs typeface="Arial"/>
              </a:rPr>
              <a:t>L3:</a:t>
            </a:r>
          </a:p>
        </p:txBody>
      </p:sp>
      <p:sp>
        <p:nvSpPr>
          <p:cNvPr id="180" name="Text Box 251"/>
          <p:cNvSpPr txBox="1">
            <a:spLocks noChangeAspect="1" noChangeArrowheads="1"/>
          </p:cNvSpPr>
          <p:nvPr/>
        </p:nvSpPr>
        <p:spPr bwMode="auto">
          <a:xfrm>
            <a:off x="3078164" y="3795197"/>
            <a:ext cx="50526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US" kern="0">
                <a:solidFill>
                  <a:srgbClr val="70AD47">
                    <a:lumMod val="75000"/>
                  </a:srgbClr>
                </a:solidFill>
                <a:latin typeface="Arial"/>
                <a:cs typeface="Arial"/>
              </a:rPr>
              <a:t>L4:</a:t>
            </a:r>
          </a:p>
        </p:txBody>
      </p:sp>
      <p:sp>
        <p:nvSpPr>
          <p:cNvPr id="181" name="Text Box 252"/>
          <p:cNvSpPr txBox="1">
            <a:spLocks noChangeAspect="1" noChangeArrowheads="1"/>
          </p:cNvSpPr>
          <p:nvPr/>
        </p:nvSpPr>
        <p:spPr bwMode="auto">
          <a:xfrm>
            <a:off x="2457451" y="4912797"/>
            <a:ext cx="50526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US" kern="0">
                <a:solidFill>
                  <a:srgbClr val="70AD47">
                    <a:lumMod val="75000"/>
                  </a:srgbClr>
                </a:solidFill>
                <a:latin typeface="Arial"/>
                <a:cs typeface="Arial"/>
              </a:rPr>
              <a:t>L5:</a:t>
            </a:r>
          </a:p>
        </p:txBody>
      </p:sp>
      <p:sp>
        <p:nvSpPr>
          <p:cNvPr id="182" name="Text Box 289"/>
          <p:cNvSpPr txBox="1">
            <a:spLocks noChangeAspect="1" noChangeArrowheads="1"/>
          </p:cNvSpPr>
          <p:nvPr/>
        </p:nvSpPr>
        <p:spPr bwMode="auto">
          <a:xfrm>
            <a:off x="1654176" y="1137553"/>
            <a:ext cx="1062711" cy="181588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US" sz="1600" kern="0" dirty="0">
                <a:solidFill>
                  <a:sysClr val="windowText" lastClr="000000"/>
                </a:solidFill>
                <a:latin typeface="Arial"/>
                <a:cs typeface="Arial"/>
              </a:rPr>
              <a:t>Smaller,</a:t>
            </a:r>
          </a:p>
          <a:p>
            <a:pPr>
              <a:defRPr/>
            </a:pPr>
            <a:r>
              <a:rPr lang="en-US" sz="1600" kern="0" dirty="0">
                <a:solidFill>
                  <a:sysClr val="windowText" lastClr="000000"/>
                </a:solidFill>
                <a:latin typeface="Arial"/>
                <a:cs typeface="Arial"/>
              </a:rPr>
              <a:t>faster,</a:t>
            </a:r>
          </a:p>
          <a:p>
            <a:pPr>
              <a:defRPr/>
            </a:pPr>
            <a:r>
              <a:rPr lang="en-US" sz="1600" kern="0" dirty="0">
                <a:solidFill>
                  <a:sysClr val="windowText" lastClr="000000"/>
                </a:solidFill>
                <a:latin typeface="Arial"/>
                <a:cs typeface="Arial"/>
              </a:rPr>
              <a:t>and </a:t>
            </a:r>
          </a:p>
          <a:p>
            <a:pPr>
              <a:defRPr/>
            </a:pPr>
            <a:r>
              <a:rPr lang="en-US" sz="1600" kern="0" dirty="0">
                <a:solidFill>
                  <a:sysClr val="windowText" lastClr="000000"/>
                </a:solidFill>
                <a:latin typeface="Arial"/>
                <a:cs typeface="Arial"/>
              </a:rPr>
              <a:t>costlier</a:t>
            </a:r>
          </a:p>
          <a:p>
            <a:pPr>
              <a:defRPr/>
            </a:pPr>
            <a:r>
              <a:rPr lang="en-US" sz="1600" kern="0" dirty="0">
                <a:solidFill>
                  <a:sysClr val="windowText" lastClr="000000"/>
                </a:solidFill>
                <a:latin typeface="Arial"/>
                <a:cs typeface="Arial"/>
              </a:rPr>
              <a:t>(per byte)</a:t>
            </a:r>
          </a:p>
          <a:p>
            <a:pPr>
              <a:defRPr/>
            </a:pPr>
            <a:r>
              <a:rPr lang="en-US" sz="1600" kern="0" dirty="0">
                <a:solidFill>
                  <a:sysClr val="windowText" lastClr="000000"/>
                </a:solidFill>
                <a:latin typeface="Arial"/>
                <a:cs typeface="Arial"/>
              </a:rPr>
              <a:t>storage </a:t>
            </a:r>
          </a:p>
          <a:p>
            <a:pPr>
              <a:defRPr/>
            </a:pPr>
            <a:r>
              <a:rPr lang="en-US" sz="1600" kern="0" dirty="0">
                <a:solidFill>
                  <a:sysClr val="windowText" lastClr="000000"/>
                </a:solidFill>
                <a:latin typeface="Arial"/>
                <a:cs typeface="Arial"/>
              </a:rPr>
              <a:t>devices</a:t>
            </a:r>
          </a:p>
        </p:txBody>
      </p:sp>
      <p:sp>
        <p:nvSpPr>
          <p:cNvPr id="183" name="Line 291"/>
          <p:cNvSpPr>
            <a:spLocks noChangeShapeType="1"/>
          </p:cNvSpPr>
          <p:nvPr/>
        </p:nvSpPr>
        <p:spPr bwMode="auto">
          <a:xfrm flipH="1" flipV="1">
            <a:off x="1614488" y="954089"/>
            <a:ext cx="0" cy="2154237"/>
          </a:xfrm>
          <a:prstGeom prst="line">
            <a:avLst/>
          </a:prstGeom>
          <a:noFill/>
          <a:ln w="38100">
            <a:solidFill>
              <a:schemeClr val="accent6">
                <a:lumMod val="75000"/>
              </a:schemeClr>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600" kern="0">
              <a:solidFill>
                <a:sysClr val="windowText" lastClr="000000"/>
              </a:solidFill>
              <a:latin typeface="Arial"/>
              <a:cs typeface="Arial"/>
            </a:endParaRPr>
          </a:p>
        </p:txBody>
      </p:sp>
      <p:sp>
        <p:nvSpPr>
          <p:cNvPr id="184" name="Line 292"/>
          <p:cNvSpPr>
            <a:spLocks noChangeAspect="1" noChangeShapeType="1"/>
          </p:cNvSpPr>
          <p:nvPr/>
        </p:nvSpPr>
        <p:spPr bwMode="auto">
          <a:xfrm>
            <a:off x="2641600" y="5743575"/>
            <a:ext cx="57658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kern="0">
              <a:solidFill>
                <a:sysClr val="windowText" lastClr="000000"/>
              </a:solidFill>
              <a:latin typeface="Arial"/>
              <a:cs typeface="Arial"/>
            </a:endParaRPr>
          </a:p>
        </p:txBody>
      </p:sp>
      <p:sp>
        <p:nvSpPr>
          <p:cNvPr id="185" name="Text Box 293"/>
          <p:cNvSpPr txBox="1">
            <a:spLocks noChangeAspect="1" noChangeArrowheads="1"/>
          </p:cNvSpPr>
          <p:nvPr/>
        </p:nvSpPr>
        <p:spPr bwMode="auto">
          <a:xfrm>
            <a:off x="4987691" y="2780398"/>
            <a:ext cx="1184940" cy="6463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kern="0" dirty="0">
                <a:solidFill>
                  <a:sysClr val="windowText" lastClr="000000"/>
                </a:solidFill>
                <a:latin typeface="Arial"/>
                <a:cs typeface="Arial"/>
              </a:rPr>
              <a:t>L3 cache </a:t>
            </a:r>
          </a:p>
          <a:p>
            <a:pPr algn="ctr">
              <a:defRPr/>
            </a:pPr>
            <a:r>
              <a:rPr lang="en-US" kern="0" dirty="0">
                <a:solidFill>
                  <a:sysClr val="windowText" lastClr="000000"/>
                </a:solidFill>
                <a:latin typeface="Arial"/>
                <a:cs typeface="Arial"/>
              </a:rPr>
              <a:t>(SRAM)</a:t>
            </a:r>
          </a:p>
        </p:txBody>
      </p:sp>
      <p:sp>
        <p:nvSpPr>
          <p:cNvPr id="187" name="Text Box 295"/>
          <p:cNvSpPr txBox="1">
            <a:spLocks noChangeAspect="1" noChangeArrowheads="1"/>
          </p:cNvSpPr>
          <p:nvPr/>
        </p:nvSpPr>
        <p:spPr bwMode="auto">
          <a:xfrm>
            <a:off x="7334251" y="3305501"/>
            <a:ext cx="2876549" cy="52322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400" kern="0" dirty="0">
                <a:solidFill>
                  <a:srgbClr val="FF0000"/>
                </a:solidFill>
                <a:latin typeface="Arial"/>
                <a:cs typeface="Arial"/>
              </a:rPr>
              <a:t>L3 cache holds cache lines</a:t>
            </a:r>
          </a:p>
          <a:p>
            <a:pPr>
              <a:defRPr/>
            </a:pPr>
            <a:r>
              <a:rPr lang="en-US" sz="1400" kern="0" dirty="0">
                <a:solidFill>
                  <a:srgbClr val="FF0000"/>
                </a:solidFill>
                <a:latin typeface="Arial"/>
                <a:cs typeface="Arial"/>
              </a:rPr>
              <a:t> retrieved from main memory.</a:t>
            </a:r>
          </a:p>
        </p:txBody>
      </p:sp>
      <p:sp>
        <p:nvSpPr>
          <p:cNvPr id="189" name="Text Box 297"/>
          <p:cNvSpPr txBox="1">
            <a:spLocks noChangeAspect="1" noChangeArrowheads="1"/>
          </p:cNvSpPr>
          <p:nvPr/>
        </p:nvSpPr>
        <p:spPr bwMode="auto">
          <a:xfrm>
            <a:off x="1911351" y="5963722"/>
            <a:ext cx="50526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US" kern="0">
                <a:solidFill>
                  <a:srgbClr val="70AD47">
                    <a:lumMod val="75000"/>
                  </a:srgbClr>
                </a:solidFill>
                <a:latin typeface="Arial"/>
                <a:cs typeface="Arial"/>
              </a:rPr>
              <a:t>L6:</a:t>
            </a:r>
          </a:p>
        </p:txBody>
      </p:sp>
      <p:sp>
        <p:nvSpPr>
          <p:cNvPr id="234" name="Text Box 229"/>
          <p:cNvSpPr txBox="1">
            <a:spLocks noChangeAspect="1" noChangeArrowheads="1"/>
          </p:cNvSpPr>
          <p:nvPr/>
        </p:nvSpPr>
        <p:spPr bwMode="auto">
          <a:xfrm>
            <a:off x="7923691" y="4238399"/>
            <a:ext cx="2184181" cy="7386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400" kern="0" dirty="0">
                <a:solidFill>
                  <a:srgbClr val="FF0000"/>
                </a:solidFill>
                <a:latin typeface="Arial"/>
                <a:cs typeface="Arial"/>
              </a:rPr>
              <a:t>Main memory holds disk blocks retrieved from local disks.</a:t>
            </a:r>
          </a:p>
        </p:txBody>
      </p:sp>
    </p:spTree>
    <p:extLst>
      <p:ext uri="{BB962C8B-B14F-4D97-AF65-F5344CB8AC3E}">
        <p14:creationId xmlns:p14="http://schemas.microsoft.com/office/powerpoint/2010/main" val="18258092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1028"/>
          <p:cNvSpPr>
            <a:spLocks noGrp="1" noChangeArrowheads="1"/>
          </p:cNvSpPr>
          <p:nvPr>
            <p:ph type="title"/>
          </p:nvPr>
        </p:nvSpPr>
        <p:spPr/>
        <p:txBody>
          <a:bodyPr/>
          <a:lstStyle/>
          <a:p>
            <a:r>
              <a:rPr lang="en-US"/>
              <a:t>Random-Access Memory (RAM)</a:t>
            </a:r>
          </a:p>
        </p:txBody>
      </p:sp>
      <p:sp>
        <p:nvSpPr>
          <p:cNvPr id="119813" name="Rectangle 1029"/>
          <p:cNvSpPr>
            <a:spLocks noGrp="1" noChangeArrowheads="1"/>
          </p:cNvSpPr>
          <p:nvPr>
            <p:ph idx="1"/>
          </p:nvPr>
        </p:nvSpPr>
        <p:spPr/>
        <p:txBody>
          <a:bodyPr/>
          <a:lstStyle/>
          <a:p>
            <a:r>
              <a:rPr lang="en-US" dirty="0"/>
              <a:t>Key features</a:t>
            </a:r>
          </a:p>
          <a:p>
            <a:pPr lvl="1"/>
            <a:r>
              <a:rPr lang="en-US" dirty="0">
                <a:solidFill>
                  <a:srgbClr val="FF0000"/>
                </a:solidFill>
              </a:rPr>
              <a:t>RAM</a:t>
            </a:r>
            <a:r>
              <a:rPr lang="en-US" dirty="0"/>
              <a:t> is traditionally packaged as a chip.</a:t>
            </a:r>
          </a:p>
          <a:p>
            <a:pPr lvl="1"/>
            <a:r>
              <a:rPr lang="en-US" dirty="0"/>
              <a:t>Basic storage unit is normally a </a:t>
            </a:r>
            <a:r>
              <a:rPr lang="en-US" dirty="0">
                <a:solidFill>
                  <a:srgbClr val="FF0000"/>
                </a:solidFill>
              </a:rPr>
              <a:t>cell</a:t>
            </a:r>
            <a:r>
              <a:rPr lang="en-US" dirty="0"/>
              <a:t> (one bit per cell).</a:t>
            </a:r>
          </a:p>
          <a:p>
            <a:pPr lvl="1"/>
            <a:r>
              <a:rPr lang="en-US" dirty="0"/>
              <a:t>Multiple RAM chips form a memory.</a:t>
            </a:r>
          </a:p>
          <a:p>
            <a:endParaRPr lang="en-US" dirty="0"/>
          </a:p>
          <a:p>
            <a:r>
              <a:rPr lang="en-US" dirty="0"/>
              <a:t>RAM comes in two varieties:</a:t>
            </a:r>
          </a:p>
          <a:p>
            <a:pPr lvl="1"/>
            <a:r>
              <a:rPr lang="en-US" dirty="0"/>
              <a:t>SRAM (Static RAM)</a:t>
            </a:r>
          </a:p>
          <a:p>
            <a:pPr lvl="1"/>
            <a:r>
              <a:rPr lang="en-US" dirty="0"/>
              <a:t>DRAM (Dynamic RAM)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8" name="Rectangle 1030"/>
          <p:cNvSpPr>
            <a:spLocks noGrp="1" noChangeArrowheads="1"/>
          </p:cNvSpPr>
          <p:nvPr>
            <p:ph type="title"/>
          </p:nvPr>
        </p:nvSpPr>
        <p:spPr/>
        <p:txBody>
          <a:bodyPr/>
          <a:lstStyle/>
          <a:p>
            <a:r>
              <a:rPr lang="en-US" dirty="0"/>
              <a:t>SRAM </a:t>
            </a:r>
            <a:r>
              <a:rPr lang="en-US" dirty="0" err="1"/>
              <a:t>vs</a:t>
            </a:r>
            <a:r>
              <a:rPr lang="en-US" dirty="0"/>
              <a:t> DRAM Summary</a:t>
            </a:r>
          </a:p>
        </p:txBody>
      </p:sp>
      <p:sp>
        <p:nvSpPr>
          <p:cNvPr id="2" name="Content Placeholder 1">
            <a:extLst>
              <a:ext uri="{FF2B5EF4-FFF2-40B4-BE49-F238E27FC236}">
                <a16:creationId xmlns:a16="http://schemas.microsoft.com/office/drawing/2014/main" id="{444F950A-5A91-2067-CB83-BF594736F3E1}"/>
              </a:ext>
            </a:extLst>
          </p:cNvPr>
          <p:cNvSpPr>
            <a:spLocks noGrp="1"/>
          </p:cNvSpPr>
          <p:nvPr>
            <p:ph idx="1"/>
          </p:nvPr>
        </p:nvSpPr>
        <p:spPr/>
        <p:txBody>
          <a:bodyPr/>
          <a:lstStyle/>
          <a:p>
            <a:endParaRPr lang="en-US"/>
          </a:p>
        </p:txBody>
      </p:sp>
      <p:sp>
        <p:nvSpPr>
          <p:cNvPr id="120836" name="Text Box 1028"/>
          <p:cNvSpPr txBox="1">
            <a:spLocks noChangeArrowheads="1"/>
          </p:cNvSpPr>
          <p:nvPr/>
        </p:nvSpPr>
        <p:spPr bwMode="auto">
          <a:xfrm>
            <a:off x="1905000" y="2362201"/>
            <a:ext cx="8610600" cy="2246769"/>
          </a:xfrm>
          <a:prstGeom prst="rect">
            <a:avLst/>
          </a:prstGeom>
          <a:noFill/>
          <a:ln w="25400">
            <a:solidFill>
              <a:schemeClr val="tx1"/>
            </a:solidFill>
            <a:miter lim="800000"/>
            <a:headEnd/>
            <a:tailEnd/>
          </a:ln>
          <a:effectLst/>
        </p:spPr>
        <p:txBody>
          <a:bodyPr wrap="square">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Narrow"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Arial Narrow" pitchFamily="34" charset="0"/>
                <a:ea typeface="+mn-ea"/>
                <a:cs typeface="+mn-cs"/>
              </a:rPr>
              <a:t>Trans.	Access	Needs	Needs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Narrow" pitchFamily="34" charset="0"/>
                <a:ea typeface="+mn-ea"/>
                <a:cs typeface="+mn-cs"/>
              </a:rPr>
              <a:t>	per bit	 time	refresh?	EDC?	Cost	Applications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Narrow" pitchFamily="34" charset="0"/>
                <a:ea typeface="+mn-ea"/>
                <a:cs typeface="+mn-cs"/>
              </a:rPr>
              <a:t>SRAM	4 or 6	1X	No	Maybe	100x	Cache memories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Narrow" pitchFamily="34" charset="0"/>
                <a:ea typeface="+mn-ea"/>
                <a:cs typeface="+mn-cs"/>
              </a:rPr>
              <a:t>DRAM	1	10X	Yes	Yes	1X	Main memories,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Narrow" pitchFamily="34" charset="0"/>
                <a:ea typeface="+mn-ea"/>
                <a:cs typeface="+mn-cs"/>
              </a:rPr>
              <a:t>						frame buffers</a:t>
            </a:r>
          </a:p>
        </p:txBody>
      </p:sp>
      <p:sp>
        <p:nvSpPr>
          <p:cNvPr id="120837" name="Line 1029"/>
          <p:cNvSpPr>
            <a:spLocks noChangeShapeType="1"/>
          </p:cNvSpPr>
          <p:nvPr/>
        </p:nvSpPr>
        <p:spPr bwMode="auto">
          <a:xfrm>
            <a:off x="1905000" y="3124200"/>
            <a:ext cx="8610600" cy="0"/>
          </a:xfrm>
          <a:prstGeom prst="line">
            <a:avLst/>
          </a:prstGeom>
          <a:noFill/>
          <a:ln w="25400">
            <a:solidFill>
              <a:schemeClr val="tx1"/>
            </a:solidFill>
            <a:round/>
            <a:headEnd/>
            <a:tailEnd/>
          </a:ln>
          <a:effectLst/>
        </p:spPr>
        <p:txBody>
          <a:bodyPr wrap="none" anchor="ctr">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Narrow" pitchFamily="34" charset="0"/>
              <a:ea typeface="+mn-ea"/>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96958-5254-494F-9614-D980D97D5D68}"/>
              </a:ext>
            </a:extLst>
          </p:cNvPr>
          <p:cNvSpPr>
            <a:spLocks noGrp="1"/>
          </p:cNvSpPr>
          <p:nvPr>
            <p:ph type="title"/>
          </p:nvPr>
        </p:nvSpPr>
        <p:spPr/>
        <p:txBody>
          <a:bodyPr/>
          <a:lstStyle/>
          <a:p>
            <a:r>
              <a:rPr lang="en-US" dirty="0"/>
              <a:t>SRAM (Static RAM)</a:t>
            </a:r>
          </a:p>
        </p:txBody>
      </p:sp>
      <p:pic>
        <p:nvPicPr>
          <p:cNvPr id="5" name="Content Placeholder 4">
            <a:extLst>
              <a:ext uri="{FF2B5EF4-FFF2-40B4-BE49-F238E27FC236}">
                <a16:creationId xmlns:a16="http://schemas.microsoft.com/office/drawing/2014/main" id="{A877908E-81F9-1F4B-8909-AD00AA26868F}"/>
              </a:ext>
            </a:extLst>
          </p:cNvPr>
          <p:cNvPicPr>
            <a:picLocks noGrp="1" noChangeAspect="1"/>
          </p:cNvPicPr>
          <p:nvPr>
            <p:ph idx="1"/>
          </p:nvPr>
        </p:nvPicPr>
        <p:blipFill>
          <a:blip r:embed="rId2"/>
          <a:stretch>
            <a:fillRect/>
          </a:stretch>
        </p:blipFill>
        <p:spPr>
          <a:xfrm>
            <a:off x="933247" y="2270509"/>
            <a:ext cx="5235325" cy="3541712"/>
          </a:xfrm>
        </p:spPr>
      </p:pic>
      <p:sp>
        <p:nvSpPr>
          <p:cNvPr id="6" name="TextBox 5">
            <a:extLst>
              <a:ext uri="{FF2B5EF4-FFF2-40B4-BE49-F238E27FC236}">
                <a16:creationId xmlns:a16="http://schemas.microsoft.com/office/drawing/2014/main" id="{FF8945E3-0EF9-2244-B3EE-90734B2AF90D}"/>
              </a:ext>
            </a:extLst>
          </p:cNvPr>
          <p:cNvSpPr txBox="1"/>
          <p:nvPr/>
        </p:nvSpPr>
        <p:spPr>
          <a:xfrm>
            <a:off x="6611007" y="2228193"/>
            <a:ext cx="4550979" cy="255454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w Cen MT" panose="020B0602020104020603"/>
                <a:ea typeface="+mn-ea"/>
                <a:cs typeface="+mn-cs"/>
              </a:rPr>
              <a:t>During read operations the bit lines carry the analog signals from the enabled bit cells to the sense amplifiers, which convert the analog signals to digital data.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w Cen MT" panose="020B0602020104020603"/>
                <a:ea typeface="+mn-ea"/>
                <a:cs typeface="+mn-cs"/>
              </a:rPr>
              <a:t>During write operations incoming data is driven onto the bit lines to be stored into the enabled bit cells.</a:t>
            </a:r>
          </a:p>
        </p:txBody>
      </p:sp>
    </p:spTree>
    <p:extLst>
      <p:ext uri="{BB962C8B-B14F-4D97-AF65-F5344CB8AC3E}">
        <p14:creationId xmlns:p14="http://schemas.microsoft.com/office/powerpoint/2010/main" val="13373290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63FEB-4671-404D-92DB-BDF8C29C33ED}"/>
              </a:ext>
            </a:extLst>
          </p:cNvPr>
          <p:cNvSpPr>
            <a:spLocks noGrp="1"/>
          </p:cNvSpPr>
          <p:nvPr>
            <p:ph type="title"/>
          </p:nvPr>
        </p:nvSpPr>
        <p:spPr/>
        <p:txBody>
          <a:bodyPr/>
          <a:lstStyle/>
          <a:p>
            <a:r>
              <a:rPr lang="en-US" dirty="0"/>
              <a:t>SRAM (Static RAM)</a:t>
            </a:r>
          </a:p>
        </p:txBody>
      </p:sp>
      <p:pic>
        <p:nvPicPr>
          <p:cNvPr id="5" name="Content Placeholder 4">
            <a:extLst>
              <a:ext uri="{FF2B5EF4-FFF2-40B4-BE49-F238E27FC236}">
                <a16:creationId xmlns:a16="http://schemas.microsoft.com/office/drawing/2014/main" id="{7D98A72F-F6CF-0249-B8FE-E7DC29A6A354}"/>
              </a:ext>
            </a:extLst>
          </p:cNvPr>
          <p:cNvPicPr>
            <a:picLocks noGrp="1" noChangeAspect="1"/>
          </p:cNvPicPr>
          <p:nvPr>
            <p:ph idx="1"/>
          </p:nvPr>
        </p:nvPicPr>
        <p:blipFill>
          <a:blip r:embed="rId2"/>
          <a:stretch>
            <a:fillRect/>
          </a:stretch>
        </p:blipFill>
        <p:spPr>
          <a:xfrm>
            <a:off x="621977" y="2216035"/>
            <a:ext cx="4173047" cy="3541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559CCEA1-9CFC-D648-91A8-2E74204C87F6}"/>
              </a:ext>
            </a:extLst>
          </p:cNvPr>
          <p:cNvPicPr>
            <a:picLocks noChangeAspect="1"/>
          </p:cNvPicPr>
          <p:nvPr/>
        </p:nvPicPr>
        <p:blipFill>
          <a:blip r:embed="rId3"/>
          <a:stretch>
            <a:fillRect/>
          </a:stretch>
        </p:blipFill>
        <p:spPr>
          <a:xfrm>
            <a:off x="4989551" y="3847831"/>
            <a:ext cx="3585737" cy="1909916"/>
          </a:xfrm>
          <a:prstGeom prst="rect">
            <a:avLst/>
          </a:prstGeom>
        </p:spPr>
      </p:pic>
      <p:sp>
        <p:nvSpPr>
          <p:cNvPr id="8" name="TextBox 7">
            <a:extLst>
              <a:ext uri="{FF2B5EF4-FFF2-40B4-BE49-F238E27FC236}">
                <a16:creationId xmlns:a16="http://schemas.microsoft.com/office/drawing/2014/main" id="{CB24945E-107E-BC44-9717-F4B851672DB7}"/>
              </a:ext>
            </a:extLst>
          </p:cNvPr>
          <p:cNvSpPr txBox="1"/>
          <p:nvPr/>
        </p:nvSpPr>
        <p:spPr>
          <a:xfrm>
            <a:off x="8664498" y="3713356"/>
            <a:ext cx="3527502"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Tw Cen MT" panose="020B0602020104020603"/>
                <a:ea typeface="+mn-ea"/>
                <a:cs typeface="+mn-cs"/>
              </a:rPr>
              <a:t>Bistable</a:t>
            </a:r>
            <a:r>
              <a:rPr kumimoji="0" lang="en-US" sz="2000" b="0" i="0" u="none" strike="noStrike" kern="1200" cap="none" spc="0" normalizeH="0" baseline="0" noProof="0" dirty="0">
                <a:ln>
                  <a:noFill/>
                </a:ln>
                <a:solidFill>
                  <a:prstClr val="black"/>
                </a:solidFill>
                <a:effectLst/>
                <a:uLnTx/>
                <a:uFillTx/>
                <a:latin typeface="Tw Cen MT" panose="020B0602020104020603"/>
                <a:ea typeface="+mn-ea"/>
                <a:cs typeface="+mn-cs"/>
              </a:rPr>
              <a:t> (two stable states) elements store a single bit</a:t>
            </a:r>
          </a:p>
        </p:txBody>
      </p:sp>
      <p:sp>
        <p:nvSpPr>
          <p:cNvPr id="9" name="TextBox 8">
            <a:extLst>
              <a:ext uri="{FF2B5EF4-FFF2-40B4-BE49-F238E27FC236}">
                <a16:creationId xmlns:a16="http://schemas.microsoft.com/office/drawing/2014/main" id="{4F61FCC0-9F2E-E845-BFBC-C62A99DDED71}"/>
              </a:ext>
            </a:extLst>
          </p:cNvPr>
          <p:cNvSpPr txBox="1"/>
          <p:nvPr/>
        </p:nvSpPr>
        <p:spPr>
          <a:xfrm>
            <a:off x="4989551" y="2216035"/>
            <a:ext cx="6057860"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6-MOSFET cell (6-T cell to store a bit):</a:t>
            </a: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Two CMOS inverters (4 MOSFETs) forming a </a:t>
            </a: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bistable</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element</a:t>
            </a: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Two access transistors</a:t>
            </a:r>
          </a:p>
        </p:txBody>
      </p:sp>
    </p:spTree>
    <p:extLst>
      <p:ext uri="{BB962C8B-B14F-4D97-AF65-F5344CB8AC3E}">
        <p14:creationId xmlns:p14="http://schemas.microsoft.com/office/powerpoint/2010/main" val="1935171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DE855-F5EB-5049-8D29-3D34990FB625}"/>
              </a:ext>
            </a:extLst>
          </p:cNvPr>
          <p:cNvSpPr>
            <a:spLocks noGrp="1"/>
          </p:cNvSpPr>
          <p:nvPr>
            <p:ph type="title"/>
          </p:nvPr>
        </p:nvSpPr>
        <p:spPr/>
        <p:txBody>
          <a:bodyPr/>
          <a:lstStyle/>
          <a:p>
            <a:r>
              <a:rPr lang="en-US" dirty="0" err="1"/>
              <a:t>sRAM</a:t>
            </a:r>
            <a:r>
              <a:rPr lang="en-US" dirty="0"/>
              <a:t> (Static RAM)</a:t>
            </a:r>
          </a:p>
        </p:txBody>
      </p:sp>
      <p:sp>
        <p:nvSpPr>
          <p:cNvPr id="3" name="Content Placeholder 2">
            <a:extLst>
              <a:ext uri="{FF2B5EF4-FFF2-40B4-BE49-F238E27FC236}">
                <a16:creationId xmlns:a16="http://schemas.microsoft.com/office/drawing/2014/main" id="{0B508524-DB93-B04A-AE90-97AAA9B4BC32}"/>
              </a:ext>
            </a:extLst>
          </p:cNvPr>
          <p:cNvSpPr>
            <a:spLocks noGrp="1"/>
          </p:cNvSpPr>
          <p:nvPr>
            <p:ph idx="1"/>
          </p:nvPr>
        </p:nvSpPr>
        <p:spPr/>
        <p:txBody>
          <a:bodyPr/>
          <a:lstStyle/>
          <a:p>
            <a:r>
              <a:rPr lang="en-US" dirty="0">
                <a:solidFill>
                  <a:schemeClr val="bg1"/>
                </a:solidFill>
              </a:rPr>
              <a:t>Either one read/cycle OR or write/cycle</a:t>
            </a:r>
          </a:p>
          <a:p>
            <a:r>
              <a:rPr lang="en-US" dirty="0">
                <a:solidFill>
                  <a:schemeClr val="bg1"/>
                </a:solidFill>
              </a:rPr>
              <a:t>We can do multiple reads / multiple writes by increasing </a:t>
            </a:r>
            <a:r>
              <a:rPr lang="en-US" dirty="0" err="1">
                <a:solidFill>
                  <a:schemeClr val="bg1"/>
                </a:solidFill>
              </a:rPr>
              <a:t>wordlines</a:t>
            </a:r>
            <a:r>
              <a:rPr lang="en-US" dirty="0">
                <a:solidFill>
                  <a:schemeClr val="bg1"/>
                </a:solidFill>
              </a:rPr>
              <a:t> and </a:t>
            </a:r>
            <a:r>
              <a:rPr lang="en-US" dirty="0" err="1">
                <a:solidFill>
                  <a:schemeClr val="bg1"/>
                </a:solidFill>
              </a:rPr>
              <a:t>bitlines</a:t>
            </a:r>
            <a:endParaRPr lang="en-US" dirty="0">
              <a:solidFill>
                <a:schemeClr val="bg1"/>
              </a:solidFill>
            </a:endParaRPr>
          </a:p>
          <a:p>
            <a:r>
              <a:rPr lang="en-US" dirty="0">
                <a:solidFill>
                  <a:schemeClr val="bg1"/>
                </a:solidFill>
              </a:rPr>
              <a:t>Then we need to careful about the area/cost (height and width of the cell will increase). </a:t>
            </a:r>
          </a:p>
          <a:p>
            <a:r>
              <a:rPr lang="en-US" dirty="0">
                <a:solidFill>
                  <a:schemeClr val="bg1"/>
                </a:solidFill>
              </a:rPr>
              <a:t>What’s the minimum number of transistor to store a single bit?</a:t>
            </a:r>
          </a:p>
          <a:p>
            <a:endParaRPr lang="en-US" dirty="0"/>
          </a:p>
        </p:txBody>
      </p:sp>
    </p:spTree>
    <p:extLst>
      <p:ext uri="{BB962C8B-B14F-4D97-AF65-F5344CB8AC3E}">
        <p14:creationId xmlns:p14="http://schemas.microsoft.com/office/powerpoint/2010/main" val="10187777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4B9C-D9F6-0943-9CDB-EEBA4D83486C}"/>
              </a:ext>
            </a:extLst>
          </p:cNvPr>
          <p:cNvSpPr>
            <a:spLocks noGrp="1"/>
          </p:cNvSpPr>
          <p:nvPr>
            <p:ph type="title"/>
          </p:nvPr>
        </p:nvSpPr>
        <p:spPr>
          <a:xfrm>
            <a:off x="628650" y="618518"/>
            <a:ext cx="10418761" cy="638782"/>
          </a:xfrm>
        </p:spPr>
        <p:txBody>
          <a:bodyPr/>
          <a:lstStyle/>
          <a:p>
            <a:r>
              <a:rPr lang="en-US" dirty="0"/>
              <a:t>DRAM (Dynamic RAM)</a:t>
            </a:r>
          </a:p>
        </p:txBody>
      </p:sp>
      <p:pic>
        <p:nvPicPr>
          <p:cNvPr id="5" name="Content Placeholder 4">
            <a:extLst>
              <a:ext uri="{FF2B5EF4-FFF2-40B4-BE49-F238E27FC236}">
                <a16:creationId xmlns:a16="http://schemas.microsoft.com/office/drawing/2014/main" id="{48A74ECC-769F-7F41-961D-9DC344E098A7}"/>
              </a:ext>
            </a:extLst>
          </p:cNvPr>
          <p:cNvPicPr>
            <a:picLocks noGrp="1" noChangeAspect="1"/>
          </p:cNvPicPr>
          <p:nvPr>
            <p:ph idx="1"/>
          </p:nvPr>
        </p:nvPicPr>
        <p:blipFill>
          <a:blip r:embed="rId2"/>
          <a:stretch>
            <a:fillRect/>
          </a:stretch>
        </p:blipFill>
        <p:spPr>
          <a:xfrm>
            <a:off x="963458" y="2097088"/>
            <a:ext cx="4520535" cy="2396853"/>
          </a:xfrm>
        </p:spPr>
      </p:pic>
      <p:sp>
        <p:nvSpPr>
          <p:cNvPr id="6" name="TextBox 5">
            <a:extLst>
              <a:ext uri="{FF2B5EF4-FFF2-40B4-BE49-F238E27FC236}">
                <a16:creationId xmlns:a16="http://schemas.microsoft.com/office/drawing/2014/main" id="{C6277EF1-C0D2-B642-AF5B-46DC056B0D7C}"/>
              </a:ext>
            </a:extLst>
          </p:cNvPr>
          <p:cNvSpPr txBox="1"/>
          <p:nvPr/>
        </p:nvSpPr>
        <p:spPr>
          <a:xfrm>
            <a:off x="6133171" y="2196790"/>
            <a:ext cx="5252224"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~20x smaller area than SRAM</a:t>
            </a:r>
            <a:endParaRPr kumimoji="0" lang="en-US" sz="1800" b="0" i="0" u="none" strike="noStrike" kern="1200" cap="none" spc="0" normalizeH="0" baseline="0" noProof="0" dirty="0">
              <a:ln>
                <a:noFill/>
              </a:ln>
              <a:solidFill>
                <a:srgbClr val="C00000"/>
              </a:solidFill>
              <a:effectLst/>
              <a:uLnTx/>
              <a:uFillTx/>
              <a:latin typeface="Tw Cen MT" panose="020B0602020104020603"/>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Wide rows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The first access to a row has a long latency, but subsequent accesses to the same row have very low latency.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C00000"/>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TextBox 6">
            <a:extLst>
              <a:ext uri="{FF2B5EF4-FFF2-40B4-BE49-F238E27FC236}">
                <a16:creationId xmlns:a16="http://schemas.microsoft.com/office/drawing/2014/main" id="{130AB03F-6642-C34D-A83E-F4CC24F7BF2C}"/>
              </a:ext>
            </a:extLst>
          </p:cNvPr>
          <p:cNvSpPr txBox="1"/>
          <p:nvPr/>
        </p:nvSpPr>
        <p:spPr>
          <a:xfrm>
            <a:off x="1141413" y="4593643"/>
            <a:ext cx="5252224"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C00000"/>
                </a:solidFill>
                <a:effectLst/>
                <a:uLnTx/>
                <a:uFillTx/>
                <a:latin typeface="Tw Cen MT" panose="020B0602020104020603"/>
                <a:ea typeface="+mn-ea"/>
                <a:cs typeface="+mn-cs"/>
              </a:rPr>
              <a:t>Problem: Capacitor leaks charge, must be refreshed periodically (~milliseconds)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C00000"/>
                </a:solidFill>
                <a:effectLst/>
                <a:uLnTx/>
                <a:uFillTx/>
                <a:latin typeface="Tw Cen MT" panose="020B0602020104020603"/>
                <a:ea typeface="+mn-ea"/>
                <a:cs typeface="+mn-cs"/>
              </a:rPr>
              <a:t>Read is destructive, once you read the data, it’s gone, need to rewrite the data</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C00000"/>
                </a:solidFill>
                <a:effectLst/>
                <a:uLnTx/>
                <a:uFillTx/>
                <a:latin typeface="Tw Cen MT" panose="020B0602020104020603"/>
                <a:ea typeface="+mn-ea"/>
                <a:cs typeface="+mn-cs"/>
              </a:rPr>
              <a:t>~2x-10x slower than SRAM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3" name="TextBox 2">
            <a:extLst>
              <a:ext uri="{FF2B5EF4-FFF2-40B4-BE49-F238E27FC236}">
                <a16:creationId xmlns:a16="http://schemas.microsoft.com/office/drawing/2014/main" id="{C55305BB-7DA9-8644-8997-623933305083}"/>
              </a:ext>
            </a:extLst>
          </p:cNvPr>
          <p:cNvSpPr txBox="1"/>
          <p:nvPr/>
        </p:nvSpPr>
        <p:spPr>
          <a:xfrm>
            <a:off x="2888166" y="162807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04502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7A2E-255A-A844-841B-36A17A856EAC}"/>
              </a:ext>
            </a:extLst>
          </p:cNvPr>
          <p:cNvSpPr>
            <a:spLocks noGrp="1"/>
          </p:cNvSpPr>
          <p:nvPr>
            <p:ph type="title"/>
          </p:nvPr>
        </p:nvSpPr>
        <p:spPr>
          <a:xfrm>
            <a:off x="1843087" y="618518"/>
            <a:ext cx="9204323" cy="595920"/>
          </a:xfrm>
        </p:spPr>
        <p:txBody>
          <a:bodyPr/>
          <a:lstStyle/>
          <a:p>
            <a:r>
              <a:rPr lang="en-US" dirty="0"/>
              <a:t>Non-Volatile Storage: FLASH </a:t>
            </a:r>
          </a:p>
        </p:txBody>
      </p:sp>
      <p:sp>
        <p:nvSpPr>
          <p:cNvPr id="3" name="Content Placeholder 2">
            <a:extLst>
              <a:ext uri="{FF2B5EF4-FFF2-40B4-BE49-F238E27FC236}">
                <a16:creationId xmlns:a16="http://schemas.microsoft.com/office/drawing/2014/main" id="{55E5B7EE-D61C-C34E-A844-86A78008C380}"/>
              </a:ext>
            </a:extLst>
          </p:cNvPr>
          <p:cNvSpPr>
            <a:spLocks noGrp="1"/>
          </p:cNvSpPr>
          <p:nvPr>
            <p:ph idx="1"/>
          </p:nvPr>
        </p:nvSpPr>
        <p:spPr>
          <a:xfrm>
            <a:off x="941387" y="1435100"/>
            <a:ext cx="9905999" cy="5422900"/>
          </a:xfrm>
        </p:spPr>
        <p:txBody>
          <a:bodyPr/>
          <a:lstStyle/>
          <a:p>
            <a:endParaRPr lang="en-US" dirty="0"/>
          </a:p>
        </p:txBody>
      </p:sp>
      <p:sp>
        <p:nvSpPr>
          <p:cNvPr id="4" name="Rectangle 3">
            <a:extLst>
              <a:ext uri="{FF2B5EF4-FFF2-40B4-BE49-F238E27FC236}">
                <a16:creationId xmlns:a16="http://schemas.microsoft.com/office/drawing/2014/main" id="{3054B358-49C2-7149-AC78-9F51C2342128}"/>
              </a:ext>
            </a:extLst>
          </p:cNvPr>
          <p:cNvSpPr/>
          <p:nvPr/>
        </p:nvSpPr>
        <p:spPr>
          <a:xfrm>
            <a:off x="941388" y="1435100"/>
            <a:ext cx="4556126" cy="4951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w Cen MT" panose="020B0602020104020603"/>
                <a:ea typeface="+mn-ea"/>
                <a:cs typeface="+mn-cs"/>
              </a:rPr>
              <a:t>Use Floating gate transistors to store charge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w Cen MT" panose="020B0602020104020603"/>
                <a:ea typeface="+mn-ea"/>
                <a:cs typeface="+mn-cs"/>
              </a:rPr>
              <a:t>Each cell holds multiple bits of information – very dense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Rectangle 4">
            <a:extLst>
              <a:ext uri="{FF2B5EF4-FFF2-40B4-BE49-F238E27FC236}">
                <a16:creationId xmlns:a16="http://schemas.microsoft.com/office/drawing/2014/main" id="{93047F00-D434-D941-A61E-BC1E200F381D}"/>
              </a:ext>
            </a:extLst>
          </p:cNvPr>
          <p:cNvSpPr/>
          <p:nvPr/>
        </p:nvSpPr>
        <p:spPr>
          <a:xfrm>
            <a:off x="5714999" y="1435100"/>
            <a:ext cx="6029325" cy="495141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C00000"/>
                </a:solidFill>
                <a:effectLst/>
                <a:uLnTx/>
                <a:uFillTx/>
                <a:latin typeface="Tw Cen MT" panose="020B0602020104020603"/>
                <a:ea typeface="+mn-ea"/>
                <a:cs typeface="+mn-cs"/>
              </a:rPr>
              <a:t>Read access times for NOR flash memories are similar to that of DRAMs, several tens of nanoseconds</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C00000"/>
                </a:solidFill>
                <a:effectLst/>
                <a:uLnTx/>
                <a:uFillTx/>
                <a:latin typeface="Tw Cen MT" panose="020B0602020104020603"/>
                <a:ea typeface="+mn-ea"/>
                <a:cs typeface="+mn-cs"/>
              </a:rPr>
              <a:t>Read times for NAND flash memories are much longer, on the order of 10 microseconds.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C00000"/>
                </a:solidFill>
                <a:effectLst/>
                <a:uLnTx/>
                <a:uFillTx/>
                <a:latin typeface="Tw Cen MT" panose="020B0602020104020603"/>
                <a:ea typeface="+mn-ea"/>
                <a:cs typeface="+mn-cs"/>
              </a:rPr>
              <a:t>Write times for all types of flash memories are quite long (10 – 100 us)</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C00000"/>
                </a:solidFill>
                <a:effectLst/>
                <a:uLnTx/>
                <a:uFillTx/>
                <a:latin typeface="Tw Cen MT" panose="020B0602020104020603"/>
                <a:ea typeface="+mn-ea"/>
                <a:cs typeface="+mn-cs"/>
              </a:rPr>
              <a:t>Limited number of writes( 100,000 to 1,000,000),charging/discharging the floating gate requires large voltages that damages transistors.</a:t>
            </a:r>
          </a:p>
        </p:txBody>
      </p:sp>
    </p:spTree>
    <p:extLst>
      <p:ext uri="{BB962C8B-B14F-4D97-AF65-F5344CB8AC3E}">
        <p14:creationId xmlns:p14="http://schemas.microsoft.com/office/powerpoint/2010/main" val="7536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1028"/>
          <p:cNvSpPr>
            <a:spLocks noGrp="1" noChangeArrowheads="1"/>
          </p:cNvSpPr>
          <p:nvPr>
            <p:ph type="title"/>
          </p:nvPr>
        </p:nvSpPr>
        <p:spPr/>
        <p:txBody>
          <a:bodyPr/>
          <a:lstStyle/>
          <a:p>
            <a:r>
              <a:rPr lang="en-US" dirty="0"/>
              <a:t>Nonvolatile Memories</a:t>
            </a:r>
          </a:p>
        </p:txBody>
      </p:sp>
      <p:sp>
        <p:nvSpPr>
          <p:cNvPr id="122885" name="Rectangle 1029"/>
          <p:cNvSpPr>
            <a:spLocks noGrp="1" noChangeArrowheads="1"/>
          </p:cNvSpPr>
          <p:nvPr>
            <p:ph idx="1"/>
          </p:nvPr>
        </p:nvSpPr>
        <p:spPr/>
        <p:txBody>
          <a:bodyPr>
            <a:normAutofit fontScale="85000" lnSpcReduction="20000"/>
          </a:bodyPr>
          <a:lstStyle/>
          <a:p>
            <a:r>
              <a:rPr lang="en-US" dirty="0"/>
              <a:t>DRAM and SRAM are volatile memories</a:t>
            </a:r>
          </a:p>
          <a:p>
            <a:pPr lvl="1"/>
            <a:r>
              <a:rPr lang="en-US" dirty="0"/>
              <a:t>Lose information if powered off.</a:t>
            </a:r>
          </a:p>
          <a:p>
            <a:r>
              <a:rPr lang="en-US" dirty="0"/>
              <a:t>Nonvolatile memories retain value even if powered off</a:t>
            </a:r>
          </a:p>
          <a:p>
            <a:pPr lvl="1"/>
            <a:r>
              <a:rPr lang="en-US" dirty="0"/>
              <a:t>Read-only memory (</a:t>
            </a:r>
            <a:r>
              <a:rPr lang="en-US" dirty="0">
                <a:solidFill>
                  <a:srgbClr val="FF0000"/>
                </a:solidFill>
              </a:rPr>
              <a:t>ROM</a:t>
            </a:r>
            <a:r>
              <a:rPr lang="en-US" dirty="0"/>
              <a:t>): programmed during production</a:t>
            </a:r>
          </a:p>
          <a:p>
            <a:pPr lvl="1"/>
            <a:r>
              <a:rPr lang="en-US" dirty="0"/>
              <a:t>Programmable ROM (</a:t>
            </a:r>
            <a:r>
              <a:rPr lang="en-US" dirty="0">
                <a:solidFill>
                  <a:srgbClr val="FF0000"/>
                </a:solidFill>
              </a:rPr>
              <a:t>PROM</a:t>
            </a:r>
            <a:r>
              <a:rPr lang="en-US" dirty="0"/>
              <a:t>): can be programmed once</a:t>
            </a:r>
          </a:p>
          <a:p>
            <a:pPr lvl="1"/>
            <a:r>
              <a:rPr lang="en-US" dirty="0" err="1"/>
              <a:t>Eraseable</a:t>
            </a:r>
            <a:r>
              <a:rPr lang="en-US" dirty="0"/>
              <a:t> PROM (</a:t>
            </a:r>
            <a:r>
              <a:rPr lang="en-US" dirty="0">
                <a:solidFill>
                  <a:srgbClr val="FF0000"/>
                </a:solidFill>
              </a:rPr>
              <a:t>EPROM</a:t>
            </a:r>
            <a:r>
              <a:rPr lang="en-US" dirty="0"/>
              <a:t>): can be bulk erased (UV, X-Ray)</a:t>
            </a:r>
          </a:p>
          <a:p>
            <a:pPr lvl="1"/>
            <a:r>
              <a:rPr lang="en-US" dirty="0"/>
              <a:t>Electrically </a:t>
            </a:r>
            <a:r>
              <a:rPr lang="en-US" dirty="0" err="1"/>
              <a:t>eraseable</a:t>
            </a:r>
            <a:r>
              <a:rPr lang="en-US" dirty="0"/>
              <a:t> PROM (</a:t>
            </a:r>
            <a:r>
              <a:rPr lang="en-US" dirty="0">
                <a:solidFill>
                  <a:srgbClr val="FF0000"/>
                </a:solidFill>
              </a:rPr>
              <a:t>EEPROM</a:t>
            </a:r>
            <a:r>
              <a:rPr lang="en-US" dirty="0"/>
              <a:t>): electronic erase capability</a:t>
            </a:r>
          </a:p>
          <a:p>
            <a:pPr lvl="1"/>
            <a:r>
              <a:rPr lang="en-US" dirty="0"/>
              <a:t>Flash memory: EEPROMs. with partial (block-level) erase capability</a:t>
            </a:r>
          </a:p>
          <a:p>
            <a:pPr lvl="2"/>
            <a:r>
              <a:rPr lang="en-US" dirty="0"/>
              <a:t>Wears out after about 100,000 </a:t>
            </a:r>
            <a:r>
              <a:rPr lang="en-US" dirty="0" err="1"/>
              <a:t>erasings</a:t>
            </a:r>
            <a:endParaRPr lang="en-US" dirty="0"/>
          </a:p>
          <a:p>
            <a:r>
              <a:rPr lang="en-US" dirty="0"/>
              <a:t>Uses for Nonvolatile Memories</a:t>
            </a:r>
          </a:p>
          <a:p>
            <a:pPr lvl="1"/>
            <a:r>
              <a:rPr lang="en-US" dirty="0"/>
              <a:t>Firmware programs stored in a ROM (BIOS, controllers for disks, network cards, graphics accelerators, security subsystems,…)</a:t>
            </a:r>
          </a:p>
          <a:p>
            <a:pPr lvl="1"/>
            <a:r>
              <a:rPr lang="en-US" dirty="0"/>
              <a:t>Solid state disks (replace rotating disks in thumb drives, smart phones, mp3 players, tablets, laptops,…)</a:t>
            </a:r>
          </a:p>
          <a:p>
            <a:pPr lvl="1"/>
            <a:r>
              <a:rPr lang="en-US" dirty="0"/>
              <a:t>Disk caches</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US"/>
              <a:t>The CPU-Memory Gap</a:t>
            </a:r>
          </a:p>
        </p:txBody>
      </p:sp>
      <p:sp>
        <p:nvSpPr>
          <p:cNvPr id="2" name="Content Placeholder 1">
            <a:extLst>
              <a:ext uri="{FF2B5EF4-FFF2-40B4-BE49-F238E27FC236}">
                <a16:creationId xmlns:a16="http://schemas.microsoft.com/office/drawing/2014/main" id="{5117B4CA-8DBA-5834-FB09-6AB3C9366F05}"/>
              </a:ext>
            </a:extLst>
          </p:cNvPr>
          <p:cNvSpPr>
            <a:spLocks noGrp="1"/>
          </p:cNvSpPr>
          <p:nvPr>
            <p:ph idx="1"/>
          </p:nvPr>
        </p:nvSpPr>
        <p:spPr/>
        <p:txBody>
          <a:bodyPr/>
          <a:lstStyle/>
          <a:p>
            <a:endParaRPr lang="en-US"/>
          </a:p>
        </p:txBody>
      </p:sp>
      <p:sp>
        <p:nvSpPr>
          <p:cNvPr id="199684" name="Rectangle 4"/>
          <p:cNvSpPr>
            <a:spLocks noChangeArrowheads="1"/>
          </p:cNvSpPr>
          <p:nvPr/>
        </p:nvSpPr>
        <p:spPr bwMode="auto">
          <a:xfrm>
            <a:off x="1928814" y="1143000"/>
            <a:ext cx="8167687" cy="446276"/>
          </a:xfrm>
          <a:prstGeom prst="rect">
            <a:avLst/>
          </a:prstGeom>
          <a:noFill/>
          <a:ln w="19050">
            <a:noFill/>
            <a:miter lim="800000"/>
            <a:headEnd/>
            <a:tailEnd type="none" w="sm" len="sm"/>
          </a:ln>
          <a:effectLst/>
        </p:spPr>
        <p:txBody>
          <a:bodyPr lIns="45720" rIns="45720">
            <a:prstTxWarp prst="textNoShape">
              <a:avLst/>
            </a:prstTxWarp>
            <a:spAutoFit/>
          </a:bodyPr>
          <a:lstStyle/>
          <a:p>
            <a:pPr marL="0" marR="0" lvl="0" indent="0" algn="l" defTabSz="914400" rtl="0" eaLnBrk="1" fontAlgn="base" latinLnBrk="0" hangingPunct="1">
              <a:lnSpc>
                <a:spcPct val="95000"/>
              </a:lnSpc>
              <a:spcBef>
                <a:spcPct val="50000"/>
              </a:spcBef>
              <a:spcAft>
                <a:spcPct val="0"/>
              </a:spcAft>
              <a:buClr>
                <a:srgbClr val="C00000"/>
              </a:buClr>
              <a:buSzTx/>
              <a:buFontTx/>
              <a:buNone/>
              <a:tabLst/>
              <a:defRPr/>
            </a:pPr>
            <a:r>
              <a:rPr kumimoji="0" lang="en-US" sz="2400" b="1" i="0" u="none" strike="noStrike" kern="1200" cap="none" spc="0" normalizeH="0" baseline="0" noProof="0" dirty="0">
                <a:ln>
                  <a:noFill/>
                </a:ln>
                <a:solidFill>
                  <a:srgbClr val="FF0000"/>
                </a:solidFill>
                <a:effectLst>
                  <a:outerShdw blurRad="38100" dist="38100" dir="2700000" algn="tl">
                    <a:srgbClr val="DDDDDD"/>
                  </a:outerShdw>
                </a:effectLst>
                <a:uLnTx/>
                <a:uFillTx/>
                <a:latin typeface="Arial Narrow" pitchFamily="34" charset="0"/>
                <a:ea typeface="+mn-ea"/>
                <a:cs typeface="+mn-cs"/>
              </a:rPr>
              <a:t>The gap </a:t>
            </a:r>
            <a:r>
              <a:rPr kumimoji="0" lang="en-US" sz="2400" b="1" i="0" u="none" strike="noStrike" kern="1200" cap="none" spc="0" normalizeH="0" baseline="0" noProof="0" dirty="0">
                <a:ln>
                  <a:solidFill>
                    <a:srgbClr val="DF9F98"/>
                  </a:solidFill>
                </a:ln>
                <a:solidFill>
                  <a:srgbClr val="FF0000"/>
                </a:solidFill>
                <a:effectLst>
                  <a:outerShdw blurRad="38100" dist="38100" dir="2700000" algn="tl">
                    <a:srgbClr val="DDDDDD"/>
                  </a:outerShdw>
                </a:effectLst>
                <a:uLnTx/>
                <a:uFillTx/>
                <a:latin typeface="Arial Narrow" pitchFamily="34" charset="0"/>
                <a:ea typeface="+mn-ea"/>
                <a:cs typeface="+mn-cs"/>
              </a:rPr>
              <a:t>widens</a:t>
            </a:r>
            <a:r>
              <a:rPr kumimoji="0" lang="en-US" sz="2400" b="1" i="0" u="none" strike="noStrike" kern="1200" cap="none" spc="0" normalizeH="0" baseline="0" noProof="0" dirty="0">
                <a:ln>
                  <a:noFill/>
                </a:ln>
                <a:solidFill>
                  <a:srgbClr val="FF0000"/>
                </a:solidFill>
                <a:effectLst>
                  <a:outerShdw blurRad="38100" dist="38100" dir="2700000" algn="tl">
                    <a:srgbClr val="DDDDDD"/>
                  </a:outerShdw>
                </a:effectLst>
                <a:uLnTx/>
                <a:uFillTx/>
                <a:latin typeface="Arial Narrow" pitchFamily="34" charset="0"/>
                <a:ea typeface="+mn-ea"/>
                <a:cs typeface="+mn-cs"/>
              </a:rPr>
              <a:t> between DRAM, disk, and CPU speeds. </a:t>
            </a:r>
          </a:p>
        </p:txBody>
      </p:sp>
      <p:graphicFrame>
        <p:nvGraphicFramePr>
          <p:cNvPr id="14" name="Chart 13"/>
          <p:cNvGraphicFramePr>
            <a:graphicFrameLocks/>
          </p:cNvGraphicFramePr>
          <p:nvPr/>
        </p:nvGraphicFramePr>
        <p:xfrm>
          <a:off x="1867570" y="1773942"/>
          <a:ext cx="8421687" cy="472873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967120" y="4159478"/>
            <a:ext cx="80175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DRAM</a:t>
            </a:r>
          </a:p>
        </p:txBody>
      </p:sp>
      <p:sp>
        <p:nvSpPr>
          <p:cNvPr id="10" name="TextBox 9"/>
          <p:cNvSpPr txBox="1"/>
          <p:nvPr/>
        </p:nvSpPr>
        <p:spPr>
          <a:xfrm>
            <a:off x="7540279" y="5189356"/>
            <a:ext cx="58039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CPU</a:t>
            </a:r>
          </a:p>
        </p:txBody>
      </p:sp>
      <p:sp>
        <p:nvSpPr>
          <p:cNvPr id="11" name="TextBox 10"/>
          <p:cNvSpPr txBox="1"/>
          <p:nvPr/>
        </p:nvSpPr>
        <p:spPr>
          <a:xfrm>
            <a:off x="7233194" y="2890510"/>
            <a:ext cx="54838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SSD</a:t>
            </a:r>
          </a:p>
        </p:txBody>
      </p:sp>
      <p:sp>
        <p:nvSpPr>
          <p:cNvPr id="8" name="TextBox 7"/>
          <p:cNvSpPr txBox="1"/>
          <p:nvPr/>
        </p:nvSpPr>
        <p:spPr>
          <a:xfrm>
            <a:off x="6943036" y="2297668"/>
            <a:ext cx="58975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Disk</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Locality to the Rescue!	</a:t>
            </a:r>
            <a:endParaRPr lang="en-US" dirty="0"/>
          </a:p>
        </p:txBody>
      </p:sp>
      <p:sp>
        <p:nvSpPr>
          <p:cNvPr id="3" name="Content Placeholder 2"/>
          <p:cNvSpPr>
            <a:spLocks noGrp="1"/>
          </p:cNvSpPr>
          <p:nvPr>
            <p:ph idx="1"/>
          </p:nvPr>
        </p:nvSpPr>
        <p:spPr/>
        <p:txBody>
          <a:bodyPr/>
          <a:lstStyle/>
          <a:p>
            <a:endParaRPr lang="en-US" dirty="0"/>
          </a:p>
          <a:p>
            <a:pPr>
              <a:buNone/>
            </a:pPr>
            <a:r>
              <a:rPr lang="en-US" dirty="0"/>
              <a:t>The key to bridging this CPU-Memory gap is a fundamental property of computer programs known as </a:t>
            </a:r>
            <a:r>
              <a:rPr lang="en-US" dirty="0">
                <a:solidFill>
                  <a:srgbClr val="FF0000"/>
                </a:solidFill>
              </a:rPr>
              <a:t>locality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Locality</a:t>
            </a:r>
          </a:p>
        </p:txBody>
      </p:sp>
      <p:sp>
        <p:nvSpPr>
          <p:cNvPr id="3" name="Content Placeholder 2"/>
          <p:cNvSpPr>
            <a:spLocks noGrp="1"/>
          </p:cNvSpPr>
          <p:nvPr>
            <p:ph idx="1"/>
          </p:nvPr>
        </p:nvSpPr>
        <p:spPr/>
        <p:txBody>
          <a:bodyPr/>
          <a:lstStyle/>
          <a:p>
            <a:pPr>
              <a:tabLst>
                <a:tab pos="384175"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dirty="0">
                <a:solidFill>
                  <a:srgbClr val="C00000"/>
                </a:solidFill>
              </a:rPr>
              <a:t>Principle of Locality:</a:t>
            </a:r>
            <a:r>
              <a:rPr lang="en-US" dirty="0"/>
              <a:t> </a:t>
            </a:r>
            <a:r>
              <a:rPr lang="en-GB" dirty="0"/>
              <a:t>Programs tend to use data and instructions with addresses near or equal to those they have used recently</a:t>
            </a:r>
          </a:p>
          <a:p>
            <a:pPr>
              <a:tabLst>
                <a:tab pos="384175"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a:solidFill>
                <a:srgbClr val="C00000"/>
              </a:solidFill>
            </a:endParaRPr>
          </a:p>
          <a:p>
            <a:pPr>
              <a:tabLst>
                <a:tab pos="384175"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a:solidFill>
                  <a:srgbClr val="C00000"/>
                </a:solidFill>
              </a:rPr>
              <a:t>Temporal locality:  </a:t>
            </a:r>
          </a:p>
          <a:p>
            <a:pPr lvl="1">
              <a:tabLst>
                <a:tab pos="384175"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a:t>Recently referenced items are likely </a:t>
            </a:r>
            <a:br>
              <a:rPr lang="en-GB" dirty="0"/>
            </a:br>
            <a:r>
              <a:rPr lang="en-GB" dirty="0"/>
              <a:t>to be referenced again in the near future</a:t>
            </a:r>
          </a:p>
          <a:p>
            <a:pPr>
              <a:tabLst>
                <a:tab pos="384175"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a:solidFill>
                <a:srgbClr val="C00000"/>
              </a:solidFill>
            </a:endParaRPr>
          </a:p>
          <a:p>
            <a:pPr>
              <a:tabLst>
                <a:tab pos="384175"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a:solidFill>
                  <a:srgbClr val="C00000"/>
                </a:solidFill>
              </a:rPr>
              <a:t>Spatial locality:  </a:t>
            </a:r>
          </a:p>
          <a:p>
            <a:pPr lvl="1">
              <a:tabLst>
                <a:tab pos="384175"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a:t>Items with nearby addresses tend </a:t>
            </a:r>
            <a:br>
              <a:rPr lang="en-GB" dirty="0"/>
            </a:br>
            <a:r>
              <a:rPr lang="en-GB" dirty="0"/>
              <a:t>to be referenced close together in time</a:t>
            </a:r>
          </a:p>
          <a:p>
            <a:pPr>
              <a:buNone/>
            </a:pPr>
            <a:endParaRPr lang="en-US" dirty="0"/>
          </a:p>
          <a:p>
            <a:endParaRPr lang="en-US" dirty="0"/>
          </a:p>
        </p:txBody>
      </p:sp>
      <p:sp>
        <p:nvSpPr>
          <p:cNvPr id="4" name="Rectangle 3"/>
          <p:cNvSpPr/>
          <p:nvPr/>
        </p:nvSpPr>
        <p:spPr bwMode="auto">
          <a:xfrm>
            <a:off x="7620000" y="3124200"/>
            <a:ext cx="1905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5" name="Rectangle 4"/>
          <p:cNvSpPr/>
          <p:nvPr/>
        </p:nvSpPr>
        <p:spPr bwMode="auto">
          <a:xfrm>
            <a:off x="8013700" y="3124200"/>
            <a:ext cx="381000" cy="304800"/>
          </a:xfrm>
          <a:prstGeom prst="rect">
            <a:avLst/>
          </a:prstGeom>
          <a:solidFill>
            <a:srgbClr val="FF9999"/>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6" name="Freeform 5"/>
          <p:cNvSpPr/>
          <p:nvPr/>
        </p:nvSpPr>
        <p:spPr bwMode="auto">
          <a:xfrm>
            <a:off x="7843056" y="2614412"/>
            <a:ext cx="627844" cy="433589"/>
          </a:xfrm>
          <a:custGeom>
            <a:avLst/>
            <a:gdLst>
              <a:gd name="connsiteX0" fmla="*/ 290847 w 627844"/>
              <a:gd name="connsiteY0" fmla="*/ 433589 h 433589"/>
              <a:gd name="connsiteX1" fmla="*/ 46149 w 627844"/>
              <a:gd name="connsiteY1" fmla="*/ 72980 h 433589"/>
              <a:gd name="connsiteX2" fmla="*/ 567743 w 627844"/>
              <a:gd name="connsiteY2" fmla="*/ 60101 h 433589"/>
              <a:gd name="connsiteX3" fmla="*/ 406757 w 627844"/>
              <a:gd name="connsiteY3" fmla="*/ 433589 h 433589"/>
            </a:gdLst>
            <a:ahLst/>
            <a:cxnLst>
              <a:cxn ang="0">
                <a:pos x="connsiteX0" y="connsiteY0"/>
              </a:cxn>
              <a:cxn ang="0">
                <a:pos x="connsiteX1" y="connsiteY1"/>
              </a:cxn>
              <a:cxn ang="0">
                <a:pos x="connsiteX2" y="connsiteY2"/>
              </a:cxn>
              <a:cxn ang="0">
                <a:pos x="connsiteX3" y="connsiteY3"/>
              </a:cxn>
            </a:cxnLst>
            <a:rect l="l" t="t" r="r" b="b"/>
            <a:pathLst>
              <a:path w="627844" h="433589">
                <a:moveTo>
                  <a:pt x="290847" y="433589"/>
                </a:moveTo>
                <a:cubicBezTo>
                  <a:pt x="145423" y="284408"/>
                  <a:pt x="0" y="135228"/>
                  <a:pt x="46149" y="72980"/>
                </a:cubicBezTo>
                <a:cubicBezTo>
                  <a:pt x="92298" y="10732"/>
                  <a:pt x="507642" y="0"/>
                  <a:pt x="567743" y="60101"/>
                </a:cubicBezTo>
                <a:cubicBezTo>
                  <a:pt x="627844" y="120202"/>
                  <a:pt x="517300" y="276895"/>
                  <a:pt x="406757" y="433589"/>
                </a:cubicBezTo>
              </a:path>
            </a:pathLst>
          </a:custGeom>
          <a:noFill/>
          <a:ln w="25400" cap="flat" cmpd="sng" algn="ctr">
            <a:solidFill>
              <a:schemeClr val="tx1"/>
            </a:solidFill>
            <a:prstDash val="solid"/>
            <a:round/>
            <a:headEnd type="none" w="med" len="med"/>
            <a:tailEnd type="arrow"/>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Narrow" pitchFamily="34" charset="0"/>
              <a:ea typeface="+mn-ea"/>
              <a:cs typeface="+mn-cs"/>
            </a:endParaRPr>
          </a:p>
        </p:txBody>
      </p:sp>
      <p:sp>
        <p:nvSpPr>
          <p:cNvPr id="7" name="Rectangle 6"/>
          <p:cNvSpPr/>
          <p:nvPr/>
        </p:nvSpPr>
        <p:spPr bwMode="auto">
          <a:xfrm>
            <a:off x="7626261" y="4616940"/>
            <a:ext cx="1905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p:cNvSpPr/>
          <p:nvPr/>
        </p:nvSpPr>
        <p:spPr bwMode="auto">
          <a:xfrm>
            <a:off x="8019961" y="4616940"/>
            <a:ext cx="381000" cy="304800"/>
          </a:xfrm>
          <a:prstGeom prst="rect">
            <a:avLst/>
          </a:prstGeom>
          <a:solidFill>
            <a:srgbClr val="FF9999"/>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0" name="Rectangle 9"/>
          <p:cNvSpPr/>
          <p:nvPr/>
        </p:nvSpPr>
        <p:spPr bwMode="auto">
          <a:xfrm>
            <a:off x="8394700" y="4616940"/>
            <a:ext cx="381000" cy="304800"/>
          </a:xfrm>
          <a:prstGeom prst="rect">
            <a:avLst/>
          </a:prstGeom>
          <a:solidFill>
            <a:srgbClr val="FF9999"/>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1" name="Freeform 10"/>
          <p:cNvSpPr/>
          <p:nvPr/>
        </p:nvSpPr>
        <p:spPr bwMode="auto">
          <a:xfrm>
            <a:off x="7940720" y="4186572"/>
            <a:ext cx="841420" cy="359535"/>
          </a:xfrm>
          <a:custGeom>
            <a:avLst/>
            <a:gdLst>
              <a:gd name="connsiteX0" fmla="*/ 200695 w 841420"/>
              <a:gd name="connsiteY0" fmla="*/ 353095 h 359535"/>
              <a:gd name="connsiteX1" fmla="*/ 91225 w 841420"/>
              <a:gd name="connsiteY1" fmla="*/ 56881 h 359535"/>
              <a:gd name="connsiteX2" fmla="*/ 748048 w 841420"/>
              <a:gd name="connsiteY2" fmla="*/ 50442 h 359535"/>
              <a:gd name="connsiteX3" fmla="*/ 651456 w 841420"/>
              <a:gd name="connsiteY3" fmla="*/ 359535 h 359535"/>
            </a:gdLst>
            <a:ahLst/>
            <a:cxnLst>
              <a:cxn ang="0">
                <a:pos x="connsiteX0" y="connsiteY0"/>
              </a:cxn>
              <a:cxn ang="0">
                <a:pos x="connsiteX1" y="connsiteY1"/>
              </a:cxn>
              <a:cxn ang="0">
                <a:pos x="connsiteX2" y="connsiteY2"/>
              </a:cxn>
              <a:cxn ang="0">
                <a:pos x="connsiteX3" y="connsiteY3"/>
              </a:cxn>
            </a:cxnLst>
            <a:rect l="l" t="t" r="r" b="b"/>
            <a:pathLst>
              <a:path w="841420" h="359535">
                <a:moveTo>
                  <a:pt x="200695" y="353095"/>
                </a:moveTo>
                <a:cubicBezTo>
                  <a:pt x="100347" y="230209"/>
                  <a:pt x="0" y="107323"/>
                  <a:pt x="91225" y="56881"/>
                </a:cubicBezTo>
                <a:cubicBezTo>
                  <a:pt x="182450" y="6439"/>
                  <a:pt x="654676" y="0"/>
                  <a:pt x="748048" y="50442"/>
                </a:cubicBezTo>
                <a:cubicBezTo>
                  <a:pt x="841420" y="100884"/>
                  <a:pt x="746438" y="230209"/>
                  <a:pt x="651456" y="359535"/>
                </a:cubicBezTo>
              </a:path>
            </a:pathLst>
          </a:custGeom>
          <a:noFill/>
          <a:ln w="25400" cap="flat" cmpd="sng" algn="ctr">
            <a:solidFill>
              <a:schemeClr val="tx1"/>
            </a:solidFill>
            <a:prstDash val="solid"/>
            <a:round/>
            <a:headEnd type="none" w="med" len="med"/>
            <a:tailEnd type="arrow"/>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Narrow"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Locality Example</a:t>
            </a:r>
          </a:p>
        </p:txBody>
      </p:sp>
      <p:sp>
        <p:nvSpPr>
          <p:cNvPr id="3" name="Content Placeholder 2"/>
          <p:cNvSpPr>
            <a:spLocks noGrp="1"/>
          </p:cNvSpPr>
          <p:nvPr>
            <p:ph idx="1"/>
          </p:nvPr>
        </p:nvSpPr>
        <p:spPr/>
        <p:txBody>
          <a:bodyPr/>
          <a:lstStyle/>
          <a:p>
            <a:r>
              <a:rPr lang="en-US" dirty="0"/>
              <a:t>Data references</a:t>
            </a:r>
          </a:p>
          <a:p>
            <a:pPr lvl="1"/>
            <a:r>
              <a:rPr lang="en-US" dirty="0"/>
              <a:t>Reference array elements in succession (stride-1 reference pattern).</a:t>
            </a:r>
          </a:p>
          <a:p>
            <a:pPr lvl="1"/>
            <a:r>
              <a:rPr lang="en-US" dirty="0"/>
              <a:t>Reference variable </a:t>
            </a:r>
            <a:r>
              <a:rPr lang="en-US" dirty="0">
                <a:latin typeface="Courier New"/>
                <a:cs typeface="Courier New"/>
              </a:rPr>
              <a:t>sum</a:t>
            </a:r>
            <a:r>
              <a:rPr lang="en-US" dirty="0"/>
              <a:t> each iteration.</a:t>
            </a:r>
          </a:p>
          <a:p>
            <a:r>
              <a:rPr lang="en-US" dirty="0"/>
              <a:t>Instruction references</a:t>
            </a:r>
          </a:p>
          <a:p>
            <a:pPr lvl="1"/>
            <a:r>
              <a:rPr lang="en-US" dirty="0"/>
              <a:t>Reference instructions in sequence.</a:t>
            </a:r>
          </a:p>
          <a:p>
            <a:pPr lvl="1"/>
            <a:r>
              <a:rPr lang="en-US" dirty="0"/>
              <a:t>Cycle through loop repeatedly. </a:t>
            </a:r>
          </a:p>
          <a:p>
            <a:endParaRPr lang="en-US" dirty="0"/>
          </a:p>
        </p:txBody>
      </p:sp>
      <p:sp>
        <p:nvSpPr>
          <p:cNvPr id="6" name="Rectangle 4"/>
          <p:cNvSpPr>
            <a:spLocks noChangeArrowheads="1"/>
          </p:cNvSpPr>
          <p:nvPr/>
        </p:nvSpPr>
        <p:spPr bwMode="auto">
          <a:xfrm>
            <a:off x="1486794" y="5583584"/>
            <a:ext cx="3044825" cy="1092200"/>
          </a:xfrm>
          <a:prstGeom prst="rect">
            <a:avLst/>
          </a:prstGeom>
          <a:solidFill>
            <a:srgbClr val="F7F5CD"/>
          </a:solidFill>
          <a:ln w="12700" cmpd="sng">
            <a:solidFill>
              <a:schemeClr val="tx1"/>
            </a:solidFill>
            <a:miter lim="800000"/>
            <a:headEnd/>
            <a:tailEnd/>
          </a:ln>
          <a:effectLst/>
        </p:spPr>
        <p:txBody>
          <a:bodyPr lIns="90487" tIns="44450" rIns="90487" bIns="44450">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r>
              <a:rPr kumimoji="0" lang="en-US" sz="1600" b="1" i="0" u="none" strike="noStrike" kern="1200" cap="none" spc="0" normalizeH="0" baseline="0" noProof="0" dirty="0">
                <a:ln>
                  <a:noFill/>
                </a:ln>
                <a:solidFill>
                  <a:srgbClr val="000000"/>
                </a:solidFill>
                <a:effectLst/>
                <a:uLnTx/>
                <a:uFillTx/>
                <a:latin typeface="Courier New" charset="0"/>
                <a:ea typeface="+mn-ea"/>
                <a:cs typeface="+mn-cs"/>
              </a:rPr>
              <a:t>sum = 0;</a:t>
            </a:r>
          </a:p>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r>
              <a:rPr kumimoji="0" lang="en-US" sz="1600" b="1" i="0" u="none" strike="noStrike" kern="1200" cap="none" spc="0" normalizeH="0" baseline="0" noProof="0" dirty="0">
                <a:ln>
                  <a:noFill/>
                </a:ln>
                <a:solidFill>
                  <a:srgbClr val="000000"/>
                </a:solidFill>
                <a:effectLst/>
                <a:uLnTx/>
                <a:uFillTx/>
                <a:latin typeface="Courier New" charset="0"/>
                <a:ea typeface="+mn-ea"/>
                <a:cs typeface="+mn-cs"/>
              </a:rPr>
              <a:t>for (</a:t>
            </a:r>
            <a:r>
              <a:rPr kumimoji="0" lang="en-US" sz="1600" b="1" i="0" u="none" strike="noStrike" kern="1200" cap="none" spc="0" normalizeH="0" baseline="0" noProof="0" dirty="0" err="1">
                <a:ln>
                  <a:noFill/>
                </a:ln>
                <a:solidFill>
                  <a:srgbClr val="000000"/>
                </a:solidFill>
                <a:effectLst/>
                <a:uLnTx/>
                <a:uFillTx/>
                <a:latin typeface="Courier New" charset="0"/>
                <a:ea typeface="+mn-ea"/>
                <a:cs typeface="+mn-cs"/>
              </a:rPr>
              <a:t>i</a:t>
            </a:r>
            <a:r>
              <a:rPr kumimoji="0" lang="en-US" sz="1600" b="1" i="0" u="none" strike="noStrike" kern="1200" cap="none" spc="0" normalizeH="0" baseline="0" noProof="0" dirty="0">
                <a:ln>
                  <a:noFill/>
                </a:ln>
                <a:solidFill>
                  <a:srgbClr val="000000"/>
                </a:solidFill>
                <a:effectLst/>
                <a:uLnTx/>
                <a:uFillTx/>
                <a:latin typeface="Courier New" charset="0"/>
                <a:ea typeface="+mn-ea"/>
                <a:cs typeface="+mn-cs"/>
              </a:rPr>
              <a:t> = 0; </a:t>
            </a:r>
            <a:r>
              <a:rPr kumimoji="0" lang="en-US" sz="1600" b="1" i="0" u="none" strike="noStrike" kern="1200" cap="none" spc="0" normalizeH="0" baseline="0" noProof="0" dirty="0" err="1">
                <a:ln>
                  <a:noFill/>
                </a:ln>
                <a:solidFill>
                  <a:srgbClr val="000000"/>
                </a:solidFill>
                <a:effectLst/>
                <a:uLnTx/>
                <a:uFillTx/>
                <a:latin typeface="Courier New" charset="0"/>
                <a:ea typeface="+mn-ea"/>
                <a:cs typeface="+mn-cs"/>
              </a:rPr>
              <a:t>i</a:t>
            </a:r>
            <a:r>
              <a:rPr kumimoji="0" lang="en-US" sz="1600" b="1" i="0" u="none" strike="noStrike" kern="1200" cap="none" spc="0" normalizeH="0" baseline="0" noProof="0" dirty="0">
                <a:ln>
                  <a:noFill/>
                </a:ln>
                <a:solidFill>
                  <a:srgbClr val="000000"/>
                </a:solidFill>
                <a:effectLst/>
                <a:uLnTx/>
                <a:uFillTx/>
                <a:latin typeface="Courier New" charset="0"/>
                <a:ea typeface="+mn-ea"/>
                <a:cs typeface="+mn-cs"/>
              </a:rPr>
              <a:t> &lt; </a:t>
            </a:r>
            <a:r>
              <a:rPr kumimoji="0" lang="en-US" sz="1600" b="1" i="0" u="none" strike="noStrike" kern="1200" cap="none" spc="0" normalizeH="0" baseline="0" noProof="0" dirty="0" err="1">
                <a:ln>
                  <a:noFill/>
                </a:ln>
                <a:solidFill>
                  <a:srgbClr val="000000"/>
                </a:solidFill>
                <a:effectLst/>
                <a:uLnTx/>
                <a:uFillTx/>
                <a:latin typeface="Courier New" charset="0"/>
                <a:ea typeface="+mn-ea"/>
                <a:cs typeface="+mn-cs"/>
              </a:rPr>
              <a:t>n</a:t>
            </a:r>
            <a:r>
              <a:rPr kumimoji="0" lang="en-US" sz="1600" b="1" i="0" u="none" strike="noStrike" kern="1200" cap="none" spc="0" normalizeH="0" baseline="0" noProof="0" dirty="0">
                <a:ln>
                  <a:noFill/>
                </a:ln>
                <a:solidFill>
                  <a:srgbClr val="000000"/>
                </a:solidFill>
                <a:effectLst/>
                <a:uLnTx/>
                <a:uFillTx/>
                <a:latin typeface="Courier New" charset="0"/>
                <a:ea typeface="+mn-ea"/>
                <a:cs typeface="+mn-cs"/>
              </a:rPr>
              <a:t>; </a:t>
            </a:r>
            <a:r>
              <a:rPr kumimoji="0" lang="en-US" sz="1600" b="1" i="0" u="none" strike="noStrike" kern="1200" cap="none" spc="0" normalizeH="0" baseline="0" noProof="0" dirty="0" err="1">
                <a:ln>
                  <a:noFill/>
                </a:ln>
                <a:solidFill>
                  <a:srgbClr val="000000"/>
                </a:solidFill>
                <a:effectLst/>
                <a:uLnTx/>
                <a:uFillTx/>
                <a:latin typeface="Courier New" charset="0"/>
                <a:ea typeface="+mn-ea"/>
                <a:cs typeface="+mn-cs"/>
              </a:rPr>
              <a:t>i</a:t>
            </a:r>
            <a:r>
              <a:rPr kumimoji="0" lang="en-US" sz="1600" b="1" i="0" u="none" strike="noStrike" kern="1200" cap="none" spc="0" normalizeH="0" baseline="0" noProof="0" dirty="0">
                <a:ln>
                  <a:noFill/>
                </a:ln>
                <a:solidFill>
                  <a:srgbClr val="000000"/>
                </a:solidFill>
                <a:effectLst/>
                <a:uLnTx/>
                <a:uFillTx/>
                <a:latin typeface="Courier New"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r>
              <a:rPr kumimoji="0" lang="en-US" sz="1600" b="1" i="0" u="none" strike="noStrike" kern="1200" cap="none" spc="0" normalizeH="0" baseline="0" noProof="0" dirty="0">
                <a:ln>
                  <a:noFill/>
                </a:ln>
                <a:solidFill>
                  <a:srgbClr val="000000"/>
                </a:solidFill>
                <a:effectLst/>
                <a:uLnTx/>
                <a:uFillTx/>
                <a:latin typeface="Courier New" charset="0"/>
                <a:ea typeface="+mn-ea"/>
                <a:cs typeface="+mn-cs"/>
              </a:rPr>
              <a:t>	sum += </a:t>
            </a:r>
            <a:r>
              <a:rPr kumimoji="0" lang="en-US" sz="1600" b="1" i="0" u="none" strike="noStrike" kern="1200" cap="none" spc="0" normalizeH="0" baseline="0" noProof="0" dirty="0" err="1">
                <a:ln>
                  <a:noFill/>
                </a:ln>
                <a:solidFill>
                  <a:srgbClr val="000000"/>
                </a:solidFill>
                <a:effectLst/>
                <a:uLnTx/>
                <a:uFillTx/>
                <a:latin typeface="Courier New" charset="0"/>
                <a:ea typeface="+mn-ea"/>
                <a:cs typeface="+mn-cs"/>
              </a:rPr>
              <a:t>a[i</a:t>
            </a:r>
            <a:r>
              <a:rPr kumimoji="0" lang="en-US" sz="1600" b="1" i="0" u="none" strike="noStrike" kern="1200" cap="none" spc="0" normalizeH="0" baseline="0" noProof="0" dirty="0">
                <a:ln>
                  <a:noFill/>
                </a:ln>
                <a:solidFill>
                  <a:srgbClr val="000000"/>
                </a:solidFill>
                <a:effectLst/>
                <a:uLnTx/>
                <a:uFillTx/>
                <a:latin typeface="Courier New"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r>
              <a:rPr kumimoji="0" lang="en-US" sz="1600" b="1" i="0" u="none" strike="noStrike" kern="1200" cap="none" spc="0" normalizeH="0" baseline="0" noProof="0" dirty="0">
                <a:ln>
                  <a:noFill/>
                </a:ln>
                <a:solidFill>
                  <a:srgbClr val="000000"/>
                </a:solidFill>
                <a:effectLst/>
                <a:uLnTx/>
                <a:uFillTx/>
                <a:latin typeface="Courier New" charset="0"/>
                <a:ea typeface="+mn-ea"/>
                <a:cs typeface="+mn-cs"/>
              </a:rPr>
              <a:t>return sum;</a:t>
            </a:r>
          </a:p>
        </p:txBody>
      </p:sp>
      <p:sp>
        <p:nvSpPr>
          <p:cNvPr id="13" name="TextBox 12"/>
          <p:cNvSpPr txBox="1"/>
          <p:nvPr/>
        </p:nvSpPr>
        <p:spPr>
          <a:xfrm>
            <a:off x="9782695" y="2230767"/>
            <a:ext cx="2045301"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itchFamily="34" charset="0"/>
                <a:ea typeface="+mn-ea"/>
                <a:cs typeface="+mn-cs"/>
              </a:rPr>
              <a:t>Spatial locality</a:t>
            </a:r>
          </a:p>
        </p:txBody>
      </p:sp>
      <p:sp>
        <p:nvSpPr>
          <p:cNvPr id="14" name="TextBox 13"/>
          <p:cNvSpPr txBox="1"/>
          <p:nvPr/>
        </p:nvSpPr>
        <p:spPr>
          <a:xfrm>
            <a:off x="7076771" y="2692432"/>
            <a:ext cx="2369759"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itchFamily="34" charset="0"/>
                <a:ea typeface="+mn-ea"/>
                <a:cs typeface="+mn-cs"/>
              </a:rPr>
              <a:t>Temporal locality</a:t>
            </a:r>
          </a:p>
        </p:txBody>
      </p:sp>
      <p:sp>
        <p:nvSpPr>
          <p:cNvPr id="15" name="TextBox 14"/>
          <p:cNvSpPr txBox="1"/>
          <p:nvPr/>
        </p:nvSpPr>
        <p:spPr>
          <a:xfrm>
            <a:off x="6873241" y="3539629"/>
            <a:ext cx="2045301"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itchFamily="34" charset="0"/>
                <a:ea typeface="+mn-ea"/>
                <a:cs typeface="+mn-cs"/>
              </a:rPr>
              <a:t>Spatial locality</a:t>
            </a:r>
          </a:p>
        </p:txBody>
      </p:sp>
      <p:sp>
        <p:nvSpPr>
          <p:cNvPr id="17" name="TextBox 16"/>
          <p:cNvSpPr txBox="1"/>
          <p:nvPr/>
        </p:nvSpPr>
        <p:spPr>
          <a:xfrm>
            <a:off x="6812281" y="4019872"/>
            <a:ext cx="2369759"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itchFamily="34" charset="0"/>
                <a:ea typeface="+mn-ea"/>
                <a:cs typeface="+mn-cs"/>
              </a:rPr>
              <a:t>Temporal locality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Up-Down Arrow 34"/>
          <p:cNvSpPr/>
          <p:nvPr/>
        </p:nvSpPr>
        <p:spPr bwMode="auto">
          <a:xfrm>
            <a:off x="4876800" y="2895600"/>
            <a:ext cx="685800" cy="1371600"/>
          </a:xfrm>
          <a:prstGeom prst="upDownArrow">
            <a:avLst/>
          </a:prstGeom>
          <a:solidFill>
            <a:schemeClr val="bg1">
              <a:lumMod val="75000"/>
            </a:schemeClr>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a:endParaRPr lang="en-US" dirty="0">
              <a:solidFill>
                <a:prstClr val="black"/>
              </a:solidFill>
              <a:latin typeface="Calibri" pitchFamily="34" charset="0"/>
            </a:endParaRPr>
          </a:p>
        </p:txBody>
      </p:sp>
      <p:sp>
        <p:nvSpPr>
          <p:cNvPr id="2" name="Title 1"/>
          <p:cNvSpPr>
            <a:spLocks noGrp="1"/>
          </p:cNvSpPr>
          <p:nvPr>
            <p:ph type="title"/>
          </p:nvPr>
        </p:nvSpPr>
        <p:spPr/>
        <p:txBody>
          <a:bodyPr/>
          <a:lstStyle/>
          <a:p>
            <a:r>
              <a:rPr lang="en-US" dirty="0"/>
              <a:t>General Cache Concept</a:t>
            </a:r>
          </a:p>
        </p:txBody>
      </p:sp>
      <p:sp>
        <p:nvSpPr>
          <p:cNvPr id="3" name="Rectangle 2"/>
          <p:cNvSpPr/>
          <p:nvPr/>
        </p:nvSpPr>
        <p:spPr bwMode="auto">
          <a:xfrm>
            <a:off x="3429000" y="4267200"/>
            <a:ext cx="3581400" cy="2057400"/>
          </a:xfrm>
          <a:prstGeom prst="rect">
            <a:avLst/>
          </a:prstGeom>
          <a:solidFill>
            <a:srgbClr val="DEDFF5"/>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dirty="0">
              <a:solidFill>
                <a:prstClr val="black"/>
              </a:solidFill>
              <a:latin typeface="Calibri" pitchFamily="34" charset="0"/>
            </a:endParaRPr>
          </a:p>
        </p:txBody>
      </p:sp>
      <p:sp>
        <p:nvSpPr>
          <p:cNvPr id="4" name="Rectangle 3"/>
          <p:cNvSpPr/>
          <p:nvPr/>
        </p:nvSpPr>
        <p:spPr bwMode="auto">
          <a:xfrm>
            <a:off x="3429000" y="2272391"/>
            <a:ext cx="3581400" cy="609600"/>
          </a:xfrm>
          <a:prstGeom prst="rect">
            <a:avLst/>
          </a:prstGeom>
          <a:solidFill>
            <a:schemeClr val="accent2">
              <a:lumMod val="20000"/>
              <a:lumOff val="80000"/>
            </a:schemeClr>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dirty="0">
              <a:solidFill>
                <a:prstClr val="black"/>
              </a:solidFill>
              <a:latin typeface="Calibri" pitchFamily="34" charset="0"/>
            </a:endParaRPr>
          </a:p>
        </p:txBody>
      </p:sp>
      <p:sp>
        <p:nvSpPr>
          <p:cNvPr id="5" name="Rectangle 4"/>
          <p:cNvSpPr/>
          <p:nvPr/>
        </p:nvSpPr>
        <p:spPr bwMode="auto">
          <a:xfrm>
            <a:off x="3581400" y="4419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0</a:t>
            </a:r>
          </a:p>
        </p:txBody>
      </p:sp>
      <p:sp>
        <p:nvSpPr>
          <p:cNvPr id="6" name="Rectangle 5"/>
          <p:cNvSpPr/>
          <p:nvPr/>
        </p:nvSpPr>
        <p:spPr bwMode="auto">
          <a:xfrm>
            <a:off x="4419600" y="4419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a:t>
            </a:r>
          </a:p>
        </p:txBody>
      </p:sp>
      <p:sp>
        <p:nvSpPr>
          <p:cNvPr id="7" name="Rectangle 6"/>
          <p:cNvSpPr/>
          <p:nvPr/>
        </p:nvSpPr>
        <p:spPr bwMode="auto">
          <a:xfrm>
            <a:off x="5257800" y="4419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2</a:t>
            </a:r>
          </a:p>
        </p:txBody>
      </p:sp>
      <p:sp>
        <p:nvSpPr>
          <p:cNvPr id="8" name="Rectangle 7"/>
          <p:cNvSpPr/>
          <p:nvPr/>
        </p:nvSpPr>
        <p:spPr bwMode="auto">
          <a:xfrm>
            <a:off x="6096000" y="4419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3</a:t>
            </a:r>
          </a:p>
        </p:txBody>
      </p:sp>
      <p:sp>
        <p:nvSpPr>
          <p:cNvPr id="9" name="Rectangle 8"/>
          <p:cNvSpPr/>
          <p:nvPr/>
        </p:nvSpPr>
        <p:spPr bwMode="auto">
          <a:xfrm>
            <a:off x="3581400" y="4800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4</a:t>
            </a:r>
          </a:p>
        </p:txBody>
      </p:sp>
      <p:sp>
        <p:nvSpPr>
          <p:cNvPr id="10" name="Rectangle 9"/>
          <p:cNvSpPr/>
          <p:nvPr/>
        </p:nvSpPr>
        <p:spPr bwMode="auto">
          <a:xfrm>
            <a:off x="4419600" y="4800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5</a:t>
            </a:r>
          </a:p>
        </p:txBody>
      </p:sp>
      <p:sp>
        <p:nvSpPr>
          <p:cNvPr id="11" name="Rectangle 10"/>
          <p:cNvSpPr/>
          <p:nvPr/>
        </p:nvSpPr>
        <p:spPr bwMode="auto">
          <a:xfrm>
            <a:off x="5257800" y="4800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6</a:t>
            </a:r>
          </a:p>
        </p:txBody>
      </p:sp>
      <p:sp>
        <p:nvSpPr>
          <p:cNvPr id="12" name="Rectangle 11"/>
          <p:cNvSpPr/>
          <p:nvPr/>
        </p:nvSpPr>
        <p:spPr bwMode="auto">
          <a:xfrm>
            <a:off x="6096000" y="4800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7</a:t>
            </a:r>
          </a:p>
        </p:txBody>
      </p:sp>
      <p:sp>
        <p:nvSpPr>
          <p:cNvPr id="13" name="Rectangle 12"/>
          <p:cNvSpPr/>
          <p:nvPr/>
        </p:nvSpPr>
        <p:spPr bwMode="auto">
          <a:xfrm>
            <a:off x="3581400" y="5181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8</a:t>
            </a:r>
          </a:p>
        </p:txBody>
      </p:sp>
      <p:sp>
        <p:nvSpPr>
          <p:cNvPr id="14" name="Rectangle 13"/>
          <p:cNvSpPr/>
          <p:nvPr/>
        </p:nvSpPr>
        <p:spPr bwMode="auto">
          <a:xfrm>
            <a:off x="4419600" y="5181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9</a:t>
            </a:r>
          </a:p>
        </p:txBody>
      </p:sp>
      <p:sp>
        <p:nvSpPr>
          <p:cNvPr id="15" name="Rectangle 14"/>
          <p:cNvSpPr/>
          <p:nvPr/>
        </p:nvSpPr>
        <p:spPr bwMode="auto">
          <a:xfrm>
            <a:off x="5257800" y="5181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10</a:t>
            </a:r>
          </a:p>
        </p:txBody>
      </p:sp>
      <p:sp>
        <p:nvSpPr>
          <p:cNvPr id="16" name="Rectangle 15"/>
          <p:cNvSpPr/>
          <p:nvPr/>
        </p:nvSpPr>
        <p:spPr bwMode="auto">
          <a:xfrm>
            <a:off x="6096000" y="5181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11</a:t>
            </a:r>
          </a:p>
        </p:txBody>
      </p:sp>
      <p:sp>
        <p:nvSpPr>
          <p:cNvPr id="17" name="Rectangle 16"/>
          <p:cNvSpPr/>
          <p:nvPr/>
        </p:nvSpPr>
        <p:spPr bwMode="auto">
          <a:xfrm>
            <a:off x="3581400" y="5562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12</a:t>
            </a:r>
          </a:p>
        </p:txBody>
      </p:sp>
      <p:sp>
        <p:nvSpPr>
          <p:cNvPr id="18" name="Rectangle 17"/>
          <p:cNvSpPr/>
          <p:nvPr/>
        </p:nvSpPr>
        <p:spPr bwMode="auto">
          <a:xfrm>
            <a:off x="4419600" y="5562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13</a:t>
            </a:r>
          </a:p>
        </p:txBody>
      </p:sp>
      <p:sp>
        <p:nvSpPr>
          <p:cNvPr id="19" name="Rectangle 18"/>
          <p:cNvSpPr/>
          <p:nvPr/>
        </p:nvSpPr>
        <p:spPr bwMode="auto">
          <a:xfrm>
            <a:off x="5257800" y="5562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14</a:t>
            </a:r>
          </a:p>
        </p:txBody>
      </p:sp>
      <p:sp>
        <p:nvSpPr>
          <p:cNvPr id="20" name="Rectangle 19"/>
          <p:cNvSpPr/>
          <p:nvPr/>
        </p:nvSpPr>
        <p:spPr bwMode="auto">
          <a:xfrm>
            <a:off x="6096000" y="5562600"/>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15</a:t>
            </a:r>
          </a:p>
        </p:txBody>
      </p:sp>
      <p:cxnSp>
        <p:nvCxnSpPr>
          <p:cNvPr id="22" name="Straight Connector 21"/>
          <p:cNvCxnSpPr/>
          <p:nvPr/>
        </p:nvCxnSpPr>
        <p:spPr bwMode="auto">
          <a:xfrm>
            <a:off x="3810000" y="6096001"/>
            <a:ext cx="3048000" cy="1477"/>
          </a:xfrm>
          <a:prstGeom prst="line">
            <a:avLst/>
          </a:prstGeom>
          <a:noFill/>
          <a:ln w="88900" cap="rnd" cmpd="sng" algn="ctr">
            <a:solidFill>
              <a:schemeClr val="tx1"/>
            </a:solidFill>
            <a:prstDash val="sysDot"/>
            <a:round/>
            <a:headEnd type="none" w="med" len="med"/>
            <a:tailEnd type="none" w="med" len="med"/>
          </a:ln>
          <a:effectLst/>
        </p:spPr>
      </p:cxnSp>
      <p:sp>
        <p:nvSpPr>
          <p:cNvPr id="26" name="Rectangle 25"/>
          <p:cNvSpPr/>
          <p:nvPr/>
        </p:nvSpPr>
        <p:spPr bwMode="auto">
          <a:xfrm>
            <a:off x="3581400" y="2424791"/>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8</a:t>
            </a:r>
          </a:p>
        </p:txBody>
      </p:sp>
      <p:sp>
        <p:nvSpPr>
          <p:cNvPr id="27" name="Rectangle 26"/>
          <p:cNvSpPr/>
          <p:nvPr/>
        </p:nvSpPr>
        <p:spPr bwMode="auto">
          <a:xfrm>
            <a:off x="4419600" y="2424791"/>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9</a:t>
            </a:r>
          </a:p>
        </p:txBody>
      </p:sp>
      <p:sp>
        <p:nvSpPr>
          <p:cNvPr id="28" name="Rectangle 27"/>
          <p:cNvSpPr/>
          <p:nvPr/>
        </p:nvSpPr>
        <p:spPr bwMode="auto">
          <a:xfrm>
            <a:off x="5257800" y="2424791"/>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14</a:t>
            </a:r>
          </a:p>
        </p:txBody>
      </p:sp>
      <p:sp>
        <p:nvSpPr>
          <p:cNvPr id="29" name="Rectangle 28"/>
          <p:cNvSpPr/>
          <p:nvPr/>
        </p:nvSpPr>
        <p:spPr bwMode="auto">
          <a:xfrm>
            <a:off x="6096000" y="2424791"/>
            <a:ext cx="762000" cy="304800"/>
          </a:xfrm>
          <a:prstGeom prst="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3</a:t>
            </a:r>
          </a:p>
        </p:txBody>
      </p:sp>
      <p:sp>
        <p:nvSpPr>
          <p:cNvPr id="30" name="TextBox 29"/>
          <p:cNvSpPr txBox="1"/>
          <p:nvPr/>
        </p:nvSpPr>
        <p:spPr>
          <a:xfrm>
            <a:off x="2312764" y="2348591"/>
            <a:ext cx="753732" cy="369332"/>
          </a:xfrm>
          <a:prstGeom prst="rect">
            <a:avLst/>
          </a:prstGeom>
          <a:noFill/>
        </p:spPr>
        <p:txBody>
          <a:bodyPr wrap="none" rtlCol="0">
            <a:spAutoFit/>
          </a:bodyPr>
          <a:lstStyle/>
          <a:p>
            <a:r>
              <a:rPr lang="en-US" dirty="0">
                <a:solidFill>
                  <a:prstClr val="black"/>
                </a:solidFill>
                <a:latin typeface="Calibri" pitchFamily="34" charset="0"/>
              </a:rPr>
              <a:t>Cache</a:t>
            </a:r>
          </a:p>
        </p:txBody>
      </p:sp>
      <p:sp>
        <p:nvSpPr>
          <p:cNvPr id="31" name="TextBox 30"/>
          <p:cNvSpPr txBox="1"/>
          <p:nvPr/>
        </p:nvSpPr>
        <p:spPr>
          <a:xfrm>
            <a:off x="1981201" y="4343400"/>
            <a:ext cx="988925" cy="369332"/>
          </a:xfrm>
          <a:prstGeom prst="rect">
            <a:avLst/>
          </a:prstGeom>
          <a:noFill/>
        </p:spPr>
        <p:txBody>
          <a:bodyPr wrap="none" rtlCol="0">
            <a:spAutoFit/>
          </a:bodyPr>
          <a:lstStyle/>
          <a:p>
            <a:r>
              <a:rPr lang="en-US" dirty="0">
                <a:solidFill>
                  <a:prstClr val="black"/>
                </a:solidFill>
                <a:latin typeface="Calibri" pitchFamily="34" charset="0"/>
              </a:rPr>
              <a:t>Memory</a:t>
            </a:r>
          </a:p>
        </p:txBody>
      </p:sp>
      <p:sp>
        <p:nvSpPr>
          <p:cNvPr id="32" name="Text Box 19"/>
          <p:cNvSpPr txBox="1">
            <a:spLocks noChangeArrowheads="1"/>
          </p:cNvSpPr>
          <p:nvPr/>
        </p:nvSpPr>
        <p:spPr bwMode="auto">
          <a:xfrm>
            <a:off x="7159242" y="4147318"/>
            <a:ext cx="3199956" cy="577082"/>
          </a:xfrm>
          <a:prstGeom prst="rect">
            <a:avLst/>
          </a:prstGeom>
          <a:noFill/>
          <a:ln w="9525">
            <a:noFill/>
            <a:round/>
            <a:headEnd/>
            <a:tailEnd/>
          </a:ln>
        </p:spPr>
        <p:txBody>
          <a:bodyPr wrap="none" lIns="90000" tIns="46800" rIns="90000" bIns="46800" anchor="ctr">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prstClr val="black"/>
                </a:solidFill>
                <a:latin typeface="Calibri" pitchFamily="34" charset="0"/>
              </a:rPr>
              <a:t>Larger, slower, cheaper memory</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solidFill>
                  <a:prstClr val="black"/>
                </a:solidFill>
                <a:latin typeface="Calibri" pitchFamily="34" charset="0"/>
              </a:rPr>
              <a:t>v</a:t>
            </a:r>
            <a:r>
              <a:rPr lang="en-GB" sz="1600" b="1" dirty="0">
                <a:solidFill>
                  <a:prstClr val="black"/>
                </a:solidFill>
                <a:latin typeface="Calibri" pitchFamily="34" charset="0"/>
              </a:rPr>
              <a:t>iewed as partitioned into “blocks”</a:t>
            </a:r>
          </a:p>
        </p:txBody>
      </p:sp>
      <p:sp>
        <p:nvSpPr>
          <p:cNvPr id="33" name="Text Box 22"/>
          <p:cNvSpPr txBox="1">
            <a:spLocks noChangeArrowheads="1"/>
          </p:cNvSpPr>
          <p:nvPr/>
        </p:nvSpPr>
        <p:spPr bwMode="auto">
          <a:xfrm>
            <a:off x="5466800" y="3232918"/>
            <a:ext cx="2839000" cy="577082"/>
          </a:xfrm>
          <a:prstGeom prst="rect">
            <a:avLst/>
          </a:prstGeom>
          <a:noFill/>
          <a:ln w="9525">
            <a:noFill/>
            <a:round/>
            <a:headEnd/>
            <a:tailEnd/>
          </a:ln>
        </p:spPr>
        <p:txBody>
          <a:bodyPr lIns="90000" tIns="46800" rIns="90000" bIns="46800" anchor="ctr">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prstClr val="black"/>
                </a:solidFill>
                <a:latin typeface="Calibri" pitchFamily="34" charset="0"/>
              </a:rPr>
              <a:t>Data is copied in block-sized transfer units</a:t>
            </a:r>
          </a:p>
        </p:txBody>
      </p:sp>
      <p:sp>
        <p:nvSpPr>
          <p:cNvPr id="34" name="Text Box 29"/>
          <p:cNvSpPr txBox="1">
            <a:spLocks noChangeArrowheads="1"/>
          </p:cNvSpPr>
          <p:nvPr/>
        </p:nvSpPr>
        <p:spPr bwMode="auto">
          <a:xfrm>
            <a:off x="7086600" y="2166312"/>
            <a:ext cx="2930908" cy="818367"/>
          </a:xfrm>
          <a:prstGeom prst="rect">
            <a:avLst/>
          </a:prstGeom>
          <a:noFill/>
          <a:ln w="9525">
            <a:noFill/>
            <a:round/>
            <a:headEnd/>
            <a:tailEnd/>
          </a:ln>
        </p:spPr>
        <p:txBody>
          <a:bodyPr wrap="none" lIns="90000" tIns="46800" rIns="90000" bIns="46800" anchor="ctr">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prstClr val="black"/>
                </a:solidFill>
                <a:latin typeface="Calibri" pitchFamily="34" charset="0"/>
              </a:rPr>
              <a:t>Smaller, faster, more expensive</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prstClr val="black"/>
                </a:solidFill>
                <a:latin typeface="Calibri" pitchFamily="34" charset="0"/>
              </a:rPr>
              <a:t>memory caches a  subset of</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prstClr val="black"/>
                </a:solidFill>
                <a:latin typeface="Calibri" pitchFamily="34" charset="0"/>
              </a:rPr>
              <a:t>the blocks</a:t>
            </a:r>
          </a:p>
        </p:txBody>
      </p:sp>
      <p:sp>
        <p:nvSpPr>
          <p:cNvPr id="37" name="Rectangle 36"/>
          <p:cNvSpPr/>
          <p:nvPr/>
        </p:nvSpPr>
        <p:spPr bwMode="auto">
          <a:xfrm>
            <a:off x="3581400" y="4800600"/>
            <a:ext cx="762000" cy="304800"/>
          </a:xfrm>
          <a:prstGeom prst="rect">
            <a:avLst/>
          </a:prstGeom>
          <a:solidFill>
            <a:srgbClr val="FF9999"/>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4</a:t>
            </a:r>
          </a:p>
        </p:txBody>
      </p:sp>
      <p:sp>
        <p:nvSpPr>
          <p:cNvPr id="38" name="Rectangle 37"/>
          <p:cNvSpPr/>
          <p:nvPr/>
        </p:nvSpPr>
        <p:spPr bwMode="auto">
          <a:xfrm>
            <a:off x="4114800" y="3429000"/>
            <a:ext cx="762000" cy="304800"/>
          </a:xfrm>
          <a:prstGeom prst="rect">
            <a:avLst/>
          </a:prstGeom>
          <a:solidFill>
            <a:srgbClr val="FF9999"/>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4</a:t>
            </a:r>
          </a:p>
        </p:txBody>
      </p:sp>
      <p:sp>
        <p:nvSpPr>
          <p:cNvPr id="39" name="Rectangle 38"/>
          <p:cNvSpPr/>
          <p:nvPr/>
        </p:nvSpPr>
        <p:spPr bwMode="auto">
          <a:xfrm>
            <a:off x="3581400" y="2424791"/>
            <a:ext cx="762000" cy="304800"/>
          </a:xfrm>
          <a:prstGeom prst="rect">
            <a:avLst/>
          </a:prstGeom>
          <a:solidFill>
            <a:srgbClr val="FF9999"/>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4</a:t>
            </a:r>
          </a:p>
        </p:txBody>
      </p:sp>
      <p:sp>
        <p:nvSpPr>
          <p:cNvPr id="40" name="Rectangle 39"/>
          <p:cNvSpPr/>
          <p:nvPr/>
        </p:nvSpPr>
        <p:spPr bwMode="auto">
          <a:xfrm>
            <a:off x="5257800" y="5181600"/>
            <a:ext cx="762000" cy="304800"/>
          </a:xfrm>
          <a:prstGeom prst="rect">
            <a:avLst/>
          </a:prstGeom>
          <a:solidFill>
            <a:srgbClr val="A9E39D"/>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10</a:t>
            </a:r>
          </a:p>
        </p:txBody>
      </p:sp>
      <p:sp>
        <p:nvSpPr>
          <p:cNvPr id="41" name="Rectangle 40"/>
          <p:cNvSpPr/>
          <p:nvPr/>
        </p:nvSpPr>
        <p:spPr bwMode="auto">
          <a:xfrm>
            <a:off x="4114800" y="3429000"/>
            <a:ext cx="762000" cy="304800"/>
          </a:xfrm>
          <a:prstGeom prst="rect">
            <a:avLst/>
          </a:prstGeom>
          <a:solidFill>
            <a:srgbClr val="A9E39D"/>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10</a:t>
            </a:r>
          </a:p>
        </p:txBody>
      </p:sp>
      <p:sp>
        <p:nvSpPr>
          <p:cNvPr id="42" name="Rectangle 41"/>
          <p:cNvSpPr/>
          <p:nvPr/>
        </p:nvSpPr>
        <p:spPr bwMode="auto">
          <a:xfrm>
            <a:off x="5257800" y="2424791"/>
            <a:ext cx="762000" cy="304800"/>
          </a:xfrm>
          <a:prstGeom prst="rect">
            <a:avLst/>
          </a:prstGeom>
          <a:solidFill>
            <a:srgbClr val="A9E39D"/>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dirty="0">
                <a:solidFill>
                  <a:prstClr val="black"/>
                </a:solidFill>
                <a:latin typeface="Calibri" pitchFamily="34" charset="0"/>
              </a:rPr>
              <a:t>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3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P spid="38" grpId="0" animBg="1"/>
      <p:bldP spid="38" grpId="1" animBg="1"/>
      <p:bldP spid="39" grpId="0" animBg="1"/>
      <p:bldP spid="40" grpId="0" animBg="1"/>
      <p:bldP spid="41" grpId="0" animBg="1"/>
      <p:bldP spid="41" grpId="1" animBg="1"/>
      <p:bldP spid="4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423" name="Rectangle 31"/>
          <p:cNvSpPr>
            <a:spLocks noGrp="1" noChangeArrowheads="1"/>
          </p:cNvSpPr>
          <p:nvPr>
            <p:ph type="title"/>
          </p:nvPr>
        </p:nvSpPr>
        <p:spPr/>
        <p:txBody>
          <a:bodyPr/>
          <a:lstStyle/>
          <a:p>
            <a:r>
              <a:rPr lang="en-US" dirty="0"/>
              <a:t>Cache Memories</a:t>
            </a:r>
          </a:p>
        </p:txBody>
      </p:sp>
      <p:sp>
        <p:nvSpPr>
          <p:cNvPr id="187424" name="Rectangle 32"/>
          <p:cNvSpPr>
            <a:spLocks noGrp="1" noChangeArrowheads="1"/>
          </p:cNvSpPr>
          <p:nvPr>
            <p:ph idx="1"/>
          </p:nvPr>
        </p:nvSpPr>
        <p:spPr/>
        <p:txBody>
          <a:bodyPr/>
          <a:lstStyle/>
          <a:p>
            <a:r>
              <a:rPr lang="en-US" dirty="0">
                <a:solidFill>
                  <a:srgbClr val="FF0000"/>
                </a:solidFill>
              </a:rPr>
              <a:t>Cache memories </a:t>
            </a:r>
            <a:r>
              <a:rPr lang="en-US" dirty="0"/>
              <a:t>are small, fast SRAM-based memories managed automatically in hardware</a:t>
            </a:r>
          </a:p>
          <a:p>
            <a:pPr lvl="1"/>
            <a:r>
              <a:rPr lang="en-US" dirty="0"/>
              <a:t>Hold frequently accessed blocks of main memory</a:t>
            </a:r>
          </a:p>
          <a:p>
            <a:r>
              <a:rPr lang="en-US"/>
              <a:t>CPU looks </a:t>
            </a:r>
            <a:r>
              <a:rPr lang="en-US" dirty="0"/>
              <a:t>first for data in cache</a:t>
            </a:r>
          </a:p>
          <a:p>
            <a:r>
              <a:rPr lang="en-US" dirty="0"/>
              <a:t>Typical system structure:</a:t>
            </a:r>
          </a:p>
        </p:txBody>
      </p:sp>
      <p:sp>
        <p:nvSpPr>
          <p:cNvPr id="33" name="Rectangle 146"/>
          <p:cNvSpPr>
            <a:spLocks noChangeAspect="1" noChangeArrowheads="1"/>
          </p:cNvSpPr>
          <p:nvPr/>
        </p:nvSpPr>
        <p:spPr bwMode="auto">
          <a:xfrm>
            <a:off x="8782050" y="5653088"/>
            <a:ext cx="819150" cy="823913"/>
          </a:xfrm>
          <a:prstGeom prst="rect">
            <a:avLst/>
          </a:prstGeom>
          <a:noFill/>
          <a:ln w="12700">
            <a:solidFill>
              <a:schemeClr val="tx1"/>
            </a:solidFill>
            <a:miter lim="800000"/>
            <a:headEnd/>
            <a:tailEnd/>
          </a:ln>
          <a:effectLst/>
        </p:spPr>
        <p:txBody>
          <a:bodyPr wrap="none" anchor="ctr">
            <a:prstTxWarp prst="textNoShape">
              <a:avLst/>
            </a:prstTxWarp>
          </a:bodyPr>
          <a:lstStyle/>
          <a:p>
            <a:pPr algn="ctr"/>
            <a:r>
              <a:rPr lang="en-US" sz="1600">
                <a:solidFill>
                  <a:prstClr val="black"/>
                </a:solidFill>
                <a:latin typeface="Calibri" panose="020F0502020204030204"/>
              </a:rPr>
              <a:t>Main</a:t>
            </a:r>
          </a:p>
          <a:p>
            <a:pPr algn="ctr"/>
            <a:r>
              <a:rPr lang="en-US" sz="1600">
                <a:solidFill>
                  <a:prstClr val="black"/>
                </a:solidFill>
                <a:latin typeface="Calibri" panose="020F0502020204030204"/>
              </a:rPr>
              <a:t>memory</a:t>
            </a:r>
          </a:p>
        </p:txBody>
      </p:sp>
      <p:sp>
        <p:nvSpPr>
          <p:cNvPr id="34" name="AutoShape 201"/>
          <p:cNvSpPr>
            <a:spLocks noChangeAspect="1" noChangeArrowheads="1"/>
          </p:cNvSpPr>
          <p:nvPr/>
        </p:nvSpPr>
        <p:spPr bwMode="auto">
          <a:xfrm>
            <a:off x="7408863" y="5789613"/>
            <a:ext cx="1344612" cy="481013"/>
          </a:xfrm>
          <a:prstGeom prst="leftRightArrow">
            <a:avLst>
              <a:gd name="adj1" fmla="val 50000"/>
              <a:gd name="adj2" fmla="val 55908"/>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35" name="Rectangle 202"/>
          <p:cNvSpPr>
            <a:spLocks noChangeAspect="1" noChangeArrowheads="1"/>
          </p:cNvSpPr>
          <p:nvPr/>
        </p:nvSpPr>
        <p:spPr bwMode="auto">
          <a:xfrm>
            <a:off x="6584950" y="5818187"/>
            <a:ext cx="819150" cy="520700"/>
          </a:xfrm>
          <a:prstGeom prst="rect">
            <a:avLst/>
          </a:prstGeom>
          <a:noFill/>
          <a:ln w="12700">
            <a:solidFill>
              <a:schemeClr val="tx1"/>
            </a:solidFill>
            <a:miter lim="800000"/>
            <a:headEnd/>
            <a:tailEnd/>
          </a:ln>
          <a:effectLst/>
        </p:spPr>
        <p:txBody>
          <a:bodyPr wrap="none" anchor="ctr">
            <a:prstTxWarp prst="textNoShape">
              <a:avLst/>
            </a:prstTxWarp>
          </a:bodyPr>
          <a:lstStyle/>
          <a:p>
            <a:pPr algn="ctr"/>
            <a:r>
              <a:rPr lang="en-US" sz="1600">
                <a:solidFill>
                  <a:prstClr val="black"/>
                </a:solidFill>
                <a:latin typeface="Calibri" panose="020F0502020204030204"/>
              </a:rPr>
              <a:t>I/O</a:t>
            </a:r>
          </a:p>
          <a:p>
            <a:pPr algn="ctr"/>
            <a:r>
              <a:rPr lang="en-US" sz="1600">
                <a:solidFill>
                  <a:prstClr val="black"/>
                </a:solidFill>
                <a:latin typeface="Calibri" panose="020F0502020204030204"/>
              </a:rPr>
              <a:t>bridge</a:t>
            </a:r>
          </a:p>
        </p:txBody>
      </p:sp>
      <p:sp>
        <p:nvSpPr>
          <p:cNvPr id="36" name="AutoShape 205"/>
          <p:cNvSpPr>
            <a:spLocks noChangeAspect="1" noChangeArrowheads="1"/>
          </p:cNvSpPr>
          <p:nvPr/>
        </p:nvSpPr>
        <p:spPr bwMode="auto">
          <a:xfrm>
            <a:off x="5272089" y="5789613"/>
            <a:ext cx="1309687" cy="481013"/>
          </a:xfrm>
          <a:prstGeom prst="leftRightArrow">
            <a:avLst>
              <a:gd name="adj1" fmla="val 50000"/>
              <a:gd name="adj2" fmla="val 54455"/>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37" name="Rectangle 206"/>
          <p:cNvSpPr>
            <a:spLocks noChangeAspect="1" noChangeArrowheads="1"/>
          </p:cNvSpPr>
          <p:nvPr/>
        </p:nvSpPr>
        <p:spPr bwMode="auto">
          <a:xfrm>
            <a:off x="2873375" y="5818187"/>
            <a:ext cx="2374900" cy="520700"/>
          </a:xfrm>
          <a:prstGeom prst="rect">
            <a:avLst/>
          </a:prstGeom>
          <a:noFill/>
          <a:ln w="12700">
            <a:solidFill>
              <a:schemeClr val="tx1"/>
            </a:solidFill>
            <a:miter lim="800000"/>
            <a:headEnd/>
            <a:tailEnd/>
          </a:ln>
          <a:effectLst/>
        </p:spPr>
        <p:txBody>
          <a:bodyPr wrap="none" anchor="ctr">
            <a:prstTxWarp prst="textNoShape">
              <a:avLst/>
            </a:prstTxWarp>
          </a:bodyPr>
          <a:lstStyle/>
          <a:p>
            <a:pPr algn="ctr"/>
            <a:r>
              <a:rPr lang="en-US" sz="1600">
                <a:solidFill>
                  <a:prstClr val="black"/>
                </a:solidFill>
                <a:latin typeface="Calibri" panose="020F0502020204030204"/>
              </a:rPr>
              <a:t>Bus interface</a:t>
            </a:r>
          </a:p>
        </p:txBody>
      </p:sp>
      <p:sp>
        <p:nvSpPr>
          <p:cNvPr id="38" name="Rectangle 207"/>
          <p:cNvSpPr>
            <a:spLocks noChangeAspect="1" noChangeArrowheads="1"/>
          </p:cNvSpPr>
          <p:nvPr/>
        </p:nvSpPr>
        <p:spPr bwMode="auto">
          <a:xfrm>
            <a:off x="4386263" y="4622800"/>
            <a:ext cx="615950" cy="138112"/>
          </a:xfrm>
          <a:prstGeom prst="rect">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39" name="Rectangle 208"/>
          <p:cNvSpPr>
            <a:spLocks noChangeAspect="1" noChangeArrowheads="1"/>
          </p:cNvSpPr>
          <p:nvPr/>
        </p:nvSpPr>
        <p:spPr bwMode="auto">
          <a:xfrm>
            <a:off x="4386263" y="4760913"/>
            <a:ext cx="615950" cy="136525"/>
          </a:xfrm>
          <a:prstGeom prst="rect">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40" name="Rectangle 210"/>
          <p:cNvSpPr>
            <a:spLocks noChangeAspect="1" noChangeArrowheads="1"/>
          </p:cNvSpPr>
          <p:nvPr/>
        </p:nvSpPr>
        <p:spPr bwMode="auto">
          <a:xfrm>
            <a:off x="4386263" y="4897438"/>
            <a:ext cx="615950" cy="138113"/>
          </a:xfrm>
          <a:prstGeom prst="rect">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41" name="Rectangle 211"/>
          <p:cNvSpPr>
            <a:spLocks noChangeAspect="1" noChangeArrowheads="1"/>
          </p:cNvSpPr>
          <p:nvPr/>
        </p:nvSpPr>
        <p:spPr bwMode="auto">
          <a:xfrm>
            <a:off x="4386263" y="5035551"/>
            <a:ext cx="615950" cy="136525"/>
          </a:xfrm>
          <a:prstGeom prst="rect">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42" name="Rectangle 212"/>
          <p:cNvSpPr>
            <a:spLocks noChangeAspect="1" noChangeArrowheads="1"/>
          </p:cNvSpPr>
          <p:nvPr/>
        </p:nvSpPr>
        <p:spPr bwMode="auto">
          <a:xfrm>
            <a:off x="4386263" y="5172075"/>
            <a:ext cx="615950" cy="138112"/>
          </a:xfrm>
          <a:prstGeom prst="rect">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43" name="AutoShape 214"/>
          <p:cNvSpPr>
            <a:spLocks noChangeAspect="1" noChangeArrowheads="1"/>
          </p:cNvSpPr>
          <p:nvPr/>
        </p:nvSpPr>
        <p:spPr bwMode="auto">
          <a:xfrm>
            <a:off x="5083175" y="4622800"/>
            <a:ext cx="400050" cy="342900"/>
          </a:xfrm>
          <a:prstGeom prst="rightArrow">
            <a:avLst>
              <a:gd name="adj1" fmla="val 50000"/>
              <a:gd name="adj2" fmla="val 29167"/>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44" name="AutoShape 215"/>
          <p:cNvSpPr>
            <a:spLocks noChangeAspect="1" noChangeArrowheads="1"/>
          </p:cNvSpPr>
          <p:nvPr/>
        </p:nvSpPr>
        <p:spPr bwMode="auto">
          <a:xfrm flipH="1">
            <a:off x="5002213" y="4965701"/>
            <a:ext cx="400050" cy="344487"/>
          </a:xfrm>
          <a:prstGeom prst="rightArrow">
            <a:avLst>
              <a:gd name="adj1" fmla="val 50000"/>
              <a:gd name="adj2" fmla="val 29032"/>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45" name="Rectangle 220"/>
          <p:cNvSpPr>
            <a:spLocks noChangeAspect="1" noChangeArrowheads="1"/>
          </p:cNvSpPr>
          <p:nvPr/>
        </p:nvSpPr>
        <p:spPr bwMode="auto">
          <a:xfrm>
            <a:off x="5483226" y="4486276"/>
            <a:ext cx="479425" cy="960437"/>
          </a:xfrm>
          <a:prstGeom prst="rect">
            <a:avLst/>
          </a:prstGeom>
          <a:noFill/>
          <a:ln w="12700">
            <a:solidFill>
              <a:schemeClr val="tx1"/>
            </a:solidFill>
            <a:miter lim="800000"/>
            <a:headEnd/>
            <a:tailEnd/>
          </a:ln>
          <a:effectLst/>
        </p:spPr>
        <p:txBody>
          <a:bodyPr wrap="none" anchor="ctr">
            <a:prstTxWarp prst="textNoShape">
              <a:avLst/>
            </a:prstTxWarp>
          </a:bodyPr>
          <a:lstStyle/>
          <a:p>
            <a:pPr algn="ctr"/>
            <a:r>
              <a:rPr lang="en-US" sz="1600">
                <a:solidFill>
                  <a:prstClr val="black"/>
                </a:solidFill>
                <a:latin typeface="Calibri" panose="020F0502020204030204"/>
              </a:rPr>
              <a:t>ALU</a:t>
            </a:r>
          </a:p>
        </p:txBody>
      </p:sp>
      <p:sp>
        <p:nvSpPr>
          <p:cNvPr id="46" name="Text Box 221"/>
          <p:cNvSpPr txBox="1">
            <a:spLocks noChangeAspect="1" noChangeArrowheads="1"/>
          </p:cNvSpPr>
          <p:nvPr/>
        </p:nvSpPr>
        <p:spPr bwMode="auto">
          <a:xfrm>
            <a:off x="4129690" y="4316998"/>
            <a:ext cx="1162434" cy="338554"/>
          </a:xfrm>
          <a:prstGeom prst="rect">
            <a:avLst/>
          </a:prstGeom>
          <a:noFill/>
          <a:ln w="12700">
            <a:noFill/>
            <a:miter lim="800000"/>
            <a:headEnd/>
            <a:tailEnd/>
          </a:ln>
          <a:effectLst/>
        </p:spPr>
        <p:txBody>
          <a:bodyPr wrap="none" anchor="ctr">
            <a:prstTxWarp prst="textNoShape">
              <a:avLst/>
            </a:prstTxWarp>
            <a:spAutoFit/>
          </a:bodyPr>
          <a:lstStyle/>
          <a:p>
            <a:pPr algn="ctr"/>
            <a:r>
              <a:rPr lang="en-US" sz="1600">
                <a:solidFill>
                  <a:prstClr val="black"/>
                </a:solidFill>
                <a:latin typeface="Calibri" panose="020F0502020204030204"/>
              </a:rPr>
              <a:t>Register file</a:t>
            </a:r>
          </a:p>
        </p:txBody>
      </p:sp>
      <p:sp>
        <p:nvSpPr>
          <p:cNvPr id="47" name="AutoShape 222"/>
          <p:cNvSpPr>
            <a:spLocks noChangeAspect="1" noChangeArrowheads="1"/>
          </p:cNvSpPr>
          <p:nvPr/>
        </p:nvSpPr>
        <p:spPr bwMode="auto">
          <a:xfrm>
            <a:off x="4452939" y="5378450"/>
            <a:ext cx="549275" cy="411162"/>
          </a:xfrm>
          <a:prstGeom prst="upDownArrow">
            <a:avLst>
              <a:gd name="adj1" fmla="val 50000"/>
              <a:gd name="adj2" fmla="val 20000"/>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48" name="Rectangle 223"/>
          <p:cNvSpPr>
            <a:spLocks noChangeAspect="1" noChangeArrowheads="1"/>
          </p:cNvSpPr>
          <p:nvPr/>
        </p:nvSpPr>
        <p:spPr bwMode="auto">
          <a:xfrm>
            <a:off x="2720975" y="4279900"/>
            <a:ext cx="3379788" cy="2197100"/>
          </a:xfrm>
          <a:prstGeom prst="rect">
            <a:avLst/>
          </a:prstGeom>
          <a:noFill/>
          <a:ln w="12700" cap="rnd">
            <a:solidFill>
              <a:schemeClr val="tx1"/>
            </a:solidFill>
            <a:prstDash val="sysDot"/>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49" name="Text Box 225"/>
          <p:cNvSpPr txBox="1">
            <a:spLocks noChangeAspect="1" noChangeArrowheads="1"/>
          </p:cNvSpPr>
          <p:nvPr/>
        </p:nvSpPr>
        <p:spPr bwMode="auto">
          <a:xfrm>
            <a:off x="2698449" y="3988385"/>
            <a:ext cx="932467" cy="338554"/>
          </a:xfrm>
          <a:prstGeom prst="rect">
            <a:avLst/>
          </a:prstGeom>
          <a:noFill/>
          <a:ln w="12700">
            <a:noFill/>
            <a:miter lim="800000"/>
            <a:headEnd/>
            <a:tailEnd/>
          </a:ln>
          <a:effectLst/>
        </p:spPr>
        <p:txBody>
          <a:bodyPr wrap="none" anchor="ctr">
            <a:prstTxWarp prst="textNoShape">
              <a:avLst/>
            </a:prstTxWarp>
            <a:spAutoFit/>
          </a:bodyPr>
          <a:lstStyle/>
          <a:p>
            <a:pPr algn="ctr"/>
            <a:r>
              <a:rPr lang="en-US" sz="1600" dirty="0">
                <a:solidFill>
                  <a:prstClr val="black"/>
                </a:solidFill>
                <a:latin typeface="Calibri" panose="020F0502020204030204"/>
              </a:rPr>
              <a:t>CPU chip</a:t>
            </a:r>
          </a:p>
        </p:txBody>
      </p:sp>
      <p:sp>
        <p:nvSpPr>
          <p:cNvPr id="50" name="Text Box 229"/>
          <p:cNvSpPr txBox="1">
            <a:spLocks noChangeAspect="1" noChangeArrowheads="1"/>
          </p:cNvSpPr>
          <p:nvPr/>
        </p:nvSpPr>
        <p:spPr bwMode="auto">
          <a:xfrm>
            <a:off x="6180721" y="5155198"/>
            <a:ext cx="1129135" cy="338554"/>
          </a:xfrm>
          <a:prstGeom prst="rect">
            <a:avLst/>
          </a:prstGeom>
          <a:noFill/>
          <a:ln w="12700">
            <a:noFill/>
            <a:miter lim="800000"/>
            <a:headEnd/>
            <a:tailEnd/>
          </a:ln>
          <a:effectLst/>
        </p:spPr>
        <p:txBody>
          <a:bodyPr wrap="none" anchor="ctr">
            <a:prstTxWarp prst="textNoShape">
              <a:avLst/>
            </a:prstTxWarp>
            <a:spAutoFit/>
          </a:bodyPr>
          <a:lstStyle/>
          <a:p>
            <a:pPr algn="ctr"/>
            <a:r>
              <a:rPr lang="en-US" sz="1600">
                <a:solidFill>
                  <a:prstClr val="black"/>
                </a:solidFill>
                <a:latin typeface="Calibri" panose="020F0502020204030204"/>
              </a:rPr>
              <a:t>System bus</a:t>
            </a:r>
          </a:p>
        </p:txBody>
      </p:sp>
      <p:sp>
        <p:nvSpPr>
          <p:cNvPr id="51" name="Line 230"/>
          <p:cNvSpPr>
            <a:spLocks noChangeAspect="1" noChangeShapeType="1"/>
          </p:cNvSpPr>
          <p:nvPr/>
        </p:nvSpPr>
        <p:spPr bwMode="auto">
          <a:xfrm flipH="1">
            <a:off x="5962651" y="5446712"/>
            <a:ext cx="619125" cy="412750"/>
          </a:xfrm>
          <a:prstGeom prst="line">
            <a:avLst/>
          </a:prstGeom>
          <a:noFill/>
          <a:ln w="12700">
            <a:solidFill>
              <a:schemeClr val="tx1"/>
            </a:solidFill>
            <a:round/>
            <a:headEnd/>
            <a:tailEnd type="triangle" w="med" len="me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52" name="Text Box 231"/>
          <p:cNvSpPr txBox="1">
            <a:spLocks noChangeAspect="1" noChangeArrowheads="1"/>
          </p:cNvSpPr>
          <p:nvPr/>
        </p:nvSpPr>
        <p:spPr bwMode="auto">
          <a:xfrm>
            <a:off x="7467278" y="5155198"/>
            <a:ext cx="1242071" cy="338554"/>
          </a:xfrm>
          <a:prstGeom prst="rect">
            <a:avLst/>
          </a:prstGeom>
          <a:noFill/>
          <a:ln w="12700">
            <a:noFill/>
            <a:miter lim="800000"/>
            <a:headEnd/>
            <a:tailEnd/>
          </a:ln>
          <a:effectLst/>
        </p:spPr>
        <p:txBody>
          <a:bodyPr wrap="none" anchor="ctr">
            <a:prstTxWarp prst="textNoShape">
              <a:avLst/>
            </a:prstTxWarp>
            <a:spAutoFit/>
          </a:bodyPr>
          <a:lstStyle/>
          <a:p>
            <a:pPr algn="ctr"/>
            <a:r>
              <a:rPr lang="en-US" sz="1600">
                <a:solidFill>
                  <a:prstClr val="black"/>
                </a:solidFill>
                <a:latin typeface="Calibri" panose="020F0502020204030204"/>
              </a:rPr>
              <a:t>Memory bus</a:t>
            </a:r>
          </a:p>
        </p:txBody>
      </p:sp>
      <p:sp>
        <p:nvSpPr>
          <p:cNvPr id="53" name="Line 232"/>
          <p:cNvSpPr>
            <a:spLocks noChangeAspect="1" noChangeShapeType="1"/>
          </p:cNvSpPr>
          <p:nvPr/>
        </p:nvSpPr>
        <p:spPr bwMode="auto">
          <a:xfrm>
            <a:off x="8054975" y="5446712"/>
            <a:ext cx="0" cy="412750"/>
          </a:xfrm>
          <a:prstGeom prst="line">
            <a:avLst/>
          </a:prstGeom>
          <a:noFill/>
          <a:ln w="12700">
            <a:solidFill>
              <a:schemeClr val="tx1"/>
            </a:solidFill>
            <a:round/>
            <a:headEnd/>
            <a:tailEnd type="triangle" w="med" len="me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54" name="Rectangle 233"/>
          <p:cNvSpPr>
            <a:spLocks noChangeAspect="1" noChangeArrowheads="1"/>
          </p:cNvSpPr>
          <p:nvPr/>
        </p:nvSpPr>
        <p:spPr bwMode="auto">
          <a:xfrm>
            <a:off x="2873375" y="4719637"/>
            <a:ext cx="1066800" cy="520700"/>
          </a:xfrm>
          <a:prstGeom prst="rect">
            <a:avLst/>
          </a:prstGeom>
          <a:solidFill>
            <a:srgbClr val="DEDFF5"/>
          </a:solidFill>
          <a:ln w="12700">
            <a:solidFill>
              <a:schemeClr val="tx1"/>
            </a:solidFill>
            <a:miter lim="800000"/>
            <a:headEnd/>
            <a:tailEnd/>
          </a:ln>
          <a:effectLst/>
        </p:spPr>
        <p:txBody>
          <a:bodyPr wrap="none" anchor="ctr">
            <a:prstTxWarp prst="textNoShape">
              <a:avLst/>
            </a:prstTxWarp>
          </a:bodyPr>
          <a:lstStyle/>
          <a:p>
            <a:pPr algn="ctr"/>
            <a:r>
              <a:rPr lang="en-US" sz="1600" dirty="0">
                <a:solidFill>
                  <a:prstClr val="black"/>
                </a:solidFill>
                <a:latin typeface="Calibri" panose="020F0502020204030204"/>
              </a:rPr>
              <a:t>Cache </a:t>
            </a:r>
          </a:p>
          <a:p>
            <a:pPr algn="ctr"/>
            <a:r>
              <a:rPr lang="en-US" sz="1600" dirty="0">
                <a:solidFill>
                  <a:prstClr val="black"/>
                </a:solidFill>
                <a:latin typeface="Calibri" panose="020F0502020204030204"/>
              </a:rPr>
              <a:t>memory</a:t>
            </a:r>
          </a:p>
        </p:txBody>
      </p:sp>
      <p:sp>
        <p:nvSpPr>
          <p:cNvPr id="55" name="AutoShape 234"/>
          <p:cNvSpPr>
            <a:spLocks noChangeAspect="1" noChangeArrowheads="1"/>
          </p:cNvSpPr>
          <p:nvPr/>
        </p:nvSpPr>
        <p:spPr bwMode="auto">
          <a:xfrm>
            <a:off x="3101976" y="5240338"/>
            <a:ext cx="549275" cy="549275"/>
          </a:xfrm>
          <a:prstGeom prst="upDownArrow">
            <a:avLst>
              <a:gd name="adj1" fmla="val 50000"/>
              <a:gd name="adj2" fmla="val 20000"/>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
        <p:nvSpPr>
          <p:cNvPr id="56" name="AutoShape 236"/>
          <p:cNvSpPr>
            <a:spLocks noChangeAspect="1" noChangeArrowheads="1"/>
          </p:cNvSpPr>
          <p:nvPr/>
        </p:nvSpPr>
        <p:spPr bwMode="auto">
          <a:xfrm flipH="1">
            <a:off x="3965575" y="4767262"/>
            <a:ext cx="400050" cy="344488"/>
          </a:xfrm>
          <a:prstGeom prst="leftRightArrow">
            <a:avLst>
              <a:gd name="adj1" fmla="val 50000"/>
              <a:gd name="adj2" fmla="val 23226"/>
            </a:avLst>
          </a:prstGeom>
          <a:noFill/>
          <a:ln w="12700">
            <a:solidFill>
              <a:schemeClr val="tx1"/>
            </a:solidFill>
            <a:miter lim="800000"/>
            <a:headEnd/>
            <a:tailEnd/>
          </a:ln>
          <a:effectLst/>
        </p:spPr>
        <p:txBody>
          <a:bodyPr wrap="none" anchor="ctr">
            <a:prstTxWarp prst="textNoShape">
              <a:avLst/>
            </a:prstTxWarp>
          </a:bodyPr>
          <a:lstStyle/>
          <a:p>
            <a:pPr algn="ctr"/>
            <a:endParaRPr lang="en-US" sz="1600">
              <a:solidFill>
                <a:prstClr val="black"/>
              </a:solidFill>
              <a:latin typeface="Calibri" panose="020F0502020204030204"/>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425"/>
          <p:cNvSpPr>
            <a:spLocks noChangeArrowheads="1"/>
          </p:cNvSpPr>
          <p:nvPr/>
        </p:nvSpPr>
        <p:spPr bwMode="auto">
          <a:xfrm>
            <a:off x="1752600" y="1676400"/>
            <a:ext cx="6172200" cy="3886200"/>
          </a:xfrm>
          <a:prstGeom prst="rect">
            <a:avLst/>
          </a:prstGeom>
          <a:solidFill>
            <a:srgbClr val="D5F1CF"/>
          </a:solidFill>
          <a:ln w="12700">
            <a:solidFill>
              <a:schemeClr val="tx1"/>
            </a:solidFill>
            <a:prstDash val="dash"/>
            <a:miter lim="800000"/>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11" name="Rectangle 404"/>
          <p:cNvSpPr>
            <a:spLocks noChangeArrowheads="1"/>
          </p:cNvSpPr>
          <p:nvPr/>
        </p:nvSpPr>
        <p:spPr bwMode="auto">
          <a:xfrm>
            <a:off x="1905000" y="1981200"/>
            <a:ext cx="2122488" cy="2438400"/>
          </a:xfrm>
          <a:prstGeom prst="rect">
            <a:avLst/>
          </a:prstGeom>
          <a:solidFill>
            <a:srgbClr val="F6F5BD"/>
          </a:solidFill>
          <a:ln w="12700">
            <a:solidFill>
              <a:schemeClr val="tx1"/>
            </a:solidFill>
            <a:miter lim="800000"/>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20" name="Rectangle 413"/>
          <p:cNvSpPr>
            <a:spLocks noChangeArrowheads="1"/>
          </p:cNvSpPr>
          <p:nvPr/>
        </p:nvSpPr>
        <p:spPr bwMode="auto">
          <a:xfrm>
            <a:off x="5638800" y="1981200"/>
            <a:ext cx="2122488" cy="2438400"/>
          </a:xfrm>
          <a:prstGeom prst="rect">
            <a:avLst/>
          </a:prstGeom>
          <a:solidFill>
            <a:srgbClr val="F6F5BD"/>
          </a:solidFill>
          <a:ln w="12700">
            <a:solidFill>
              <a:schemeClr val="tx1"/>
            </a:solidFill>
            <a:miter lim="800000"/>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2" name="Title 1"/>
          <p:cNvSpPr>
            <a:spLocks noGrp="1"/>
          </p:cNvSpPr>
          <p:nvPr>
            <p:ph type="title"/>
          </p:nvPr>
        </p:nvSpPr>
        <p:spPr>
          <a:noFill/>
        </p:spPr>
        <p:txBody>
          <a:bodyPr/>
          <a:lstStyle/>
          <a:p>
            <a:r>
              <a:rPr lang="en-US" dirty="0"/>
              <a:t>Intel Core i7 Cache Hierarchy</a:t>
            </a:r>
          </a:p>
        </p:txBody>
      </p:sp>
      <p:sp>
        <p:nvSpPr>
          <p:cNvPr id="4" name="Rectangle 396"/>
          <p:cNvSpPr>
            <a:spLocks noChangeArrowheads="1"/>
          </p:cNvSpPr>
          <p:nvPr/>
        </p:nvSpPr>
        <p:spPr bwMode="auto">
          <a:xfrm>
            <a:off x="2070100" y="2133600"/>
            <a:ext cx="977900" cy="304800"/>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pPr algn="ctr"/>
            <a:r>
              <a:rPr lang="en-US" dirty="0" err="1">
                <a:solidFill>
                  <a:prstClr val="black"/>
                </a:solidFill>
                <a:latin typeface="Calibri" panose="020F0502020204030204"/>
              </a:rPr>
              <a:t>Regs</a:t>
            </a:r>
            <a:endParaRPr lang="en-US" dirty="0">
              <a:solidFill>
                <a:prstClr val="black"/>
              </a:solidFill>
              <a:latin typeface="Calibri" panose="020F0502020204030204"/>
            </a:endParaRPr>
          </a:p>
        </p:txBody>
      </p:sp>
      <p:sp>
        <p:nvSpPr>
          <p:cNvPr id="5" name="Rectangle 397"/>
          <p:cNvSpPr>
            <a:spLocks noChangeArrowheads="1"/>
          </p:cNvSpPr>
          <p:nvPr/>
        </p:nvSpPr>
        <p:spPr bwMode="auto">
          <a:xfrm>
            <a:off x="2112964" y="2781300"/>
            <a:ext cx="782637" cy="571500"/>
          </a:xfrm>
          <a:prstGeom prst="rect">
            <a:avLst/>
          </a:prstGeom>
          <a:solidFill>
            <a:srgbClr val="DEDFF5"/>
          </a:solidFill>
          <a:ln w="12700">
            <a:solidFill>
              <a:schemeClr val="tx1"/>
            </a:solidFill>
            <a:miter lim="800000"/>
            <a:headEnd/>
            <a:tailEnd/>
          </a:ln>
          <a:effectLst/>
        </p:spPr>
        <p:txBody>
          <a:bodyPr wrap="none" anchor="ctr">
            <a:prstTxWarp prst="textNoShape">
              <a:avLst/>
            </a:prstTxWarp>
          </a:bodyPr>
          <a:lstStyle/>
          <a:p>
            <a:pPr algn="ctr"/>
            <a:r>
              <a:rPr lang="en-US">
                <a:solidFill>
                  <a:prstClr val="black"/>
                </a:solidFill>
                <a:latin typeface="Calibri" panose="020F0502020204030204"/>
              </a:rPr>
              <a:t>L1 </a:t>
            </a:r>
          </a:p>
          <a:p>
            <a:pPr algn="ctr"/>
            <a:r>
              <a:rPr lang="en-US">
                <a:solidFill>
                  <a:prstClr val="black"/>
                </a:solidFill>
                <a:latin typeface="Calibri" panose="020F0502020204030204"/>
              </a:rPr>
              <a:t>d-cache</a:t>
            </a:r>
          </a:p>
        </p:txBody>
      </p:sp>
      <p:sp>
        <p:nvSpPr>
          <p:cNvPr id="6" name="Rectangle 399"/>
          <p:cNvSpPr>
            <a:spLocks noChangeArrowheads="1"/>
          </p:cNvSpPr>
          <p:nvPr/>
        </p:nvSpPr>
        <p:spPr bwMode="auto">
          <a:xfrm>
            <a:off x="3048000" y="2781300"/>
            <a:ext cx="795338" cy="571500"/>
          </a:xfrm>
          <a:prstGeom prst="rect">
            <a:avLst/>
          </a:prstGeom>
          <a:solidFill>
            <a:srgbClr val="DEDFF5"/>
          </a:solidFill>
          <a:ln w="12700">
            <a:solidFill>
              <a:schemeClr val="tx1"/>
            </a:solidFill>
            <a:miter lim="800000"/>
            <a:headEnd/>
            <a:tailEnd/>
          </a:ln>
          <a:effectLst/>
        </p:spPr>
        <p:txBody>
          <a:bodyPr wrap="none" anchor="ctr">
            <a:prstTxWarp prst="textNoShape">
              <a:avLst/>
            </a:prstTxWarp>
          </a:bodyPr>
          <a:lstStyle/>
          <a:p>
            <a:pPr algn="ctr"/>
            <a:r>
              <a:rPr lang="en-US" dirty="0">
                <a:solidFill>
                  <a:prstClr val="black"/>
                </a:solidFill>
                <a:latin typeface="Calibri" panose="020F0502020204030204"/>
              </a:rPr>
              <a:t>L1 </a:t>
            </a:r>
          </a:p>
          <a:p>
            <a:pPr algn="ctr"/>
            <a:r>
              <a:rPr lang="en-US" dirty="0" err="1">
                <a:solidFill>
                  <a:prstClr val="black"/>
                </a:solidFill>
                <a:latin typeface="Calibri" panose="020F0502020204030204"/>
              </a:rPr>
              <a:t>i</a:t>
            </a:r>
            <a:r>
              <a:rPr lang="en-US" dirty="0">
                <a:solidFill>
                  <a:prstClr val="black"/>
                </a:solidFill>
                <a:latin typeface="Calibri" panose="020F0502020204030204"/>
              </a:rPr>
              <a:t>-cache</a:t>
            </a:r>
          </a:p>
        </p:txBody>
      </p:sp>
      <p:sp>
        <p:nvSpPr>
          <p:cNvPr id="7" name="Rectangle 400"/>
          <p:cNvSpPr>
            <a:spLocks noChangeArrowheads="1"/>
          </p:cNvSpPr>
          <p:nvPr/>
        </p:nvSpPr>
        <p:spPr bwMode="auto">
          <a:xfrm>
            <a:off x="2133600" y="3695700"/>
            <a:ext cx="1709738" cy="571500"/>
          </a:xfrm>
          <a:prstGeom prst="rect">
            <a:avLst/>
          </a:prstGeom>
          <a:solidFill>
            <a:srgbClr val="DEDFF5"/>
          </a:solidFill>
          <a:ln w="12700">
            <a:solidFill>
              <a:schemeClr val="tx1"/>
            </a:solidFill>
            <a:miter lim="800000"/>
            <a:headEnd/>
            <a:tailEnd/>
          </a:ln>
          <a:effectLst/>
        </p:spPr>
        <p:txBody>
          <a:bodyPr anchor="ctr">
            <a:prstTxWarp prst="textNoShape">
              <a:avLst/>
            </a:prstTxWarp>
          </a:bodyPr>
          <a:lstStyle/>
          <a:p>
            <a:pPr algn="ctr"/>
            <a:r>
              <a:rPr lang="en-US">
                <a:solidFill>
                  <a:prstClr val="black"/>
                </a:solidFill>
                <a:latin typeface="Calibri" panose="020F0502020204030204"/>
              </a:rPr>
              <a:t>L2 unified cache</a:t>
            </a:r>
          </a:p>
        </p:txBody>
      </p:sp>
      <p:sp>
        <p:nvSpPr>
          <p:cNvPr id="8" name="Line 401"/>
          <p:cNvSpPr>
            <a:spLocks noChangeShapeType="1"/>
          </p:cNvSpPr>
          <p:nvPr/>
        </p:nvSpPr>
        <p:spPr bwMode="auto">
          <a:xfrm>
            <a:off x="2590800" y="2438400"/>
            <a:ext cx="0" cy="342900"/>
          </a:xfrm>
          <a:prstGeom prst="line">
            <a:avLst/>
          </a:prstGeom>
          <a:noFill/>
          <a:ln w="12700">
            <a:solidFill>
              <a:schemeClr val="tx1"/>
            </a:solidFill>
            <a:round/>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9" name="Line 402"/>
          <p:cNvSpPr>
            <a:spLocks noChangeShapeType="1"/>
          </p:cNvSpPr>
          <p:nvPr/>
        </p:nvSpPr>
        <p:spPr bwMode="auto">
          <a:xfrm>
            <a:off x="2590800" y="3352800"/>
            <a:ext cx="0" cy="342900"/>
          </a:xfrm>
          <a:prstGeom prst="line">
            <a:avLst/>
          </a:prstGeom>
          <a:noFill/>
          <a:ln w="12700">
            <a:solidFill>
              <a:schemeClr val="tx1"/>
            </a:solidFill>
            <a:round/>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10" name="Line 403"/>
          <p:cNvSpPr>
            <a:spLocks noChangeShapeType="1"/>
          </p:cNvSpPr>
          <p:nvPr/>
        </p:nvSpPr>
        <p:spPr bwMode="auto">
          <a:xfrm>
            <a:off x="3429000" y="3352800"/>
            <a:ext cx="0" cy="342900"/>
          </a:xfrm>
          <a:prstGeom prst="line">
            <a:avLst/>
          </a:prstGeom>
          <a:noFill/>
          <a:ln w="12700">
            <a:solidFill>
              <a:schemeClr val="tx1"/>
            </a:solidFill>
            <a:round/>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12" name="Text Box 405"/>
          <p:cNvSpPr txBox="1">
            <a:spLocks noChangeArrowheads="1"/>
          </p:cNvSpPr>
          <p:nvPr/>
        </p:nvSpPr>
        <p:spPr bwMode="auto">
          <a:xfrm>
            <a:off x="1828800" y="1676400"/>
            <a:ext cx="792396" cy="369332"/>
          </a:xfrm>
          <a:prstGeom prst="rect">
            <a:avLst/>
          </a:prstGeom>
          <a:noFill/>
          <a:ln w="12700">
            <a:noFill/>
            <a:miter lim="800000"/>
            <a:headEnd/>
            <a:tailEnd/>
          </a:ln>
          <a:effectLst/>
        </p:spPr>
        <p:txBody>
          <a:bodyPr wrap="none">
            <a:prstTxWarp prst="textNoShape">
              <a:avLst/>
            </a:prstTxWarp>
            <a:spAutoFit/>
          </a:bodyPr>
          <a:lstStyle/>
          <a:p>
            <a:r>
              <a:rPr lang="en-US">
                <a:solidFill>
                  <a:prstClr val="black"/>
                </a:solidFill>
                <a:latin typeface="Calibri" panose="020F0502020204030204"/>
              </a:rPr>
              <a:t>Core 0</a:t>
            </a:r>
          </a:p>
        </p:txBody>
      </p:sp>
      <p:sp>
        <p:nvSpPr>
          <p:cNvPr id="13" name="Rectangle 406"/>
          <p:cNvSpPr>
            <a:spLocks noChangeArrowheads="1"/>
          </p:cNvSpPr>
          <p:nvPr/>
        </p:nvSpPr>
        <p:spPr bwMode="auto">
          <a:xfrm>
            <a:off x="5803900" y="2133600"/>
            <a:ext cx="977900" cy="304800"/>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pPr algn="ctr"/>
            <a:r>
              <a:rPr lang="en-US">
                <a:solidFill>
                  <a:prstClr val="black"/>
                </a:solidFill>
                <a:latin typeface="Calibri" panose="020F0502020204030204"/>
              </a:rPr>
              <a:t>Regs</a:t>
            </a:r>
          </a:p>
        </p:txBody>
      </p:sp>
      <p:sp>
        <p:nvSpPr>
          <p:cNvPr id="14" name="Rectangle 407"/>
          <p:cNvSpPr>
            <a:spLocks noChangeArrowheads="1"/>
          </p:cNvSpPr>
          <p:nvPr/>
        </p:nvSpPr>
        <p:spPr bwMode="auto">
          <a:xfrm>
            <a:off x="5846764" y="2781300"/>
            <a:ext cx="782637" cy="571500"/>
          </a:xfrm>
          <a:prstGeom prst="rect">
            <a:avLst/>
          </a:prstGeom>
          <a:solidFill>
            <a:srgbClr val="DEDFF5"/>
          </a:solidFill>
          <a:ln w="12700">
            <a:solidFill>
              <a:schemeClr val="tx1"/>
            </a:solidFill>
            <a:miter lim="800000"/>
            <a:headEnd/>
            <a:tailEnd/>
          </a:ln>
          <a:effectLst/>
        </p:spPr>
        <p:txBody>
          <a:bodyPr wrap="none" anchor="ctr">
            <a:prstTxWarp prst="textNoShape">
              <a:avLst/>
            </a:prstTxWarp>
          </a:bodyPr>
          <a:lstStyle/>
          <a:p>
            <a:pPr algn="ctr"/>
            <a:r>
              <a:rPr lang="en-US" dirty="0">
                <a:solidFill>
                  <a:prstClr val="black"/>
                </a:solidFill>
                <a:latin typeface="Calibri" panose="020F0502020204030204"/>
              </a:rPr>
              <a:t>L1 </a:t>
            </a:r>
          </a:p>
          <a:p>
            <a:pPr algn="ctr"/>
            <a:r>
              <a:rPr lang="en-US" dirty="0" err="1">
                <a:solidFill>
                  <a:prstClr val="black"/>
                </a:solidFill>
                <a:latin typeface="Calibri" panose="020F0502020204030204"/>
              </a:rPr>
              <a:t>d</a:t>
            </a:r>
            <a:r>
              <a:rPr lang="en-US" dirty="0">
                <a:solidFill>
                  <a:prstClr val="black"/>
                </a:solidFill>
                <a:latin typeface="Calibri" panose="020F0502020204030204"/>
              </a:rPr>
              <a:t>-cache</a:t>
            </a:r>
          </a:p>
        </p:txBody>
      </p:sp>
      <p:sp>
        <p:nvSpPr>
          <p:cNvPr id="15" name="Rectangle 408"/>
          <p:cNvSpPr>
            <a:spLocks noChangeArrowheads="1"/>
          </p:cNvSpPr>
          <p:nvPr/>
        </p:nvSpPr>
        <p:spPr bwMode="auto">
          <a:xfrm>
            <a:off x="6781800" y="2781300"/>
            <a:ext cx="795338" cy="571500"/>
          </a:xfrm>
          <a:prstGeom prst="rect">
            <a:avLst/>
          </a:prstGeom>
          <a:solidFill>
            <a:srgbClr val="DEDFF5"/>
          </a:solidFill>
          <a:ln w="12700">
            <a:solidFill>
              <a:schemeClr val="tx1"/>
            </a:solidFill>
            <a:miter lim="800000"/>
            <a:headEnd/>
            <a:tailEnd/>
          </a:ln>
          <a:effectLst/>
        </p:spPr>
        <p:txBody>
          <a:bodyPr wrap="none" anchor="ctr">
            <a:prstTxWarp prst="textNoShape">
              <a:avLst/>
            </a:prstTxWarp>
          </a:bodyPr>
          <a:lstStyle/>
          <a:p>
            <a:pPr algn="ctr"/>
            <a:r>
              <a:rPr lang="en-US">
                <a:solidFill>
                  <a:prstClr val="black"/>
                </a:solidFill>
                <a:latin typeface="Calibri" panose="020F0502020204030204"/>
              </a:rPr>
              <a:t>L1 </a:t>
            </a:r>
          </a:p>
          <a:p>
            <a:pPr algn="ctr"/>
            <a:r>
              <a:rPr lang="en-US">
                <a:solidFill>
                  <a:prstClr val="black"/>
                </a:solidFill>
                <a:latin typeface="Calibri" panose="020F0502020204030204"/>
              </a:rPr>
              <a:t>i-cache</a:t>
            </a:r>
          </a:p>
        </p:txBody>
      </p:sp>
      <p:sp>
        <p:nvSpPr>
          <p:cNvPr id="16" name="Rectangle 409"/>
          <p:cNvSpPr>
            <a:spLocks noChangeArrowheads="1"/>
          </p:cNvSpPr>
          <p:nvPr/>
        </p:nvSpPr>
        <p:spPr bwMode="auto">
          <a:xfrm>
            <a:off x="5867400" y="3695700"/>
            <a:ext cx="1709738" cy="571500"/>
          </a:xfrm>
          <a:prstGeom prst="rect">
            <a:avLst/>
          </a:prstGeom>
          <a:solidFill>
            <a:srgbClr val="DEDFF5"/>
          </a:solidFill>
          <a:ln w="12700">
            <a:solidFill>
              <a:schemeClr val="tx1"/>
            </a:solidFill>
            <a:miter lim="800000"/>
            <a:headEnd/>
            <a:tailEnd/>
          </a:ln>
          <a:effectLst/>
        </p:spPr>
        <p:txBody>
          <a:bodyPr anchor="ctr">
            <a:prstTxWarp prst="textNoShape">
              <a:avLst/>
            </a:prstTxWarp>
          </a:bodyPr>
          <a:lstStyle/>
          <a:p>
            <a:pPr algn="ctr"/>
            <a:r>
              <a:rPr lang="en-US">
                <a:solidFill>
                  <a:prstClr val="black"/>
                </a:solidFill>
                <a:latin typeface="Calibri" panose="020F0502020204030204"/>
              </a:rPr>
              <a:t>L2 unified cache</a:t>
            </a:r>
          </a:p>
        </p:txBody>
      </p:sp>
      <p:sp>
        <p:nvSpPr>
          <p:cNvPr id="17" name="Line 410"/>
          <p:cNvSpPr>
            <a:spLocks noChangeShapeType="1"/>
          </p:cNvSpPr>
          <p:nvPr/>
        </p:nvSpPr>
        <p:spPr bwMode="auto">
          <a:xfrm>
            <a:off x="6324600" y="2438400"/>
            <a:ext cx="0" cy="342900"/>
          </a:xfrm>
          <a:prstGeom prst="line">
            <a:avLst/>
          </a:prstGeom>
          <a:noFill/>
          <a:ln w="12700">
            <a:solidFill>
              <a:schemeClr val="tx1"/>
            </a:solidFill>
            <a:round/>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18" name="Line 411"/>
          <p:cNvSpPr>
            <a:spLocks noChangeShapeType="1"/>
          </p:cNvSpPr>
          <p:nvPr/>
        </p:nvSpPr>
        <p:spPr bwMode="auto">
          <a:xfrm>
            <a:off x="6324600" y="3352800"/>
            <a:ext cx="0" cy="342900"/>
          </a:xfrm>
          <a:prstGeom prst="line">
            <a:avLst/>
          </a:prstGeom>
          <a:noFill/>
          <a:ln w="12700">
            <a:solidFill>
              <a:schemeClr val="tx1"/>
            </a:solidFill>
            <a:round/>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19" name="Line 412"/>
          <p:cNvSpPr>
            <a:spLocks noChangeShapeType="1"/>
          </p:cNvSpPr>
          <p:nvPr/>
        </p:nvSpPr>
        <p:spPr bwMode="auto">
          <a:xfrm>
            <a:off x="7162800" y="3352800"/>
            <a:ext cx="0" cy="342900"/>
          </a:xfrm>
          <a:prstGeom prst="line">
            <a:avLst/>
          </a:prstGeom>
          <a:noFill/>
          <a:ln w="12700">
            <a:solidFill>
              <a:schemeClr val="tx1"/>
            </a:solidFill>
            <a:round/>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21" name="Text Box 414"/>
          <p:cNvSpPr txBox="1">
            <a:spLocks noChangeArrowheads="1"/>
          </p:cNvSpPr>
          <p:nvPr/>
        </p:nvSpPr>
        <p:spPr bwMode="auto">
          <a:xfrm>
            <a:off x="5562600" y="1676400"/>
            <a:ext cx="792396" cy="369332"/>
          </a:xfrm>
          <a:prstGeom prst="rect">
            <a:avLst/>
          </a:prstGeom>
          <a:noFill/>
          <a:ln w="12700">
            <a:noFill/>
            <a:miter lim="800000"/>
            <a:headEnd/>
            <a:tailEnd/>
          </a:ln>
          <a:effectLst/>
        </p:spPr>
        <p:txBody>
          <a:bodyPr wrap="none">
            <a:prstTxWarp prst="textNoShape">
              <a:avLst/>
            </a:prstTxWarp>
            <a:spAutoFit/>
          </a:bodyPr>
          <a:lstStyle/>
          <a:p>
            <a:r>
              <a:rPr lang="en-US">
                <a:solidFill>
                  <a:prstClr val="black"/>
                </a:solidFill>
                <a:latin typeface="Calibri" panose="020F0502020204030204"/>
              </a:rPr>
              <a:t>Core 3</a:t>
            </a:r>
          </a:p>
        </p:txBody>
      </p:sp>
      <p:sp>
        <p:nvSpPr>
          <p:cNvPr id="22" name="Text Box 415"/>
          <p:cNvSpPr txBox="1">
            <a:spLocks noChangeArrowheads="1"/>
          </p:cNvSpPr>
          <p:nvPr/>
        </p:nvSpPr>
        <p:spPr bwMode="auto">
          <a:xfrm>
            <a:off x="4495800" y="2983469"/>
            <a:ext cx="723900" cy="646331"/>
          </a:xfrm>
          <a:prstGeom prst="rect">
            <a:avLst/>
          </a:prstGeom>
          <a:noFill/>
          <a:ln w="12700">
            <a:noFill/>
            <a:miter lim="800000"/>
            <a:headEnd/>
            <a:tailEnd/>
          </a:ln>
          <a:effectLst/>
        </p:spPr>
        <p:txBody>
          <a:bodyPr wrap="square">
            <a:prstTxWarp prst="textNoShape">
              <a:avLst/>
            </a:prstTxWarp>
            <a:spAutoFit/>
          </a:bodyPr>
          <a:lstStyle/>
          <a:p>
            <a:pPr algn="ctr"/>
            <a:r>
              <a:rPr lang="en-US" sz="3600" dirty="0">
                <a:solidFill>
                  <a:prstClr val="black"/>
                </a:solidFill>
                <a:latin typeface="Calibri" panose="020F0502020204030204"/>
              </a:rPr>
              <a:t>…</a:t>
            </a:r>
          </a:p>
        </p:txBody>
      </p:sp>
      <p:sp>
        <p:nvSpPr>
          <p:cNvPr id="23" name="Line 417"/>
          <p:cNvSpPr>
            <a:spLocks noChangeShapeType="1"/>
          </p:cNvSpPr>
          <p:nvPr/>
        </p:nvSpPr>
        <p:spPr bwMode="auto">
          <a:xfrm>
            <a:off x="2971800" y="4267200"/>
            <a:ext cx="0" cy="533400"/>
          </a:xfrm>
          <a:prstGeom prst="line">
            <a:avLst/>
          </a:prstGeom>
          <a:noFill/>
          <a:ln w="12700">
            <a:solidFill>
              <a:schemeClr val="tx1"/>
            </a:solidFill>
            <a:round/>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24" name="Line 418"/>
          <p:cNvSpPr>
            <a:spLocks noChangeShapeType="1"/>
          </p:cNvSpPr>
          <p:nvPr/>
        </p:nvSpPr>
        <p:spPr bwMode="auto">
          <a:xfrm>
            <a:off x="6705600" y="4267200"/>
            <a:ext cx="0" cy="533400"/>
          </a:xfrm>
          <a:prstGeom prst="line">
            <a:avLst/>
          </a:prstGeom>
          <a:noFill/>
          <a:ln w="12700">
            <a:solidFill>
              <a:schemeClr val="tx1"/>
            </a:solidFill>
            <a:round/>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25" name="Rectangle 419"/>
          <p:cNvSpPr>
            <a:spLocks noChangeArrowheads="1"/>
          </p:cNvSpPr>
          <p:nvPr/>
        </p:nvSpPr>
        <p:spPr bwMode="auto">
          <a:xfrm>
            <a:off x="2622550" y="4800600"/>
            <a:ext cx="4387850" cy="571500"/>
          </a:xfrm>
          <a:prstGeom prst="rect">
            <a:avLst/>
          </a:prstGeom>
          <a:solidFill>
            <a:srgbClr val="DEDFF5"/>
          </a:solidFill>
          <a:ln w="12700">
            <a:solidFill>
              <a:schemeClr val="tx1"/>
            </a:solidFill>
            <a:miter lim="800000"/>
            <a:headEnd/>
            <a:tailEnd/>
          </a:ln>
          <a:effectLst/>
        </p:spPr>
        <p:txBody>
          <a:bodyPr anchor="ctr">
            <a:prstTxWarp prst="textNoShape">
              <a:avLst/>
            </a:prstTxWarp>
          </a:bodyPr>
          <a:lstStyle/>
          <a:p>
            <a:pPr algn="ctr"/>
            <a:r>
              <a:rPr lang="en-US">
                <a:solidFill>
                  <a:prstClr val="black"/>
                </a:solidFill>
                <a:latin typeface="Calibri" panose="020F0502020204030204"/>
              </a:rPr>
              <a:t>L3 unified cache</a:t>
            </a:r>
          </a:p>
          <a:p>
            <a:pPr algn="ctr"/>
            <a:r>
              <a:rPr lang="en-US">
                <a:solidFill>
                  <a:prstClr val="black"/>
                </a:solidFill>
                <a:latin typeface="Calibri" panose="020F0502020204030204"/>
              </a:rPr>
              <a:t>(shared by all cores)</a:t>
            </a:r>
          </a:p>
        </p:txBody>
      </p:sp>
      <p:sp>
        <p:nvSpPr>
          <p:cNvPr id="26" name="Rectangle 420"/>
          <p:cNvSpPr>
            <a:spLocks noChangeArrowheads="1"/>
          </p:cNvSpPr>
          <p:nvPr/>
        </p:nvSpPr>
        <p:spPr bwMode="auto">
          <a:xfrm>
            <a:off x="1752600" y="6057900"/>
            <a:ext cx="6172200" cy="571500"/>
          </a:xfrm>
          <a:prstGeom prst="rect">
            <a:avLst/>
          </a:prstGeom>
          <a:solidFill>
            <a:srgbClr val="D5F1CF"/>
          </a:solidFill>
          <a:ln w="12700">
            <a:solidFill>
              <a:schemeClr val="tx1"/>
            </a:solidFill>
            <a:miter lim="800000"/>
            <a:headEnd/>
            <a:tailEnd/>
          </a:ln>
          <a:effectLst/>
        </p:spPr>
        <p:txBody>
          <a:bodyPr anchor="ctr">
            <a:prstTxWarp prst="textNoShape">
              <a:avLst/>
            </a:prstTxWarp>
          </a:bodyPr>
          <a:lstStyle/>
          <a:p>
            <a:pPr algn="ctr"/>
            <a:r>
              <a:rPr lang="en-US">
                <a:solidFill>
                  <a:prstClr val="black"/>
                </a:solidFill>
                <a:latin typeface="Calibri" panose="020F0502020204030204"/>
              </a:rPr>
              <a:t>Main memory</a:t>
            </a:r>
          </a:p>
        </p:txBody>
      </p:sp>
      <p:sp>
        <p:nvSpPr>
          <p:cNvPr id="27" name="Line 421"/>
          <p:cNvSpPr>
            <a:spLocks noChangeShapeType="1"/>
          </p:cNvSpPr>
          <p:nvPr/>
        </p:nvSpPr>
        <p:spPr bwMode="auto">
          <a:xfrm>
            <a:off x="4895850" y="5372100"/>
            <a:ext cx="0" cy="685800"/>
          </a:xfrm>
          <a:prstGeom prst="line">
            <a:avLst/>
          </a:prstGeom>
          <a:noFill/>
          <a:ln w="12700">
            <a:solidFill>
              <a:schemeClr val="tx1"/>
            </a:solidFill>
            <a:round/>
            <a:headEnd/>
            <a:tailEnd/>
          </a:ln>
          <a:effectLst/>
        </p:spPr>
        <p:txBody>
          <a:bodyPr wrap="none" anchor="ctr">
            <a:prstTxWarp prst="textNoShape">
              <a:avLst/>
            </a:prstTxWarp>
          </a:bodyPr>
          <a:lstStyle/>
          <a:p>
            <a:endParaRPr lang="en-US">
              <a:solidFill>
                <a:prstClr val="black"/>
              </a:solidFill>
              <a:latin typeface="Calibri" panose="020F0502020204030204"/>
            </a:endParaRPr>
          </a:p>
        </p:txBody>
      </p:sp>
      <p:sp>
        <p:nvSpPr>
          <p:cNvPr id="29" name="Text Box 426"/>
          <p:cNvSpPr txBox="1">
            <a:spLocks noChangeArrowheads="1"/>
          </p:cNvSpPr>
          <p:nvPr/>
        </p:nvSpPr>
        <p:spPr bwMode="auto">
          <a:xfrm>
            <a:off x="1676400" y="1295400"/>
            <a:ext cx="1920756" cy="369332"/>
          </a:xfrm>
          <a:prstGeom prst="rect">
            <a:avLst/>
          </a:prstGeom>
          <a:noFill/>
          <a:ln w="12700">
            <a:noFill/>
            <a:miter lim="800000"/>
            <a:headEnd/>
            <a:tailEnd/>
          </a:ln>
          <a:effectLst/>
        </p:spPr>
        <p:txBody>
          <a:bodyPr wrap="none">
            <a:prstTxWarp prst="textNoShape">
              <a:avLst/>
            </a:prstTxWarp>
            <a:spAutoFit/>
          </a:bodyPr>
          <a:lstStyle/>
          <a:p>
            <a:r>
              <a:rPr lang="en-US" dirty="0">
                <a:solidFill>
                  <a:prstClr val="black"/>
                </a:solidFill>
                <a:latin typeface="Calibri" panose="020F0502020204030204"/>
              </a:rPr>
              <a:t>Processor package</a:t>
            </a:r>
          </a:p>
        </p:txBody>
      </p:sp>
      <p:sp>
        <p:nvSpPr>
          <p:cNvPr id="30" name="TextBox 29"/>
          <p:cNvSpPr txBox="1"/>
          <p:nvPr/>
        </p:nvSpPr>
        <p:spPr>
          <a:xfrm>
            <a:off x="8077200" y="1676400"/>
            <a:ext cx="2514600" cy="3970318"/>
          </a:xfrm>
          <a:prstGeom prst="rect">
            <a:avLst/>
          </a:prstGeom>
          <a:noFill/>
        </p:spPr>
        <p:txBody>
          <a:bodyPr wrap="square" rtlCol="0">
            <a:spAutoFit/>
          </a:bodyPr>
          <a:lstStyle/>
          <a:p>
            <a:r>
              <a:rPr lang="en-US" dirty="0">
                <a:solidFill>
                  <a:prstClr val="black"/>
                </a:solidFill>
                <a:latin typeface="Calibri" pitchFamily="34" charset="0"/>
              </a:rPr>
              <a:t>L1 </a:t>
            </a:r>
            <a:r>
              <a:rPr lang="en-US" dirty="0" err="1">
                <a:solidFill>
                  <a:prstClr val="black"/>
                </a:solidFill>
                <a:latin typeface="Calibri" pitchFamily="34" charset="0"/>
              </a:rPr>
              <a:t>i</a:t>
            </a:r>
            <a:r>
              <a:rPr lang="en-US" dirty="0">
                <a:solidFill>
                  <a:prstClr val="black"/>
                </a:solidFill>
                <a:latin typeface="Calibri" pitchFamily="34" charset="0"/>
              </a:rPr>
              <a:t>-cache and </a:t>
            </a:r>
            <a:r>
              <a:rPr lang="en-US" dirty="0" err="1">
                <a:solidFill>
                  <a:prstClr val="black"/>
                </a:solidFill>
                <a:latin typeface="Calibri" pitchFamily="34" charset="0"/>
              </a:rPr>
              <a:t>d</a:t>
            </a:r>
            <a:r>
              <a:rPr lang="en-US" dirty="0">
                <a:solidFill>
                  <a:prstClr val="black"/>
                </a:solidFill>
                <a:latin typeface="Calibri" pitchFamily="34" charset="0"/>
              </a:rPr>
              <a:t>-cache:</a:t>
            </a:r>
          </a:p>
          <a:p>
            <a:pPr lvl="1"/>
            <a:r>
              <a:rPr lang="en-US" dirty="0">
                <a:solidFill>
                  <a:prstClr val="black"/>
                </a:solidFill>
                <a:latin typeface="Calibri" pitchFamily="34" charset="0"/>
              </a:rPr>
              <a:t>32 KB,  8-way, </a:t>
            </a:r>
          </a:p>
          <a:p>
            <a:pPr lvl="1"/>
            <a:r>
              <a:rPr lang="en-US" dirty="0">
                <a:solidFill>
                  <a:prstClr val="black"/>
                </a:solidFill>
                <a:latin typeface="Calibri" pitchFamily="34" charset="0"/>
              </a:rPr>
              <a:t>Access: 4 cycles</a:t>
            </a:r>
          </a:p>
          <a:p>
            <a:endParaRPr lang="en-US" dirty="0">
              <a:solidFill>
                <a:prstClr val="black"/>
              </a:solidFill>
              <a:latin typeface="Calibri" pitchFamily="34" charset="0"/>
            </a:endParaRPr>
          </a:p>
          <a:p>
            <a:r>
              <a:rPr lang="en-US" dirty="0">
                <a:solidFill>
                  <a:prstClr val="black"/>
                </a:solidFill>
                <a:latin typeface="Calibri" pitchFamily="34" charset="0"/>
              </a:rPr>
              <a:t>L2 unified cache:</a:t>
            </a:r>
          </a:p>
          <a:p>
            <a:pPr lvl="1"/>
            <a:r>
              <a:rPr lang="en-US" dirty="0">
                <a:solidFill>
                  <a:prstClr val="black"/>
                </a:solidFill>
                <a:latin typeface="Calibri" pitchFamily="34" charset="0"/>
              </a:rPr>
              <a:t> 256 KB, 8-way, </a:t>
            </a:r>
          </a:p>
          <a:p>
            <a:pPr lvl="1"/>
            <a:r>
              <a:rPr lang="en-US" dirty="0">
                <a:solidFill>
                  <a:prstClr val="black"/>
                </a:solidFill>
                <a:latin typeface="Calibri" pitchFamily="34" charset="0"/>
              </a:rPr>
              <a:t>Access: 10 cycles</a:t>
            </a:r>
          </a:p>
          <a:p>
            <a:pPr lvl="1"/>
            <a:endParaRPr lang="en-US" dirty="0">
              <a:solidFill>
                <a:prstClr val="black"/>
              </a:solidFill>
              <a:latin typeface="Calibri" pitchFamily="34" charset="0"/>
            </a:endParaRPr>
          </a:p>
          <a:p>
            <a:r>
              <a:rPr lang="en-US" dirty="0">
                <a:solidFill>
                  <a:prstClr val="black"/>
                </a:solidFill>
                <a:latin typeface="Calibri" pitchFamily="34" charset="0"/>
              </a:rPr>
              <a:t>L3 unified cache:</a:t>
            </a:r>
          </a:p>
          <a:p>
            <a:pPr lvl="1"/>
            <a:r>
              <a:rPr lang="en-US" dirty="0">
                <a:solidFill>
                  <a:prstClr val="black"/>
                </a:solidFill>
                <a:latin typeface="Calibri" pitchFamily="34" charset="0"/>
              </a:rPr>
              <a:t>8 MB, 16-way,</a:t>
            </a:r>
          </a:p>
          <a:p>
            <a:pPr lvl="1"/>
            <a:r>
              <a:rPr lang="en-US" dirty="0">
                <a:solidFill>
                  <a:prstClr val="black"/>
                </a:solidFill>
                <a:latin typeface="Calibri" pitchFamily="34" charset="0"/>
              </a:rPr>
              <a:t>Access: 40-75 cycles</a:t>
            </a:r>
          </a:p>
          <a:p>
            <a:pPr lvl="1"/>
            <a:endParaRPr lang="en-US" dirty="0">
              <a:solidFill>
                <a:prstClr val="black"/>
              </a:solidFill>
              <a:latin typeface="Calibri" pitchFamily="34" charset="0"/>
            </a:endParaRPr>
          </a:p>
          <a:p>
            <a:r>
              <a:rPr lang="en-US" dirty="0">
                <a:solidFill>
                  <a:prstClr val="black"/>
                </a:solidFill>
                <a:latin typeface="Calibri" pitchFamily="34" charset="0"/>
              </a:rPr>
              <a:t>Block size: 64 bytes for all caches.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p:nvPr>
        </p:nvSpPr>
        <p:spPr/>
        <p:txBody>
          <a:bodyPr/>
          <a:lstStyle/>
          <a:p>
            <a:r>
              <a:rPr lang="en-US"/>
              <a:t>Memory Hierarchies</a:t>
            </a:r>
          </a:p>
        </p:txBody>
      </p:sp>
      <p:sp>
        <p:nvSpPr>
          <p:cNvPr id="135173" name="Rectangle 5"/>
          <p:cNvSpPr>
            <a:spLocks noGrp="1" noChangeArrowheads="1"/>
          </p:cNvSpPr>
          <p:nvPr>
            <p:ph idx="1"/>
          </p:nvPr>
        </p:nvSpPr>
        <p:spPr/>
        <p:txBody>
          <a:bodyPr>
            <a:normAutofit lnSpcReduction="10000"/>
          </a:bodyPr>
          <a:lstStyle/>
          <a:p>
            <a:r>
              <a:rPr lang="en-US"/>
              <a:t>Some fundamental and enduring properties of hardware and software:</a:t>
            </a:r>
          </a:p>
          <a:p>
            <a:pPr lvl="1"/>
            <a:r>
              <a:rPr lang="en-US"/>
              <a:t>Fast storage technologies cost more per byte, have less capacity, and require more power (heat!). </a:t>
            </a:r>
          </a:p>
          <a:p>
            <a:pPr lvl="1"/>
            <a:r>
              <a:rPr lang="en-US"/>
              <a:t>The gap between CPU and main memory speed is widening.</a:t>
            </a:r>
          </a:p>
          <a:p>
            <a:pPr lvl="1"/>
            <a:r>
              <a:rPr lang="en-US"/>
              <a:t>Well-written programs tend to exhibit good locality.</a:t>
            </a:r>
          </a:p>
          <a:p>
            <a:pPr lvl="1"/>
            <a:endParaRPr lang="en-US"/>
          </a:p>
          <a:p>
            <a:r>
              <a:rPr lang="en-US"/>
              <a:t>These fundamental properties complement each other beautifully.</a:t>
            </a:r>
          </a:p>
          <a:p>
            <a:endParaRPr lang="en-US"/>
          </a:p>
          <a:p>
            <a:r>
              <a:rPr lang="en-US"/>
              <a:t>They suggest an approach for organizing memory and storage systems known as a </a:t>
            </a:r>
            <a:r>
              <a:rPr lang="en-US">
                <a:solidFill>
                  <a:srgbClr val="FF0000"/>
                </a:solidFill>
              </a:rPr>
              <a:t>memory hierarchy</a:t>
            </a:r>
            <a:r>
              <a:rPr lang="en-US"/>
              <a: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95C98-C826-2C4F-835C-FA1133E0FB39}"/>
              </a:ext>
            </a:extLst>
          </p:cNvPr>
          <p:cNvSpPr>
            <a:spLocks noGrp="1"/>
          </p:cNvSpPr>
          <p:nvPr>
            <p:ph type="title"/>
          </p:nvPr>
        </p:nvSpPr>
        <p:spPr/>
        <p:txBody>
          <a:bodyPr/>
          <a:lstStyle/>
          <a:p>
            <a:r>
              <a:rPr lang="en-US" dirty="0"/>
              <a:t>Caches</a:t>
            </a:r>
          </a:p>
        </p:txBody>
      </p:sp>
      <p:sp>
        <p:nvSpPr>
          <p:cNvPr id="3" name="Content Placeholder 2">
            <a:extLst>
              <a:ext uri="{FF2B5EF4-FFF2-40B4-BE49-F238E27FC236}">
                <a16:creationId xmlns:a16="http://schemas.microsoft.com/office/drawing/2014/main" id="{8894702E-71F2-A54D-9A9F-1281AB664E26}"/>
              </a:ext>
            </a:extLst>
          </p:cNvPr>
          <p:cNvSpPr>
            <a:spLocks noGrp="1"/>
          </p:cNvSpPr>
          <p:nvPr>
            <p:ph idx="1"/>
          </p:nvPr>
        </p:nvSpPr>
        <p:spPr/>
        <p:txBody>
          <a:bodyPr>
            <a:normAutofit lnSpcReduction="10000"/>
          </a:bodyPr>
          <a:lstStyle/>
          <a:p>
            <a:r>
              <a:rPr lang="en-US" dirty="0">
                <a:solidFill>
                  <a:schemeClr val="bg1"/>
                </a:solidFill>
              </a:rPr>
              <a:t>Cache: A small, interim storage component that transparently retains data from recently accessed locations</a:t>
            </a:r>
          </a:p>
          <a:p>
            <a:pPr marL="0" indent="0">
              <a:buNone/>
            </a:pPr>
            <a:r>
              <a:rPr lang="en-US" dirty="0">
                <a:solidFill>
                  <a:schemeClr val="bg1"/>
                </a:solidFill>
              </a:rPr>
              <a:t> -very fast access if data is cached, otherwise slower access to other larger cache, main memory</a:t>
            </a:r>
          </a:p>
          <a:p>
            <a:pPr marL="0" indent="0">
              <a:buNone/>
            </a:pPr>
            <a:r>
              <a:rPr lang="en-US" dirty="0">
                <a:solidFill>
                  <a:schemeClr val="bg1"/>
                </a:solidFill>
              </a:rPr>
              <a:t>-exploits the locality principle</a:t>
            </a:r>
          </a:p>
          <a:p>
            <a:pPr marL="0" indent="0">
              <a:buNone/>
            </a:pPr>
            <a:r>
              <a:rPr lang="en-US" dirty="0">
                <a:solidFill>
                  <a:schemeClr val="bg1"/>
                </a:solidFill>
              </a:rPr>
              <a:t>-multiple level of caches</a:t>
            </a:r>
          </a:p>
          <a:p>
            <a:pPr marL="0" indent="0">
              <a:buNone/>
            </a:pPr>
            <a:r>
              <a:rPr lang="en-US" dirty="0">
                <a:solidFill>
                  <a:schemeClr val="bg1"/>
                </a:solidFill>
              </a:rPr>
              <a:t>-caching widely applied beyond hardware( web cache)</a:t>
            </a:r>
          </a:p>
          <a:p>
            <a:pPr marL="0" indent="0">
              <a:buNone/>
            </a:pPr>
            <a:endParaRPr lang="en-US" dirty="0"/>
          </a:p>
        </p:txBody>
      </p:sp>
    </p:spTree>
    <p:extLst>
      <p:ext uri="{BB962C8B-B14F-4D97-AF65-F5344CB8AC3E}">
        <p14:creationId xmlns:p14="http://schemas.microsoft.com/office/powerpoint/2010/main" val="18482315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16F14-3FB2-254A-9A0F-9498648D8834}"/>
              </a:ext>
            </a:extLst>
          </p:cNvPr>
          <p:cNvSpPr>
            <a:spLocks noGrp="1"/>
          </p:cNvSpPr>
          <p:nvPr>
            <p:ph type="title"/>
          </p:nvPr>
        </p:nvSpPr>
        <p:spPr>
          <a:xfrm>
            <a:off x="1264920" y="252758"/>
            <a:ext cx="9782491" cy="554962"/>
          </a:xfrm>
        </p:spPr>
        <p:txBody>
          <a:bodyPr>
            <a:normAutofit fontScale="90000"/>
          </a:bodyPr>
          <a:lstStyle/>
          <a:p>
            <a:r>
              <a:rPr lang="en-US" dirty="0"/>
              <a:t>Revisiting the Memory Hierarchy</a:t>
            </a:r>
          </a:p>
        </p:txBody>
      </p:sp>
      <p:graphicFrame>
        <p:nvGraphicFramePr>
          <p:cNvPr id="5" name="Content Placeholder 4">
            <a:extLst>
              <a:ext uri="{FF2B5EF4-FFF2-40B4-BE49-F238E27FC236}">
                <a16:creationId xmlns:a16="http://schemas.microsoft.com/office/drawing/2014/main" id="{4A139F6A-0E8B-EB40-88FA-21B9FC413104}"/>
              </a:ext>
            </a:extLst>
          </p:cNvPr>
          <p:cNvGraphicFramePr>
            <a:graphicFrameLocks noGrp="1"/>
          </p:cNvGraphicFramePr>
          <p:nvPr>
            <p:ph idx="1"/>
          </p:nvPr>
        </p:nvGraphicFramePr>
        <p:xfrm>
          <a:off x="854075" y="1173163"/>
          <a:ext cx="10193340" cy="2966720"/>
        </p:xfrm>
        <a:graphic>
          <a:graphicData uri="http://schemas.openxmlformats.org/drawingml/2006/table">
            <a:tbl>
              <a:tblPr firstRow="1" bandRow="1">
                <a:tableStyleId>{5C22544A-7EE6-4342-B048-85BDC9FD1C3A}</a:tableStyleId>
              </a:tblPr>
              <a:tblGrid>
                <a:gridCol w="2038668">
                  <a:extLst>
                    <a:ext uri="{9D8B030D-6E8A-4147-A177-3AD203B41FA5}">
                      <a16:colId xmlns:a16="http://schemas.microsoft.com/office/drawing/2014/main" val="8047853"/>
                    </a:ext>
                  </a:extLst>
                </a:gridCol>
                <a:gridCol w="2038668">
                  <a:extLst>
                    <a:ext uri="{9D8B030D-6E8A-4147-A177-3AD203B41FA5}">
                      <a16:colId xmlns:a16="http://schemas.microsoft.com/office/drawing/2014/main" val="3020922737"/>
                    </a:ext>
                  </a:extLst>
                </a:gridCol>
                <a:gridCol w="2038668">
                  <a:extLst>
                    <a:ext uri="{9D8B030D-6E8A-4147-A177-3AD203B41FA5}">
                      <a16:colId xmlns:a16="http://schemas.microsoft.com/office/drawing/2014/main" val="1928279918"/>
                    </a:ext>
                  </a:extLst>
                </a:gridCol>
                <a:gridCol w="2038668">
                  <a:extLst>
                    <a:ext uri="{9D8B030D-6E8A-4147-A177-3AD203B41FA5}">
                      <a16:colId xmlns:a16="http://schemas.microsoft.com/office/drawing/2014/main" val="2921887938"/>
                    </a:ext>
                  </a:extLst>
                </a:gridCol>
                <a:gridCol w="2038668">
                  <a:extLst>
                    <a:ext uri="{9D8B030D-6E8A-4147-A177-3AD203B41FA5}">
                      <a16:colId xmlns:a16="http://schemas.microsoft.com/office/drawing/2014/main" val="1308570543"/>
                    </a:ext>
                  </a:extLst>
                </a:gridCol>
              </a:tblGrid>
              <a:tr h="370840">
                <a:tc>
                  <a:txBody>
                    <a:bodyPr/>
                    <a:lstStyle/>
                    <a:p>
                      <a:endParaRPr lang="en-US" dirty="0"/>
                    </a:p>
                  </a:txBody>
                  <a:tcPr/>
                </a:tc>
                <a:tc>
                  <a:txBody>
                    <a:bodyPr/>
                    <a:lstStyle/>
                    <a:p>
                      <a:endParaRPr lang="en-US"/>
                    </a:p>
                  </a:txBody>
                  <a:tcPr/>
                </a:tc>
                <a:tc>
                  <a:txBody>
                    <a:bodyPr/>
                    <a:lstStyle/>
                    <a:p>
                      <a:r>
                        <a:rPr lang="en-US" dirty="0"/>
                        <a:t>Access Time</a:t>
                      </a:r>
                    </a:p>
                  </a:txBody>
                  <a:tcPr/>
                </a:tc>
                <a:tc>
                  <a:txBody>
                    <a:bodyPr/>
                    <a:lstStyle/>
                    <a:p>
                      <a:r>
                        <a:rPr lang="en-US" dirty="0"/>
                        <a:t>Capacity</a:t>
                      </a:r>
                    </a:p>
                  </a:txBody>
                  <a:tcPr/>
                </a:tc>
                <a:tc>
                  <a:txBody>
                    <a:bodyPr/>
                    <a:lstStyle/>
                    <a:p>
                      <a:r>
                        <a:rPr lang="en-US" dirty="0"/>
                        <a:t>Managed by</a:t>
                      </a:r>
                    </a:p>
                  </a:txBody>
                  <a:tcPr/>
                </a:tc>
                <a:extLst>
                  <a:ext uri="{0D108BD9-81ED-4DB2-BD59-A6C34878D82A}">
                    <a16:rowId xmlns:a16="http://schemas.microsoft.com/office/drawing/2014/main" val="507459419"/>
                  </a:ext>
                </a:extLst>
              </a:tr>
              <a:tr h="370840">
                <a:tc>
                  <a:txBody>
                    <a:bodyPr/>
                    <a:lstStyle/>
                    <a:p>
                      <a:r>
                        <a:rPr lang="en-US" dirty="0"/>
                        <a:t>On the </a:t>
                      </a:r>
                      <a:r>
                        <a:rPr lang="en-US" dirty="0" err="1"/>
                        <a:t>datapath</a:t>
                      </a:r>
                      <a:endParaRPr lang="en-US" dirty="0"/>
                    </a:p>
                  </a:txBody>
                  <a:tcPr/>
                </a:tc>
                <a:tc>
                  <a:txBody>
                    <a:bodyPr/>
                    <a:lstStyle/>
                    <a:p>
                      <a:r>
                        <a:rPr lang="en-US" dirty="0"/>
                        <a:t>Registers</a:t>
                      </a:r>
                    </a:p>
                  </a:txBody>
                  <a:tcPr/>
                </a:tc>
                <a:tc>
                  <a:txBody>
                    <a:bodyPr/>
                    <a:lstStyle/>
                    <a:p>
                      <a:r>
                        <a:rPr lang="en-US" dirty="0"/>
                        <a:t>1 cycle</a:t>
                      </a:r>
                    </a:p>
                  </a:txBody>
                  <a:tcPr/>
                </a:tc>
                <a:tc>
                  <a:txBody>
                    <a:bodyPr/>
                    <a:lstStyle/>
                    <a:p>
                      <a:r>
                        <a:rPr lang="en-US" dirty="0"/>
                        <a:t>1 KB</a:t>
                      </a:r>
                    </a:p>
                  </a:txBody>
                  <a:tcPr/>
                </a:tc>
                <a:tc>
                  <a:txBody>
                    <a:bodyPr/>
                    <a:lstStyle/>
                    <a:p>
                      <a:r>
                        <a:rPr lang="en-US" dirty="0"/>
                        <a:t>Software/Compiler</a:t>
                      </a:r>
                    </a:p>
                  </a:txBody>
                  <a:tcPr/>
                </a:tc>
                <a:extLst>
                  <a:ext uri="{0D108BD9-81ED-4DB2-BD59-A6C34878D82A}">
                    <a16:rowId xmlns:a16="http://schemas.microsoft.com/office/drawing/2014/main" val="1511321893"/>
                  </a:ext>
                </a:extLst>
              </a:tr>
              <a:tr h="370840">
                <a:tc>
                  <a:txBody>
                    <a:bodyPr/>
                    <a:lstStyle/>
                    <a:p>
                      <a:r>
                        <a:rPr lang="en-US" dirty="0"/>
                        <a:t>On-Chip</a:t>
                      </a:r>
                    </a:p>
                  </a:txBody>
                  <a:tcPr/>
                </a:tc>
                <a:tc>
                  <a:txBody>
                    <a:bodyPr/>
                    <a:lstStyle/>
                    <a:p>
                      <a:r>
                        <a:rPr lang="en-US" dirty="0"/>
                        <a:t>L1 cache</a:t>
                      </a:r>
                    </a:p>
                  </a:txBody>
                  <a:tcPr/>
                </a:tc>
                <a:tc>
                  <a:txBody>
                    <a:bodyPr/>
                    <a:lstStyle/>
                    <a:p>
                      <a:r>
                        <a:rPr lang="en-US" dirty="0"/>
                        <a:t>2-4 cycles</a:t>
                      </a:r>
                    </a:p>
                  </a:txBody>
                  <a:tcPr/>
                </a:tc>
                <a:tc>
                  <a:txBody>
                    <a:bodyPr/>
                    <a:lstStyle/>
                    <a:p>
                      <a:r>
                        <a:rPr lang="en-US" dirty="0"/>
                        <a:t>32 KB</a:t>
                      </a:r>
                    </a:p>
                  </a:txBody>
                  <a:tcPr/>
                </a:tc>
                <a:tc>
                  <a:txBody>
                    <a:bodyPr/>
                    <a:lstStyle/>
                    <a:p>
                      <a:r>
                        <a:rPr lang="en-US" dirty="0"/>
                        <a:t>Hardware</a:t>
                      </a:r>
                    </a:p>
                  </a:txBody>
                  <a:tcPr/>
                </a:tc>
                <a:extLst>
                  <a:ext uri="{0D108BD9-81ED-4DB2-BD59-A6C34878D82A}">
                    <a16:rowId xmlns:a16="http://schemas.microsoft.com/office/drawing/2014/main" val="441997466"/>
                  </a:ext>
                </a:extLst>
              </a:tr>
              <a:tr h="370840">
                <a:tc>
                  <a:txBody>
                    <a:bodyPr/>
                    <a:lstStyle/>
                    <a:p>
                      <a:r>
                        <a:rPr lang="en-US" dirty="0"/>
                        <a:t>On-Chip</a:t>
                      </a:r>
                    </a:p>
                  </a:txBody>
                  <a:tcPr/>
                </a:tc>
                <a:tc>
                  <a:txBody>
                    <a:bodyPr/>
                    <a:lstStyle/>
                    <a:p>
                      <a:r>
                        <a:rPr lang="en-US" dirty="0"/>
                        <a:t>L2 cache</a:t>
                      </a:r>
                    </a:p>
                  </a:txBody>
                  <a:tcPr/>
                </a:tc>
                <a:tc>
                  <a:txBody>
                    <a:bodyPr/>
                    <a:lstStyle/>
                    <a:p>
                      <a:r>
                        <a:rPr lang="en-US" dirty="0"/>
                        <a:t>10 cycles</a:t>
                      </a:r>
                    </a:p>
                  </a:txBody>
                  <a:tcPr/>
                </a:tc>
                <a:tc>
                  <a:txBody>
                    <a:bodyPr/>
                    <a:lstStyle/>
                    <a:p>
                      <a:r>
                        <a:rPr lang="en-US" dirty="0"/>
                        <a:t>256 KB</a:t>
                      </a:r>
                    </a:p>
                  </a:txBody>
                  <a:tcPr/>
                </a:tc>
                <a:tc>
                  <a:txBody>
                    <a:bodyPr/>
                    <a:lstStyle/>
                    <a:p>
                      <a:r>
                        <a:rPr lang="en-US" dirty="0"/>
                        <a:t>Hardware</a:t>
                      </a:r>
                    </a:p>
                  </a:txBody>
                  <a:tcPr/>
                </a:tc>
                <a:extLst>
                  <a:ext uri="{0D108BD9-81ED-4DB2-BD59-A6C34878D82A}">
                    <a16:rowId xmlns:a16="http://schemas.microsoft.com/office/drawing/2014/main" val="2308298527"/>
                  </a:ext>
                </a:extLst>
              </a:tr>
              <a:tr h="370840">
                <a:tc>
                  <a:txBody>
                    <a:bodyPr/>
                    <a:lstStyle/>
                    <a:p>
                      <a:r>
                        <a:rPr lang="en-US" dirty="0"/>
                        <a:t>On-Chip</a:t>
                      </a:r>
                    </a:p>
                  </a:txBody>
                  <a:tcPr/>
                </a:tc>
                <a:tc>
                  <a:txBody>
                    <a:bodyPr/>
                    <a:lstStyle/>
                    <a:p>
                      <a:r>
                        <a:rPr lang="en-US" dirty="0"/>
                        <a:t>L3 Cache</a:t>
                      </a:r>
                    </a:p>
                  </a:txBody>
                  <a:tcPr/>
                </a:tc>
                <a:tc>
                  <a:txBody>
                    <a:bodyPr/>
                    <a:lstStyle/>
                    <a:p>
                      <a:r>
                        <a:rPr lang="en-US" dirty="0"/>
                        <a:t>40 cycles</a:t>
                      </a:r>
                    </a:p>
                  </a:txBody>
                  <a:tcPr/>
                </a:tc>
                <a:tc>
                  <a:txBody>
                    <a:bodyPr/>
                    <a:lstStyle/>
                    <a:p>
                      <a:r>
                        <a:rPr lang="en-US" dirty="0"/>
                        <a:t>10 MB</a:t>
                      </a:r>
                    </a:p>
                  </a:txBody>
                  <a:tcPr/>
                </a:tc>
                <a:tc>
                  <a:txBody>
                    <a:bodyPr/>
                    <a:lstStyle/>
                    <a:p>
                      <a:r>
                        <a:rPr lang="en-US" dirty="0"/>
                        <a:t>Hardware</a:t>
                      </a:r>
                    </a:p>
                  </a:txBody>
                  <a:tcPr/>
                </a:tc>
                <a:extLst>
                  <a:ext uri="{0D108BD9-81ED-4DB2-BD59-A6C34878D82A}">
                    <a16:rowId xmlns:a16="http://schemas.microsoft.com/office/drawing/2014/main" val="3629763512"/>
                  </a:ext>
                </a:extLst>
              </a:tr>
              <a:tr h="370840">
                <a:tc>
                  <a:txBody>
                    <a:bodyPr/>
                    <a:lstStyle/>
                    <a:p>
                      <a:r>
                        <a:rPr lang="en-US" dirty="0"/>
                        <a:t>Off-Chip</a:t>
                      </a:r>
                    </a:p>
                  </a:txBody>
                  <a:tcPr/>
                </a:tc>
                <a:tc>
                  <a:txBody>
                    <a:bodyPr/>
                    <a:lstStyle/>
                    <a:p>
                      <a:r>
                        <a:rPr lang="en-US" dirty="0"/>
                        <a:t>Main Memory</a:t>
                      </a:r>
                    </a:p>
                  </a:txBody>
                  <a:tcPr/>
                </a:tc>
                <a:tc>
                  <a:txBody>
                    <a:bodyPr/>
                    <a:lstStyle/>
                    <a:p>
                      <a:r>
                        <a:rPr lang="en-US" dirty="0"/>
                        <a:t>200 cycles</a:t>
                      </a:r>
                    </a:p>
                  </a:txBody>
                  <a:tcPr/>
                </a:tc>
                <a:tc>
                  <a:txBody>
                    <a:bodyPr/>
                    <a:lstStyle/>
                    <a:p>
                      <a:r>
                        <a:rPr lang="en-US" dirty="0"/>
                        <a:t>10 GB</a:t>
                      </a:r>
                    </a:p>
                  </a:txBody>
                  <a:tcPr/>
                </a:tc>
                <a:tc>
                  <a:txBody>
                    <a:bodyPr/>
                    <a:lstStyle/>
                    <a:p>
                      <a:r>
                        <a:rPr lang="en-US" dirty="0"/>
                        <a:t>Software/OS</a:t>
                      </a:r>
                    </a:p>
                  </a:txBody>
                  <a:tcPr/>
                </a:tc>
                <a:extLst>
                  <a:ext uri="{0D108BD9-81ED-4DB2-BD59-A6C34878D82A}">
                    <a16:rowId xmlns:a16="http://schemas.microsoft.com/office/drawing/2014/main" val="1314978139"/>
                  </a:ext>
                </a:extLst>
              </a:tr>
              <a:tr h="370840">
                <a:tc>
                  <a:txBody>
                    <a:bodyPr/>
                    <a:lstStyle/>
                    <a:p>
                      <a:r>
                        <a:rPr lang="en-US" dirty="0"/>
                        <a:t>Off-Chip</a:t>
                      </a:r>
                    </a:p>
                  </a:txBody>
                  <a:tcPr/>
                </a:tc>
                <a:tc>
                  <a:txBody>
                    <a:bodyPr/>
                    <a:lstStyle/>
                    <a:p>
                      <a:r>
                        <a:rPr lang="en-US" dirty="0"/>
                        <a:t>Flash Drive</a:t>
                      </a:r>
                    </a:p>
                  </a:txBody>
                  <a:tcPr/>
                </a:tc>
                <a:tc>
                  <a:txBody>
                    <a:bodyPr/>
                    <a:lstStyle/>
                    <a:p>
                      <a:r>
                        <a:rPr lang="en-US" dirty="0"/>
                        <a:t>10-100us</a:t>
                      </a:r>
                    </a:p>
                  </a:txBody>
                  <a:tcPr/>
                </a:tc>
                <a:tc>
                  <a:txBody>
                    <a:bodyPr/>
                    <a:lstStyle/>
                    <a:p>
                      <a:r>
                        <a:rPr lang="en-US" dirty="0"/>
                        <a:t>100 GB</a:t>
                      </a:r>
                    </a:p>
                  </a:txBody>
                  <a:tcPr/>
                </a:tc>
                <a:tc>
                  <a:txBody>
                    <a:bodyPr/>
                    <a:lstStyle/>
                    <a:p>
                      <a:r>
                        <a:rPr lang="en-US" dirty="0"/>
                        <a:t>Software/OS</a:t>
                      </a:r>
                    </a:p>
                  </a:txBody>
                  <a:tcPr/>
                </a:tc>
                <a:extLst>
                  <a:ext uri="{0D108BD9-81ED-4DB2-BD59-A6C34878D82A}">
                    <a16:rowId xmlns:a16="http://schemas.microsoft.com/office/drawing/2014/main" val="2480002807"/>
                  </a:ext>
                </a:extLst>
              </a:tr>
              <a:tr h="370840">
                <a:tc>
                  <a:txBody>
                    <a:bodyPr/>
                    <a:lstStyle/>
                    <a:p>
                      <a:r>
                        <a:rPr lang="en-US" dirty="0"/>
                        <a:t>Mechanical Devices</a:t>
                      </a:r>
                    </a:p>
                  </a:txBody>
                  <a:tcPr/>
                </a:tc>
                <a:tc>
                  <a:txBody>
                    <a:bodyPr/>
                    <a:lstStyle/>
                    <a:p>
                      <a:r>
                        <a:rPr lang="en-US" dirty="0"/>
                        <a:t>Hard Disk</a:t>
                      </a:r>
                    </a:p>
                  </a:txBody>
                  <a:tcPr/>
                </a:tc>
                <a:tc>
                  <a:txBody>
                    <a:bodyPr/>
                    <a:lstStyle/>
                    <a:p>
                      <a:r>
                        <a:rPr lang="en-US" dirty="0"/>
                        <a:t>10 </a:t>
                      </a:r>
                      <a:r>
                        <a:rPr lang="en-US" dirty="0" err="1"/>
                        <a:t>ms</a:t>
                      </a:r>
                      <a:endParaRPr lang="en-US" dirty="0"/>
                    </a:p>
                  </a:txBody>
                  <a:tcPr/>
                </a:tc>
                <a:tc>
                  <a:txBody>
                    <a:bodyPr/>
                    <a:lstStyle/>
                    <a:p>
                      <a:r>
                        <a:rPr lang="en-US" dirty="0"/>
                        <a:t>1 TB</a:t>
                      </a:r>
                    </a:p>
                  </a:txBody>
                  <a:tcPr/>
                </a:tc>
                <a:tc>
                  <a:txBody>
                    <a:bodyPr/>
                    <a:lstStyle/>
                    <a:p>
                      <a:r>
                        <a:rPr lang="en-US" dirty="0"/>
                        <a:t>Software/OS</a:t>
                      </a:r>
                    </a:p>
                  </a:txBody>
                  <a:tcPr/>
                </a:tc>
                <a:extLst>
                  <a:ext uri="{0D108BD9-81ED-4DB2-BD59-A6C34878D82A}">
                    <a16:rowId xmlns:a16="http://schemas.microsoft.com/office/drawing/2014/main" val="7705609"/>
                  </a:ext>
                </a:extLst>
              </a:tr>
            </a:tbl>
          </a:graphicData>
        </a:graphic>
      </p:graphicFrame>
      <p:sp>
        <p:nvSpPr>
          <p:cNvPr id="8" name="Rectangle 7">
            <a:extLst>
              <a:ext uri="{FF2B5EF4-FFF2-40B4-BE49-F238E27FC236}">
                <a16:creationId xmlns:a16="http://schemas.microsoft.com/office/drawing/2014/main" id="{3DABC43A-8344-A34D-987D-D6250D95F684}"/>
              </a:ext>
            </a:extLst>
          </p:cNvPr>
          <p:cNvSpPr/>
          <p:nvPr/>
        </p:nvSpPr>
        <p:spPr>
          <a:xfrm>
            <a:off x="4937760" y="4233386"/>
            <a:ext cx="4053840" cy="2335053"/>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Tw Cen MT" panose="020B0602020104020603"/>
                <a:ea typeface="+mn-ea"/>
                <a:cs typeface="+mn-cs"/>
              </a:rPr>
              <a:t>Hardware Caches vs Software Caches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Same objective: provide the “illusion” of a large, fast, cheap memory</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Different implementation, different tradeoffs</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3B42169D-94D7-4E8A-AC58-D502CC28120B}"/>
                  </a:ext>
                </a:extLst>
              </p14:cNvPr>
              <p14:cNvContentPartPr/>
              <p14:nvPr/>
            </p14:nvContentPartPr>
            <p14:xfrm>
              <a:off x="10360972" y="1291087"/>
              <a:ext cx="289800" cy="361800"/>
            </p14:xfrm>
          </p:contentPart>
        </mc:Choice>
        <mc:Fallback xmlns="">
          <p:pic>
            <p:nvPicPr>
              <p:cNvPr id="3" name="Ink 2">
                <a:extLst>
                  <a:ext uri="{FF2B5EF4-FFF2-40B4-BE49-F238E27FC236}">
                    <a16:creationId xmlns:a16="http://schemas.microsoft.com/office/drawing/2014/main" id="{3B42169D-94D7-4E8A-AC58-D502CC28120B}"/>
                  </a:ext>
                </a:extLst>
              </p:cNvPr>
              <p:cNvPicPr/>
              <p:nvPr/>
            </p:nvPicPr>
            <p:blipFill>
              <a:blip r:embed="rId3"/>
              <a:stretch>
                <a:fillRect/>
              </a:stretch>
            </p:blipFill>
            <p:spPr>
              <a:xfrm>
                <a:off x="10351972" y="1282447"/>
                <a:ext cx="307440" cy="379440"/>
              </a:xfrm>
              <a:prstGeom prst="rect">
                <a:avLst/>
              </a:prstGeom>
            </p:spPr>
          </p:pic>
        </mc:Fallback>
      </mc:AlternateContent>
    </p:spTree>
    <p:extLst>
      <p:ext uri="{BB962C8B-B14F-4D97-AF65-F5344CB8AC3E}">
        <p14:creationId xmlns:p14="http://schemas.microsoft.com/office/powerpoint/2010/main" val="119633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B8134-2C63-FD46-8219-F939F37F0753}"/>
              </a:ext>
            </a:extLst>
          </p:cNvPr>
          <p:cNvSpPr>
            <a:spLocks noGrp="1"/>
          </p:cNvSpPr>
          <p:nvPr>
            <p:ph type="title"/>
          </p:nvPr>
        </p:nvSpPr>
        <p:spPr/>
        <p:txBody>
          <a:bodyPr/>
          <a:lstStyle/>
          <a:p>
            <a:r>
              <a:rPr lang="en-US" dirty="0"/>
              <a:t>The ubiquity of cache of Modern computing</a:t>
            </a:r>
          </a:p>
        </p:txBody>
      </p:sp>
      <p:pic>
        <p:nvPicPr>
          <p:cNvPr id="5" name="Content Placeholder 4">
            <a:extLst>
              <a:ext uri="{FF2B5EF4-FFF2-40B4-BE49-F238E27FC236}">
                <a16:creationId xmlns:a16="http://schemas.microsoft.com/office/drawing/2014/main" id="{8F98AE09-0583-074E-8848-6561561222F3}"/>
              </a:ext>
            </a:extLst>
          </p:cNvPr>
          <p:cNvPicPr>
            <a:picLocks noGrp="1" noChangeAspect="1"/>
          </p:cNvPicPr>
          <p:nvPr>
            <p:ph idx="1"/>
          </p:nvPr>
        </p:nvPicPr>
        <p:blipFill>
          <a:blip r:embed="rId2"/>
          <a:stretch>
            <a:fillRect/>
          </a:stretch>
        </p:blipFill>
        <p:spPr>
          <a:xfrm>
            <a:off x="1537750" y="2249488"/>
            <a:ext cx="9113326" cy="3541712"/>
          </a:xfrm>
        </p:spPr>
      </p:pic>
      <p:sp>
        <p:nvSpPr>
          <p:cNvPr id="6" name="TextBox 5">
            <a:extLst>
              <a:ext uri="{FF2B5EF4-FFF2-40B4-BE49-F238E27FC236}">
                <a16:creationId xmlns:a16="http://schemas.microsoft.com/office/drawing/2014/main" id="{9AFAED73-23A9-CE4B-BBB4-388FBF18E18F}"/>
              </a:ext>
            </a:extLst>
          </p:cNvPr>
          <p:cNvSpPr txBox="1"/>
          <p:nvPr/>
        </p:nvSpPr>
        <p:spPr>
          <a:xfrm>
            <a:off x="1691639" y="5989320"/>
            <a:ext cx="935577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Everything is a cache for something else</a:t>
            </a:r>
          </a:p>
        </p:txBody>
      </p:sp>
    </p:spTree>
    <p:extLst>
      <p:ext uri="{BB962C8B-B14F-4D97-AF65-F5344CB8AC3E}">
        <p14:creationId xmlns:p14="http://schemas.microsoft.com/office/powerpoint/2010/main" val="10188728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Various Organizations</a:t>
            </a:r>
          </a:p>
        </p:txBody>
      </p:sp>
      <p:pic>
        <p:nvPicPr>
          <p:cNvPr id="4" name="Content Placeholder 3"/>
          <p:cNvPicPr>
            <a:picLocks noGrp="1" noChangeAspect="1"/>
          </p:cNvPicPr>
          <p:nvPr>
            <p:ph idx="1"/>
          </p:nvPr>
        </p:nvPicPr>
        <p:blipFill>
          <a:blip r:embed="rId3"/>
          <a:stretch>
            <a:fillRect/>
          </a:stretch>
        </p:blipFill>
        <p:spPr>
          <a:xfrm>
            <a:off x="445844" y="2042348"/>
            <a:ext cx="5533333" cy="4085714"/>
          </a:xfrm>
          <a:prstGeom prst="rect">
            <a:avLst/>
          </a:prstGeom>
        </p:spPr>
      </p:pic>
      <p:sp>
        <p:nvSpPr>
          <p:cNvPr id="5" name="Rectangle 4"/>
          <p:cNvSpPr/>
          <p:nvPr/>
        </p:nvSpPr>
        <p:spPr>
          <a:xfrm>
            <a:off x="6925896" y="1618212"/>
            <a:ext cx="4820260" cy="35394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Different ways for exploiting parallelism over various system organization: a) Single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core, b) Multicore with separate caches, c) Multicore with shared cache, d) Multicore with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simultaneous threading, e) Multiprocessor</a:t>
            </a:r>
          </a:p>
        </p:txBody>
      </p:sp>
    </p:spTree>
    <p:extLst>
      <p:ext uri="{BB962C8B-B14F-4D97-AF65-F5344CB8AC3E}">
        <p14:creationId xmlns:p14="http://schemas.microsoft.com/office/powerpoint/2010/main" val="31751822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8F1EB-99E5-C209-5373-4890038559AD}"/>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78B41EDC-FA47-2D80-19AF-5BEE6E95C726}"/>
              </a:ext>
            </a:extLst>
          </p:cNvPr>
          <p:cNvSpPr>
            <a:spLocks noGrp="1"/>
          </p:cNvSpPr>
          <p:nvPr>
            <p:ph idx="1"/>
          </p:nvPr>
        </p:nvSpPr>
        <p:spPr/>
        <p:txBody>
          <a:bodyPr>
            <a:normAutofit/>
          </a:bodyPr>
          <a:lstStyle/>
          <a:p>
            <a:r>
              <a:rPr lang="en-US" dirty="0"/>
              <a:t>The main memory is a temporary storage device that holds both a </a:t>
            </a:r>
            <a:r>
              <a:rPr lang="en-US" b="1" dirty="0">
                <a:solidFill>
                  <a:srgbClr val="C00000"/>
                </a:solidFill>
              </a:rPr>
              <a:t>program</a:t>
            </a:r>
            <a:r>
              <a:rPr lang="en-US" dirty="0"/>
              <a:t> and the </a:t>
            </a:r>
            <a:r>
              <a:rPr lang="en-US" b="1" dirty="0">
                <a:solidFill>
                  <a:srgbClr val="C00000"/>
                </a:solidFill>
              </a:rPr>
              <a:t>data</a:t>
            </a:r>
            <a:r>
              <a:rPr lang="en-US" dirty="0"/>
              <a:t> it manipulates while the processor is executing the program. </a:t>
            </a:r>
          </a:p>
          <a:p>
            <a:r>
              <a:rPr lang="en-US" b="1" dirty="0">
                <a:solidFill>
                  <a:srgbClr val="C00000"/>
                </a:solidFill>
              </a:rPr>
              <a:t>Physically</a:t>
            </a:r>
            <a:r>
              <a:rPr lang="en-US" dirty="0"/>
              <a:t>, main memory consists of a collection of dynamic random access memory(DRAM) chips. </a:t>
            </a:r>
          </a:p>
          <a:p>
            <a:r>
              <a:rPr lang="en-US" b="1" dirty="0">
                <a:solidFill>
                  <a:srgbClr val="C00000"/>
                </a:solidFill>
              </a:rPr>
              <a:t>Logically</a:t>
            </a:r>
            <a:r>
              <a:rPr lang="en-US" dirty="0"/>
              <a:t>, memory is organized as a linear array of bytes, each with its own unique address (array index) starting at zero. </a:t>
            </a:r>
          </a:p>
          <a:p>
            <a:r>
              <a:rPr lang="en-US" dirty="0"/>
              <a:t>In general, each of the machine instructions that constitute a program can consist of a variable number of bytes.</a:t>
            </a:r>
          </a:p>
        </p:txBody>
      </p:sp>
    </p:spTree>
    <p:extLst>
      <p:ext uri="{BB962C8B-B14F-4D97-AF65-F5344CB8AC3E}">
        <p14:creationId xmlns:p14="http://schemas.microsoft.com/office/powerpoint/2010/main" val="35296198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46839-A163-8452-D9F1-91C99F042328}"/>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B4ACE38B-E49D-089B-8185-2E37DF5C12E9}"/>
              </a:ext>
            </a:extLst>
          </p:cNvPr>
          <p:cNvSpPr>
            <a:spLocks noGrp="1"/>
          </p:cNvSpPr>
          <p:nvPr>
            <p:ph idx="1"/>
          </p:nvPr>
        </p:nvSpPr>
        <p:spPr/>
        <p:txBody>
          <a:bodyPr/>
          <a:lstStyle/>
          <a:p>
            <a:r>
              <a:rPr lang="en-US" dirty="0"/>
              <a:t>The central processing unit (CPU), or simply processor, is the engine that interprets (or executes) instructions stored in main memory. </a:t>
            </a:r>
          </a:p>
          <a:p>
            <a:r>
              <a:rPr lang="en-US" dirty="0"/>
              <a:t>At its core is a word-size storage device (or </a:t>
            </a:r>
            <a:r>
              <a:rPr lang="en-US" b="1" dirty="0">
                <a:solidFill>
                  <a:srgbClr val="C00000"/>
                </a:solidFill>
              </a:rPr>
              <a:t>register</a:t>
            </a:r>
            <a:r>
              <a:rPr lang="en-US" dirty="0"/>
              <a:t>) called the program counter (PC). </a:t>
            </a:r>
          </a:p>
          <a:p>
            <a:r>
              <a:rPr lang="en-US" dirty="0"/>
              <a:t>At any point in time, the PC points at (contains the address of) some machine-language instruction in main memory</a:t>
            </a:r>
          </a:p>
        </p:txBody>
      </p:sp>
    </p:spTree>
    <p:extLst>
      <p:ext uri="{BB962C8B-B14F-4D97-AF65-F5344CB8AC3E}">
        <p14:creationId xmlns:p14="http://schemas.microsoft.com/office/powerpoint/2010/main" val="37445062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2" name="Rectangle 6"/>
          <p:cNvSpPr>
            <a:spLocks noChangeArrowheads="1"/>
          </p:cNvSpPr>
          <p:nvPr/>
        </p:nvSpPr>
        <p:spPr bwMode="auto">
          <a:xfrm>
            <a:off x="2590800" y="1066800"/>
            <a:ext cx="3200400" cy="2209800"/>
          </a:xfrm>
          <a:prstGeom prst="rect">
            <a:avLst/>
          </a:prstGeom>
          <a:solidFill>
            <a:srgbClr val="EFBFBF"/>
          </a:solidFill>
          <a:ln w="28575">
            <a:solidFill>
              <a:schemeClr val="tx1"/>
            </a:solidFill>
            <a:miter lim="800000"/>
            <a:headEnd/>
            <a:tailEnd/>
          </a:ln>
          <a:effectLst/>
        </p:spPr>
        <p:txBody>
          <a:bodyPr lIns="90487" tIns="44450" rIns="90487" bIns="44450"/>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itchFamily="34" charset="0"/>
                <a:ea typeface="+mn-ea"/>
                <a:cs typeface="+mn-cs"/>
              </a:rPr>
              <a:t>CPU</a:t>
            </a:r>
          </a:p>
        </p:txBody>
      </p:sp>
      <p:sp>
        <p:nvSpPr>
          <p:cNvPr id="147458" name="Rectangle 2"/>
          <p:cNvSpPr>
            <a:spLocks noGrp="1" noChangeArrowheads="1"/>
          </p:cNvSpPr>
          <p:nvPr>
            <p:ph type="title"/>
          </p:nvPr>
        </p:nvSpPr>
        <p:spPr>
          <a:xfrm>
            <a:off x="1828800" y="304800"/>
            <a:ext cx="7226300" cy="573088"/>
          </a:xfrm>
        </p:spPr>
        <p:txBody>
          <a:bodyPr/>
          <a:lstStyle/>
          <a:p>
            <a:r>
              <a:rPr lang="en-US" dirty="0"/>
              <a:t>Assembly/Machine Code View</a:t>
            </a:r>
          </a:p>
        </p:txBody>
      </p:sp>
      <p:sp>
        <p:nvSpPr>
          <p:cNvPr id="147459" name="Rectangle 3"/>
          <p:cNvSpPr>
            <a:spLocks noGrp="1" noChangeArrowheads="1"/>
          </p:cNvSpPr>
          <p:nvPr>
            <p:ph type="body" sz="half" idx="1"/>
          </p:nvPr>
        </p:nvSpPr>
        <p:spPr>
          <a:xfrm>
            <a:off x="2043114" y="3331780"/>
            <a:ext cx="4852987" cy="3505200"/>
          </a:xfrm>
          <a:solidFill>
            <a:schemeClr val="bg1"/>
          </a:solidFill>
        </p:spPr>
        <p:txBody>
          <a:bodyPr/>
          <a:lstStyle/>
          <a:p>
            <a:pPr marL="227013" indent="-227013" defTabSz="895350">
              <a:buNone/>
              <a:tabLst>
                <a:tab pos="1371600" algn="l"/>
                <a:tab pos="4572000" algn="l"/>
              </a:tabLst>
            </a:pPr>
            <a:r>
              <a:rPr lang="en-US" sz="2400" dirty="0"/>
              <a:t>Programmer-Visible State</a:t>
            </a:r>
          </a:p>
          <a:p>
            <a:pPr marL="560388" lvl="1" indent="-222250" defTabSz="895350">
              <a:tabLst>
                <a:tab pos="1371600" algn="l"/>
                <a:tab pos="4572000" algn="l"/>
              </a:tabLst>
            </a:pPr>
            <a:r>
              <a:rPr lang="en-US" sz="2000" b="1" dirty="0"/>
              <a:t>PC: Program counter</a:t>
            </a:r>
          </a:p>
          <a:p>
            <a:pPr marL="839788" lvl="2" indent="-165100" defTabSz="895350">
              <a:tabLst>
                <a:tab pos="1371600" algn="l"/>
                <a:tab pos="4572000" algn="l"/>
              </a:tabLst>
            </a:pPr>
            <a:r>
              <a:rPr lang="en-US" sz="1800" dirty="0"/>
              <a:t>Address of next instruction</a:t>
            </a:r>
          </a:p>
          <a:p>
            <a:pPr marL="839788" lvl="2" indent="-165100" defTabSz="895350">
              <a:tabLst>
                <a:tab pos="1371600" algn="l"/>
                <a:tab pos="4572000" algn="l"/>
              </a:tabLst>
            </a:pPr>
            <a:r>
              <a:rPr lang="en-US" sz="1800" dirty="0"/>
              <a:t>Called “RIP” (x86-64)</a:t>
            </a:r>
          </a:p>
          <a:p>
            <a:pPr marL="560388" lvl="1" indent="-222250" defTabSz="895350">
              <a:tabLst>
                <a:tab pos="1371600" algn="l"/>
                <a:tab pos="4572000" algn="l"/>
              </a:tabLst>
            </a:pPr>
            <a:r>
              <a:rPr lang="en-US" sz="2000" b="1" dirty="0"/>
              <a:t>Register file</a:t>
            </a:r>
          </a:p>
          <a:p>
            <a:pPr marL="839788" lvl="2" indent="-165100" defTabSz="895350">
              <a:tabLst>
                <a:tab pos="1371600" algn="l"/>
                <a:tab pos="4572000" algn="l"/>
              </a:tabLst>
            </a:pPr>
            <a:r>
              <a:rPr lang="en-US" sz="1800" dirty="0"/>
              <a:t>Heavily used program data</a:t>
            </a:r>
          </a:p>
          <a:p>
            <a:pPr marL="560388" lvl="1" indent="-222250" defTabSz="895350">
              <a:tabLst>
                <a:tab pos="1371600" algn="l"/>
                <a:tab pos="4572000" algn="l"/>
              </a:tabLst>
            </a:pPr>
            <a:r>
              <a:rPr lang="en-US" sz="2000" b="1" dirty="0"/>
              <a:t>Condition codes</a:t>
            </a:r>
          </a:p>
          <a:p>
            <a:pPr marL="839788" lvl="2" indent="-165100" defTabSz="895350">
              <a:tabLst>
                <a:tab pos="1371600" algn="l"/>
                <a:tab pos="4572000" algn="l"/>
              </a:tabLst>
            </a:pPr>
            <a:r>
              <a:rPr lang="en-US" sz="1800" dirty="0"/>
              <a:t>Store status information about most recent arithmetic or logical operation</a:t>
            </a:r>
          </a:p>
          <a:p>
            <a:pPr marL="839788" lvl="2" indent="-165100" defTabSz="895350">
              <a:tabLst>
                <a:tab pos="1371600" algn="l"/>
                <a:tab pos="4572000" algn="l"/>
              </a:tabLst>
            </a:pPr>
            <a:r>
              <a:rPr lang="en-US" sz="1800" dirty="0"/>
              <a:t>Used for conditional branching</a:t>
            </a:r>
          </a:p>
        </p:txBody>
      </p:sp>
      <p:sp>
        <p:nvSpPr>
          <p:cNvPr id="147460" name="Rectangle 4"/>
          <p:cNvSpPr>
            <a:spLocks noChangeArrowheads="1"/>
          </p:cNvSpPr>
          <p:nvPr/>
        </p:nvSpPr>
        <p:spPr bwMode="auto">
          <a:xfrm>
            <a:off x="2933700" y="1981200"/>
            <a:ext cx="533400" cy="457200"/>
          </a:xfrm>
          <a:prstGeom prst="rect">
            <a:avLst/>
          </a:prstGeom>
          <a:solidFill>
            <a:schemeClr val="accent3"/>
          </a:solidFill>
          <a:ln w="25400">
            <a:solidFill>
              <a:schemeClr val="tx1"/>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itchFamily="34" charset="0"/>
                <a:ea typeface="+mn-ea"/>
                <a:cs typeface="+mn-cs"/>
              </a:rPr>
              <a:t>PC</a:t>
            </a:r>
          </a:p>
        </p:txBody>
      </p:sp>
      <p:sp>
        <p:nvSpPr>
          <p:cNvPr id="147461" name="Rectangle 5"/>
          <p:cNvSpPr>
            <a:spLocks noChangeArrowheads="1"/>
          </p:cNvSpPr>
          <p:nvPr/>
        </p:nvSpPr>
        <p:spPr bwMode="auto">
          <a:xfrm>
            <a:off x="3886200" y="1371600"/>
            <a:ext cx="1676400" cy="762000"/>
          </a:xfrm>
          <a:prstGeom prst="rect">
            <a:avLst/>
          </a:prstGeom>
          <a:solidFill>
            <a:schemeClr val="accent3"/>
          </a:solidFill>
          <a:ln w="25400">
            <a:solidFill>
              <a:schemeClr val="tx1"/>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itchFamily="34" charset="0"/>
                <a:ea typeface="+mn-ea"/>
                <a:cs typeface="+mn-cs"/>
              </a:rPr>
              <a:t>Registers</a:t>
            </a:r>
          </a:p>
        </p:txBody>
      </p:sp>
      <p:sp>
        <p:nvSpPr>
          <p:cNvPr id="147463" name="Rectangle 7"/>
          <p:cNvSpPr>
            <a:spLocks noChangeArrowheads="1"/>
          </p:cNvSpPr>
          <p:nvPr/>
        </p:nvSpPr>
        <p:spPr bwMode="auto">
          <a:xfrm>
            <a:off x="7543800" y="1066800"/>
            <a:ext cx="1752600" cy="2209800"/>
          </a:xfrm>
          <a:prstGeom prst="rect">
            <a:avLst/>
          </a:prstGeom>
          <a:solidFill>
            <a:schemeClr val="accent2">
              <a:lumMod val="20000"/>
              <a:lumOff val="80000"/>
            </a:schemeClr>
          </a:solidFill>
          <a:ln w="25400">
            <a:solidFill>
              <a:schemeClr val="tx1"/>
            </a:solidFill>
            <a:miter lim="800000"/>
            <a:headEnd/>
            <a:tailEnd/>
          </a:ln>
          <a:effectLst/>
        </p:spPr>
        <p:txBody>
          <a:bodyPr wrap="none"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itchFamily="34" charset="0"/>
                <a:ea typeface="+mn-ea"/>
                <a:cs typeface="+mn-cs"/>
              </a:rPr>
              <a:t>Memory</a:t>
            </a:r>
          </a:p>
        </p:txBody>
      </p:sp>
      <p:sp>
        <p:nvSpPr>
          <p:cNvPr id="147464" name="Text Box 8"/>
          <p:cNvSpPr txBox="1">
            <a:spLocks noChangeArrowheads="1"/>
          </p:cNvSpPr>
          <p:nvPr/>
        </p:nvSpPr>
        <p:spPr bwMode="auto">
          <a:xfrm>
            <a:off x="7848600" y="1730102"/>
            <a:ext cx="1143000" cy="1013098"/>
          </a:xfrm>
          <a:prstGeom prst="rect">
            <a:avLst/>
          </a:prstGeom>
          <a:noFill/>
          <a:ln w="12700">
            <a:noFill/>
            <a:miter lim="800000"/>
            <a:headEnd/>
            <a:tailEnd/>
          </a:ln>
          <a:effectLst/>
        </p:spPr>
        <p:txBody>
          <a:bodyPr wrap="square" lIns="90487" tIns="44450" rIns="90487" bIns="4445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itchFamily="34" charset="0"/>
                <a:ea typeface="+mn-ea"/>
                <a:cs typeface="+mn-cs"/>
              </a:rPr>
              <a:t>Code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itchFamily="34" charset="0"/>
                <a:ea typeface="+mn-ea"/>
                <a:cs typeface="+mn-cs"/>
              </a:rPr>
              <a:t>Data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itchFamily="34" charset="0"/>
                <a:ea typeface="+mn-ea"/>
                <a:cs typeface="+mn-cs"/>
              </a:rPr>
              <a:t>Stack</a:t>
            </a:r>
          </a:p>
        </p:txBody>
      </p:sp>
      <p:sp>
        <p:nvSpPr>
          <p:cNvPr id="147465" name="Line 9"/>
          <p:cNvSpPr>
            <a:spLocks noChangeShapeType="1"/>
          </p:cNvSpPr>
          <p:nvPr/>
        </p:nvSpPr>
        <p:spPr bwMode="auto">
          <a:xfrm>
            <a:off x="5791200" y="1701800"/>
            <a:ext cx="1752600" cy="0"/>
          </a:xfrm>
          <a:prstGeom prst="line">
            <a:avLst/>
          </a:prstGeom>
          <a:noFill/>
          <a:ln w="25400">
            <a:solidFill>
              <a:schemeClr val="tx1"/>
            </a:solidFill>
            <a:round/>
            <a:headEnd/>
            <a:tailEnd type="triangle" w="lg" len="lg"/>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47466" name="Line 10"/>
          <p:cNvSpPr>
            <a:spLocks noChangeShapeType="1"/>
          </p:cNvSpPr>
          <p:nvPr/>
        </p:nvSpPr>
        <p:spPr bwMode="auto">
          <a:xfrm>
            <a:off x="5791200" y="2235200"/>
            <a:ext cx="1752600" cy="0"/>
          </a:xfrm>
          <a:prstGeom prst="line">
            <a:avLst/>
          </a:prstGeom>
          <a:noFill/>
          <a:ln w="25400">
            <a:solidFill>
              <a:schemeClr val="tx1"/>
            </a:solidFill>
            <a:round/>
            <a:headEnd type="triangle" w="lg" len="lg"/>
            <a:tailEnd type="triangle" w="lg" len="lg"/>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47467" name="Line 11"/>
          <p:cNvSpPr>
            <a:spLocks noChangeShapeType="1"/>
          </p:cNvSpPr>
          <p:nvPr/>
        </p:nvSpPr>
        <p:spPr bwMode="auto">
          <a:xfrm>
            <a:off x="5791200" y="2768600"/>
            <a:ext cx="1752600" cy="0"/>
          </a:xfrm>
          <a:prstGeom prst="line">
            <a:avLst/>
          </a:prstGeom>
          <a:noFill/>
          <a:ln w="25400">
            <a:solidFill>
              <a:schemeClr val="tx1"/>
            </a:solidFill>
            <a:round/>
            <a:headEnd type="triangle" w="lg" len="lg"/>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147468" name="Text Box 12"/>
          <p:cNvSpPr txBox="1">
            <a:spLocks noChangeArrowheads="1"/>
          </p:cNvSpPr>
          <p:nvPr/>
        </p:nvSpPr>
        <p:spPr bwMode="auto">
          <a:xfrm>
            <a:off x="5791200" y="1295401"/>
            <a:ext cx="1752600" cy="397545"/>
          </a:xfrm>
          <a:prstGeom prst="rect">
            <a:avLst/>
          </a:prstGeom>
          <a:noFill/>
          <a:ln w="12700">
            <a:noFill/>
            <a:miter lim="800000"/>
            <a:headEnd/>
            <a:tailEnd/>
          </a:ln>
          <a:effectLst/>
        </p:spPr>
        <p:txBody>
          <a:bodyPr lIns="90487" tIns="44450" rIns="90487" bIns="4445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itchFamily="34" charset="0"/>
                <a:ea typeface="+mn-ea"/>
                <a:cs typeface="+mn-cs"/>
              </a:rPr>
              <a:t>Addresses</a:t>
            </a:r>
          </a:p>
        </p:txBody>
      </p:sp>
      <p:sp>
        <p:nvSpPr>
          <p:cNvPr id="147469" name="Text Box 13"/>
          <p:cNvSpPr txBox="1">
            <a:spLocks noChangeArrowheads="1"/>
          </p:cNvSpPr>
          <p:nvPr/>
        </p:nvSpPr>
        <p:spPr bwMode="auto">
          <a:xfrm>
            <a:off x="5791200" y="1854201"/>
            <a:ext cx="1752600" cy="397545"/>
          </a:xfrm>
          <a:prstGeom prst="rect">
            <a:avLst/>
          </a:prstGeom>
          <a:noFill/>
          <a:ln w="12700">
            <a:noFill/>
            <a:miter lim="800000"/>
            <a:headEnd/>
            <a:tailEnd/>
          </a:ln>
          <a:effectLst/>
        </p:spPr>
        <p:txBody>
          <a:bodyPr lIns="90487" tIns="44450" rIns="90487" bIns="4445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itchFamily="34" charset="0"/>
                <a:ea typeface="+mn-ea"/>
                <a:cs typeface="+mn-cs"/>
              </a:rPr>
              <a:t>Data</a:t>
            </a:r>
          </a:p>
        </p:txBody>
      </p:sp>
      <p:sp>
        <p:nvSpPr>
          <p:cNvPr id="147470" name="Text Box 14"/>
          <p:cNvSpPr txBox="1">
            <a:spLocks noChangeArrowheads="1"/>
          </p:cNvSpPr>
          <p:nvPr/>
        </p:nvSpPr>
        <p:spPr bwMode="auto">
          <a:xfrm>
            <a:off x="5791200" y="2387601"/>
            <a:ext cx="1676400" cy="397545"/>
          </a:xfrm>
          <a:prstGeom prst="rect">
            <a:avLst/>
          </a:prstGeom>
          <a:noFill/>
          <a:ln w="12700">
            <a:noFill/>
            <a:miter lim="800000"/>
            <a:headEnd/>
            <a:tailEnd/>
          </a:ln>
          <a:effectLst/>
        </p:spPr>
        <p:txBody>
          <a:bodyPr lIns="90487" tIns="44450" rIns="90487" bIns="4445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itchFamily="34" charset="0"/>
                <a:ea typeface="+mn-ea"/>
                <a:cs typeface="+mn-cs"/>
              </a:rPr>
              <a:t>Instructions</a:t>
            </a:r>
          </a:p>
        </p:txBody>
      </p:sp>
      <p:sp>
        <p:nvSpPr>
          <p:cNvPr id="147472" name="Rectangle 16"/>
          <p:cNvSpPr>
            <a:spLocks noChangeArrowheads="1"/>
          </p:cNvSpPr>
          <p:nvPr/>
        </p:nvSpPr>
        <p:spPr bwMode="auto">
          <a:xfrm>
            <a:off x="4191000" y="2286000"/>
            <a:ext cx="1066800" cy="685800"/>
          </a:xfrm>
          <a:prstGeom prst="rect">
            <a:avLst/>
          </a:prstGeom>
          <a:solidFill>
            <a:schemeClr val="accent3"/>
          </a:solidFill>
          <a:ln w="25400">
            <a:solidFill>
              <a:schemeClr val="tx1"/>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rPr>
              <a:t>Condition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rPr>
              <a:t>Codes</a:t>
            </a:r>
          </a:p>
        </p:txBody>
      </p:sp>
      <p:sp>
        <p:nvSpPr>
          <p:cNvPr id="147473" name="Rectangle 17"/>
          <p:cNvSpPr>
            <a:spLocks noGrp="1" noChangeArrowheads="1"/>
          </p:cNvSpPr>
          <p:nvPr>
            <p:ph type="body" sz="half" idx="2"/>
          </p:nvPr>
        </p:nvSpPr>
        <p:spPr>
          <a:xfrm>
            <a:off x="6896100" y="3625850"/>
            <a:ext cx="3619500" cy="1568450"/>
          </a:xfrm>
        </p:spPr>
        <p:txBody>
          <a:bodyPr/>
          <a:lstStyle/>
          <a:p>
            <a:pPr marL="292100" lvl="1" indent="-177800"/>
            <a:r>
              <a:rPr lang="en-US" sz="2000" b="1" dirty="0"/>
              <a:t>Memory</a:t>
            </a:r>
          </a:p>
          <a:p>
            <a:pPr marL="571500" lvl="2" indent="-165100"/>
            <a:r>
              <a:rPr lang="en-US" sz="1800" dirty="0"/>
              <a:t>Byte addressable array</a:t>
            </a:r>
          </a:p>
          <a:p>
            <a:pPr marL="571500" lvl="2" indent="-165100"/>
            <a:r>
              <a:rPr lang="en-US" sz="1800" dirty="0"/>
              <a:t>Code and user data</a:t>
            </a:r>
          </a:p>
          <a:p>
            <a:pPr marL="571500" lvl="2" indent="-165100"/>
            <a:r>
              <a:rPr lang="en-US" sz="1800" dirty="0"/>
              <a:t>Stack to support procedures</a:t>
            </a:r>
          </a:p>
          <a:p>
            <a:pPr marL="0" indent="0"/>
            <a:endParaRPr lang="en-US" sz="2000" dirty="0"/>
          </a:p>
        </p:txBody>
      </p:sp>
    </p:spTree>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8.xml><?xml version="1.0" encoding="utf-8"?>
<a:theme xmlns:a="http://schemas.openxmlformats.org/drawingml/2006/main" name="template2007">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00000"/>
      </a:hlink>
      <a:folHlink>
        <a:srgbClr val="C00000"/>
      </a:folHlink>
    </a:clrScheme>
    <a:fontScheme name="Custom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25400" cap="flat" cmpd="sng" algn="ctr">
          <a:noFill/>
          <a:prstDash val="solid"/>
          <a:round/>
          <a:headEnd type="none" w="med" len="med"/>
          <a:tailEnd type="triangle" w="med" len="med"/>
        </a:ln>
        <a:effectLst/>
      </a:spPr>
      <a:bodyPr vert="horz" wrap="square" lIns="91440" tIns="45720" rIns="91440" bIns="45720" numCol="1" rtlCol="0" anchor="ctr"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dirty="0" smtClean="0">
            <a:latin typeface="Calibri" pitchFamily="34" charset="0"/>
          </a:defRPr>
        </a:defPPr>
      </a:lstStyle>
    </a:spDef>
    <a:ln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lnDef>
    <a:txDef>
      <a:spPr>
        <a:noFill/>
      </a:spPr>
      <a:bodyPr wrap="none" rtlCol="0">
        <a:spAutoFit/>
      </a:bodyPr>
      <a:lstStyle>
        <a:defPPr>
          <a:defRPr sz="1800" dirty="0" smtClean="0">
            <a:latin typeface="Calibri" pitchFamily="34" charset="0"/>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40</TotalTime>
  <Words>6385</Words>
  <Application>Microsoft Office PowerPoint</Application>
  <PresentationFormat>Widescreen</PresentationFormat>
  <Paragraphs>570</Paragraphs>
  <Slides>76</Slides>
  <Notes>16</Notes>
  <HiddenSlides>0</HiddenSlides>
  <MMClips>0</MMClips>
  <ScaleCrop>false</ScaleCrop>
  <HeadingPairs>
    <vt:vector size="6" baseType="variant">
      <vt:variant>
        <vt:lpstr>Fonts Used</vt:lpstr>
      </vt:variant>
      <vt:variant>
        <vt:i4>13</vt:i4>
      </vt:variant>
      <vt:variant>
        <vt:lpstr>Theme</vt:lpstr>
      </vt:variant>
      <vt:variant>
        <vt:i4>8</vt:i4>
      </vt:variant>
      <vt:variant>
        <vt:lpstr>Slide Titles</vt:lpstr>
      </vt:variant>
      <vt:variant>
        <vt:i4>76</vt:i4>
      </vt:variant>
    </vt:vector>
  </HeadingPairs>
  <TitlesOfParts>
    <vt:vector size="97" baseType="lpstr">
      <vt:lpstr>Arial</vt:lpstr>
      <vt:lpstr>Arial Narrow</vt:lpstr>
      <vt:lpstr>Arimo</vt:lpstr>
      <vt:lpstr>Calibri</vt:lpstr>
      <vt:lpstr>Calibri Light</vt:lpstr>
      <vt:lpstr>Courier New</vt:lpstr>
      <vt:lpstr>Lato</vt:lpstr>
      <vt:lpstr>Times New Roman</vt:lpstr>
      <vt:lpstr>TimesNewRomanPS-BoldMT</vt:lpstr>
      <vt:lpstr>TimesNewRomanPSMT</vt:lpstr>
      <vt:lpstr>Tw Cen MT</vt:lpstr>
      <vt:lpstr>Wingdings</vt:lpstr>
      <vt:lpstr>Wingdings 2</vt:lpstr>
      <vt:lpstr>Office Theme</vt:lpstr>
      <vt:lpstr>1_Office Theme</vt:lpstr>
      <vt:lpstr>2_Office Theme</vt:lpstr>
      <vt:lpstr>Circuit</vt:lpstr>
      <vt:lpstr>3_Office Theme</vt:lpstr>
      <vt:lpstr>4_Office Theme</vt:lpstr>
      <vt:lpstr>2_Circuit</vt:lpstr>
      <vt:lpstr>template2007</vt:lpstr>
      <vt:lpstr>Part 03: Lecture 01: Computer Organization and Systems</vt:lpstr>
      <vt:lpstr>THE COMPUTER LEVEL HIERARCHY</vt:lpstr>
      <vt:lpstr>THE COMPUTER LEVEL HIERARCHY</vt:lpstr>
      <vt:lpstr>THE COMPUTER LEVEL HIERARCHY</vt:lpstr>
      <vt:lpstr>THE COMPUTER LEVEL HIERARCHY</vt:lpstr>
      <vt:lpstr>THE COMPUTER LEVEL HIERARCHY</vt:lpstr>
      <vt:lpstr>THE VON NEUMANN MODEL</vt:lpstr>
      <vt:lpstr>THE VON NEUMANN MODEL</vt:lpstr>
      <vt:lpstr>THE VON NEUMANN MODEL</vt:lpstr>
      <vt:lpstr>THE VON NEUMANN MODEL</vt:lpstr>
      <vt:lpstr>THE VON NEUMANN MODEL</vt:lpstr>
      <vt:lpstr>NON–VON NEUMANN MODELS</vt:lpstr>
      <vt:lpstr>NON–VON NEUMANN MODELS</vt:lpstr>
      <vt:lpstr>NON–VON NEUMANN MODELS</vt:lpstr>
      <vt:lpstr>Reference</vt:lpstr>
      <vt:lpstr>PowerPoint Presentation</vt:lpstr>
      <vt:lpstr>Central Processing Unit</vt:lpstr>
      <vt:lpstr>The Registers</vt:lpstr>
      <vt:lpstr>The Registers</vt:lpstr>
      <vt:lpstr>The Registers</vt:lpstr>
      <vt:lpstr>Arithmetic Logic Unit (ALU)</vt:lpstr>
      <vt:lpstr>The Control Unit</vt:lpstr>
      <vt:lpstr>PowerPoint Presentation</vt:lpstr>
      <vt:lpstr>The INPUT/OUTPUT Subsystem</vt:lpstr>
      <vt:lpstr>The INPUT/OUTPUT Subsystem</vt:lpstr>
      <vt:lpstr>The Bus</vt:lpstr>
      <vt:lpstr>The Bus</vt:lpstr>
      <vt:lpstr>The Bus</vt:lpstr>
      <vt:lpstr>What Programmers Need to Know</vt:lpstr>
      <vt:lpstr>Understanding Program Performance</vt:lpstr>
      <vt:lpstr>Understanding Program Performance</vt:lpstr>
      <vt:lpstr>Below your program</vt:lpstr>
      <vt:lpstr>Below your program</vt:lpstr>
      <vt:lpstr>Below your program</vt:lpstr>
      <vt:lpstr>Under the Cover</vt:lpstr>
      <vt:lpstr>The organization of the computer</vt:lpstr>
      <vt:lpstr>The organization of the computer</vt:lpstr>
      <vt:lpstr>The organization of the computer</vt:lpstr>
      <vt:lpstr>PowerPoint Presentation</vt:lpstr>
      <vt:lpstr>PowerPoint Presentation</vt:lpstr>
      <vt:lpstr>Components of the Apple iPad 2 A1395</vt:lpstr>
      <vt:lpstr>PowerPoint Presentation</vt:lpstr>
      <vt:lpstr>PowerPoint Presentation</vt:lpstr>
      <vt:lpstr>An wearable computer</vt:lpstr>
      <vt:lpstr>PowerPoint Presentation</vt:lpstr>
      <vt:lpstr>PowerPoint Presentation</vt:lpstr>
      <vt:lpstr>PowerPoint Presentation</vt:lpstr>
      <vt:lpstr>PowerPoint Presentation</vt:lpstr>
      <vt:lpstr>The Von-Neumann Model</vt:lpstr>
      <vt:lpstr>Note</vt:lpstr>
      <vt:lpstr>Memory Technology</vt:lpstr>
      <vt:lpstr>PowerPoint Presentation</vt:lpstr>
      <vt:lpstr>Example Memory       Hierarchy</vt:lpstr>
      <vt:lpstr>Random-Access Memory (RAM)</vt:lpstr>
      <vt:lpstr>SRAM vs DRAM Summary</vt:lpstr>
      <vt:lpstr>SRAM (Static RAM)</vt:lpstr>
      <vt:lpstr>SRAM (Static RAM)</vt:lpstr>
      <vt:lpstr>sRAM (Static RAM)</vt:lpstr>
      <vt:lpstr>DRAM (Dynamic RAM)</vt:lpstr>
      <vt:lpstr>Non-Volatile Storage: FLASH </vt:lpstr>
      <vt:lpstr>Nonvolatile Memories</vt:lpstr>
      <vt:lpstr>The CPU-Memory Gap</vt:lpstr>
      <vt:lpstr>Locality to the Rescue! </vt:lpstr>
      <vt:lpstr>Locality</vt:lpstr>
      <vt:lpstr>Locality Example</vt:lpstr>
      <vt:lpstr>General Cache Concept</vt:lpstr>
      <vt:lpstr>Cache Memories</vt:lpstr>
      <vt:lpstr>Intel Core i7 Cache Hierarchy</vt:lpstr>
      <vt:lpstr>Memory Hierarchies</vt:lpstr>
      <vt:lpstr>Caches</vt:lpstr>
      <vt:lpstr>Revisiting the Memory Hierarchy</vt:lpstr>
      <vt:lpstr>The ubiquity of cache of Modern computing</vt:lpstr>
      <vt:lpstr>Various Organizations</vt:lpstr>
      <vt:lpstr>Note</vt:lpstr>
      <vt:lpstr>Note</vt:lpstr>
      <vt:lpstr>Assembly/Machine Code 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Anandi Dutta</dc:creator>
  <cp:lastModifiedBy>Anandi Dutta</cp:lastModifiedBy>
  <cp:revision>1</cp:revision>
  <dcterms:created xsi:type="dcterms:W3CDTF">2023-07-27T14:59:22Z</dcterms:created>
  <dcterms:modified xsi:type="dcterms:W3CDTF">2023-07-27T15:40:26Z</dcterms:modified>
</cp:coreProperties>
</file>