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Lst>
  <p:notesMasterIdLst>
    <p:notesMasterId r:id="rId54"/>
  </p:notesMasterIdLst>
  <p:sldIdLst>
    <p:sldId id="714" r:id="rId4"/>
    <p:sldId id="715" r:id="rId5"/>
    <p:sldId id="682" r:id="rId6"/>
    <p:sldId id="680" r:id="rId7"/>
    <p:sldId id="681" r:id="rId8"/>
    <p:sldId id="683" r:id="rId9"/>
    <p:sldId id="684" r:id="rId10"/>
    <p:sldId id="685" r:id="rId11"/>
    <p:sldId id="686" r:id="rId12"/>
    <p:sldId id="687" r:id="rId13"/>
    <p:sldId id="580" r:id="rId14"/>
    <p:sldId id="581" r:id="rId15"/>
    <p:sldId id="582" r:id="rId16"/>
    <p:sldId id="690" r:id="rId17"/>
    <p:sldId id="662" r:id="rId18"/>
    <p:sldId id="584" r:id="rId19"/>
    <p:sldId id="585" r:id="rId20"/>
    <p:sldId id="691" r:id="rId21"/>
    <p:sldId id="692" r:id="rId22"/>
    <p:sldId id="661" r:id="rId23"/>
    <p:sldId id="694" r:id="rId24"/>
    <p:sldId id="588" r:id="rId25"/>
    <p:sldId id="688" r:id="rId26"/>
    <p:sldId id="589" r:id="rId27"/>
    <p:sldId id="707" r:id="rId28"/>
    <p:sldId id="708" r:id="rId29"/>
    <p:sldId id="709" r:id="rId30"/>
    <p:sldId id="637" r:id="rId31"/>
    <p:sldId id="591" r:id="rId32"/>
    <p:sldId id="711" r:id="rId33"/>
    <p:sldId id="592" r:id="rId34"/>
    <p:sldId id="593" r:id="rId35"/>
    <p:sldId id="710" r:id="rId36"/>
    <p:sldId id="594" r:id="rId37"/>
    <p:sldId id="595" r:id="rId38"/>
    <p:sldId id="659" r:id="rId39"/>
    <p:sldId id="695" r:id="rId40"/>
    <p:sldId id="689" r:id="rId41"/>
    <p:sldId id="696" r:id="rId42"/>
    <p:sldId id="697" r:id="rId43"/>
    <p:sldId id="698" r:id="rId44"/>
    <p:sldId id="699" r:id="rId45"/>
    <p:sldId id="700" r:id="rId46"/>
    <p:sldId id="701" r:id="rId47"/>
    <p:sldId id="702" r:id="rId48"/>
    <p:sldId id="703" r:id="rId49"/>
    <p:sldId id="704" r:id="rId50"/>
    <p:sldId id="705" r:id="rId51"/>
    <p:sldId id="706" r:id="rId52"/>
    <p:sldId id="71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5C125D-B407-4C37-BCFB-0B64E7A96369}" v="9" dt="2023-07-27T00:57:07.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47"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microsoft.com/office/2016/11/relationships/changesInfo" Target="changesInfos/changesInfo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A55C125D-B407-4C37-BCFB-0B64E7A96369}"/>
    <pc:docChg chg="undo custSel addSld delSld modSld sldOrd modMainMaster">
      <pc:chgData name="Anandi Dutta" userId="87eb70f522ca77d4" providerId="LiveId" clId="{A55C125D-B407-4C37-BCFB-0B64E7A96369}" dt="2023-07-27T00:57:07.428" v="180"/>
      <pc:docMkLst>
        <pc:docMk/>
      </pc:docMkLst>
      <pc:sldChg chg="modSp mod">
        <pc:chgData name="Anandi Dutta" userId="87eb70f522ca77d4" providerId="LiveId" clId="{A55C125D-B407-4C37-BCFB-0B64E7A96369}" dt="2023-07-26T13:34:21.949" v="24" actId="20577"/>
        <pc:sldMkLst>
          <pc:docMk/>
          <pc:sldMk cId="0" sldId="581"/>
        </pc:sldMkLst>
        <pc:spChg chg="mod">
          <ac:chgData name="Anandi Dutta" userId="87eb70f522ca77d4" providerId="LiveId" clId="{A55C125D-B407-4C37-BCFB-0B64E7A96369}" dt="2023-07-26T13:34:21.949" v="24" actId="20577"/>
          <ac:spMkLst>
            <pc:docMk/>
            <pc:sldMk cId="0" sldId="581"/>
            <ac:spMk id="143363" creationId="{00000000-0000-0000-0000-000000000000}"/>
          </ac:spMkLst>
        </pc:spChg>
      </pc:sldChg>
      <pc:sldChg chg="modSp del mod">
        <pc:chgData name="Anandi Dutta" userId="87eb70f522ca77d4" providerId="LiveId" clId="{A55C125D-B407-4C37-BCFB-0B64E7A96369}" dt="2023-07-26T13:35:13.706" v="28" actId="2696"/>
        <pc:sldMkLst>
          <pc:docMk/>
          <pc:sldMk cId="0" sldId="586"/>
        </pc:sldMkLst>
        <pc:spChg chg="mod">
          <ac:chgData name="Anandi Dutta" userId="87eb70f522ca77d4" providerId="LiveId" clId="{A55C125D-B407-4C37-BCFB-0B64E7A96369}" dt="2023-07-26T13:35:06.466" v="27" actId="20577"/>
          <ac:spMkLst>
            <pc:docMk/>
            <pc:sldMk cId="0" sldId="586"/>
            <ac:spMk id="275459" creationId="{00000000-0000-0000-0000-000000000000}"/>
          </ac:spMkLst>
        </pc:spChg>
      </pc:sldChg>
      <pc:sldChg chg="ord">
        <pc:chgData name="Anandi Dutta" userId="87eb70f522ca77d4" providerId="LiveId" clId="{A55C125D-B407-4C37-BCFB-0B64E7A96369}" dt="2023-07-26T13:55:37.058" v="32"/>
        <pc:sldMkLst>
          <pc:docMk/>
          <pc:sldMk cId="0" sldId="589"/>
        </pc:sldMkLst>
      </pc:sldChg>
      <pc:sldChg chg="addSp delSp modSp mod modClrScheme chgLayout">
        <pc:chgData name="Anandi Dutta" userId="87eb70f522ca77d4" providerId="LiveId" clId="{A55C125D-B407-4C37-BCFB-0B64E7A96369}" dt="2023-07-27T00:52:43.089" v="178" actId="700"/>
        <pc:sldMkLst>
          <pc:docMk/>
          <pc:sldMk cId="0" sldId="591"/>
        </pc:sldMkLst>
        <pc:spChg chg="add del mod ord">
          <ac:chgData name="Anandi Dutta" userId="87eb70f522ca77d4" providerId="LiveId" clId="{A55C125D-B407-4C37-BCFB-0B64E7A96369}" dt="2023-07-27T00:52:24.759" v="175" actId="700"/>
          <ac:spMkLst>
            <pc:docMk/>
            <pc:sldMk cId="0" sldId="591"/>
            <ac:spMk id="2" creationId="{304433FB-446E-3346-EE09-0E8A5C48CBD3}"/>
          </ac:spMkLst>
        </pc:spChg>
        <pc:spChg chg="mod ord">
          <ac:chgData name="Anandi Dutta" userId="87eb70f522ca77d4" providerId="LiveId" clId="{A55C125D-B407-4C37-BCFB-0B64E7A96369}" dt="2023-07-27T00:52:43.089" v="178" actId="700"/>
          <ac:spMkLst>
            <pc:docMk/>
            <pc:sldMk cId="0" sldId="591"/>
            <ac:spMk id="151556" creationId="{00000000-0000-0000-0000-000000000000}"/>
          </ac:spMkLst>
        </pc:spChg>
        <pc:spChg chg="mod ord">
          <ac:chgData name="Anandi Dutta" userId="87eb70f522ca77d4" providerId="LiveId" clId="{A55C125D-B407-4C37-BCFB-0B64E7A96369}" dt="2023-07-27T00:52:43.089" v="178" actId="700"/>
          <ac:spMkLst>
            <pc:docMk/>
            <pc:sldMk cId="0" sldId="591"/>
            <ac:spMk id="151557" creationId="{00000000-0000-0000-0000-000000000000}"/>
          </ac:spMkLst>
        </pc:spChg>
      </pc:sldChg>
      <pc:sldChg chg="modSp mod modClrScheme chgLayout">
        <pc:chgData name="Anandi Dutta" userId="87eb70f522ca77d4" providerId="LiveId" clId="{A55C125D-B407-4C37-BCFB-0B64E7A96369}" dt="2023-07-27T00:51:39.384" v="171" actId="113"/>
        <pc:sldMkLst>
          <pc:docMk/>
          <pc:sldMk cId="0" sldId="637"/>
        </pc:sldMkLst>
        <pc:spChg chg="mod ord">
          <ac:chgData name="Anandi Dutta" userId="87eb70f522ca77d4" providerId="LiveId" clId="{A55C125D-B407-4C37-BCFB-0B64E7A96369}" dt="2023-07-27T00:51:19.589" v="168" actId="700"/>
          <ac:spMkLst>
            <pc:docMk/>
            <pc:sldMk cId="0" sldId="637"/>
            <ac:spMk id="150530" creationId="{00000000-0000-0000-0000-000000000000}"/>
          </ac:spMkLst>
        </pc:spChg>
        <pc:spChg chg="mod ord">
          <ac:chgData name="Anandi Dutta" userId="87eb70f522ca77d4" providerId="LiveId" clId="{A55C125D-B407-4C37-BCFB-0B64E7A96369}" dt="2023-07-27T00:51:39.384" v="171" actId="113"/>
          <ac:spMkLst>
            <pc:docMk/>
            <pc:sldMk cId="0" sldId="637"/>
            <ac:spMk id="150531" creationId="{00000000-0000-0000-0000-000000000000}"/>
          </ac:spMkLst>
        </pc:spChg>
      </pc:sldChg>
      <pc:sldChg chg="del">
        <pc:chgData name="Anandi Dutta" userId="87eb70f522ca77d4" providerId="LiveId" clId="{A55C125D-B407-4C37-BCFB-0B64E7A96369}" dt="2023-07-26T13:35:26.011" v="29" actId="2696"/>
        <pc:sldMkLst>
          <pc:docMk/>
          <pc:sldMk cId="0" sldId="646"/>
        </pc:sldMkLst>
      </pc:sldChg>
      <pc:sldChg chg="del">
        <pc:chgData name="Anandi Dutta" userId="87eb70f522ca77d4" providerId="LiveId" clId="{A55C125D-B407-4C37-BCFB-0B64E7A96369}" dt="2023-07-26T13:52:37.304" v="30" actId="2696"/>
        <pc:sldMkLst>
          <pc:docMk/>
          <pc:sldMk cId="0" sldId="651"/>
        </pc:sldMkLst>
      </pc:sldChg>
      <pc:sldChg chg="modSp mod">
        <pc:chgData name="Anandi Dutta" userId="87eb70f522ca77d4" providerId="LiveId" clId="{A55C125D-B407-4C37-BCFB-0B64E7A96369}" dt="2023-07-26T13:31:53.336" v="0" actId="27636"/>
        <pc:sldMkLst>
          <pc:docMk/>
          <pc:sldMk cId="1669297894" sldId="683"/>
        </pc:sldMkLst>
        <pc:spChg chg="mod">
          <ac:chgData name="Anandi Dutta" userId="87eb70f522ca77d4" providerId="LiveId" clId="{A55C125D-B407-4C37-BCFB-0B64E7A96369}" dt="2023-07-26T13:31:53.336" v="0" actId="27636"/>
          <ac:spMkLst>
            <pc:docMk/>
            <pc:sldMk cId="1669297894" sldId="683"/>
            <ac:spMk id="2" creationId="{A090E4F7-A527-7341-9816-A0A1D0256E08}"/>
          </ac:spMkLst>
        </pc:spChg>
      </pc:sldChg>
      <pc:sldChg chg="modSp mod">
        <pc:chgData name="Anandi Dutta" userId="87eb70f522ca77d4" providerId="LiveId" clId="{A55C125D-B407-4C37-BCFB-0B64E7A96369}" dt="2023-07-26T13:31:53.350" v="1" actId="27636"/>
        <pc:sldMkLst>
          <pc:docMk/>
          <pc:sldMk cId="3233804625" sldId="684"/>
        </pc:sldMkLst>
        <pc:spChg chg="mod">
          <ac:chgData name="Anandi Dutta" userId="87eb70f522ca77d4" providerId="LiveId" clId="{A55C125D-B407-4C37-BCFB-0B64E7A96369}" dt="2023-07-26T13:31:53.350" v="1" actId="27636"/>
          <ac:spMkLst>
            <pc:docMk/>
            <pc:sldMk cId="3233804625" sldId="684"/>
            <ac:spMk id="2" creationId="{B30ABE64-81F0-014A-A9BA-C47B83465A7C}"/>
          </ac:spMkLst>
        </pc:spChg>
      </pc:sldChg>
      <pc:sldChg chg="modSp mod">
        <pc:chgData name="Anandi Dutta" userId="87eb70f522ca77d4" providerId="LiveId" clId="{A55C125D-B407-4C37-BCFB-0B64E7A96369}" dt="2023-07-26T13:31:53.355" v="2" actId="27636"/>
        <pc:sldMkLst>
          <pc:docMk/>
          <pc:sldMk cId="2490049313" sldId="685"/>
        </pc:sldMkLst>
        <pc:spChg chg="mod">
          <ac:chgData name="Anandi Dutta" userId="87eb70f522ca77d4" providerId="LiveId" clId="{A55C125D-B407-4C37-BCFB-0B64E7A96369}" dt="2023-07-26T13:31:53.355" v="2" actId="27636"/>
          <ac:spMkLst>
            <pc:docMk/>
            <pc:sldMk cId="2490049313" sldId="685"/>
            <ac:spMk id="2" creationId="{E2B52812-7961-1C4B-A3CE-F571EC62EC1D}"/>
          </ac:spMkLst>
        </pc:spChg>
      </pc:sldChg>
      <pc:sldChg chg="modSp mod">
        <pc:chgData name="Anandi Dutta" userId="87eb70f522ca77d4" providerId="LiveId" clId="{A55C125D-B407-4C37-BCFB-0B64E7A96369}" dt="2023-07-26T13:31:53.372" v="4" actId="27636"/>
        <pc:sldMkLst>
          <pc:docMk/>
          <pc:sldMk cId="3332954376" sldId="687"/>
        </pc:sldMkLst>
        <pc:spChg chg="mod">
          <ac:chgData name="Anandi Dutta" userId="87eb70f522ca77d4" providerId="LiveId" clId="{A55C125D-B407-4C37-BCFB-0B64E7A96369}" dt="2023-07-26T13:31:53.358" v="3" actId="27636"/>
          <ac:spMkLst>
            <pc:docMk/>
            <pc:sldMk cId="3332954376" sldId="687"/>
            <ac:spMk id="2" creationId="{A8E7ABB6-15FC-6347-9575-573B3908BDBF}"/>
          </ac:spMkLst>
        </pc:spChg>
        <pc:spChg chg="mod">
          <ac:chgData name="Anandi Dutta" userId="87eb70f522ca77d4" providerId="LiveId" clId="{A55C125D-B407-4C37-BCFB-0B64E7A96369}" dt="2023-07-26T13:31:53.372" v="4" actId="27636"/>
          <ac:spMkLst>
            <pc:docMk/>
            <pc:sldMk cId="3332954376" sldId="687"/>
            <ac:spMk id="3" creationId="{D7D77D32-FCA1-D14F-99E4-F4CE442F9B9F}"/>
          </ac:spMkLst>
        </pc:spChg>
      </pc:sldChg>
      <pc:sldChg chg="del">
        <pc:chgData name="Anandi Dutta" userId="87eb70f522ca77d4" providerId="LiveId" clId="{A55C125D-B407-4C37-BCFB-0B64E7A96369}" dt="2023-07-26T13:52:37.304" v="30" actId="2696"/>
        <pc:sldMkLst>
          <pc:docMk/>
          <pc:sldMk cId="1096412900" sldId="693"/>
        </pc:sldMkLst>
      </pc:sldChg>
      <pc:sldChg chg="del">
        <pc:chgData name="Anandi Dutta" userId="87eb70f522ca77d4" providerId="LiveId" clId="{A55C125D-B407-4C37-BCFB-0B64E7A96369}" dt="2023-07-26T13:52:37.304" v="30" actId="2696"/>
        <pc:sldMkLst>
          <pc:docMk/>
          <pc:sldMk cId="3015026698" sldId="707"/>
        </pc:sldMkLst>
      </pc:sldChg>
      <pc:sldChg chg="modSp mod modClrScheme chgLayout">
        <pc:chgData name="Anandi Dutta" userId="87eb70f522ca77d4" providerId="LiveId" clId="{A55C125D-B407-4C37-BCFB-0B64E7A96369}" dt="2023-07-27T00:45:09.743" v="155" actId="27636"/>
        <pc:sldMkLst>
          <pc:docMk/>
          <pc:sldMk cId="3573966956" sldId="707"/>
        </pc:sldMkLst>
        <pc:spChg chg="mod ord">
          <ac:chgData name="Anandi Dutta" userId="87eb70f522ca77d4" providerId="LiveId" clId="{A55C125D-B407-4C37-BCFB-0B64E7A96369}" dt="2023-07-27T00:45:09.694" v="154" actId="700"/>
          <ac:spMkLst>
            <pc:docMk/>
            <pc:sldMk cId="3573966956" sldId="707"/>
            <ac:spMk id="2" creationId="{00000000-0000-0000-0000-000000000000}"/>
          </ac:spMkLst>
        </pc:spChg>
        <pc:spChg chg="mod ord">
          <ac:chgData name="Anandi Dutta" userId="87eb70f522ca77d4" providerId="LiveId" clId="{A55C125D-B407-4C37-BCFB-0B64E7A96369}" dt="2023-07-27T00:45:09.743" v="155" actId="27636"/>
          <ac:spMkLst>
            <pc:docMk/>
            <pc:sldMk cId="3573966956" sldId="707"/>
            <ac:spMk id="3" creationId="{00000000-0000-0000-0000-000000000000}"/>
          </ac:spMkLst>
        </pc:spChg>
      </pc:sldChg>
      <pc:sldChg chg="modSp mod modClrScheme chgLayout">
        <pc:chgData name="Anandi Dutta" userId="87eb70f522ca77d4" providerId="LiveId" clId="{A55C125D-B407-4C37-BCFB-0B64E7A96369}" dt="2023-07-27T00:45:27.629" v="157" actId="27636"/>
        <pc:sldMkLst>
          <pc:docMk/>
          <pc:sldMk cId="1334727243" sldId="708"/>
        </pc:sldMkLst>
        <pc:spChg chg="mod ord">
          <ac:chgData name="Anandi Dutta" userId="87eb70f522ca77d4" providerId="LiveId" clId="{A55C125D-B407-4C37-BCFB-0B64E7A96369}" dt="2023-07-27T00:45:27.583" v="156" actId="700"/>
          <ac:spMkLst>
            <pc:docMk/>
            <pc:sldMk cId="1334727243" sldId="708"/>
            <ac:spMk id="2" creationId="{00000000-0000-0000-0000-000000000000}"/>
          </ac:spMkLst>
        </pc:spChg>
        <pc:spChg chg="mod ord">
          <ac:chgData name="Anandi Dutta" userId="87eb70f522ca77d4" providerId="LiveId" clId="{A55C125D-B407-4C37-BCFB-0B64E7A96369}" dt="2023-07-27T00:45:27.629" v="157" actId="27636"/>
          <ac:spMkLst>
            <pc:docMk/>
            <pc:sldMk cId="1334727243" sldId="708"/>
            <ac:spMk id="3" creationId="{00000000-0000-0000-0000-000000000000}"/>
          </ac:spMkLst>
        </pc:spChg>
      </pc:sldChg>
      <pc:sldChg chg="modSp mod modClrScheme chgLayout">
        <pc:chgData name="Anandi Dutta" userId="87eb70f522ca77d4" providerId="LiveId" clId="{A55C125D-B407-4C37-BCFB-0B64E7A96369}" dt="2023-07-27T00:50:24.867" v="167" actId="113"/>
        <pc:sldMkLst>
          <pc:docMk/>
          <pc:sldMk cId="2933962270" sldId="709"/>
        </pc:sldMkLst>
        <pc:spChg chg="mod ord">
          <ac:chgData name="Anandi Dutta" userId="87eb70f522ca77d4" providerId="LiveId" clId="{A55C125D-B407-4C37-BCFB-0B64E7A96369}" dt="2023-07-27T00:49:52.516" v="161" actId="700"/>
          <ac:spMkLst>
            <pc:docMk/>
            <pc:sldMk cId="2933962270" sldId="709"/>
            <ac:spMk id="150530" creationId="{00000000-0000-0000-0000-000000000000}"/>
          </ac:spMkLst>
        </pc:spChg>
        <pc:spChg chg="mod ord">
          <ac:chgData name="Anandi Dutta" userId="87eb70f522ca77d4" providerId="LiveId" clId="{A55C125D-B407-4C37-BCFB-0B64E7A96369}" dt="2023-07-27T00:50:24.867" v="167" actId="113"/>
          <ac:spMkLst>
            <pc:docMk/>
            <pc:sldMk cId="2933962270" sldId="709"/>
            <ac:spMk id="150531" creationId="{00000000-0000-0000-0000-000000000000}"/>
          </ac:spMkLst>
        </pc:spChg>
      </pc:sldChg>
      <pc:sldChg chg="new del">
        <pc:chgData name="Anandi Dutta" userId="87eb70f522ca77d4" providerId="LiveId" clId="{A55C125D-B407-4C37-BCFB-0B64E7A96369}" dt="2023-07-26T14:12:31.898" v="35" actId="2696"/>
        <pc:sldMkLst>
          <pc:docMk/>
          <pc:sldMk cId="200697532" sldId="712"/>
        </pc:sldMkLst>
      </pc:sldChg>
      <pc:sldChg chg="add">
        <pc:chgData name="Anandi Dutta" userId="87eb70f522ca77d4" providerId="LiveId" clId="{A55C125D-B407-4C37-BCFB-0B64E7A96369}" dt="2023-07-26T14:12:26.574" v="34"/>
        <pc:sldMkLst>
          <pc:docMk/>
          <pc:sldMk cId="69014515" sldId="713"/>
        </pc:sldMkLst>
      </pc:sldChg>
      <pc:sldChg chg="modSp new mod ord">
        <pc:chgData name="Anandi Dutta" userId="87eb70f522ca77d4" providerId="LiveId" clId="{A55C125D-B407-4C37-BCFB-0B64E7A96369}" dt="2023-07-26T14:13:08.806" v="65" actId="20577"/>
        <pc:sldMkLst>
          <pc:docMk/>
          <pc:sldMk cId="1096063183" sldId="714"/>
        </pc:sldMkLst>
        <pc:spChg chg="mod">
          <ac:chgData name="Anandi Dutta" userId="87eb70f522ca77d4" providerId="LiveId" clId="{A55C125D-B407-4C37-BCFB-0B64E7A96369}" dt="2023-07-26T14:13:08.806" v="65" actId="20577"/>
          <ac:spMkLst>
            <pc:docMk/>
            <pc:sldMk cId="1096063183" sldId="714"/>
            <ac:spMk id="2" creationId="{87228BCA-348D-3F9E-5A17-D47632B0DB5C}"/>
          </ac:spMkLst>
        </pc:spChg>
      </pc:sldChg>
      <pc:sldChg chg="new del ord">
        <pc:chgData name="Anandi Dutta" userId="87eb70f522ca77d4" providerId="LiveId" clId="{A55C125D-B407-4C37-BCFB-0B64E7A96369}" dt="2023-07-26T14:12:50.578" v="39" actId="2696"/>
        <pc:sldMkLst>
          <pc:docMk/>
          <pc:sldMk cId="3781279013" sldId="714"/>
        </pc:sldMkLst>
      </pc:sldChg>
      <pc:sldChg chg="modSp new mod">
        <pc:chgData name="Anandi Dutta" userId="87eb70f522ca77d4" providerId="LiveId" clId="{A55C125D-B407-4C37-BCFB-0B64E7A96369}" dt="2023-07-26T14:14:09.172" v="150" actId="20577"/>
        <pc:sldMkLst>
          <pc:docMk/>
          <pc:sldMk cId="2837530209" sldId="715"/>
        </pc:sldMkLst>
        <pc:spChg chg="mod">
          <ac:chgData name="Anandi Dutta" userId="87eb70f522ca77d4" providerId="LiveId" clId="{A55C125D-B407-4C37-BCFB-0B64E7A96369}" dt="2023-07-26T14:13:22.103" v="72" actId="20577"/>
          <ac:spMkLst>
            <pc:docMk/>
            <pc:sldMk cId="2837530209" sldId="715"/>
            <ac:spMk id="2" creationId="{81BFCB33-9ACD-A2E7-C4A9-1A7B20C3A0B7}"/>
          </ac:spMkLst>
        </pc:spChg>
        <pc:spChg chg="mod">
          <ac:chgData name="Anandi Dutta" userId="87eb70f522ca77d4" providerId="LiveId" clId="{A55C125D-B407-4C37-BCFB-0B64E7A96369}" dt="2023-07-26T14:14:09.172" v="150" actId="20577"/>
          <ac:spMkLst>
            <pc:docMk/>
            <pc:sldMk cId="2837530209" sldId="715"/>
            <ac:spMk id="3" creationId="{35DCDE08-9819-3173-6498-A08B749418C6}"/>
          </ac:spMkLst>
        </pc:spChg>
      </pc:sldChg>
      <pc:sldMasterChg chg="modSp">
        <pc:chgData name="Anandi Dutta" userId="87eb70f522ca77d4" providerId="LiveId" clId="{A55C125D-B407-4C37-BCFB-0B64E7A96369}" dt="2023-07-27T00:57:07.428" v="180"/>
        <pc:sldMasterMkLst>
          <pc:docMk/>
          <pc:sldMasterMk cId="444914782" sldId="2147483660"/>
        </pc:sldMasterMkLst>
        <pc:spChg chg="mod">
          <ac:chgData name="Anandi Dutta" userId="87eb70f522ca77d4" providerId="LiveId" clId="{A55C125D-B407-4C37-BCFB-0B64E7A96369}" dt="2023-07-27T00:57:07.428" v="180"/>
          <ac:spMkLst>
            <pc:docMk/>
            <pc:sldMasterMk cId="444914782" sldId="2147483660"/>
            <ac:spMk id="7" creationId="{00000000-0000-0000-0000-000000000000}"/>
          </ac:spMkLst>
        </pc:sp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772D4D-5680-F14A-B61F-27C733760857}" type="doc">
      <dgm:prSet loTypeId="urn:microsoft.com/office/officeart/2005/8/layout/hProcess9" loCatId="process" qsTypeId="urn:microsoft.com/office/officeart/2005/8/quickstyle/simple1" qsCatId="simple" csTypeId="urn:microsoft.com/office/officeart/2005/8/colors/colorful2" csCatId="colorful" phldr="1"/>
      <dgm:spPr/>
    </dgm:pt>
    <dgm:pt modelId="{691EB9E5-682C-4A41-8058-7CE6F369EF01}">
      <dgm:prSet phldrT="[Text]"/>
      <dgm:spPr/>
      <dgm:t>
        <a:bodyPr/>
        <a:lstStyle/>
        <a:p>
          <a:r>
            <a:rPr lang="en-US" dirty="0"/>
            <a:t>C/Java code</a:t>
          </a:r>
        </a:p>
      </dgm:t>
    </dgm:pt>
    <dgm:pt modelId="{769C509E-AA43-F64C-964C-C05CB441F4F6}" type="parTrans" cxnId="{A375A048-1DB8-A04A-89BF-4CE131509437}">
      <dgm:prSet/>
      <dgm:spPr/>
      <dgm:t>
        <a:bodyPr/>
        <a:lstStyle/>
        <a:p>
          <a:endParaRPr lang="en-US"/>
        </a:p>
      </dgm:t>
    </dgm:pt>
    <dgm:pt modelId="{0F91768F-ADDD-2E47-870E-65EFB447D0EF}" type="sibTrans" cxnId="{A375A048-1DB8-A04A-89BF-4CE131509437}">
      <dgm:prSet/>
      <dgm:spPr/>
      <dgm:t>
        <a:bodyPr/>
        <a:lstStyle/>
        <a:p>
          <a:endParaRPr lang="en-US"/>
        </a:p>
      </dgm:t>
    </dgm:pt>
    <dgm:pt modelId="{2A481171-92B7-F447-A333-FA231919E529}">
      <dgm:prSet phldrT="[Text]"/>
      <dgm:spPr/>
      <dgm:t>
        <a:bodyPr/>
        <a:lstStyle/>
        <a:p>
          <a:r>
            <a:rPr lang="en-US" dirty="0"/>
            <a:t>Compiler</a:t>
          </a:r>
        </a:p>
      </dgm:t>
    </dgm:pt>
    <dgm:pt modelId="{22D05F2B-3C54-514D-95EA-CACCBD4CAD19}" type="parTrans" cxnId="{50D4757E-44DD-5A46-927E-58E8DDD6E761}">
      <dgm:prSet/>
      <dgm:spPr/>
      <dgm:t>
        <a:bodyPr/>
        <a:lstStyle/>
        <a:p>
          <a:endParaRPr lang="en-US"/>
        </a:p>
      </dgm:t>
    </dgm:pt>
    <dgm:pt modelId="{0C06E81C-9247-A047-984F-9BB25A4171BF}" type="sibTrans" cxnId="{50D4757E-44DD-5A46-927E-58E8DDD6E761}">
      <dgm:prSet/>
      <dgm:spPr/>
      <dgm:t>
        <a:bodyPr/>
        <a:lstStyle/>
        <a:p>
          <a:endParaRPr lang="en-US"/>
        </a:p>
      </dgm:t>
    </dgm:pt>
    <dgm:pt modelId="{D71B94D2-3BF5-2443-879B-D2F3942267EB}">
      <dgm:prSet phldrT="[Text]"/>
      <dgm:spPr/>
      <dgm:t>
        <a:bodyPr/>
        <a:lstStyle/>
        <a:p>
          <a:r>
            <a:rPr lang="en-US" dirty="0"/>
            <a:t>Assembly code</a:t>
          </a:r>
        </a:p>
      </dgm:t>
    </dgm:pt>
    <dgm:pt modelId="{46AA0DD8-A1DD-D942-A96F-5A85DC5293B2}" type="parTrans" cxnId="{2D18F40A-D986-0C43-9A95-0C11F7AD228C}">
      <dgm:prSet/>
      <dgm:spPr/>
      <dgm:t>
        <a:bodyPr/>
        <a:lstStyle/>
        <a:p>
          <a:endParaRPr lang="en-US"/>
        </a:p>
      </dgm:t>
    </dgm:pt>
    <dgm:pt modelId="{C40FCC60-1AB2-284E-B2A7-51A9BD353D83}" type="sibTrans" cxnId="{2D18F40A-D986-0C43-9A95-0C11F7AD228C}">
      <dgm:prSet/>
      <dgm:spPr/>
      <dgm:t>
        <a:bodyPr/>
        <a:lstStyle/>
        <a:p>
          <a:endParaRPr lang="en-US"/>
        </a:p>
      </dgm:t>
    </dgm:pt>
    <dgm:pt modelId="{52189256-A4EE-3146-83E3-E3E0437AFBE5}" type="pres">
      <dgm:prSet presAssocID="{C0772D4D-5680-F14A-B61F-27C733760857}" presName="CompostProcess" presStyleCnt="0">
        <dgm:presLayoutVars>
          <dgm:dir/>
          <dgm:resizeHandles val="exact"/>
        </dgm:presLayoutVars>
      </dgm:prSet>
      <dgm:spPr/>
    </dgm:pt>
    <dgm:pt modelId="{0353EF83-9CD9-7C4A-BFF7-C1F52F02CDC7}" type="pres">
      <dgm:prSet presAssocID="{C0772D4D-5680-F14A-B61F-27C733760857}" presName="arrow" presStyleLbl="bgShp" presStyleIdx="0" presStyleCnt="1"/>
      <dgm:spPr/>
    </dgm:pt>
    <dgm:pt modelId="{CED4160C-84FC-954F-9B3B-0FD02FB73851}" type="pres">
      <dgm:prSet presAssocID="{C0772D4D-5680-F14A-B61F-27C733760857}" presName="linearProcess" presStyleCnt="0"/>
      <dgm:spPr/>
    </dgm:pt>
    <dgm:pt modelId="{9C752AA6-9540-C545-8029-381A0B65BDCB}" type="pres">
      <dgm:prSet presAssocID="{691EB9E5-682C-4A41-8058-7CE6F369EF01}" presName="textNode" presStyleLbl="node1" presStyleIdx="0" presStyleCnt="3">
        <dgm:presLayoutVars>
          <dgm:bulletEnabled val="1"/>
        </dgm:presLayoutVars>
      </dgm:prSet>
      <dgm:spPr/>
    </dgm:pt>
    <dgm:pt modelId="{DE301EEC-E10B-2548-A831-CDA8B32AD25D}" type="pres">
      <dgm:prSet presAssocID="{0F91768F-ADDD-2E47-870E-65EFB447D0EF}" presName="sibTrans" presStyleCnt="0"/>
      <dgm:spPr/>
    </dgm:pt>
    <dgm:pt modelId="{8F90A9D9-F9F1-7B4D-BE64-62AB9CE5A0C3}" type="pres">
      <dgm:prSet presAssocID="{2A481171-92B7-F447-A333-FA231919E529}" presName="textNode" presStyleLbl="node1" presStyleIdx="1" presStyleCnt="3">
        <dgm:presLayoutVars>
          <dgm:bulletEnabled val="1"/>
        </dgm:presLayoutVars>
      </dgm:prSet>
      <dgm:spPr/>
    </dgm:pt>
    <dgm:pt modelId="{DC9FADFD-24C5-564F-B48C-E44F689EB0C5}" type="pres">
      <dgm:prSet presAssocID="{0C06E81C-9247-A047-984F-9BB25A4171BF}" presName="sibTrans" presStyleCnt="0"/>
      <dgm:spPr/>
    </dgm:pt>
    <dgm:pt modelId="{A73E9CE6-955F-9243-9800-1F0F9F664346}" type="pres">
      <dgm:prSet presAssocID="{D71B94D2-3BF5-2443-879B-D2F3942267EB}" presName="textNode" presStyleLbl="node1" presStyleIdx="2" presStyleCnt="3">
        <dgm:presLayoutVars>
          <dgm:bulletEnabled val="1"/>
        </dgm:presLayoutVars>
      </dgm:prSet>
      <dgm:spPr/>
    </dgm:pt>
  </dgm:ptLst>
  <dgm:cxnLst>
    <dgm:cxn modelId="{2D18F40A-D986-0C43-9A95-0C11F7AD228C}" srcId="{C0772D4D-5680-F14A-B61F-27C733760857}" destId="{D71B94D2-3BF5-2443-879B-D2F3942267EB}" srcOrd="2" destOrd="0" parTransId="{46AA0DD8-A1DD-D942-A96F-5A85DC5293B2}" sibTransId="{C40FCC60-1AB2-284E-B2A7-51A9BD353D83}"/>
    <dgm:cxn modelId="{1246663C-FEC3-704C-868A-873AA6D0A578}" type="presOf" srcId="{D71B94D2-3BF5-2443-879B-D2F3942267EB}" destId="{A73E9CE6-955F-9243-9800-1F0F9F664346}" srcOrd="0" destOrd="0" presId="urn:microsoft.com/office/officeart/2005/8/layout/hProcess9"/>
    <dgm:cxn modelId="{5B478D41-9BED-CA4F-8CF0-EE328CA71CF5}" type="presOf" srcId="{2A481171-92B7-F447-A333-FA231919E529}" destId="{8F90A9D9-F9F1-7B4D-BE64-62AB9CE5A0C3}" srcOrd="0" destOrd="0" presId="urn:microsoft.com/office/officeart/2005/8/layout/hProcess9"/>
    <dgm:cxn modelId="{A375A048-1DB8-A04A-89BF-4CE131509437}" srcId="{C0772D4D-5680-F14A-B61F-27C733760857}" destId="{691EB9E5-682C-4A41-8058-7CE6F369EF01}" srcOrd="0" destOrd="0" parTransId="{769C509E-AA43-F64C-964C-C05CB441F4F6}" sibTransId="{0F91768F-ADDD-2E47-870E-65EFB447D0EF}"/>
    <dgm:cxn modelId="{F57EDE6C-2FEB-F346-9251-2D19E3731C87}" type="presOf" srcId="{691EB9E5-682C-4A41-8058-7CE6F369EF01}" destId="{9C752AA6-9540-C545-8029-381A0B65BDCB}" srcOrd="0" destOrd="0" presId="urn:microsoft.com/office/officeart/2005/8/layout/hProcess9"/>
    <dgm:cxn modelId="{1F11FB7C-04A1-8C46-9BD8-7824EFA3C294}" type="presOf" srcId="{C0772D4D-5680-F14A-B61F-27C733760857}" destId="{52189256-A4EE-3146-83E3-E3E0437AFBE5}" srcOrd="0" destOrd="0" presId="urn:microsoft.com/office/officeart/2005/8/layout/hProcess9"/>
    <dgm:cxn modelId="{50D4757E-44DD-5A46-927E-58E8DDD6E761}" srcId="{C0772D4D-5680-F14A-B61F-27C733760857}" destId="{2A481171-92B7-F447-A333-FA231919E529}" srcOrd="1" destOrd="0" parTransId="{22D05F2B-3C54-514D-95EA-CACCBD4CAD19}" sibTransId="{0C06E81C-9247-A047-984F-9BB25A4171BF}"/>
    <dgm:cxn modelId="{3D7B4762-BBA8-3C4C-9254-303B45D91A51}" type="presParOf" srcId="{52189256-A4EE-3146-83E3-E3E0437AFBE5}" destId="{0353EF83-9CD9-7C4A-BFF7-C1F52F02CDC7}" srcOrd="0" destOrd="0" presId="urn:microsoft.com/office/officeart/2005/8/layout/hProcess9"/>
    <dgm:cxn modelId="{24FC39C6-96F9-6F40-9A57-09E6140F2E35}" type="presParOf" srcId="{52189256-A4EE-3146-83E3-E3E0437AFBE5}" destId="{CED4160C-84FC-954F-9B3B-0FD02FB73851}" srcOrd="1" destOrd="0" presId="urn:microsoft.com/office/officeart/2005/8/layout/hProcess9"/>
    <dgm:cxn modelId="{F2D42023-4ACE-5849-B0A7-B83073DAD9E8}" type="presParOf" srcId="{CED4160C-84FC-954F-9B3B-0FD02FB73851}" destId="{9C752AA6-9540-C545-8029-381A0B65BDCB}" srcOrd="0" destOrd="0" presId="urn:microsoft.com/office/officeart/2005/8/layout/hProcess9"/>
    <dgm:cxn modelId="{BA39244C-E54D-C943-BEED-B06088F0CF2D}" type="presParOf" srcId="{CED4160C-84FC-954F-9B3B-0FD02FB73851}" destId="{DE301EEC-E10B-2548-A831-CDA8B32AD25D}" srcOrd="1" destOrd="0" presId="urn:microsoft.com/office/officeart/2005/8/layout/hProcess9"/>
    <dgm:cxn modelId="{75EB0A6F-CBAE-C646-B859-BC9992806A9D}" type="presParOf" srcId="{CED4160C-84FC-954F-9B3B-0FD02FB73851}" destId="{8F90A9D9-F9F1-7B4D-BE64-62AB9CE5A0C3}" srcOrd="2" destOrd="0" presId="urn:microsoft.com/office/officeart/2005/8/layout/hProcess9"/>
    <dgm:cxn modelId="{1DB9EBF2-EA29-BC42-B1F7-5D63685D2AC1}" type="presParOf" srcId="{CED4160C-84FC-954F-9B3B-0FD02FB73851}" destId="{DC9FADFD-24C5-564F-B48C-E44F689EB0C5}" srcOrd="3" destOrd="0" presId="urn:microsoft.com/office/officeart/2005/8/layout/hProcess9"/>
    <dgm:cxn modelId="{A5CD864F-FEA6-2F46-81CE-8F19B4513A39}" type="presParOf" srcId="{CED4160C-84FC-954F-9B3B-0FD02FB73851}" destId="{A73E9CE6-955F-9243-9800-1F0F9F66434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D49FEF-AD6A-C44E-B489-8774EEB75A94}" type="doc">
      <dgm:prSet loTypeId="urn:microsoft.com/office/officeart/2005/8/layout/vList3" loCatId="list" qsTypeId="urn:microsoft.com/office/officeart/2005/8/quickstyle/simple1" qsCatId="simple" csTypeId="urn:microsoft.com/office/officeart/2005/8/colors/colorful2" csCatId="colorful" phldr="1"/>
      <dgm:spPr/>
    </dgm:pt>
    <dgm:pt modelId="{8E6E7037-84F5-2C4B-9544-0CC03648E611}">
      <dgm:prSet phldrT="[Text]"/>
      <dgm:spPr/>
      <dgm:t>
        <a:bodyPr/>
        <a:lstStyle/>
        <a:p>
          <a:r>
            <a:rPr lang="en-US" dirty="0"/>
            <a:t>So, why should we spend our time learning assembly language?</a:t>
          </a:r>
        </a:p>
      </dgm:t>
    </dgm:pt>
    <dgm:pt modelId="{EDC9750F-7836-BA40-B12B-F3E3137620EC}" type="parTrans" cxnId="{FC2609B0-17E0-1D4B-94D5-1608F6697C59}">
      <dgm:prSet/>
      <dgm:spPr/>
      <dgm:t>
        <a:bodyPr/>
        <a:lstStyle/>
        <a:p>
          <a:endParaRPr lang="en-US"/>
        </a:p>
      </dgm:t>
    </dgm:pt>
    <dgm:pt modelId="{36F20994-5091-204D-B989-395BF57D5469}" type="sibTrans" cxnId="{FC2609B0-17E0-1D4B-94D5-1608F6697C59}">
      <dgm:prSet/>
      <dgm:spPr/>
      <dgm:t>
        <a:bodyPr/>
        <a:lstStyle/>
        <a:p>
          <a:endParaRPr lang="en-US"/>
        </a:p>
      </dgm:t>
    </dgm:pt>
    <dgm:pt modelId="{E26B3ED6-EBFF-C04D-B7D1-2CD30986420F}">
      <dgm:prSet phldrT="[Text]"/>
      <dgm:spPr/>
      <dgm:t>
        <a:bodyPr/>
        <a:lstStyle/>
        <a:p>
          <a:r>
            <a:rPr lang="en-US" dirty="0"/>
            <a:t>Even though compilers do most of the work in generating assembly code, being able to </a:t>
          </a:r>
          <a:r>
            <a:rPr lang="en-US" u="sng" dirty="0">
              <a:solidFill>
                <a:srgbClr val="C00000"/>
              </a:solidFill>
            </a:rPr>
            <a:t>read and understand </a:t>
          </a:r>
          <a:r>
            <a:rPr lang="en-US" dirty="0"/>
            <a:t>it is an important skill for serious programmers.</a:t>
          </a:r>
        </a:p>
      </dgm:t>
    </dgm:pt>
    <dgm:pt modelId="{407C0A42-B5AA-FA42-9A9C-24ABAC27BAE0}" type="parTrans" cxnId="{7319D3D1-1C5C-854B-94A0-27D2A4A29466}">
      <dgm:prSet/>
      <dgm:spPr/>
      <dgm:t>
        <a:bodyPr/>
        <a:lstStyle/>
        <a:p>
          <a:endParaRPr lang="en-US"/>
        </a:p>
      </dgm:t>
    </dgm:pt>
    <dgm:pt modelId="{81E2AAA0-FFF1-2041-A3CB-73A9B3BEC502}" type="sibTrans" cxnId="{7319D3D1-1C5C-854B-94A0-27D2A4A29466}">
      <dgm:prSet/>
      <dgm:spPr/>
      <dgm:t>
        <a:bodyPr/>
        <a:lstStyle/>
        <a:p>
          <a:endParaRPr lang="en-US"/>
        </a:p>
      </dgm:t>
    </dgm:pt>
    <dgm:pt modelId="{2ED39538-CCDD-F04A-B6C5-196349AD0678}">
      <dgm:prSet phldrT="[Text]"/>
      <dgm:spPr/>
      <dgm:t>
        <a:bodyPr/>
        <a:lstStyle/>
        <a:p>
          <a:r>
            <a:rPr lang="en-US" dirty="0"/>
            <a:t> By invoking the compiler with appropriate command-line parameters, the compiler will generate a file showing its output in assembly-code form.</a:t>
          </a:r>
        </a:p>
      </dgm:t>
    </dgm:pt>
    <dgm:pt modelId="{3F238A3D-EC43-F545-B097-6D4ACD20CD33}" type="parTrans" cxnId="{EB456654-3C8F-0149-B4B3-05951BBF6176}">
      <dgm:prSet/>
      <dgm:spPr/>
      <dgm:t>
        <a:bodyPr/>
        <a:lstStyle/>
        <a:p>
          <a:endParaRPr lang="en-US"/>
        </a:p>
      </dgm:t>
    </dgm:pt>
    <dgm:pt modelId="{E6911DD0-BBCB-AC41-B8FF-B26C9EC5D8D7}" type="sibTrans" cxnId="{EB456654-3C8F-0149-B4B3-05951BBF6176}">
      <dgm:prSet/>
      <dgm:spPr/>
      <dgm:t>
        <a:bodyPr/>
        <a:lstStyle/>
        <a:p>
          <a:endParaRPr lang="en-US"/>
        </a:p>
      </dgm:t>
    </dgm:pt>
    <dgm:pt modelId="{684D62A7-57A1-4848-AA4F-6B10A99E5FC8}" type="pres">
      <dgm:prSet presAssocID="{76D49FEF-AD6A-C44E-B489-8774EEB75A94}" presName="linearFlow" presStyleCnt="0">
        <dgm:presLayoutVars>
          <dgm:dir/>
          <dgm:resizeHandles val="exact"/>
        </dgm:presLayoutVars>
      </dgm:prSet>
      <dgm:spPr/>
    </dgm:pt>
    <dgm:pt modelId="{BDB0324C-B796-3A49-AAB4-D2F8E697FB4B}" type="pres">
      <dgm:prSet presAssocID="{8E6E7037-84F5-2C4B-9544-0CC03648E611}" presName="composite" presStyleCnt="0"/>
      <dgm:spPr/>
    </dgm:pt>
    <dgm:pt modelId="{559CDAE7-1B48-C548-8EB9-4A64AA9A2337}" type="pres">
      <dgm:prSet presAssocID="{8E6E7037-84F5-2C4B-9544-0CC03648E611}" presName="imgShp" presStyleLbl="fgImgPlace1" presStyleIdx="0" presStyleCnt="3"/>
      <dgm:spPr/>
    </dgm:pt>
    <dgm:pt modelId="{DBBA204F-E314-9042-8103-97433F38267A}" type="pres">
      <dgm:prSet presAssocID="{8E6E7037-84F5-2C4B-9544-0CC03648E611}" presName="txShp" presStyleLbl="node1" presStyleIdx="0" presStyleCnt="3">
        <dgm:presLayoutVars>
          <dgm:bulletEnabled val="1"/>
        </dgm:presLayoutVars>
      </dgm:prSet>
      <dgm:spPr/>
    </dgm:pt>
    <dgm:pt modelId="{884E3626-7E47-FC45-8527-3E18580B1291}" type="pres">
      <dgm:prSet presAssocID="{36F20994-5091-204D-B989-395BF57D5469}" presName="spacing" presStyleCnt="0"/>
      <dgm:spPr/>
    </dgm:pt>
    <dgm:pt modelId="{124F00B5-D57A-514C-915A-14FD45CAA31E}" type="pres">
      <dgm:prSet presAssocID="{E26B3ED6-EBFF-C04D-B7D1-2CD30986420F}" presName="composite" presStyleCnt="0"/>
      <dgm:spPr/>
    </dgm:pt>
    <dgm:pt modelId="{091C6451-E2AD-594E-9BF6-4B22877497DF}" type="pres">
      <dgm:prSet presAssocID="{E26B3ED6-EBFF-C04D-B7D1-2CD30986420F}" presName="imgShp" presStyleLbl="fgImgPlace1" presStyleIdx="1" presStyleCnt="3"/>
      <dgm:spPr/>
    </dgm:pt>
    <dgm:pt modelId="{2A9A0058-457B-E048-8400-46C72F4B7579}" type="pres">
      <dgm:prSet presAssocID="{E26B3ED6-EBFF-C04D-B7D1-2CD30986420F}" presName="txShp" presStyleLbl="node1" presStyleIdx="1" presStyleCnt="3">
        <dgm:presLayoutVars>
          <dgm:bulletEnabled val="1"/>
        </dgm:presLayoutVars>
      </dgm:prSet>
      <dgm:spPr/>
    </dgm:pt>
    <dgm:pt modelId="{C24EB4F7-315D-2B45-9EE0-E2AF0363C1BD}" type="pres">
      <dgm:prSet presAssocID="{81E2AAA0-FFF1-2041-A3CB-73A9B3BEC502}" presName="spacing" presStyleCnt="0"/>
      <dgm:spPr/>
    </dgm:pt>
    <dgm:pt modelId="{8A4A3844-86E5-BC4F-A827-D11E30C19638}" type="pres">
      <dgm:prSet presAssocID="{2ED39538-CCDD-F04A-B6C5-196349AD0678}" presName="composite" presStyleCnt="0"/>
      <dgm:spPr/>
    </dgm:pt>
    <dgm:pt modelId="{552CE4EB-7468-F742-9166-6F8A10C0E652}" type="pres">
      <dgm:prSet presAssocID="{2ED39538-CCDD-F04A-B6C5-196349AD0678}" presName="imgShp" presStyleLbl="fgImgPlace1" presStyleIdx="2" presStyleCnt="3"/>
      <dgm:spPr/>
    </dgm:pt>
    <dgm:pt modelId="{E8CE40E3-3F85-4746-ABB7-3B256A2C17B1}" type="pres">
      <dgm:prSet presAssocID="{2ED39538-CCDD-F04A-B6C5-196349AD0678}" presName="txShp" presStyleLbl="node1" presStyleIdx="2" presStyleCnt="3">
        <dgm:presLayoutVars>
          <dgm:bulletEnabled val="1"/>
        </dgm:presLayoutVars>
      </dgm:prSet>
      <dgm:spPr/>
    </dgm:pt>
  </dgm:ptLst>
  <dgm:cxnLst>
    <dgm:cxn modelId="{EB456654-3C8F-0149-B4B3-05951BBF6176}" srcId="{76D49FEF-AD6A-C44E-B489-8774EEB75A94}" destId="{2ED39538-CCDD-F04A-B6C5-196349AD0678}" srcOrd="2" destOrd="0" parTransId="{3F238A3D-EC43-F545-B097-6D4ACD20CD33}" sibTransId="{E6911DD0-BBCB-AC41-B8FF-B26C9EC5D8D7}"/>
    <dgm:cxn modelId="{873DB88A-F14D-5E4D-8707-8136D6DDAFA3}" type="presOf" srcId="{76D49FEF-AD6A-C44E-B489-8774EEB75A94}" destId="{684D62A7-57A1-4848-AA4F-6B10A99E5FC8}" srcOrd="0" destOrd="0" presId="urn:microsoft.com/office/officeart/2005/8/layout/vList3"/>
    <dgm:cxn modelId="{D5A4CC8C-4BC5-3B42-8DA8-1EC46A8C5F69}" type="presOf" srcId="{2ED39538-CCDD-F04A-B6C5-196349AD0678}" destId="{E8CE40E3-3F85-4746-ABB7-3B256A2C17B1}" srcOrd="0" destOrd="0" presId="urn:microsoft.com/office/officeart/2005/8/layout/vList3"/>
    <dgm:cxn modelId="{FC2609B0-17E0-1D4B-94D5-1608F6697C59}" srcId="{76D49FEF-AD6A-C44E-B489-8774EEB75A94}" destId="{8E6E7037-84F5-2C4B-9544-0CC03648E611}" srcOrd="0" destOrd="0" parTransId="{EDC9750F-7836-BA40-B12B-F3E3137620EC}" sibTransId="{36F20994-5091-204D-B989-395BF57D5469}"/>
    <dgm:cxn modelId="{16AA94C8-6623-3847-9CA0-2387B3BDDFA7}" type="presOf" srcId="{E26B3ED6-EBFF-C04D-B7D1-2CD30986420F}" destId="{2A9A0058-457B-E048-8400-46C72F4B7579}" srcOrd="0" destOrd="0" presId="urn:microsoft.com/office/officeart/2005/8/layout/vList3"/>
    <dgm:cxn modelId="{7319D3D1-1C5C-854B-94A0-27D2A4A29466}" srcId="{76D49FEF-AD6A-C44E-B489-8774EEB75A94}" destId="{E26B3ED6-EBFF-C04D-B7D1-2CD30986420F}" srcOrd="1" destOrd="0" parTransId="{407C0A42-B5AA-FA42-9A9C-24ABAC27BAE0}" sibTransId="{81E2AAA0-FFF1-2041-A3CB-73A9B3BEC502}"/>
    <dgm:cxn modelId="{776A40EC-402C-FD42-9626-F176A2BBC58F}" type="presOf" srcId="{8E6E7037-84F5-2C4B-9544-0CC03648E611}" destId="{DBBA204F-E314-9042-8103-97433F38267A}" srcOrd="0" destOrd="0" presId="urn:microsoft.com/office/officeart/2005/8/layout/vList3"/>
    <dgm:cxn modelId="{CA3ECC91-1A9A-CB4A-B4A9-7C7D3A4F8F0D}" type="presParOf" srcId="{684D62A7-57A1-4848-AA4F-6B10A99E5FC8}" destId="{BDB0324C-B796-3A49-AAB4-D2F8E697FB4B}" srcOrd="0" destOrd="0" presId="urn:microsoft.com/office/officeart/2005/8/layout/vList3"/>
    <dgm:cxn modelId="{07115DB8-F52A-9144-872A-1966F8925EE0}" type="presParOf" srcId="{BDB0324C-B796-3A49-AAB4-D2F8E697FB4B}" destId="{559CDAE7-1B48-C548-8EB9-4A64AA9A2337}" srcOrd="0" destOrd="0" presId="urn:microsoft.com/office/officeart/2005/8/layout/vList3"/>
    <dgm:cxn modelId="{22C95398-392A-DF47-90E5-39394DA3F141}" type="presParOf" srcId="{BDB0324C-B796-3A49-AAB4-D2F8E697FB4B}" destId="{DBBA204F-E314-9042-8103-97433F38267A}" srcOrd="1" destOrd="0" presId="urn:microsoft.com/office/officeart/2005/8/layout/vList3"/>
    <dgm:cxn modelId="{6409C064-B9F7-5443-BD33-1202F5B9B138}" type="presParOf" srcId="{684D62A7-57A1-4848-AA4F-6B10A99E5FC8}" destId="{884E3626-7E47-FC45-8527-3E18580B1291}" srcOrd="1" destOrd="0" presId="urn:microsoft.com/office/officeart/2005/8/layout/vList3"/>
    <dgm:cxn modelId="{D7980954-2CAE-DB49-8319-0D4D2B3791E4}" type="presParOf" srcId="{684D62A7-57A1-4848-AA4F-6B10A99E5FC8}" destId="{124F00B5-D57A-514C-915A-14FD45CAA31E}" srcOrd="2" destOrd="0" presId="urn:microsoft.com/office/officeart/2005/8/layout/vList3"/>
    <dgm:cxn modelId="{9F152D7A-8F1A-0E48-BF01-D35E3A98C85A}" type="presParOf" srcId="{124F00B5-D57A-514C-915A-14FD45CAA31E}" destId="{091C6451-E2AD-594E-9BF6-4B22877497DF}" srcOrd="0" destOrd="0" presId="urn:microsoft.com/office/officeart/2005/8/layout/vList3"/>
    <dgm:cxn modelId="{E0262E92-C6B3-1F41-80AD-B7B67CA8CE6F}" type="presParOf" srcId="{124F00B5-D57A-514C-915A-14FD45CAA31E}" destId="{2A9A0058-457B-E048-8400-46C72F4B7579}" srcOrd="1" destOrd="0" presId="urn:microsoft.com/office/officeart/2005/8/layout/vList3"/>
    <dgm:cxn modelId="{5F6BFFFB-FDB2-C84C-826C-B08FB5935076}" type="presParOf" srcId="{684D62A7-57A1-4848-AA4F-6B10A99E5FC8}" destId="{C24EB4F7-315D-2B45-9EE0-E2AF0363C1BD}" srcOrd="3" destOrd="0" presId="urn:microsoft.com/office/officeart/2005/8/layout/vList3"/>
    <dgm:cxn modelId="{668BF953-F622-334F-B6FA-ACC02F4D0245}" type="presParOf" srcId="{684D62A7-57A1-4848-AA4F-6B10A99E5FC8}" destId="{8A4A3844-86E5-BC4F-A827-D11E30C19638}" srcOrd="4" destOrd="0" presId="urn:microsoft.com/office/officeart/2005/8/layout/vList3"/>
    <dgm:cxn modelId="{AACCDA76-9301-FE4E-8B88-C88E29861932}" type="presParOf" srcId="{8A4A3844-86E5-BC4F-A827-D11E30C19638}" destId="{552CE4EB-7468-F742-9166-6F8A10C0E652}" srcOrd="0" destOrd="0" presId="urn:microsoft.com/office/officeart/2005/8/layout/vList3"/>
    <dgm:cxn modelId="{DC06444F-6BC5-5740-B2C2-68F0369724EE}" type="presParOf" srcId="{8A4A3844-86E5-BC4F-A827-D11E30C19638}" destId="{E8CE40E3-3F85-4746-ABB7-3B256A2C17B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4AC502-EA09-A94E-A9C8-9E5C9946594A}" type="doc">
      <dgm:prSet loTypeId="urn:microsoft.com/office/officeart/2005/8/layout/vList3" loCatId="list" qsTypeId="urn:microsoft.com/office/officeart/2005/8/quickstyle/simple1" qsCatId="simple" csTypeId="urn:microsoft.com/office/officeart/2005/8/colors/colorful2" csCatId="colorful" phldr="1"/>
      <dgm:spPr/>
    </dgm:pt>
    <dgm:pt modelId="{A9E5DA69-0335-924F-B433-2AF6E35EAA7B}">
      <dgm:prSet phldrT="[Text]"/>
      <dgm:spPr/>
      <dgm:t>
        <a:bodyPr/>
        <a:lstStyle/>
        <a:p>
          <a:r>
            <a:rPr lang="en-US" dirty="0"/>
            <a:t>By reading this code, we can understand the </a:t>
          </a:r>
          <a:r>
            <a:rPr lang="en-US" dirty="0">
              <a:solidFill>
                <a:schemeClr val="tx1"/>
              </a:solidFill>
            </a:rPr>
            <a:t>optimization capabilities </a:t>
          </a:r>
          <a:r>
            <a:rPr lang="en-US" dirty="0"/>
            <a:t>of the compiler and analyze the </a:t>
          </a:r>
          <a:r>
            <a:rPr lang="en-US" dirty="0">
              <a:solidFill>
                <a:schemeClr val="tx1"/>
              </a:solidFill>
            </a:rPr>
            <a:t>underlying inefficiencies </a:t>
          </a:r>
          <a:r>
            <a:rPr lang="en-US" dirty="0"/>
            <a:t>in the code.</a:t>
          </a:r>
        </a:p>
      </dgm:t>
    </dgm:pt>
    <dgm:pt modelId="{02C55323-0C07-7548-ADDB-FE901E04FD7C}" type="parTrans" cxnId="{239D4913-9A2D-2440-B538-2C24B70FF766}">
      <dgm:prSet/>
      <dgm:spPr/>
      <dgm:t>
        <a:bodyPr/>
        <a:lstStyle/>
        <a:p>
          <a:endParaRPr lang="en-US"/>
        </a:p>
      </dgm:t>
    </dgm:pt>
    <dgm:pt modelId="{219739EE-E9BE-1543-8B71-82C1BD8C001B}" type="sibTrans" cxnId="{239D4913-9A2D-2440-B538-2C24B70FF766}">
      <dgm:prSet/>
      <dgm:spPr/>
      <dgm:t>
        <a:bodyPr/>
        <a:lstStyle/>
        <a:p>
          <a:endParaRPr lang="en-US"/>
        </a:p>
      </dgm:t>
    </dgm:pt>
    <dgm:pt modelId="{CC9745BD-5BA3-4447-9DEC-AB28E12AF2EE}">
      <dgm:prSet phldrT="[Text]"/>
      <dgm:spPr/>
      <dgm:t>
        <a:bodyPr/>
        <a:lstStyle/>
        <a:p>
          <a:r>
            <a:rPr lang="en-US" dirty="0"/>
            <a:t>programmers seeking to maximize the </a:t>
          </a:r>
          <a:r>
            <a:rPr lang="en-US" dirty="0">
              <a:solidFill>
                <a:srgbClr val="C00000"/>
              </a:solidFill>
            </a:rPr>
            <a:t>performance of a critical section </a:t>
          </a:r>
          <a:r>
            <a:rPr lang="en-US" dirty="0"/>
            <a:t>of code often try </a:t>
          </a:r>
          <a:r>
            <a:rPr lang="en-US" dirty="0">
              <a:solidFill>
                <a:srgbClr val="C00000"/>
              </a:solidFill>
            </a:rPr>
            <a:t>different variations of the source code</a:t>
          </a:r>
          <a:r>
            <a:rPr lang="en-US" dirty="0"/>
            <a:t>, each time compiling and examining the generate assembly code to get a sense of how efficiently the program will run</a:t>
          </a:r>
        </a:p>
      </dgm:t>
    </dgm:pt>
    <dgm:pt modelId="{60953207-24BB-FE45-AA40-4AC2DB914D89}" type="parTrans" cxnId="{05B1B411-88CF-F24E-B2DB-8A91D6482245}">
      <dgm:prSet/>
      <dgm:spPr/>
      <dgm:t>
        <a:bodyPr/>
        <a:lstStyle/>
        <a:p>
          <a:endParaRPr lang="en-US"/>
        </a:p>
      </dgm:t>
    </dgm:pt>
    <dgm:pt modelId="{E0C626A9-325E-2D49-83D0-171AEA43D64A}" type="sibTrans" cxnId="{05B1B411-88CF-F24E-B2DB-8A91D6482245}">
      <dgm:prSet/>
      <dgm:spPr/>
      <dgm:t>
        <a:bodyPr/>
        <a:lstStyle/>
        <a:p>
          <a:endParaRPr lang="en-US"/>
        </a:p>
      </dgm:t>
    </dgm:pt>
    <dgm:pt modelId="{93B62718-5392-2D48-8C4E-F742ED7430FB}">
      <dgm:prSet phldrT="[Text]"/>
      <dgm:spPr/>
      <dgm:t>
        <a:bodyPr/>
        <a:lstStyle/>
        <a:p>
          <a:r>
            <a:rPr lang="en-US" dirty="0"/>
            <a:t>abstraction provided by a high-level language hides information about the </a:t>
          </a:r>
          <a:r>
            <a:rPr lang="en-US" dirty="0">
              <a:solidFill>
                <a:srgbClr val="C00000"/>
              </a:solidFill>
            </a:rPr>
            <a:t>run-time behavior </a:t>
          </a:r>
          <a:r>
            <a:rPr lang="en-US" dirty="0"/>
            <a:t>of a program that we need to understand. For example, when writing </a:t>
          </a:r>
          <a:r>
            <a:rPr lang="en-US" dirty="0">
              <a:solidFill>
                <a:srgbClr val="C00000"/>
              </a:solidFill>
            </a:rPr>
            <a:t>concurrent</a:t>
          </a:r>
          <a:r>
            <a:rPr lang="en-US" dirty="0"/>
            <a:t> programs using a thread package,</a:t>
          </a:r>
        </a:p>
      </dgm:t>
    </dgm:pt>
    <dgm:pt modelId="{BB22CFE8-9FE0-B540-8E4D-B9C30A0418CE}" type="parTrans" cxnId="{FE9FAA4F-109C-0F4D-A3A5-03CD791F4326}">
      <dgm:prSet/>
      <dgm:spPr/>
      <dgm:t>
        <a:bodyPr/>
        <a:lstStyle/>
        <a:p>
          <a:endParaRPr lang="en-US"/>
        </a:p>
      </dgm:t>
    </dgm:pt>
    <dgm:pt modelId="{8A4EC51C-F5F4-BB46-9FB8-8AD9984B615A}" type="sibTrans" cxnId="{FE9FAA4F-109C-0F4D-A3A5-03CD791F4326}">
      <dgm:prSet/>
      <dgm:spPr/>
      <dgm:t>
        <a:bodyPr/>
        <a:lstStyle/>
        <a:p>
          <a:endParaRPr lang="en-US"/>
        </a:p>
      </dgm:t>
    </dgm:pt>
    <dgm:pt modelId="{8419A14F-A4A9-5C4C-9159-A02B552ED434}" type="pres">
      <dgm:prSet presAssocID="{F24AC502-EA09-A94E-A9C8-9E5C9946594A}" presName="linearFlow" presStyleCnt="0">
        <dgm:presLayoutVars>
          <dgm:dir/>
          <dgm:resizeHandles val="exact"/>
        </dgm:presLayoutVars>
      </dgm:prSet>
      <dgm:spPr/>
    </dgm:pt>
    <dgm:pt modelId="{ED6AD98D-C8C8-3B42-854C-7BF1315C9BEE}" type="pres">
      <dgm:prSet presAssocID="{A9E5DA69-0335-924F-B433-2AF6E35EAA7B}" presName="composite" presStyleCnt="0"/>
      <dgm:spPr/>
    </dgm:pt>
    <dgm:pt modelId="{4EF03AD2-B6A4-284F-A91F-EEB621DA644E}" type="pres">
      <dgm:prSet presAssocID="{A9E5DA69-0335-924F-B433-2AF6E35EAA7B}" presName="imgShp" presStyleLbl="fgImgPlace1" presStyleIdx="0" presStyleCnt="3"/>
      <dgm:spPr/>
    </dgm:pt>
    <dgm:pt modelId="{912568A6-FAED-BE48-95BD-1B12D02B6748}" type="pres">
      <dgm:prSet presAssocID="{A9E5DA69-0335-924F-B433-2AF6E35EAA7B}" presName="txShp" presStyleLbl="node1" presStyleIdx="0" presStyleCnt="3">
        <dgm:presLayoutVars>
          <dgm:bulletEnabled val="1"/>
        </dgm:presLayoutVars>
      </dgm:prSet>
      <dgm:spPr/>
    </dgm:pt>
    <dgm:pt modelId="{0B67C0A3-34D8-DF4A-BC43-26E6A3322B53}" type="pres">
      <dgm:prSet presAssocID="{219739EE-E9BE-1543-8B71-82C1BD8C001B}" presName="spacing" presStyleCnt="0"/>
      <dgm:spPr/>
    </dgm:pt>
    <dgm:pt modelId="{63542EE1-D815-884D-AD93-1D449AD6C8FD}" type="pres">
      <dgm:prSet presAssocID="{CC9745BD-5BA3-4447-9DEC-AB28E12AF2EE}" presName="composite" presStyleCnt="0"/>
      <dgm:spPr/>
    </dgm:pt>
    <dgm:pt modelId="{FA75B26F-47DA-DE47-82A6-09CB43018CA6}" type="pres">
      <dgm:prSet presAssocID="{CC9745BD-5BA3-4447-9DEC-AB28E12AF2EE}" presName="imgShp" presStyleLbl="fgImgPlace1" presStyleIdx="1" presStyleCnt="3"/>
      <dgm:spPr/>
    </dgm:pt>
    <dgm:pt modelId="{5D4C77F4-D8D6-A647-A1C5-E8F193947E18}" type="pres">
      <dgm:prSet presAssocID="{CC9745BD-5BA3-4447-9DEC-AB28E12AF2EE}" presName="txShp" presStyleLbl="node1" presStyleIdx="1" presStyleCnt="3">
        <dgm:presLayoutVars>
          <dgm:bulletEnabled val="1"/>
        </dgm:presLayoutVars>
      </dgm:prSet>
      <dgm:spPr/>
    </dgm:pt>
    <dgm:pt modelId="{5FE6BBE7-29E4-E345-A99D-566FCC6A32AA}" type="pres">
      <dgm:prSet presAssocID="{E0C626A9-325E-2D49-83D0-171AEA43D64A}" presName="spacing" presStyleCnt="0"/>
      <dgm:spPr/>
    </dgm:pt>
    <dgm:pt modelId="{E4445E1B-912D-E240-A9B1-E6FCD8FB0031}" type="pres">
      <dgm:prSet presAssocID="{93B62718-5392-2D48-8C4E-F742ED7430FB}" presName="composite" presStyleCnt="0"/>
      <dgm:spPr/>
    </dgm:pt>
    <dgm:pt modelId="{C42CE90D-6601-7643-8AA4-054277500F9B}" type="pres">
      <dgm:prSet presAssocID="{93B62718-5392-2D48-8C4E-F742ED7430FB}" presName="imgShp" presStyleLbl="fgImgPlace1" presStyleIdx="2" presStyleCnt="3"/>
      <dgm:spPr/>
    </dgm:pt>
    <dgm:pt modelId="{FD6F7127-C191-424B-90D6-A7442533D083}" type="pres">
      <dgm:prSet presAssocID="{93B62718-5392-2D48-8C4E-F742ED7430FB}" presName="txShp" presStyleLbl="node1" presStyleIdx="2" presStyleCnt="3">
        <dgm:presLayoutVars>
          <dgm:bulletEnabled val="1"/>
        </dgm:presLayoutVars>
      </dgm:prSet>
      <dgm:spPr/>
    </dgm:pt>
  </dgm:ptLst>
  <dgm:cxnLst>
    <dgm:cxn modelId="{05B1B411-88CF-F24E-B2DB-8A91D6482245}" srcId="{F24AC502-EA09-A94E-A9C8-9E5C9946594A}" destId="{CC9745BD-5BA3-4447-9DEC-AB28E12AF2EE}" srcOrd="1" destOrd="0" parTransId="{60953207-24BB-FE45-AA40-4AC2DB914D89}" sibTransId="{E0C626A9-325E-2D49-83D0-171AEA43D64A}"/>
    <dgm:cxn modelId="{239D4913-9A2D-2440-B538-2C24B70FF766}" srcId="{F24AC502-EA09-A94E-A9C8-9E5C9946594A}" destId="{A9E5DA69-0335-924F-B433-2AF6E35EAA7B}" srcOrd="0" destOrd="0" parTransId="{02C55323-0C07-7548-ADDB-FE901E04FD7C}" sibTransId="{219739EE-E9BE-1543-8B71-82C1BD8C001B}"/>
    <dgm:cxn modelId="{8BEAEA17-9FA6-924D-ACCD-CD391F1129D6}" type="presOf" srcId="{CC9745BD-5BA3-4447-9DEC-AB28E12AF2EE}" destId="{5D4C77F4-D8D6-A647-A1C5-E8F193947E18}" srcOrd="0" destOrd="0" presId="urn:microsoft.com/office/officeart/2005/8/layout/vList3"/>
    <dgm:cxn modelId="{C409E425-CAAC-AF4C-AC80-68C95EF7F433}" type="presOf" srcId="{93B62718-5392-2D48-8C4E-F742ED7430FB}" destId="{FD6F7127-C191-424B-90D6-A7442533D083}" srcOrd="0" destOrd="0" presId="urn:microsoft.com/office/officeart/2005/8/layout/vList3"/>
    <dgm:cxn modelId="{537EB634-4EBF-9245-BF37-D40E0B01E5D7}" type="presOf" srcId="{A9E5DA69-0335-924F-B433-2AF6E35EAA7B}" destId="{912568A6-FAED-BE48-95BD-1B12D02B6748}" srcOrd="0" destOrd="0" presId="urn:microsoft.com/office/officeart/2005/8/layout/vList3"/>
    <dgm:cxn modelId="{FE9FAA4F-109C-0F4D-A3A5-03CD791F4326}" srcId="{F24AC502-EA09-A94E-A9C8-9E5C9946594A}" destId="{93B62718-5392-2D48-8C4E-F742ED7430FB}" srcOrd="2" destOrd="0" parTransId="{BB22CFE8-9FE0-B540-8E4D-B9C30A0418CE}" sibTransId="{8A4EC51C-F5F4-BB46-9FB8-8AD9984B615A}"/>
    <dgm:cxn modelId="{97CC47C5-9075-D34A-A9D5-E9A403F8C6EF}" type="presOf" srcId="{F24AC502-EA09-A94E-A9C8-9E5C9946594A}" destId="{8419A14F-A4A9-5C4C-9159-A02B552ED434}" srcOrd="0" destOrd="0" presId="urn:microsoft.com/office/officeart/2005/8/layout/vList3"/>
    <dgm:cxn modelId="{EFF1BC3C-880E-D143-BA3F-6DC8F4337285}" type="presParOf" srcId="{8419A14F-A4A9-5C4C-9159-A02B552ED434}" destId="{ED6AD98D-C8C8-3B42-854C-7BF1315C9BEE}" srcOrd="0" destOrd="0" presId="urn:microsoft.com/office/officeart/2005/8/layout/vList3"/>
    <dgm:cxn modelId="{232AAA69-A6DC-164D-A2EC-53ACCCD18D9B}" type="presParOf" srcId="{ED6AD98D-C8C8-3B42-854C-7BF1315C9BEE}" destId="{4EF03AD2-B6A4-284F-A91F-EEB621DA644E}" srcOrd="0" destOrd="0" presId="urn:microsoft.com/office/officeart/2005/8/layout/vList3"/>
    <dgm:cxn modelId="{1BC5560E-8A57-F341-9636-BCC6188EB3AE}" type="presParOf" srcId="{ED6AD98D-C8C8-3B42-854C-7BF1315C9BEE}" destId="{912568A6-FAED-BE48-95BD-1B12D02B6748}" srcOrd="1" destOrd="0" presId="urn:microsoft.com/office/officeart/2005/8/layout/vList3"/>
    <dgm:cxn modelId="{2D51896E-267C-F349-8910-F2925AEB673B}" type="presParOf" srcId="{8419A14F-A4A9-5C4C-9159-A02B552ED434}" destId="{0B67C0A3-34D8-DF4A-BC43-26E6A3322B53}" srcOrd="1" destOrd="0" presId="urn:microsoft.com/office/officeart/2005/8/layout/vList3"/>
    <dgm:cxn modelId="{F1C1A5FE-ABDB-4340-A02A-74DBCEA7996F}" type="presParOf" srcId="{8419A14F-A4A9-5C4C-9159-A02B552ED434}" destId="{63542EE1-D815-884D-AD93-1D449AD6C8FD}" srcOrd="2" destOrd="0" presId="urn:microsoft.com/office/officeart/2005/8/layout/vList3"/>
    <dgm:cxn modelId="{64131F7F-944F-984C-9113-CA9EF1AA1C95}" type="presParOf" srcId="{63542EE1-D815-884D-AD93-1D449AD6C8FD}" destId="{FA75B26F-47DA-DE47-82A6-09CB43018CA6}" srcOrd="0" destOrd="0" presId="urn:microsoft.com/office/officeart/2005/8/layout/vList3"/>
    <dgm:cxn modelId="{74F2DF06-3FD8-3545-A344-EEE885FB88C5}" type="presParOf" srcId="{63542EE1-D815-884D-AD93-1D449AD6C8FD}" destId="{5D4C77F4-D8D6-A647-A1C5-E8F193947E18}" srcOrd="1" destOrd="0" presId="urn:microsoft.com/office/officeart/2005/8/layout/vList3"/>
    <dgm:cxn modelId="{5C8E67C8-E390-0241-AC41-3D97468863BA}" type="presParOf" srcId="{8419A14F-A4A9-5C4C-9159-A02B552ED434}" destId="{5FE6BBE7-29E4-E345-A99D-566FCC6A32AA}" srcOrd="3" destOrd="0" presId="urn:microsoft.com/office/officeart/2005/8/layout/vList3"/>
    <dgm:cxn modelId="{6E1CEE69-6B14-CE42-9A86-53CC0468A2CF}" type="presParOf" srcId="{8419A14F-A4A9-5C4C-9159-A02B552ED434}" destId="{E4445E1B-912D-E240-A9B1-E6FCD8FB0031}" srcOrd="4" destOrd="0" presId="urn:microsoft.com/office/officeart/2005/8/layout/vList3"/>
    <dgm:cxn modelId="{D8427655-318F-4E4D-A9BF-791B9F767D48}" type="presParOf" srcId="{E4445E1B-912D-E240-A9B1-E6FCD8FB0031}" destId="{C42CE90D-6601-7643-8AA4-054277500F9B}" srcOrd="0" destOrd="0" presId="urn:microsoft.com/office/officeart/2005/8/layout/vList3"/>
    <dgm:cxn modelId="{7C9968DC-3706-0D43-853A-3430AEFBD992}" type="presParOf" srcId="{E4445E1B-912D-E240-A9B1-E6FCD8FB0031}" destId="{FD6F7127-C191-424B-90D6-A7442533D08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80B7FE-D030-AC45-A469-69C84D4DEF5D}" type="doc">
      <dgm:prSet loTypeId="urn:microsoft.com/office/officeart/2005/8/layout/vList3" loCatId="list" qsTypeId="urn:microsoft.com/office/officeart/2005/8/quickstyle/simple1" qsCatId="simple" csTypeId="urn:microsoft.com/office/officeart/2005/8/colors/colorful2" csCatId="colorful" phldr="1"/>
      <dgm:spPr/>
    </dgm:pt>
    <dgm:pt modelId="{014D880C-6154-884E-9A2F-141B23E04552}">
      <dgm:prSet phldrT="[Text]"/>
      <dgm:spPr/>
      <dgm:t>
        <a:bodyPr/>
        <a:lstStyle/>
        <a:p>
          <a:r>
            <a:rPr lang="en-US" dirty="0"/>
            <a:t>As another example, many of the ways programs can be attacked, allowing malware to infest a system, involve nuances of the way programs </a:t>
          </a:r>
          <a:r>
            <a:rPr lang="en-US" dirty="0">
              <a:solidFill>
                <a:schemeClr val="tx1"/>
              </a:solidFill>
            </a:rPr>
            <a:t>store their run-time control information</a:t>
          </a:r>
          <a:r>
            <a:rPr lang="en-US" dirty="0"/>
            <a:t>. Many attacks involve </a:t>
          </a:r>
          <a:r>
            <a:rPr lang="en-US" dirty="0">
              <a:solidFill>
                <a:schemeClr val="tx1"/>
              </a:solidFill>
            </a:rPr>
            <a:t>exploiting weaknesses in system programs</a:t>
          </a:r>
          <a:r>
            <a:rPr lang="en-US" dirty="0"/>
            <a:t> to overwrite information and thereby take control of the system. </a:t>
          </a:r>
        </a:p>
      </dgm:t>
    </dgm:pt>
    <dgm:pt modelId="{C2E5234B-0EAA-9048-B0BB-E4A58C052425}" type="parTrans" cxnId="{D8D537D2-11EB-FD44-8F83-EFD08F2212F4}">
      <dgm:prSet/>
      <dgm:spPr/>
      <dgm:t>
        <a:bodyPr/>
        <a:lstStyle/>
        <a:p>
          <a:endParaRPr lang="en-US"/>
        </a:p>
      </dgm:t>
    </dgm:pt>
    <dgm:pt modelId="{5DA11996-9C7A-9748-A512-B62548C3E3FA}" type="sibTrans" cxnId="{D8D537D2-11EB-FD44-8F83-EFD08F2212F4}">
      <dgm:prSet/>
      <dgm:spPr/>
      <dgm:t>
        <a:bodyPr/>
        <a:lstStyle/>
        <a:p>
          <a:endParaRPr lang="en-US"/>
        </a:p>
      </dgm:t>
    </dgm:pt>
    <dgm:pt modelId="{65C69FFC-B650-004F-9234-71BBCABF65FA}">
      <dgm:prSet phldrT="[Text]"/>
      <dgm:spPr/>
      <dgm:t>
        <a:bodyPr/>
        <a:lstStyle/>
        <a:p>
          <a:r>
            <a:rPr lang="en-US" dirty="0"/>
            <a:t>Understanding how these </a:t>
          </a:r>
          <a:r>
            <a:rPr lang="en-US" dirty="0">
              <a:solidFill>
                <a:srgbClr val="C00000"/>
              </a:solidFill>
            </a:rPr>
            <a:t>vulnerabilities arise</a:t>
          </a:r>
          <a:r>
            <a:rPr lang="en-US" dirty="0"/>
            <a:t> and how to guard against them requires a knowledge of the machine-level representation of programs. </a:t>
          </a:r>
        </a:p>
      </dgm:t>
    </dgm:pt>
    <dgm:pt modelId="{1CED4F8F-B124-6A41-9C18-F1319C5B5155}" type="parTrans" cxnId="{A0B80D71-8EAD-C14B-B3C9-9AC5779CD789}">
      <dgm:prSet/>
      <dgm:spPr/>
      <dgm:t>
        <a:bodyPr/>
        <a:lstStyle/>
        <a:p>
          <a:endParaRPr lang="en-US"/>
        </a:p>
      </dgm:t>
    </dgm:pt>
    <dgm:pt modelId="{2A378016-D496-CD43-B1F9-E2A8633B2F18}" type="sibTrans" cxnId="{A0B80D71-8EAD-C14B-B3C9-9AC5779CD789}">
      <dgm:prSet/>
      <dgm:spPr/>
      <dgm:t>
        <a:bodyPr/>
        <a:lstStyle/>
        <a:p>
          <a:endParaRPr lang="en-US"/>
        </a:p>
      </dgm:t>
    </dgm:pt>
    <dgm:pt modelId="{FF84736A-E992-E244-8777-B3F7DFDDA34E}">
      <dgm:prSet phldrT="[Text]"/>
      <dgm:spPr/>
      <dgm:t>
        <a:bodyPr/>
        <a:lstStyle/>
        <a:p>
          <a:r>
            <a:rPr lang="en-US" dirty="0"/>
            <a:t>The need for programmers to learn machine code has shifted over the years from one of being able to write programs directly in assembly code to one of being able to </a:t>
          </a:r>
          <a:r>
            <a:rPr lang="en-US" dirty="0">
              <a:solidFill>
                <a:srgbClr val="C00000"/>
              </a:solidFill>
            </a:rPr>
            <a:t>read and understand </a:t>
          </a:r>
          <a:r>
            <a:rPr lang="en-US" dirty="0"/>
            <a:t>the code generated by compilers.</a:t>
          </a:r>
        </a:p>
      </dgm:t>
    </dgm:pt>
    <dgm:pt modelId="{5D79FBBF-D30A-E54A-A4F1-85D5C169522B}" type="parTrans" cxnId="{17ECF6BE-29FF-C74A-A070-8DCD5976712F}">
      <dgm:prSet/>
      <dgm:spPr/>
      <dgm:t>
        <a:bodyPr/>
        <a:lstStyle/>
        <a:p>
          <a:endParaRPr lang="en-US"/>
        </a:p>
      </dgm:t>
    </dgm:pt>
    <dgm:pt modelId="{FB0358FE-06C4-2243-9078-811A69933069}" type="sibTrans" cxnId="{17ECF6BE-29FF-C74A-A070-8DCD5976712F}">
      <dgm:prSet/>
      <dgm:spPr/>
      <dgm:t>
        <a:bodyPr/>
        <a:lstStyle/>
        <a:p>
          <a:endParaRPr lang="en-US"/>
        </a:p>
      </dgm:t>
    </dgm:pt>
    <dgm:pt modelId="{6F978390-2FE0-FB43-8CBC-C6261979BD2A}" type="pres">
      <dgm:prSet presAssocID="{A580B7FE-D030-AC45-A469-69C84D4DEF5D}" presName="linearFlow" presStyleCnt="0">
        <dgm:presLayoutVars>
          <dgm:dir/>
          <dgm:resizeHandles val="exact"/>
        </dgm:presLayoutVars>
      </dgm:prSet>
      <dgm:spPr/>
    </dgm:pt>
    <dgm:pt modelId="{4AE050A7-AA22-D14D-A20B-19DF552FC319}" type="pres">
      <dgm:prSet presAssocID="{014D880C-6154-884E-9A2F-141B23E04552}" presName="composite" presStyleCnt="0"/>
      <dgm:spPr/>
    </dgm:pt>
    <dgm:pt modelId="{CB51F3C2-F642-9746-AD31-8558E54780AF}" type="pres">
      <dgm:prSet presAssocID="{014D880C-6154-884E-9A2F-141B23E04552}" presName="imgShp" presStyleLbl="fgImgPlace1" presStyleIdx="0" presStyleCnt="3"/>
      <dgm:spPr/>
    </dgm:pt>
    <dgm:pt modelId="{C653D68F-3B17-294B-993E-28EE175CD5C4}" type="pres">
      <dgm:prSet presAssocID="{014D880C-6154-884E-9A2F-141B23E04552}" presName="txShp" presStyleLbl="node1" presStyleIdx="0" presStyleCnt="3">
        <dgm:presLayoutVars>
          <dgm:bulletEnabled val="1"/>
        </dgm:presLayoutVars>
      </dgm:prSet>
      <dgm:spPr/>
    </dgm:pt>
    <dgm:pt modelId="{FF209187-6E0B-4041-AFEC-A43697CF3FB4}" type="pres">
      <dgm:prSet presAssocID="{5DA11996-9C7A-9748-A512-B62548C3E3FA}" presName="spacing" presStyleCnt="0"/>
      <dgm:spPr/>
    </dgm:pt>
    <dgm:pt modelId="{AC2D9E73-8118-904D-8E88-2D290B0092BD}" type="pres">
      <dgm:prSet presAssocID="{65C69FFC-B650-004F-9234-71BBCABF65FA}" presName="composite" presStyleCnt="0"/>
      <dgm:spPr/>
    </dgm:pt>
    <dgm:pt modelId="{2D1FE9BF-E803-484E-9C02-5A574A379450}" type="pres">
      <dgm:prSet presAssocID="{65C69FFC-B650-004F-9234-71BBCABF65FA}" presName="imgShp" presStyleLbl="fgImgPlace1" presStyleIdx="1" presStyleCnt="3"/>
      <dgm:spPr/>
    </dgm:pt>
    <dgm:pt modelId="{77EC6436-CBE0-2C42-A307-EF53263DE5D6}" type="pres">
      <dgm:prSet presAssocID="{65C69FFC-B650-004F-9234-71BBCABF65FA}" presName="txShp" presStyleLbl="node1" presStyleIdx="1" presStyleCnt="3">
        <dgm:presLayoutVars>
          <dgm:bulletEnabled val="1"/>
        </dgm:presLayoutVars>
      </dgm:prSet>
      <dgm:spPr/>
    </dgm:pt>
    <dgm:pt modelId="{B2CCFBCA-0FD8-244B-B0A7-6784565BBCBD}" type="pres">
      <dgm:prSet presAssocID="{2A378016-D496-CD43-B1F9-E2A8633B2F18}" presName="spacing" presStyleCnt="0"/>
      <dgm:spPr/>
    </dgm:pt>
    <dgm:pt modelId="{0C933D4B-82E9-004F-BBB9-851E5B35E1A7}" type="pres">
      <dgm:prSet presAssocID="{FF84736A-E992-E244-8777-B3F7DFDDA34E}" presName="composite" presStyleCnt="0"/>
      <dgm:spPr/>
    </dgm:pt>
    <dgm:pt modelId="{CC2E1CF9-CCCF-EC41-9D4F-701ECA102E80}" type="pres">
      <dgm:prSet presAssocID="{FF84736A-E992-E244-8777-B3F7DFDDA34E}" presName="imgShp" presStyleLbl="fgImgPlace1" presStyleIdx="2" presStyleCnt="3"/>
      <dgm:spPr/>
    </dgm:pt>
    <dgm:pt modelId="{22F22964-6E0B-C14D-82A8-548BB8DCB9BC}" type="pres">
      <dgm:prSet presAssocID="{FF84736A-E992-E244-8777-B3F7DFDDA34E}" presName="txShp" presStyleLbl="node1" presStyleIdx="2" presStyleCnt="3">
        <dgm:presLayoutVars>
          <dgm:bulletEnabled val="1"/>
        </dgm:presLayoutVars>
      </dgm:prSet>
      <dgm:spPr/>
    </dgm:pt>
  </dgm:ptLst>
  <dgm:cxnLst>
    <dgm:cxn modelId="{BC226963-62AE-E442-A72D-2D6F5A776F6B}" type="presOf" srcId="{014D880C-6154-884E-9A2F-141B23E04552}" destId="{C653D68F-3B17-294B-993E-28EE175CD5C4}" srcOrd="0" destOrd="0" presId="urn:microsoft.com/office/officeart/2005/8/layout/vList3"/>
    <dgm:cxn modelId="{A0B80D71-8EAD-C14B-B3C9-9AC5779CD789}" srcId="{A580B7FE-D030-AC45-A469-69C84D4DEF5D}" destId="{65C69FFC-B650-004F-9234-71BBCABF65FA}" srcOrd="1" destOrd="0" parTransId="{1CED4F8F-B124-6A41-9C18-F1319C5B5155}" sibTransId="{2A378016-D496-CD43-B1F9-E2A8633B2F18}"/>
    <dgm:cxn modelId="{17ECF6BE-29FF-C74A-A070-8DCD5976712F}" srcId="{A580B7FE-D030-AC45-A469-69C84D4DEF5D}" destId="{FF84736A-E992-E244-8777-B3F7DFDDA34E}" srcOrd="2" destOrd="0" parTransId="{5D79FBBF-D30A-E54A-A4F1-85D5C169522B}" sibTransId="{FB0358FE-06C4-2243-9078-811A69933069}"/>
    <dgm:cxn modelId="{D8D537D2-11EB-FD44-8F83-EFD08F2212F4}" srcId="{A580B7FE-D030-AC45-A469-69C84D4DEF5D}" destId="{014D880C-6154-884E-9A2F-141B23E04552}" srcOrd="0" destOrd="0" parTransId="{C2E5234B-0EAA-9048-B0BB-E4A58C052425}" sibTransId="{5DA11996-9C7A-9748-A512-B62548C3E3FA}"/>
    <dgm:cxn modelId="{422977D2-C7AB-0C47-B975-BA7577061EB3}" type="presOf" srcId="{A580B7FE-D030-AC45-A469-69C84D4DEF5D}" destId="{6F978390-2FE0-FB43-8CBC-C6261979BD2A}" srcOrd="0" destOrd="0" presId="urn:microsoft.com/office/officeart/2005/8/layout/vList3"/>
    <dgm:cxn modelId="{EC037FD3-7DE5-774D-AB71-FE1586C46DD1}" type="presOf" srcId="{FF84736A-E992-E244-8777-B3F7DFDDA34E}" destId="{22F22964-6E0B-C14D-82A8-548BB8DCB9BC}" srcOrd="0" destOrd="0" presId="urn:microsoft.com/office/officeart/2005/8/layout/vList3"/>
    <dgm:cxn modelId="{F2F265F3-4173-5941-9608-F054CD0677AF}" type="presOf" srcId="{65C69FFC-B650-004F-9234-71BBCABF65FA}" destId="{77EC6436-CBE0-2C42-A307-EF53263DE5D6}" srcOrd="0" destOrd="0" presId="urn:microsoft.com/office/officeart/2005/8/layout/vList3"/>
    <dgm:cxn modelId="{DD3D9C11-0189-C644-81E2-2BEE6F54C11A}" type="presParOf" srcId="{6F978390-2FE0-FB43-8CBC-C6261979BD2A}" destId="{4AE050A7-AA22-D14D-A20B-19DF552FC319}" srcOrd="0" destOrd="0" presId="urn:microsoft.com/office/officeart/2005/8/layout/vList3"/>
    <dgm:cxn modelId="{F8C5360E-DFA4-7F41-AE8E-FA12DF245EEA}" type="presParOf" srcId="{4AE050A7-AA22-D14D-A20B-19DF552FC319}" destId="{CB51F3C2-F642-9746-AD31-8558E54780AF}" srcOrd="0" destOrd="0" presId="urn:microsoft.com/office/officeart/2005/8/layout/vList3"/>
    <dgm:cxn modelId="{2EE96D5C-2B41-7147-81B3-C28593C7D7F2}" type="presParOf" srcId="{4AE050A7-AA22-D14D-A20B-19DF552FC319}" destId="{C653D68F-3B17-294B-993E-28EE175CD5C4}" srcOrd="1" destOrd="0" presId="urn:microsoft.com/office/officeart/2005/8/layout/vList3"/>
    <dgm:cxn modelId="{7DD7BA3D-728A-4A46-92D5-97E6D09A55E3}" type="presParOf" srcId="{6F978390-2FE0-FB43-8CBC-C6261979BD2A}" destId="{FF209187-6E0B-4041-AFEC-A43697CF3FB4}" srcOrd="1" destOrd="0" presId="urn:microsoft.com/office/officeart/2005/8/layout/vList3"/>
    <dgm:cxn modelId="{1C29F7D4-0967-1142-9F15-EE3F1ACFD014}" type="presParOf" srcId="{6F978390-2FE0-FB43-8CBC-C6261979BD2A}" destId="{AC2D9E73-8118-904D-8E88-2D290B0092BD}" srcOrd="2" destOrd="0" presId="urn:microsoft.com/office/officeart/2005/8/layout/vList3"/>
    <dgm:cxn modelId="{62B579FE-CFED-5C4B-A1ED-E7D24C29F50A}" type="presParOf" srcId="{AC2D9E73-8118-904D-8E88-2D290B0092BD}" destId="{2D1FE9BF-E803-484E-9C02-5A574A379450}" srcOrd="0" destOrd="0" presId="urn:microsoft.com/office/officeart/2005/8/layout/vList3"/>
    <dgm:cxn modelId="{A69A1EEF-9A24-B642-AB6D-FD7065BE9E8E}" type="presParOf" srcId="{AC2D9E73-8118-904D-8E88-2D290B0092BD}" destId="{77EC6436-CBE0-2C42-A307-EF53263DE5D6}" srcOrd="1" destOrd="0" presId="urn:microsoft.com/office/officeart/2005/8/layout/vList3"/>
    <dgm:cxn modelId="{6DE04563-9755-2D45-B587-02CD3684E2FF}" type="presParOf" srcId="{6F978390-2FE0-FB43-8CBC-C6261979BD2A}" destId="{B2CCFBCA-0FD8-244B-B0A7-6784565BBCBD}" srcOrd="3" destOrd="0" presId="urn:microsoft.com/office/officeart/2005/8/layout/vList3"/>
    <dgm:cxn modelId="{35A06394-F4F4-7846-B6FE-62E9B3B5175A}" type="presParOf" srcId="{6F978390-2FE0-FB43-8CBC-C6261979BD2A}" destId="{0C933D4B-82E9-004F-BBB9-851E5B35E1A7}" srcOrd="4" destOrd="0" presId="urn:microsoft.com/office/officeart/2005/8/layout/vList3"/>
    <dgm:cxn modelId="{BC60B7FE-F19E-A54B-9259-5F2B6BC5FFBF}" type="presParOf" srcId="{0C933D4B-82E9-004F-BBB9-851E5B35E1A7}" destId="{CC2E1CF9-CCCF-EC41-9D4F-701ECA102E80}" srcOrd="0" destOrd="0" presId="urn:microsoft.com/office/officeart/2005/8/layout/vList3"/>
    <dgm:cxn modelId="{4DF27AE9-6F2D-014C-86DF-9104E90C18BE}" type="presParOf" srcId="{0C933D4B-82E9-004F-BBB9-851E5B35E1A7}" destId="{22F22964-6E0B-C14D-82A8-548BB8DCB9B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97D4757-8AC3-C647-A0D4-D3D71B53A126}"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US"/>
        </a:p>
      </dgm:t>
    </dgm:pt>
    <dgm:pt modelId="{B5D8E383-0EEA-124A-A098-77A973073CF2}">
      <dgm:prSet phldrT="[Text]"/>
      <dgm:spPr/>
      <dgm:t>
        <a:bodyPr/>
        <a:lstStyle/>
        <a:p>
          <a:r>
            <a:rPr lang="en-US" dirty="0"/>
            <a:t>Compiler</a:t>
          </a:r>
        </a:p>
      </dgm:t>
    </dgm:pt>
    <dgm:pt modelId="{1C3DB455-9891-3343-9A90-533F96ECCA88}" type="parTrans" cxnId="{37197E25-45A4-1B46-93D3-48947403DA2F}">
      <dgm:prSet/>
      <dgm:spPr/>
      <dgm:t>
        <a:bodyPr/>
        <a:lstStyle/>
        <a:p>
          <a:endParaRPr lang="en-US"/>
        </a:p>
      </dgm:t>
    </dgm:pt>
    <dgm:pt modelId="{E48DD965-FDC5-9D47-8A9E-AF7C5B0F1ACC}" type="sibTrans" cxnId="{37197E25-45A4-1B46-93D3-48947403DA2F}">
      <dgm:prSet/>
      <dgm:spPr/>
      <dgm:t>
        <a:bodyPr/>
        <a:lstStyle/>
        <a:p>
          <a:endParaRPr lang="en-US"/>
        </a:p>
      </dgm:t>
    </dgm:pt>
    <dgm:pt modelId="{7359DDA4-79B6-4342-BBC8-4FB8F5A487AA}">
      <dgm:prSet phldrT="[Text]"/>
      <dgm:spPr/>
      <dgm:t>
        <a:bodyPr/>
        <a:lstStyle/>
        <a:p>
          <a:r>
            <a:rPr lang="en-US" dirty="0"/>
            <a:t>rearrange execution order</a:t>
          </a:r>
        </a:p>
      </dgm:t>
    </dgm:pt>
    <dgm:pt modelId="{2C9B07ED-D5C9-AA44-8769-3B99CDDFDB22}" type="parTrans" cxnId="{0854CBA1-D9D7-3F4D-826B-34763188CDAB}">
      <dgm:prSet/>
      <dgm:spPr/>
      <dgm:t>
        <a:bodyPr/>
        <a:lstStyle/>
        <a:p>
          <a:endParaRPr lang="en-US"/>
        </a:p>
      </dgm:t>
    </dgm:pt>
    <dgm:pt modelId="{CECC8AB6-D63F-6F4F-AEEB-B411835F4784}" type="sibTrans" cxnId="{0854CBA1-D9D7-3F4D-826B-34763188CDAB}">
      <dgm:prSet/>
      <dgm:spPr/>
      <dgm:t>
        <a:bodyPr/>
        <a:lstStyle/>
        <a:p>
          <a:endParaRPr lang="en-US"/>
        </a:p>
      </dgm:t>
    </dgm:pt>
    <dgm:pt modelId="{F7A5F41E-2329-F049-99DC-4A782ABE2A28}">
      <dgm:prSet phldrT="[Text]"/>
      <dgm:spPr/>
      <dgm:t>
        <a:bodyPr/>
        <a:lstStyle/>
        <a:p>
          <a:r>
            <a:rPr lang="en-US" dirty="0"/>
            <a:t>Eliminate unneeded computation</a:t>
          </a:r>
        </a:p>
      </dgm:t>
    </dgm:pt>
    <dgm:pt modelId="{003834CF-D1C3-C840-B915-932A13D364F8}" type="parTrans" cxnId="{433E5740-AD60-474A-85D4-AC3E758EA1AD}">
      <dgm:prSet/>
      <dgm:spPr/>
      <dgm:t>
        <a:bodyPr/>
        <a:lstStyle/>
        <a:p>
          <a:endParaRPr lang="en-US"/>
        </a:p>
      </dgm:t>
    </dgm:pt>
    <dgm:pt modelId="{3E08DED1-8095-0D43-9869-17912237585A}" type="sibTrans" cxnId="{433E5740-AD60-474A-85D4-AC3E758EA1AD}">
      <dgm:prSet/>
      <dgm:spPr/>
      <dgm:t>
        <a:bodyPr/>
        <a:lstStyle/>
        <a:p>
          <a:endParaRPr lang="en-US"/>
        </a:p>
      </dgm:t>
    </dgm:pt>
    <dgm:pt modelId="{5775B874-A181-6140-8DE1-180FE1510114}">
      <dgm:prSet phldrT="[Text]"/>
      <dgm:spPr/>
      <dgm:t>
        <a:bodyPr/>
        <a:lstStyle/>
        <a:p>
          <a:r>
            <a:rPr lang="en-US" dirty="0"/>
            <a:t>Replace slow operation with faster ones</a:t>
          </a:r>
        </a:p>
      </dgm:t>
    </dgm:pt>
    <dgm:pt modelId="{B862C5AE-C05B-7A45-BFE8-442F307BECEB}" type="parTrans" cxnId="{B7D6C3A5-D224-0243-B39D-847CCB338668}">
      <dgm:prSet/>
      <dgm:spPr/>
      <dgm:t>
        <a:bodyPr/>
        <a:lstStyle/>
        <a:p>
          <a:endParaRPr lang="en-US"/>
        </a:p>
      </dgm:t>
    </dgm:pt>
    <dgm:pt modelId="{4933E64C-29D7-BC4F-8AC8-883D45E425DC}" type="sibTrans" cxnId="{B7D6C3A5-D224-0243-B39D-847CCB338668}">
      <dgm:prSet/>
      <dgm:spPr/>
      <dgm:t>
        <a:bodyPr/>
        <a:lstStyle/>
        <a:p>
          <a:endParaRPr lang="en-US"/>
        </a:p>
      </dgm:t>
    </dgm:pt>
    <dgm:pt modelId="{0A60A817-277C-0C4D-8681-F584ADF5B062}">
      <dgm:prSet/>
      <dgm:spPr/>
      <dgm:t>
        <a:bodyPr/>
        <a:lstStyle/>
        <a:p>
          <a:r>
            <a:rPr lang="en-US" dirty="0"/>
            <a:t>Change recursive computation into iteration</a:t>
          </a:r>
        </a:p>
      </dgm:t>
    </dgm:pt>
    <dgm:pt modelId="{55843E5A-0281-154C-A443-B27BA903FDB8}" type="parTrans" cxnId="{1C9E93FD-427F-EF40-8ADC-F646908209D5}">
      <dgm:prSet/>
      <dgm:spPr/>
      <dgm:t>
        <a:bodyPr/>
        <a:lstStyle/>
        <a:p>
          <a:endParaRPr lang="en-US"/>
        </a:p>
      </dgm:t>
    </dgm:pt>
    <dgm:pt modelId="{9D29F4A8-07DA-9D48-8DDC-BCB0A7C6E8BF}" type="sibTrans" cxnId="{1C9E93FD-427F-EF40-8ADC-F646908209D5}">
      <dgm:prSet/>
      <dgm:spPr/>
      <dgm:t>
        <a:bodyPr/>
        <a:lstStyle/>
        <a:p>
          <a:endParaRPr lang="en-US"/>
        </a:p>
      </dgm:t>
    </dgm:pt>
    <dgm:pt modelId="{4B5D9FAD-CB6C-BB4C-BA3C-3073A6EC6735}" type="pres">
      <dgm:prSet presAssocID="{397D4757-8AC3-C647-A0D4-D3D71B53A126}" presName="hierChild1" presStyleCnt="0">
        <dgm:presLayoutVars>
          <dgm:orgChart val="1"/>
          <dgm:chPref val="1"/>
          <dgm:dir/>
          <dgm:animOne val="branch"/>
          <dgm:animLvl val="lvl"/>
          <dgm:resizeHandles/>
        </dgm:presLayoutVars>
      </dgm:prSet>
      <dgm:spPr/>
    </dgm:pt>
    <dgm:pt modelId="{2C9322D3-7776-934C-A15E-D30B9251DD4C}" type="pres">
      <dgm:prSet presAssocID="{B5D8E383-0EEA-124A-A098-77A973073CF2}" presName="hierRoot1" presStyleCnt="0">
        <dgm:presLayoutVars>
          <dgm:hierBranch val="init"/>
        </dgm:presLayoutVars>
      </dgm:prSet>
      <dgm:spPr/>
    </dgm:pt>
    <dgm:pt modelId="{358D21D8-C73E-C94F-BF4F-CD0DAEFCB037}" type="pres">
      <dgm:prSet presAssocID="{B5D8E383-0EEA-124A-A098-77A973073CF2}" presName="rootComposite1" presStyleCnt="0"/>
      <dgm:spPr/>
    </dgm:pt>
    <dgm:pt modelId="{E26C61AA-699F-6F4F-AF35-E1FB4AD782E0}" type="pres">
      <dgm:prSet presAssocID="{B5D8E383-0EEA-124A-A098-77A973073CF2}" presName="rootText1" presStyleLbl="node0" presStyleIdx="0" presStyleCnt="1">
        <dgm:presLayoutVars>
          <dgm:chPref val="3"/>
        </dgm:presLayoutVars>
      </dgm:prSet>
      <dgm:spPr/>
    </dgm:pt>
    <dgm:pt modelId="{D1E5B544-7996-EB48-9F15-21CA3DA4CB85}" type="pres">
      <dgm:prSet presAssocID="{B5D8E383-0EEA-124A-A098-77A973073CF2}" presName="rootConnector1" presStyleLbl="node1" presStyleIdx="0" presStyleCnt="0"/>
      <dgm:spPr/>
    </dgm:pt>
    <dgm:pt modelId="{6F73D1AA-E8AF-7341-9C35-2515C1A956C3}" type="pres">
      <dgm:prSet presAssocID="{B5D8E383-0EEA-124A-A098-77A973073CF2}" presName="hierChild2" presStyleCnt="0"/>
      <dgm:spPr/>
    </dgm:pt>
    <dgm:pt modelId="{A7065FC2-7220-DC47-876B-662410CDFB0D}" type="pres">
      <dgm:prSet presAssocID="{2C9B07ED-D5C9-AA44-8769-3B99CDDFDB22}" presName="Name37" presStyleLbl="parChTrans1D2" presStyleIdx="0" presStyleCnt="4"/>
      <dgm:spPr/>
    </dgm:pt>
    <dgm:pt modelId="{07DF88C4-226A-ED43-B629-DD29FF389D17}" type="pres">
      <dgm:prSet presAssocID="{7359DDA4-79B6-4342-BBC8-4FB8F5A487AA}" presName="hierRoot2" presStyleCnt="0">
        <dgm:presLayoutVars>
          <dgm:hierBranch val="init"/>
        </dgm:presLayoutVars>
      </dgm:prSet>
      <dgm:spPr/>
    </dgm:pt>
    <dgm:pt modelId="{64053F4F-082E-8A45-BB6A-F42814602545}" type="pres">
      <dgm:prSet presAssocID="{7359DDA4-79B6-4342-BBC8-4FB8F5A487AA}" presName="rootComposite" presStyleCnt="0"/>
      <dgm:spPr/>
    </dgm:pt>
    <dgm:pt modelId="{079FF084-146A-0F46-A212-383C446BC9DC}" type="pres">
      <dgm:prSet presAssocID="{7359DDA4-79B6-4342-BBC8-4FB8F5A487AA}" presName="rootText" presStyleLbl="node2" presStyleIdx="0" presStyleCnt="4">
        <dgm:presLayoutVars>
          <dgm:chPref val="3"/>
        </dgm:presLayoutVars>
      </dgm:prSet>
      <dgm:spPr/>
    </dgm:pt>
    <dgm:pt modelId="{F21119C0-2270-EA43-B9F6-A0D18ED0EB48}" type="pres">
      <dgm:prSet presAssocID="{7359DDA4-79B6-4342-BBC8-4FB8F5A487AA}" presName="rootConnector" presStyleLbl="node2" presStyleIdx="0" presStyleCnt="4"/>
      <dgm:spPr/>
    </dgm:pt>
    <dgm:pt modelId="{3278359D-26F6-C443-8E23-CDB15D165D07}" type="pres">
      <dgm:prSet presAssocID="{7359DDA4-79B6-4342-BBC8-4FB8F5A487AA}" presName="hierChild4" presStyleCnt="0"/>
      <dgm:spPr/>
    </dgm:pt>
    <dgm:pt modelId="{992E2259-53B9-AA42-8FA4-E8BDEFA43FD0}" type="pres">
      <dgm:prSet presAssocID="{7359DDA4-79B6-4342-BBC8-4FB8F5A487AA}" presName="hierChild5" presStyleCnt="0"/>
      <dgm:spPr/>
    </dgm:pt>
    <dgm:pt modelId="{1EFD460C-D1D2-3346-AFCD-15E3FE9EFDDA}" type="pres">
      <dgm:prSet presAssocID="{003834CF-D1C3-C840-B915-932A13D364F8}" presName="Name37" presStyleLbl="parChTrans1D2" presStyleIdx="1" presStyleCnt="4"/>
      <dgm:spPr/>
    </dgm:pt>
    <dgm:pt modelId="{A8568641-917D-9B4D-84C0-8E9370EA9DFE}" type="pres">
      <dgm:prSet presAssocID="{F7A5F41E-2329-F049-99DC-4A782ABE2A28}" presName="hierRoot2" presStyleCnt="0">
        <dgm:presLayoutVars>
          <dgm:hierBranch val="init"/>
        </dgm:presLayoutVars>
      </dgm:prSet>
      <dgm:spPr/>
    </dgm:pt>
    <dgm:pt modelId="{620668F6-5BCF-AC4C-B3F0-67A17939BFFE}" type="pres">
      <dgm:prSet presAssocID="{F7A5F41E-2329-F049-99DC-4A782ABE2A28}" presName="rootComposite" presStyleCnt="0"/>
      <dgm:spPr/>
    </dgm:pt>
    <dgm:pt modelId="{21D17EB5-AFC0-6B4F-92D4-3A93A624130B}" type="pres">
      <dgm:prSet presAssocID="{F7A5F41E-2329-F049-99DC-4A782ABE2A28}" presName="rootText" presStyleLbl="node2" presStyleIdx="1" presStyleCnt="4">
        <dgm:presLayoutVars>
          <dgm:chPref val="3"/>
        </dgm:presLayoutVars>
      </dgm:prSet>
      <dgm:spPr/>
    </dgm:pt>
    <dgm:pt modelId="{DCF1D1B1-F6EF-5142-BEBD-A70A109001F7}" type="pres">
      <dgm:prSet presAssocID="{F7A5F41E-2329-F049-99DC-4A782ABE2A28}" presName="rootConnector" presStyleLbl="node2" presStyleIdx="1" presStyleCnt="4"/>
      <dgm:spPr/>
    </dgm:pt>
    <dgm:pt modelId="{9175935A-81E9-724F-8904-3F7F010486E5}" type="pres">
      <dgm:prSet presAssocID="{F7A5F41E-2329-F049-99DC-4A782ABE2A28}" presName="hierChild4" presStyleCnt="0"/>
      <dgm:spPr/>
    </dgm:pt>
    <dgm:pt modelId="{003FA1FD-5FF4-614D-8DC6-048222A0EDE3}" type="pres">
      <dgm:prSet presAssocID="{F7A5F41E-2329-F049-99DC-4A782ABE2A28}" presName="hierChild5" presStyleCnt="0"/>
      <dgm:spPr/>
    </dgm:pt>
    <dgm:pt modelId="{59227301-1212-F443-926D-0368B2B014F2}" type="pres">
      <dgm:prSet presAssocID="{B862C5AE-C05B-7A45-BFE8-442F307BECEB}" presName="Name37" presStyleLbl="parChTrans1D2" presStyleIdx="2" presStyleCnt="4"/>
      <dgm:spPr/>
    </dgm:pt>
    <dgm:pt modelId="{DE72CC9F-2562-0146-A41E-4FB9D1DE83F0}" type="pres">
      <dgm:prSet presAssocID="{5775B874-A181-6140-8DE1-180FE1510114}" presName="hierRoot2" presStyleCnt="0">
        <dgm:presLayoutVars>
          <dgm:hierBranch val="init"/>
        </dgm:presLayoutVars>
      </dgm:prSet>
      <dgm:spPr/>
    </dgm:pt>
    <dgm:pt modelId="{47EABBE2-B7F7-B049-A77F-9DFE70774836}" type="pres">
      <dgm:prSet presAssocID="{5775B874-A181-6140-8DE1-180FE1510114}" presName="rootComposite" presStyleCnt="0"/>
      <dgm:spPr/>
    </dgm:pt>
    <dgm:pt modelId="{85507B0C-6CED-5545-BBFA-BFCB11466DC1}" type="pres">
      <dgm:prSet presAssocID="{5775B874-A181-6140-8DE1-180FE1510114}" presName="rootText" presStyleLbl="node2" presStyleIdx="2" presStyleCnt="4">
        <dgm:presLayoutVars>
          <dgm:chPref val="3"/>
        </dgm:presLayoutVars>
      </dgm:prSet>
      <dgm:spPr/>
    </dgm:pt>
    <dgm:pt modelId="{371ED567-B384-9843-B5F5-6F555E39CA8C}" type="pres">
      <dgm:prSet presAssocID="{5775B874-A181-6140-8DE1-180FE1510114}" presName="rootConnector" presStyleLbl="node2" presStyleIdx="2" presStyleCnt="4"/>
      <dgm:spPr/>
    </dgm:pt>
    <dgm:pt modelId="{14E2C94E-F3D7-0547-95B5-44D0D8E975EE}" type="pres">
      <dgm:prSet presAssocID="{5775B874-A181-6140-8DE1-180FE1510114}" presName="hierChild4" presStyleCnt="0"/>
      <dgm:spPr/>
    </dgm:pt>
    <dgm:pt modelId="{0E75B7A8-1B72-4842-8A89-970CDBB06D6B}" type="pres">
      <dgm:prSet presAssocID="{5775B874-A181-6140-8DE1-180FE1510114}" presName="hierChild5" presStyleCnt="0"/>
      <dgm:spPr/>
    </dgm:pt>
    <dgm:pt modelId="{E7C15E58-D32A-F34B-9A0E-EC6DB9CE1DA3}" type="pres">
      <dgm:prSet presAssocID="{55843E5A-0281-154C-A443-B27BA903FDB8}" presName="Name37" presStyleLbl="parChTrans1D2" presStyleIdx="3" presStyleCnt="4"/>
      <dgm:spPr/>
    </dgm:pt>
    <dgm:pt modelId="{0920924B-2BFD-C04E-8B84-79FBE33F0D9E}" type="pres">
      <dgm:prSet presAssocID="{0A60A817-277C-0C4D-8681-F584ADF5B062}" presName="hierRoot2" presStyleCnt="0">
        <dgm:presLayoutVars>
          <dgm:hierBranch val="init"/>
        </dgm:presLayoutVars>
      </dgm:prSet>
      <dgm:spPr/>
    </dgm:pt>
    <dgm:pt modelId="{EFDAB8AC-97C5-C948-921E-E65E948586E3}" type="pres">
      <dgm:prSet presAssocID="{0A60A817-277C-0C4D-8681-F584ADF5B062}" presName="rootComposite" presStyleCnt="0"/>
      <dgm:spPr/>
    </dgm:pt>
    <dgm:pt modelId="{67311324-8DF5-7845-8782-C82526742830}" type="pres">
      <dgm:prSet presAssocID="{0A60A817-277C-0C4D-8681-F584ADF5B062}" presName="rootText" presStyleLbl="node2" presStyleIdx="3" presStyleCnt="4">
        <dgm:presLayoutVars>
          <dgm:chPref val="3"/>
        </dgm:presLayoutVars>
      </dgm:prSet>
      <dgm:spPr/>
    </dgm:pt>
    <dgm:pt modelId="{5054D267-2A7A-554F-A677-56093573A962}" type="pres">
      <dgm:prSet presAssocID="{0A60A817-277C-0C4D-8681-F584ADF5B062}" presName="rootConnector" presStyleLbl="node2" presStyleIdx="3" presStyleCnt="4"/>
      <dgm:spPr/>
    </dgm:pt>
    <dgm:pt modelId="{6B3E48EE-BFBC-6C45-B8A2-0F17627370CF}" type="pres">
      <dgm:prSet presAssocID="{0A60A817-277C-0C4D-8681-F584ADF5B062}" presName="hierChild4" presStyleCnt="0"/>
      <dgm:spPr/>
    </dgm:pt>
    <dgm:pt modelId="{7EED441A-2DF9-304A-86BF-BE1A805AD195}" type="pres">
      <dgm:prSet presAssocID="{0A60A817-277C-0C4D-8681-F584ADF5B062}" presName="hierChild5" presStyleCnt="0"/>
      <dgm:spPr/>
    </dgm:pt>
    <dgm:pt modelId="{80C2D5FC-A1B5-724A-B5E3-46990AAE7C4E}" type="pres">
      <dgm:prSet presAssocID="{B5D8E383-0EEA-124A-A098-77A973073CF2}" presName="hierChild3" presStyleCnt="0"/>
      <dgm:spPr/>
    </dgm:pt>
  </dgm:ptLst>
  <dgm:cxnLst>
    <dgm:cxn modelId="{3FEE6410-0987-C844-9000-7865783FCC08}" type="presOf" srcId="{F7A5F41E-2329-F049-99DC-4A782ABE2A28}" destId="{21D17EB5-AFC0-6B4F-92D4-3A93A624130B}" srcOrd="0" destOrd="0" presId="urn:microsoft.com/office/officeart/2005/8/layout/orgChart1"/>
    <dgm:cxn modelId="{37197E25-45A4-1B46-93D3-48947403DA2F}" srcId="{397D4757-8AC3-C647-A0D4-D3D71B53A126}" destId="{B5D8E383-0EEA-124A-A098-77A973073CF2}" srcOrd="0" destOrd="0" parTransId="{1C3DB455-9891-3343-9A90-533F96ECCA88}" sibTransId="{E48DD965-FDC5-9D47-8A9E-AF7C5B0F1ACC}"/>
    <dgm:cxn modelId="{60CA962F-54E4-3F41-BEE9-0C151332C45F}" type="presOf" srcId="{B5D8E383-0EEA-124A-A098-77A973073CF2}" destId="{D1E5B544-7996-EB48-9F15-21CA3DA4CB85}" srcOrd="1" destOrd="0" presId="urn:microsoft.com/office/officeart/2005/8/layout/orgChart1"/>
    <dgm:cxn modelId="{433E5740-AD60-474A-85D4-AC3E758EA1AD}" srcId="{B5D8E383-0EEA-124A-A098-77A973073CF2}" destId="{F7A5F41E-2329-F049-99DC-4A782ABE2A28}" srcOrd="1" destOrd="0" parTransId="{003834CF-D1C3-C840-B915-932A13D364F8}" sibTransId="{3E08DED1-8095-0D43-9869-17912237585A}"/>
    <dgm:cxn modelId="{5A58A85E-9DCF-B849-BD71-0779F273411D}" type="presOf" srcId="{B862C5AE-C05B-7A45-BFE8-442F307BECEB}" destId="{59227301-1212-F443-926D-0368B2B014F2}" srcOrd="0" destOrd="0" presId="urn:microsoft.com/office/officeart/2005/8/layout/orgChart1"/>
    <dgm:cxn modelId="{C3FF1D41-E8A3-F24A-AFC9-AEDC61C68971}" type="presOf" srcId="{F7A5F41E-2329-F049-99DC-4A782ABE2A28}" destId="{DCF1D1B1-F6EF-5142-BEBD-A70A109001F7}" srcOrd="1" destOrd="0" presId="urn:microsoft.com/office/officeart/2005/8/layout/orgChart1"/>
    <dgm:cxn modelId="{E6951B46-7D51-6641-84AD-D6253D1CAD87}" type="presOf" srcId="{5775B874-A181-6140-8DE1-180FE1510114}" destId="{85507B0C-6CED-5545-BBFA-BFCB11466DC1}" srcOrd="0" destOrd="0" presId="urn:microsoft.com/office/officeart/2005/8/layout/orgChart1"/>
    <dgm:cxn modelId="{31623468-9611-0741-89F0-FB24AC1CE36A}" type="presOf" srcId="{7359DDA4-79B6-4342-BBC8-4FB8F5A487AA}" destId="{F21119C0-2270-EA43-B9F6-A0D18ED0EB48}" srcOrd="1" destOrd="0" presId="urn:microsoft.com/office/officeart/2005/8/layout/orgChart1"/>
    <dgm:cxn modelId="{DBCA4556-7FB6-834B-984C-60175C6046EE}" type="presOf" srcId="{0A60A817-277C-0C4D-8681-F584ADF5B062}" destId="{5054D267-2A7A-554F-A677-56093573A962}" srcOrd="1" destOrd="0" presId="urn:microsoft.com/office/officeart/2005/8/layout/orgChart1"/>
    <dgm:cxn modelId="{C060CA8A-9A8C-E349-91AC-5CB6CC7A5D1D}" type="presOf" srcId="{003834CF-D1C3-C840-B915-932A13D364F8}" destId="{1EFD460C-D1D2-3346-AFCD-15E3FE9EFDDA}" srcOrd="0" destOrd="0" presId="urn:microsoft.com/office/officeart/2005/8/layout/orgChart1"/>
    <dgm:cxn modelId="{5E27148E-D6B8-674B-81DA-C2E7B9B979D4}" type="presOf" srcId="{2C9B07ED-D5C9-AA44-8769-3B99CDDFDB22}" destId="{A7065FC2-7220-DC47-876B-662410CDFB0D}" srcOrd="0" destOrd="0" presId="urn:microsoft.com/office/officeart/2005/8/layout/orgChart1"/>
    <dgm:cxn modelId="{CE099C97-B78C-354B-BD7C-861886E8551E}" type="presOf" srcId="{55843E5A-0281-154C-A443-B27BA903FDB8}" destId="{E7C15E58-D32A-F34B-9A0E-EC6DB9CE1DA3}" srcOrd="0" destOrd="0" presId="urn:microsoft.com/office/officeart/2005/8/layout/orgChart1"/>
    <dgm:cxn modelId="{0854CBA1-D9D7-3F4D-826B-34763188CDAB}" srcId="{B5D8E383-0EEA-124A-A098-77A973073CF2}" destId="{7359DDA4-79B6-4342-BBC8-4FB8F5A487AA}" srcOrd="0" destOrd="0" parTransId="{2C9B07ED-D5C9-AA44-8769-3B99CDDFDB22}" sibTransId="{CECC8AB6-D63F-6F4F-AEEB-B411835F4784}"/>
    <dgm:cxn modelId="{B7D6C3A5-D224-0243-B39D-847CCB338668}" srcId="{B5D8E383-0EEA-124A-A098-77A973073CF2}" destId="{5775B874-A181-6140-8DE1-180FE1510114}" srcOrd="2" destOrd="0" parTransId="{B862C5AE-C05B-7A45-BFE8-442F307BECEB}" sibTransId="{4933E64C-29D7-BC4F-8AC8-883D45E425DC}"/>
    <dgm:cxn modelId="{7E07BAC2-59F4-A44A-81CE-9A7FF52713D9}" type="presOf" srcId="{0A60A817-277C-0C4D-8681-F584ADF5B062}" destId="{67311324-8DF5-7845-8782-C82526742830}" srcOrd="0" destOrd="0" presId="urn:microsoft.com/office/officeart/2005/8/layout/orgChart1"/>
    <dgm:cxn modelId="{D0CA95C7-CA50-E042-953B-F1F3DFB3FDA6}" type="presOf" srcId="{7359DDA4-79B6-4342-BBC8-4FB8F5A487AA}" destId="{079FF084-146A-0F46-A212-383C446BC9DC}" srcOrd="0" destOrd="0" presId="urn:microsoft.com/office/officeart/2005/8/layout/orgChart1"/>
    <dgm:cxn modelId="{47BF1DD2-A99A-0A4C-A038-651A6AA067F6}" type="presOf" srcId="{B5D8E383-0EEA-124A-A098-77A973073CF2}" destId="{E26C61AA-699F-6F4F-AF35-E1FB4AD782E0}" srcOrd="0" destOrd="0" presId="urn:microsoft.com/office/officeart/2005/8/layout/orgChart1"/>
    <dgm:cxn modelId="{D75444EB-58A4-1449-B01C-424725FB5493}" type="presOf" srcId="{397D4757-8AC3-C647-A0D4-D3D71B53A126}" destId="{4B5D9FAD-CB6C-BB4C-BA3C-3073A6EC6735}" srcOrd="0" destOrd="0" presId="urn:microsoft.com/office/officeart/2005/8/layout/orgChart1"/>
    <dgm:cxn modelId="{521078EF-63D6-B844-9BA0-30001C54BE64}" type="presOf" srcId="{5775B874-A181-6140-8DE1-180FE1510114}" destId="{371ED567-B384-9843-B5F5-6F555E39CA8C}" srcOrd="1" destOrd="0" presId="urn:microsoft.com/office/officeart/2005/8/layout/orgChart1"/>
    <dgm:cxn modelId="{1C9E93FD-427F-EF40-8ADC-F646908209D5}" srcId="{B5D8E383-0EEA-124A-A098-77A973073CF2}" destId="{0A60A817-277C-0C4D-8681-F584ADF5B062}" srcOrd="3" destOrd="0" parTransId="{55843E5A-0281-154C-A443-B27BA903FDB8}" sibTransId="{9D29F4A8-07DA-9D48-8DDC-BCB0A7C6E8BF}"/>
    <dgm:cxn modelId="{57DE5F20-E870-C749-8095-4D4B9155AFDD}" type="presParOf" srcId="{4B5D9FAD-CB6C-BB4C-BA3C-3073A6EC6735}" destId="{2C9322D3-7776-934C-A15E-D30B9251DD4C}" srcOrd="0" destOrd="0" presId="urn:microsoft.com/office/officeart/2005/8/layout/orgChart1"/>
    <dgm:cxn modelId="{162B70A7-84CE-B541-84CC-4F0ABB7F2B73}" type="presParOf" srcId="{2C9322D3-7776-934C-A15E-D30B9251DD4C}" destId="{358D21D8-C73E-C94F-BF4F-CD0DAEFCB037}" srcOrd="0" destOrd="0" presId="urn:microsoft.com/office/officeart/2005/8/layout/orgChart1"/>
    <dgm:cxn modelId="{28F8091E-C92C-3C4D-A5E0-B17C92E09FFB}" type="presParOf" srcId="{358D21D8-C73E-C94F-BF4F-CD0DAEFCB037}" destId="{E26C61AA-699F-6F4F-AF35-E1FB4AD782E0}" srcOrd="0" destOrd="0" presId="urn:microsoft.com/office/officeart/2005/8/layout/orgChart1"/>
    <dgm:cxn modelId="{5B4F9418-702D-BD41-AA8D-833A26F070A3}" type="presParOf" srcId="{358D21D8-C73E-C94F-BF4F-CD0DAEFCB037}" destId="{D1E5B544-7996-EB48-9F15-21CA3DA4CB85}" srcOrd="1" destOrd="0" presId="urn:microsoft.com/office/officeart/2005/8/layout/orgChart1"/>
    <dgm:cxn modelId="{00DE8E92-08DC-034D-986A-DC0D667066D0}" type="presParOf" srcId="{2C9322D3-7776-934C-A15E-D30B9251DD4C}" destId="{6F73D1AA-E8AF-7341-9C35-2515C1A956C3}" srcOrd="1" destOrd="0" presId="urn:microsoft.com/office/officeart/2005/8/layout/orgChart1"/>
    <dgm:cxn modelId="{AF368F89-F479-744C-903D-6B608E397E61}" type="presParOf" srcId="{6F73D1AA-E8AF-7341-9C35-2515C1A956C3}" destId="{A7065FC2-7220-DC47-876B-662410CDFB0D}" srcOrd="0" destOrd="0" presId="urn:microsoft.com/office/officeart/2005/8/layout/orgChart1"/>
    <dgm:cxn modelId="{CFF74796-BCAC-3242-8B93-2F43BB617017}" type="presParOf" srcId="{6F73D1AA-E8AF-7341-9C35-2515C1A956C3}" destId="{07DF88C4-226A-ED43-B629-DD29FF389D17}" srcOrd="1" destOrd="0" presId="urn:microsoft.com/office/officeart/2005/8/layout/orgChart1"/>
    <dgm:cxn modelId="{C3EBC72D-3F29-7C40-91A3-DC9EA4837951}" type="presParOf" srcId="{07DF88C4-226A-ED43-B629-DD29FF389D17}" destId="{64053F4F-082E-8A45-BB6A-F42814602545}" srcOrd="0" destOrd="0" presId="urn:microsoft.com/office/officeart/2005/8/layout/orgChart1"/>
    <dgm:cxn modelId="{52C3A4DC-F0F1-1A4C-86C7-5CFB0936088C}" type="presParOf" srcId="{64053F4F-082E-8A45-BB6A-F42814602545}" destId="{079FF084-146A-0F46-A212-383C446BC9DC}" srcOrd="0" destOrd="0" presId="urn:microsoft.com/office/officeart/2005/8/layout/orgChart1"/>
    <dgm:cxn modelId="{F63A533D-94EF-624B-AA21-8F203F671E9A}" type="presParOf" srcId="{64053F4F-082E-8A45-BB6A-F42814602545}" destId="{F21119C0-2270-EA43-B9F6-A0D18ED0EB48}" srcOrd="1" destOrd="0" presId="urn:microsoft.com/office/officeart/2005/8/layout/orgChart1"/>
    <dgm:cxn modelId="{60DED13E-B512-BE44-A035-FFDAB7C7EEC2}" type="presParOf" srcId="{07DF88C4-226A-ED43-B629-DD29FF389D17}" destId="{3278359D-26F6-C443-8E23-CDB15D165D07}" srcOrd="1" destOrd="0" presId="urn:microsoft.com/office/officeart/2005/8/layout/orgChart1"/>
    <dgm:cxn modelId="{4EF5984E-DC23-9744-8F57-5ACAF893D8D8}" type="presParOf" srcId="{07DF88C4-226A-ED43-B629-DD29FF389D17}" destId="{992E2259-53B9-AA42-8FA4-E8BDEFA43FD0}" srcOrd="2" destOrd="0" presId="urn:microsoft.com/office/officeart/2005/8/layout/orgChart1"/>
    <dgm:cxn modelId="{668865A8-5DFA-B447-95B6-FE9E99475763}" type="presParOf" srcId="{6F73D1AA-E8AF-7341-9C35-2515C1A956C3}" destId="{1EFD460C-D1D2-3346-AFCD-15E3FE9EFDDA}" srcOrd="2" destOrd="0" presId="urn:microsoft.com/office/officeart/2005/8/layout/orgChart1"/>
    <dgm:cxn modelId="{BA83D03E-91AB-7A4E-A7DB-5003D57912E9}" type="presParOf" srcId="{6F73D1AA-E8AF-7341-9C35-2515C1A956C3}" destId="{A8568641-917D-9B4D-84C0-8E9370EA9DFE}" srcOrd="3" destOrd="0" presId="urn:microsoft.com/office/officeart/2005/8/layout/orgChart1"/>
    <dgm:cxn modelId="{9219B41A-1755-3B4A-917E-4F42C4D3F038}" type="presParOf" srcId="{A8568641-917D-9B4D-84C0-8E9370EA9DFE}" destId="{620668F6-5BCF-AC4C-B3F0-67A17939BFFE}" srcOrd="0" destOrd="0" presId="urn:microsoft.com/office/officeart/2005/8/layout/orgChart1"/>
    <dgm:cxn modelId="{93080D14-A90C-3947-8506-BB9E368728B8}" type="presParOf" srcId="{620668F6-5BCF-AC4C-B3F0-67A17939BFFE}" destId="{21D17EB5-AFC0-6B4F-92D4-3A93A624130B}" srcOrd="0" destOrd="0" presId="urn:microsoft.com/office/officeart/2005/8/layout/orgChart1"/>
    <dgm:cxn modelId="{67A19486-3409-4B41-B36A-34D5A97BA1C5}" type="presParOf" srcId="{620668F6-5BCF-AC4C-B3F0-67A17939BFFE}" destId="{DCF1D1B1-F6EF-5142-BEBD-A70A109001F7}" srcOrd="1" destOrd="0" presId="urn:microsoft.com/office/officeart/2005/8/layout/orgChart1"/>
    <dgm:cxn modelId="{09BF3B69-5AB2-D24F-AED8-7C3F24E7187A}" type="presParOf" srcId="{A8568641-917D-9B4D-84C0-8E9370EA9DFE}" destId="{9175935A-81E9-724F-8904-3F7F010486E5}" srcOrd="1" destOrd="0" presId="urn:microsoft.com/office/officeart/2005/8/layout/orgChart1"/>
    <dgm:cxn modelId="{E1A8AA24-1438-BC46-9245-442B10E00D47}" type="presParOf" srcId="{A8568641-917D-9B4D-84C0-8E9370EA9DFE}" destId="{003FA1FD-5FF4-614D-8DC6-048222A0EDE3}" srcOrd="2" destOrd="0" presId="urn:microsoft.com/office/officeart/2005/8/layout/orgChart1"/>
    <dgm:cxn modelId="{F32B83AC-ADB4-724B-947F-4DD9916F3BD4}" type="presParOf" srcId="{6F73D1AA-E8AF-7341-9C35-2515C1A956C3}" destId="{59227301-1212-F443-926D-0368B2B014F2}" srcOrd="4" destOrd="0" presId="urn:microsoft.com/office/officeart/2005/8/layout/orgChart1"/>
    <dgm:cxn modelId="{77FB366C-C69A-3F4D-965D-C672F7470B44}" type="presParOf" srcId="{6F73D1AA-E8AF-7341-9C35-2515C1A956C3}" destId="{DE72CC9F-2562-0146-A41E-4FB9D1DE83F0}" srcOrd="5" destOrd="0" presId="urn:microsoft.com/office/officeart/2005/8/layout/orgChart1"/>
    <dgm:cxn modelId="{597563BD-8609-0846-BF3D-A7B72A17824B}" type="presParOf" srcId="{DE72CC9F-2562-0146-A41E-4FB9D1DE83F0}" destId="{47EABBE2-B7F7-B049-A77F-9DFE70774836}" srcOrd="0" destOrd="0" presId="urn:microsoft.com/office/officeart/2005/8/layout/orgChart1"/>
    <dgm:cxn modelId="{BB94DA95-B6EB-484F-BC1A-AB1FC8C1EE1E}" type="presParOf" srcId="{47EABBE2-B7F7-B049-A77F-9DFE70774836}" destId="{85507B0C-6CED-5545-BBFA-BFCB11466DC1}" srcOrd="0" destOrd="0" presId="urn:microsoft.com/office/officeart/2005/8/layout/orgChart1"/>
    <dgm:cxn modelId="{353609E2-2434-374E-AE4B-085451824EDF}" type="presParOf" srcId="{47EABBE2-B7F7-B049-A77F-9DFE70774836}" destId="{371ED567-B384-9843-B5F5-6F555E39CA8C}" srcOrd="1" destOrd="0" presId="urn:microsoft.com/office/officeart/2005/8/layout/orgChart1"/>
    <dgm:cxn modelId="{2E862112-25CD-6E4F-892A-DFA1F9B3466D}" type="presParOf" srcId="{DE72CC9F-2562-0146-A41E-4FB9D1DE83F0}" destId="{14E2C94E-F3D7-0547-95B5-44D0D8E975EE}" srcOrd="1" destOrd="0" presId="urn:microsoft.com/office/officeart/2005/8/layout/orgChart1"/>
    <dgm:cxn modelId="{BE94ED03-4CB5-5841-B308-A5961556E8BF}" type="presParOf" srcId="{DE72CC9F-2562-0146-A41E-4FB9D1DE83F0}" destId="{0E75B7A8-1B72-4842-8A89-970CDBB06D6B}" srcOrd="2" destOrd="0" presId="urn:microsoft.com/office/officeart/2005/8/layout/orgChart1"/>
    <dgm:cxn modelId="{F8F34C59-E7C2-9246-A3C7-0234F7F59663}" type="presParOf" srcId="{6F73D1AA-E8AF-7341-9C35-2515C1A956C3}" destId="{E7C15E58-D32A-F34B-9A0E-EC6DB9CE1DA3}" srcOrd="6" destOrd="0" presId="urn:microsoft.com/office/officeart/2005/8/layout/orgChart1"/>
    <dgm:cxn modelId="{D2517A08-78B8-3B4E-9E76-790926542D4E}" type="presParOf" srcId="{6F73D1AA-E8AF-7341-9C35-2515C1A956C3}" destId="{0920924B-2BFD-C04E-8B84-79FBE33F0D9E}" srcOrd="7" destOrd="0" presId="urn:microsoft.com/office/officeart/2005/8/layout/orgChart1"/>
    <dgm:cxn modelId="{E1DB4D95-553F-B849-A9BE-975EC39FE69C}" type="presParOf" srcId="{0920924B-2BFD-C04E-8B84-79FBE33F0D9E}" destId="{EFDAB8AC-97C5-C948-921E-E65E948586E3}" srcOrd="0" destOrd="0" presId="urn:microsoft.com/office/officeart/2005/8/layout/orgChart1"/>
    <dgm:cxn modelId="{27B51128-CD89-2940-A98E-B313FEB6C480}" type="presParOf" srcId="{EFDAB8AC-97C5-C948-921E-E65E948586E3}" destId="{67311324-8DF5-7845-8782-C82526742830}" srcOrd="0" destOrd="0" presId="urn:microsoft.com/office/officeart/2005/8/layout/orgChart1"/>
    <dgm:cxn modelId="{8A813881-9B8C-AF42-951F-9F60AE4126E7}" type="presParOf" srcId="{EFDAB8AC-97C5-C948-921E-E65E948586E3}" destId="{5054D267-2A7A-554F-A677-56093573A962}" srcOrd="1" destOrd="0" presId="urn:microsoft.com/office/officeart/2005/8/layout/orgChart1"/>
    <dgm:cxn modelId="{108CA9DB-9FDD-CC4D-AEF2-0DF89AFF39C6}" type="presParOf" srcId="{0920924B-2BFD-C04E-8B84-79FBE33F0D9E}" destId="{6B3E48EE-BFBC-6C45-B8A2-0F17627370CF}" srcOrd="1" destOrd="0" presId="urn:microsoft.com/office/officeart/2005/8/layout/orgChart1"/>
    <dgm:cxn modelId="{BAA3C659-83D0-2045-AA01-6318985D1011}" type="presParOf" srcId="{0920924B-2BFD-C04E-8B84-79FBE33F0D9E}" destId="{7EED441A-2DF9-304A-86BF-BE1A805AD195}" srcOrd="2" destOrd="0" presId="urn:microsoft.com/office/officeart/2005/8/layout/orgChart1"/>
    <dgm:cxn modelId="{568F729F-3D41-A444-879D-482E8946A0EF}" type="presParOf" srcId="{2C9322D3-7776-934C-A15E-D30B9251DD4C}" destId="{80C2D5FC-A1B5-724A-B5E3-46990AAE7C4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53EF83-9CD9-7C4A-BFF7-C1F52F02CDC7}">
      <dsp:nvSpPr>
        <dsp:cNvPr id="0" name=""/>
        <dsp:cNvSpPr/>
      </dsp:nvSpPr>
      <dsp:spPr>
        <a:xfrm>
          <a:off x="591502" y="0"/>
          <a:ext cx="6703695" cy="4351338"/>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752AA6-9540-C545-8029-381A0B65BDCB}">
      <dsp:nvSpPr>
        <dsp:cNvPr id="0" name=""/>
        <dsp:cNvSpPr/>
      </dsp:nvSpPr>
      <dsp:spPr>
        <a:xfrm>
          <a:off x="650" y="1305401"/>
          <a:ext cx="2513580" cy="174053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C/Java code</a:t>
          </a:r>
        </a:p>
      </dsp:txBody>
      <dsp:txXfrm>
        <a:off x="85616" y="1390367"/>
        <a:ext cx="2343648" cy="1570603"/>
      </dsp:txXfrm>
    </dsp:sp>
    <dsp:sp modelId="{8F90A9D9-F9F1-7B4D-BE64-62AB9CE5A0C3}">
      <dsp:nvSpPr>
        <dsp:cNvPr id="0" name=""/>
        <dsp:cNvSpPr/>
      </dsp:nvSpPr>
      <dsp:spPr>
        <a:xfrm>
          <a:off x="2686559" y="1305401"/>
          <a:ext cx="2513580" cy="1740535"/>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Compiler</a:t>
          </a:r>
        </a:p>
      </dsp:txBody>
      <dsp:txXfrm>
        <a:off x="2771525" y="1390367"/>
        <a:ext cx="2343648" cy="1570603"/>
      </dsp:txXfrm>
    </dsp:sp>
    <dsp:sp modelId="{A73E9CE6-955F-9243-9800-1F0F9F664346}">
      <dsp:nvSpPr>
        <dsp:cNvPr id="0" name=""/>
        <dsp:cNvSpPr/>
      </dsp:nvSpPr>
      <dsp:spPr>
        <a:xfrm>
          <a:off x="5372469" y="1305401"/>
          <a:ext cx="2513580" cy="174053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Assembly code</a:t>
          </a:r>
        </a:p>
      </dsp:txBody>
      <dsp:txXfrm>
        <a:off x="5457435" y="1390367"/>
        <a:ext cx="2343648" cy="15706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A204F-E314-9042-8103-97433F38267A}">
      <dsp:nvSpPr>
        <dsp:cNvPr id="0" name=""/>
        <dsp:cNvSpPr/>
      </dsp:nvSpPr>
      <dsp:spPr>
        <a:xfrm rot="10800000">
          <a:off x="1670894" y="467"/>
          <a:ext cx="5307996" cy="1335670"/>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8994"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So, why should we spend our time learning assembly language?</a:t>
          </a:r>
        </a:p>
      </dsp:txBody>
      <dsp:txXfrm rot="10800000">
        <a:off x="2004811" y="467"/>
        <a:ext cx="4974079" cy="1335670"/>
      </dsp:txXfrm>
    </dsp:sp>
    <dsp:sp modelId="{559CDAE7-1B48-C548-8EB9-4A64AA9A2337}">
      <dsp:nvSpPr>
        <dsp:cNvPr id="0" name=""/>
        <dsp:cNvSpPr/>
      </dsp:nvSpPr>
      <dsp:spPr>
        <a:xfrm>
          <a:off x="1003058" y="467"/>
          <a:ext cx="1335670" cy="1335670"/>
        </a:xfrm>
        <a:prstGeom prst="ellipse">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9A0058-457B-E048-8400-46C72F4B7579}">
      <dsp:nvSpPr>
        <dsp:cNvPr id="0" name=""/>
        <dsp:cNvSpPr/>
      </dsp:nvSpPr>
      <dsp:spPr>
        <a:xfrm rot="10800000">
          <a:off x="1670894" y="1734846"/>
          <a:ext cx="5307996" cy="1335670"/>
        </a:xfrm>
        <a:prstGeom prst="homePlat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8994"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Even though compilers do most of the work in generating assembly code, being able to </a:t>
          </a:r>
          <a:r>
            <a:rPr lang="en-US" sz="2000" u="sng" kern="1200" dirty="0">
              <a:solidFill>
                <a:srgbClr val="C00000"/>
              </a:solidFill>
            </a:rPr>
            <a:t>read and understand </a:t>
          </a:r>
          <a:r>
            <a:rPr lang="en-US" sz="2000" kern="1200" dirty="0"/>
            <a:t>it is an important skill for serious programmers.</a:t>
          </a:r>
        </a:p>
      </dsp:txBody>
      <dsp:txXfrm rot="10800000">
        <a:off x="2004811" y="1734846"/>
        <a:ext cx="4974079" cy="1335670"/>
      </dsp:txXfrm>
    </dsp:sp>
    <dsp:sp modelId="{091C6451-E2AD-594E-9BF6-4B22877497DF}">
      <dsp:nvSpPr>
        <dsp:cNvPr id="0" name=""/>
        <dsp:cNvSpPr/>
      </dsp:nvSpPr>
      <dsp:spPr>
        <a:xfrm>
          <a:off x="1003058" y="1734846"/>
          <a:ext cx="1335670" cy="1335670"/>
        </a:xfrm>
        <a:prstGeom prst="ellipse">
          <a:avLst/>
        </a:prstGeom>
        <a:solidFill>
          <a:schemeClr val="accent2">
            <a:tint val="50000"/>
            <a:hueOff val="-440331"/>
            <a:satOff val="-38085"/>
            <a:lumOff val="-3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CE40E3-3F85-4746-ABB7-3B256A2C17B1}">
      <dsp:nvSpPr>
        <dsp:cNvPr id="0" name=""/>
        <dsp:cNvSpPr/>
      </dsp:nvSpPr>
      <dsp:spPr>
        <a:xfrm rot="10800000">
          <a:off x="1670894" y="3469224"/>
          <a:ext cx="5307996" cy="1335670"/>
        </a:xfrm>
        <a:prstGeom prst="homePlat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8994"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 By invoking the compiler with appropriate command-line parameters, the compiler will generate a file showing its output in assembly-code form.</a:t>
          </a:r>
        </a:p>
      </dsp:txBody>
      <dsp:txXfrm rot="10800000">
        <a:off x="2004811" y="3469224"/>
        <a:ext cx="4974079" cy="1335670"/>
      </dsp:txXfrm>
    </dsp:sp>
    <dsp:sp modelId="{552CE4EB-7468-F742-9166-6F8A10C0E652}">
      <dsp:nvSpPr>
        <dsp:cNvPr id="0" name=""/>
        <dsp:cNvSpPr/>
      </dsp:nvSpPr>
      <dsp:spPr>
        <a:xfrm>
          <a:off x="1003058" y="3469224"/>
          <a:ext cx="1335670" cy="1335670"/>
        </a:xfrm>
        <a:prstGeom prst="ellipse">
          <a:avLst/>
        </a:prstGeom>
        <a:solidFill>
          <a:schemeClr val="accent2">
            <a:tint val="50000"/>
            <a:hueOff val="-880662"/>
            <a:satOff val="-76170"/>
            <a:lumOff val="-7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568A6-FAED-BE48-95BD-1B12D02B6748}">
      <dsp:nvSpPr>
        <dsp:cNvPr id="0" name=""/>
        <dsp:cNvSpPr/>
      </dsp:nvSpPr>
      <dsp:spPr>
        <a:xfrm rot="10800000">
          <a:off x="1707778" y="1820"/>
          <a:ext cx="5307996" cy="1483208"/>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4054"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dirty="0"/>
            <a:t>By reading this code, we can understand the </a:t>
          </a:r>
          <a:r>
            <a:rPr lang="en-US" sz="1600" kern="1200" dirty="0">
              <a:solidFill>
                <a:schemeClr val="tx1"/>
              </a:solidFill>
            </a:rPr>
            <a:t>optimization capabilities </a:t>
          </a:r>
          <a:r>
            <a:rPr lang="en-US" sz="1600" kern="1200" dirty="0"/>
            <a:t>of the compiler and analyze the </a:t>
          </a:r>
          <a:r>
            <a:rPr lang="en-US" sz="1600" kern="1200" dirty="0">
              <a:solidFill>
                <a:schemeClr val="tx1"/>
              </a:solidFill>
            </a:rPr>
            <a:t>underlying inefficiencies </a:t>
          </a:r>
          <a:r>
            <a:rPr lang="en-US" sz="1600" kern="1200" dirty="0"/>
            <a:t>in the code.</a:t>
          </a:r>
        </a:p>
      </dsp:txBody>
      <dsp:txXfrm rot="10800000">
        <a:off x="2078580" y="1820"/>
        <a:ext cx="4937194" cy="1483208"/>
      </dsp:txXfrm>
    </dsp:sp>
    <dsp:sp modelId="{4EF03AD2-B6A4-284F-A91F-EEB621DA644E}">
      <dsp:nvSpPr>
        <dsp:cNvPr id="0" name=""/>
        <dsp:cNvSpPr/>
      </dsp:nvSpPr>
      <dsp:spPr>
        <a:xfrm>
          <a:off x="966174" y="1820"/>
          <a:ext cx="1483208" cy="1483208"/>
        </a:xfrm>
        <a:prstGeom prst="ellipse">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4C77F4-D8D6-A647-A1C5-E8F193947E18}">
      <dsp:nvSpPr>
        <dsp:cNvPr id="0" name=""/>
        <dsp:cNvSpPr/>
      </dsp:nvSpPr>
      <dsp:spPr>
        <a:xfrm rot="10800000">
          <a:off x="1707778" y="1927777"/>
          <a:ext cx="5307996" cy="1483208"/>
        </a:xfrm>
        <a:prstGeom prst="homePlat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4054"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dirty="0"/>
            <a:t>programmers seeking to maximize the </a:t>
          </a:r>
          <a:r>
            <a:rPr lang="en-US" sz="1600" kern="1200" dirty="0">
              <a:solidFill>
                <a:srgbClr val="C00000"/>
              </a:solidFill>
            </a:rPr>
            <a:t>performance of a critical section </a:t>
          </a:r>
          <a:r>
            <a:rPr lang="en-US" sz="1600" kern="1200" dirty="0"/>
            <a:t>of code often try </a:t>
          </a:r>
          <a:r>
            <a:rPr lang="en-US" sz="1600" kern="1200" dirty="0">
              <a:solidFill>
                <a:srgbClr val="C00000"/>
              </a:solidFill>
            </a:rPr>
            <a:t>different variations of the source code</a:t>
          </a:r>
          <a:r>
            <a:rPr lang="en-US" sz="1600" kern="1200" dirty="0"/>
            <a:t>, each time compiling and examining the generate assembly code to get a sense of how efficiently the program will run</a:t>
          </a:r>
        </a:p>
      </dsp:txBody>
      <dsp:txXfrm rot="10800000">
        <a:off x="2078580" y="1927777"/>
        <a:ext cx="4937194" cy="1483208"/>
      </dsp:txXfrm>
    </dsp:sp>
    <dsp:sp modelId="{FA75B26F-47DA-DE47-82A6-09CB43018CA6}">
      <dsp:nvSpPr>
        <dsp:cNvPr id="0" name=""/>
        <dsp:cNvSpPr/>
      </dsp:nvSpPr>
      <dsp:spPr>
        <a:xfrm>
          <a:off x="966174" y="1927777"/>
          <a:ext cx="1483208" cy="1483208"/>
        </a:xfrm>
        <a:prstGeom prst="ellipse">
          <a:avLst/>
        </a:prstGeom>
        <a:solidFill>
          <a:schemeClr val="accent2">
            <a:tint val="50000"/>
            <a:hueOff val="-440331"/>
            <a:satOff val="-38085"/>
            <a:lumOff val="-3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6F7127-C191-424B-90D6-A7442533D083}">
      <dsp:nvSpPr>
        <dsp:cNvPr id="0" name=""/>
        <dsp:cNvSpPr/>
      </dsp:nvSpPr>
      <dsp:spPr>
        <a:xfrm rot="10800000">
          <a:off x="1707778" y="3853734"/>
          <a:ext cx="5307996" cy="1483208"/>
        </a:xfrm>
        <a:prstGeom prst="homePlat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4054"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dirty="0"/>
            <a:t>abstraction provided by a high-level language hides information about the </a:t>
          </a:r>
          <a:r>
            <a:rPr lang="en-US" sz="1600" kern="1200" dirty="0">
              <a:solidFill>
                <a:srgbClr val="C00000"/>
              </a:solidFill>
            </a:rPr>
            <a:t>run-time behavior </a:t>
          </a:r>
          <a:r>
            <a:rPr lang="en-US" sz="1600" kern="1200" dirty="0"/>
            <a:t>of a program that we need to understand. For example, when writing </a:t>
          </a:r>
          <a:r>
            <a:rPr lang="en-US" sz="1600" kern="1200" dirty="0">
              <a:solidFill>
                <a:srgbClr val="C00000"/>
              </a:solidFill>
            </a:rPr>
            <a:t>concurrent</a:t>
          </a:r>
          <a:r>
            <a:rPr lang="en-US" sz="1600" kern="1200" dirty="0"/>
            <a:t> programs using a thread package,</a:t>
          </a:r>
        </a:p>
      </dsp:txBody>
      <dsp:txXfrm rot="10800000">
        <a:off x="2078580" y="3853734"/>
        <a:ext cx="4937194" cy="1483208"/>
      </dsp:txXfrm>
    </dsp:sp>
    <dsp:sp modelId="{C42CE90D-6601-7643-8AA4-054277500F9B}">
      <dsp:nvSpPr>
        <dsp:cNvPr id="0" name=""/>
        <dsp:cNvSpPr/>
      </dsp:nvSpPr>
      <dsp:spPr>
        <a:xfrm>
          <a:off x="966174" y="3853734"/>
          <a:ext cx="1483208" cy="1483208"/>
        </a:xfrm>
        <a:prstGeom prst="ellipse">
          <a:avLst/>
        </a:prstGeom>
        <a:solidFill>
          <a:schemeClr val="accent2">
            <a:tint val="50000"/>
            <a:hueOff val="-880662"/>
            <a:satOff val="-76170"/>
            <a:lumOff val="-7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53D68F-3B17-294B-993E-28EE175CD5C4}">
      <dsp:nvSpPr>
        <dsp:cNvPr id="0" name=""/>
        <dsp:cNvSpPr/>
      </dsp:nvSpPr>
      <dsp:spPr>
        <a:xfrm rot="10800000">
          <a:off x="1684362" y="2252"/>
          <a:ext cx="5257323" cy="1440599"/>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264"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kern="1200" dirty="0"/>
            <a:t>As another example, many of the ways programs can be attacked, allowing malware to infest a system, involve nuances of the way programs </a:t>
          </a:r>
          <a:r>
            <a:rPr lang="en-US" sz="1400" kern="1200" dirty="0">
              <a:solidFill>
                <a:schemeClr val="tx1"/>
              </a:solidFill>
            </a:rPr>
            <a:t>store their run-time control information</a:t>
          </a:r>
          <a:r>
            <a:rPr lang="en-US" sz="1400" kern="1200" dirty="0"/>
            <a:t>. Many attacks involve </a:t>
          </a:r>
          <a:r>
            <a:rPr lang="en-US" sz="1400" kern="1200" dirty="0">
              <a:solidFill>
                <a:schemeClr val="tx1"/>
              </a:solidFill>
            </a:rPr>
            <a:t>exploiting weaknesses in system programs</a:t>
          </a:r>
          <a:r>
            <a:rPr lang="en-US" sz="1400" kern="1200" dirty="0"/>
            <a:t> to overwrite information and thereby take control of the system. </a:t>
          </a:r>
        </a:p>
      </dsp:txBody>
      <dsp:txXfrm rot="10800000">
        <a:off x="2044512" y="2252"/>
        <a:ext cx="4897173" cy="1440599"/>
      </dsp:txXfrm>
    </dsp:sp>
    <dsp:sp modelId="{CB51F3C2-F642-9746-AD31-8558E54780AF}">
      <dsp:nvSpPr>
        <dsp:cNvPr id="0" name=""/>
        <dsp:cNvSpPr/>
      </dsp:nvSpPr>
      <dsp:spPr>
        <a:xfrm>
          <a:off x="964063" y="2252"/>
          <a:ext cx="1440599" cy="1440599"/>
        </a:xfrm>
        <a:prstGeom prst="ellipse">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EC6436-CBE0-2C42-A307-EF53263DE5D6}">
      <dsp:nvSpPr>
        <dsp:cNvPr id="0" name=""/>
        <dsp:cNvSpPr/>
      </dsp:nvSpPr>
      <dsp:spPr>
        <a:xfrm rot="10800000">
          <a:off x="1684362" y="1872881"/>
          <a:ext cx="5257323" cy="1440599"/>
        </a:xfrm>
        <a:prstGeom prst="homePlat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264"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kern="1200" dirty="0"/>
            <a:t>Understanding how these </a:t>
          </a:r>
          <a:r>
            <a:rPr lang="en-US" sz="1400" kern="1200" dirty="0">
              <a:solidFill>
                <a:srgbClr val="C00000"/>
              </a:solidFill>
            </a:rPr>
            <a:t>vulnerabilities arise</a:t>
          </a:r>
          <a:r>
            <a:rPr lang="en-US" sz="1400" kern="1200" dirty="0"/>
            <a:t> and how to guard against them requires a knowledge of the machine-level representation of programs. </a:t>
          </a:r>
        </a:p>
      </dsp:txBody>
      <dsp:txXfrm rot="10800000">
        <a:off x="2044512" y="1872881"/>
        <a:ext cx="4897173" cy="1440599"/>
      </dsp:txXfrm>
    </dsp:sp>
    <dsp:sp modelId="{2D1FE9BF-E803-484E-9C02-5A574A379450}">
      <dsp:nvSpPr>
        <dsp:cNvPr id="0" name=""/>
        <dsp:cNvSpPr/>
      </dsp:nvSpPr>
      <dsp:spPr>
        <a:xfrm>
          <a:off x="964063" y="1872881"/>
          <a:ext cx="1440599" cy="1440599"/>
        </a:xfrm>
        <a:prstGeom prst="ellipse">
          <a:avLst/>
        </a:prstGeom>
        <a:solidFill>
          <a:schemeClr val="accent2">
            <a:tint val="50000"/>
            <a:hueOff val="-440331"/>
            <a:satOff val="-38085"/>
            <a:lumOff val="-3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F22964-6E0B-C14D-82A8-548BB8DCB9BC}">
      <dsp:nvSpPr>
        <dsp:cNvPr id="0" name=""/>
        <dsp:cNvSpPr/>
      </dsp:nvSpPr>
      <dsp:spPr>
        <a:xfrm rot="10800000">
          <a:off x="1684362" y="3743510"/>
          <a:ext cx="5257323" cy="1440599"/>
        </a:xfrm>
        <a:prstGeom prst="homePlat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264"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kern="1200" dirty="0"/>
            <a:t>The need for programmers to learn machine code has shifted over the years from one of being able to write programs directly in assembly code to one of being able to </a:t>
          </a:r>
          <a:r>
            <a:rPr lang="en-US" sz="1400" kern="1200" dirty="0">
              <a:solidFill>
                <a:srgbClr val="C00000"/>
              </a:solidFill>
            </a:rPr>
            <a:t>read and understand </a:t>
          </a:r>
          <a:r>
            <a:rPr lang="en-US" sz="1400" kern="1200" dirty="0"/>
            <a:t>the code generated by compilers.</a:t>
          </a:r>
        </a:p>
      </dsp:txBody>
      <dsp:txXfrm rot="10800000">
        <a:off x="2044512" y="3743510"/>
        <a:ext cx="4897173" cy="1440599"/>
      </dsp:txXfrm>
    </dsp:sp>
    <dsp:sp modelId="{CC2E1CF9-CCCF-EC41-9D4F-701ECA102E80}">
      <dsp:nvSpPr>
        <dsp:cNvPr id="0" name=""/>
        <dsp:cNvSpPr/>
      </dsp:nvSpPr>
      <dsp:spPr>
        <a:xfrm>
          <a:off x="964063" y="3743510"/>
          <a:ext cx="1440599" cy="1440599"/>
        </a:xfrm>
        <a:prstGeom prst="ellipse">
          <a:avLst/>
        </a:prstGeom>
        <a:solidFill>
          <a:schemeClr val="accent2">
            <a:tint val="50000"/>
            <a:hueOff val="-880662"/>
            <a:satOff val="-76170"/>
            <a:lumOff val="-7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15E58-D32A-F34B-9A0E-EC6DB9CE1DA3}">
      <dsp:nvSpPr>
        <dsp:cNvPr id="0" name=""/>
        <dsp:cNvSpPr/>
      </dsp:nvSpPr>
      <dsp:spPr>
        <a:xfrm>
          <a:off x="4029074" y="2372525"/>
          <a:ext cx="3155596" cy="365110"/>
        </a:xfrm>
        <a:custGeom>
          <a:avLst/>
          <a:gdLst/>
          <a:ahLst/>
          <a:cxnLst/>
          <a:rect l="0" t="0" r="0" b="0"/>
          <a:pathLst>
            <a:path>
              <a:moveTo>
                <a:pt x="0" y="0"/>
              </a:moveTo>
              <a:lnTo>
                <a:pt x="0" y="182555"/>
              </a:lnTo>
              <a:lnTo>
                <a:pt x="3155596" y="182555"/>
              </a:lnTo>
              <a:lnTo>
                <a:pt x="3155596" y="36511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227301-1212-F443-926D-0368B2B014F2}">
      <dsp:nvSpPr>
        <dsp:cNvPr id="0" name=""/>
        <dsp:cNvSpPr/>
      </dsp:nvSpPr>
      <dsp:spPr>
        <a:xfrm>
          <a:off x="4029074" y="2372525"/>
          <a:ext cx="1051865" cy="365110"/>
        </a:xfrm>
        <a:custGeom>
          <a:avLst/>
          <a:gdLst/>
          <a:ahLst/>
          <a:cxnLst/>
          <a:rect l="0" t="0" r="0" b="0"/>
          <a:pathLst>
            <a:path>
              <a:moveTo>
                <a:pt x="0" y="0"/>
              </a:moveTo>
              <a:lnTo>
                <a:pt x="0" y="182555"/>
              </a:lnTo>
              <a:lnTo>
                <a:pt x="1051865" y="182555"/>
              </a:lnTo>
              <a:lnTo>
                <a:pt x="1051865" y="36511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FD460C-D1D2-3346-AFCD-15E3FE9EFDDA}">
      <dsp:nvSpPr>
        <dsp:cNvPr id="0" name=""/>
        <dsp:cNvSpPr/>
      </dsp:nvSpPr>
      <dsp:spPr>
        <a:xfrm>
          <a:off x="2977209" y="2372525"/>
          <a:ext cx="1051865" cy="365110"/>
        </a:xfrm>
        <a:custGeom>
          <a:avLst/>
          <a:gdLst/>
          <a:ahLst/>
          <a:cxnLst/>
          <a:rect l="0" t="0" r="0" b="0"/>
          <a:pathLst>
            <a:path>
              <a:moveTo>
                <a:pt x="1051865" y="0"/>
              </a:moveTo>
              <a:lnTo>
                <a:pt x="1051865" y="182555"/>
              </a:lnTo>
              <a:lnTo>
                <a:pt x="0" y="182555"/>
              </a:lnTo>
              <a:lnTo>
                <a:pt x="0" y="36511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65FC2-7220-DC47-876B-662410CDFB0D}">
      <dsp:nvSpPr>
        <dsp:cNvPr id="0" name=""/>
        <dsp:cNvSpPr/>
      </dsp:nvSpPr>
      <dsp:spPr>
        <a:xfrm>
          <a:off x="873478" y="2372525"/>
          <a:ext cx="3155596" cy="365110"/>
        </a:xfrm>
        <a:custGeom>
          <a:avLst/>
          <a:gdLst/>
          <a:ahLst/>
          <a:cxnLst/>
          <a:rect l="0" t="0" r="0" b="0"/>
          <a:pathLst>
            <a:path>
              <a:moveTo>
                <a:pt x="3155596" y="0"/>
              </a:moveTo>
              <a:lnTo>
                <a:pt x="3155596" y="182555"/>
              </a:lnTo>
              <a:lnTo>
                <a:pt x="0" y="182555"/>
              </a:lnTo>
              <a:lnTo>
                <a:pt x="0" y="36511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6C61AA-699F-6F4F-AF35-E1FB4AD782E0}">
      <dsp:nvSpPr>
        <dsp:cNvPr id="0" name=""/>
        <dsp:cNvSpPr/>
      </dsp:nvSpPr>
      <dsp:spPr>
        <a:xfrm>
          <a:off x="3159764" y="1503215"/>
          <a:ext cx="1738620" cy="869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Compiler</a:t>
          </a:r>
        </a:p>
      </dsp:txBody>
      <dsp:txXfrm>
        <a:off x="3159764" y="1503215"/>
        <a:ext cx="1738620" cy="869310"/>
      </dsp:txXfrm>
    </dsp:sp>
    <dsp:sp modelId="{079FF084-146A-0F46-A212-383C446BC9DC}">
      <dsp:nvSpPr>
        <dsp:cNvPr id="0" name=""/>
        <dsp:cNvSpPr/>
      </dsp:nvSpPr>
      <dsp:spPr>
        <a:xfrm>
          <a:off x="4168" y="2737636"/>
          <a:ext cx="1738620" cy="86931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rearrange execution order</a:t>
          </a:r>
        </a:p>
      </dsp:txBody>
      <dsp:txXfrm>
        <a:off x="4168" y="2737636"/>
        <a:ext cx="1738620" cy="869310"/>
      </dsp:txXfrm>
    </dsp:sp>
    <dsp:sp modelId="{21D17EB5-AFC0-6B4F-92D4-3A93A624130B}">
      <dsp:nvSpPr>
        <dsp:cNvPr id="0" name=""/>
        <dsp:cNvSpPr/>
      </dsp:nvSpPr>
      <dsp:spPr>
        <a:xfrm>
          <a:off x="2107899" y="2737636"/>
          <a:ext cx="1738620" cy="86931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Eliminate unneeded computation</a:t>
          </a:r>
        </a:p>
      </dsp:txBody>
      <dsp:txXfrm>
        <a:off x="2107899" y="2737636"/>
        <a:ext cx="1738620" cy="869310"/>
      </dsp:txXfrm>
    </dsp:sp>
    <dsp:sp modelId="{85507B0C-6CED-5545-BBFA-BFCB11466DC1}">
      <dsp:nvSpPr>
        <dsp:cNvPr id="0" name=""/>
        <dsp:cNvSpPr/>
      </dsp:nvSpPr>
      <dsp:spPr>
        <a:xfrm>
          <a:off x="4211630" y="2737636"/>
          <a:ext cx="1738620" cy="86931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Replace slow operation with faster ones</a:t>
          </a:r>
        </a:p>
      </dsp:txBody>
      <dsp:txXfrm>
        <a:off x="4211630" y="2737636"/>
        <a:ext cx="1738620" cy="869310"/>
      </dsp:txXfrm>
    </dsp:sp>
    <dsp:sp modelId="{67311324-8DF5-7845-8782-C82526742830}">
      <dsp:nvSpPr>
        <dsp:cNvPr id="0" name=""/>
        <dsp:cNvSpPr/>
      </dsp:nvSpPr>
      <dsp:spPr>
        <a:xfrm>
          <a:off x="6315361" y="2737636"/>
          <a:ext cx="1738620" cy="86931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Change recursive computation into iteration</a:t>
          </a:r>
        </a:p>
      </dsp:txBody>
      <dsp:txXfrm>
        <a:off x="6315361" y="2737636"/>
        <a:ext cx="1738620" cy="86931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6T14:39:20.598"/>
    </inkml:context>
    <inkml:brush xml:id="br0">
      <inkml:brushProperty name="width" value="0.05" units="cm"/>
      <inkml:brushProperty name="height" value="0.05" units="cm"/>
    </inkml:brush>
  </inkml:definitions>
  <inkml:trace contextRef="#ctx0" brushRef="#br0">0 21 24575,'3'0'0,"2"-2"0,4-6 0,0-2-8191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80A5F-929E-4F94-94EE-976C5FC8CFF8}" type="datetimeFigureOut">
              <a:rPr lang="en-US" smtClean="0"/>
              <a:t>7/26/2023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17B5B1-782D-4BB9-91D9-BEABE7F16865}" type="slidenum">
              <a:rPr lang="en-US" smtClean="0"/>
              <a:t>‹#›</a:t>
            </a:fld>
            <a:endParaRPr lang="en-US"/>
          </a:p>
        </p:txBody>
      </p:sp>
    </p:spTree>
    <p:extLst>
      <p:ext uri="{BB962C8B-B14F-4D97-AF65-F5344CB8AC3E}">
        <p14:creationId xmlns:p14="http://schemas.microsoft.com/office/powerpoint/2010/main" val="3870645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45603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endParaRPr lang="en-US"/>
          </a:p>
        </p:txBody>
      </p:sp>
      <p:sp>
        <p:nvSpPr>
          <p:cNvPr id="19460"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B12C5-B8B1-41C6-B29F-6FC9FEB127A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844041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82484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59288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0F64717-A5A5-4C4E-9291-2F18B7410B06}"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5D073-F7CA-DEBA-7D76-4A982E5A57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3F1FC3-1CDB-2DE2-A977-6BB3CCDDBD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4B96CF-53AB-ED9D-EEC7-33A88E422E7A}"/>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5" name="Footer Placeholder 4">
            <a:extLst>
              <a:ext uri="{FF2B5EF4-FFF2-40B4-BE49-F238E27FC236}">
                <a16:creationId xmlns:a16="http://schemas.microsoft.com/office/drawing/2014/main" id="{3932DBD5-5102-EFA3-93FC-7F8B7A62F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5A783D-B1CE-BDF1-5586-8674775DA348}"/>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3125223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878D0-54BC-34BD-5A40-4538C4CEBA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6A90CF-E7F3-AE06-01DF-405A668CF6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66EC4-7603-FF8F-417C-698CF667CFDB}"/>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5" name="Footer Placeholder 4">
            <a:extLst>
              <a:ext uri="{FF2B5EF4-FFF2-40B4-BE49-F238E27FC236}">
                <a16:creationId xmlns:a16="http://schemas.microsoft.com/office/drawing/2014/main" id="{8DD42987-BA80-EDAF-53C3-B436B66AAE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7F55B-88BC-AFEB-7692-2ECAFC9B1326}"/>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2308410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62DBB-826A-4086-A27A-43771499B1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9066DC-5756-FE12-7845-7DFA69A9EA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917F6C-055C-68E5-5795-9E16BF66D5ED}"/>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5" name="Footer Placeholder 4">
            <a:extLst>
              <a:ext uri="{FF2B5EF4-FFF2-40B4-BE49-F238E27FC236}">
                <a16:creationId xmlns:a16="http://schemas.microsoft.com/office/drawing/2014/main" id="{5C7818D4-C6BC-5E1F-6E41-CE7248E30C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1A36C8-919B-53AA-651B-82FB2BEC40C4}"/>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3097383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90CF0-0493-1CCD-7BE4-A32599BAFE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475FF3-0FBC-59D4-0373-E95422D2B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A7A9B3-1EA5-3261-A80E-8C16BB872D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C5224B-B3B0-A8B5-93C8-F12C915D0818}"/>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6" name="Footer Placeholder 5">
            <a:extLst>
              <a:ext uri="{FF2B5EF4-FFF2-40B4-BE49-F238E27FC236}">
                <a16:creationId xmlns:a16="http://schemas.microsoft.com/office/drawing/2014/main" id="{7CFCC852-26B7-AE32-6D0F-382805BE2A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E94500-15C4-95C4-177F-032B61AA503F}"/>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7000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DBAA7-06F4-C7E7-F782-1E4A835632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D1D9C5-45F0-0D4F-239A-D5611296D1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80C80F-D73E-02FF-CA92-C698077D72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CE6AD-B99D-5BAE-4C0D-2A786F99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590E89-FF82-63F2-928F-56D90B1FB6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752B7F-542F-147F-DBAA-B3B8762DBB6C}"/>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8" name="Footer Placeholder 7">
            <a:extLst>
              <a:ext uri="{FF2B5EF4-FFF2-40B4-BE49-F238E27FC236}">
                <a16:creationId xmlns:a16="http://schemas.microsoft.com/office/drawing/2014/main" id="{9493BC4F-BA4B-39DD-4637-9104F9B411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7652D4-96F9-6C19-5DCB-7EE40B975852}"/>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94676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175B-799A-7DDD-B34C-435413B625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F8A86E-BADF-332C-060F-88B4DC69118D}"/>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4" name="Footer Placeholder 3">
            <a:extLst>
              <a:ext uri="{FF2B5EF4-FFF2-40B4-BE49-F238E27FC236}">
                <a16:creationId xmlns:a16="http://schemas.microsoft.com/office/drawing/2014/main" id="{D8DD8CFA-A15E-C8CE-A4DC-AD826FBB7C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0ECFBC-E75A-7D76-CE4E-EFC8FBA1F8A9}"/>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2082281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90A6DF-CC89-07F2-5F49-DA6EE62B9363}"/>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3" name="Footer Placeholder 2">
            <a:extLst>
              <a:ext uri="{FF2B5EF4-FFF2-40B4-BE49-F238E27FC236}">
                <a16:creationId xmlns:a16="http://schemas.microsoft.com/office/drawing/2014/main" id="{D8C572C2-FD40-FB28-DBB4-D3C5054E5A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EB34F1-4F89-DE83-A7C3-9FA9FE25EA97}"/>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1577987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6C7D-6563-01EB-7599-210CE39A7D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5D58A5-1C9C-9A4F-78C3-A0119971D1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CEBCBC-92BD-7DFE-DCA7-59F623F651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70EC78-7848-43CF-5AE9-AA5DD3283269}"/>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6" name="Footer Placeholder 5">
            <a:extLst>
              <a:ext uri="{FF2B5EF4-FFF2-40B4-BE49-F238E27FC236}">
                <a16:creationId xmlns:a16="http://schemas.microsoft.com/office/drawing/2014/main" id="{BFFEA033-A64F-DE63-FFF4-039AC2B0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0BC83B-A3DC-7D2E-1957-9D66FDB791BF}"/>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388695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A0715-D9FC-F6E8-D03D-26F2EB6D6E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C75122-BE94-841E-5CC9-D3AD6FFC55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2ACD6E-041F-562E-57B7-29E0AE9C27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BDA2AB-BD2A-79A4-7DFB-910E097AD27F}"/>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6" name="Footer Placeholder 5">
            <a:extLst>
              <a:ext uri="{FF2B5EF4-FFF2-40B4-BE49-F238E27FC236}">
                <a16:creationId xmlns:a16="http://schemas.microsoft.com/office/drawing/2014/main" id="{CCA0A728-7A29-B5BC-E53C-228EEE7FA8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C9F3C0-864F-EFE0-264B-19C47E906C60}"/>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98368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401E6-E041-8FE1-C3DD-0BFCD25C48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ADDBCA-3B3A-481F-73FA-A8ED94945A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3761A3-25F2-5FD7-C8FE-FB0D48E8F118}"/>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5" name="Footer Placeholder 4">
            <a:extLst>
              <a:ext uri="{FF2B5EF4-FFF2-40B4-BE49-F238E27FC236}">
                <a16:creationId xmlns:a16="http://schemas.microsoft.com/office/drawing/2014/main" id="{944A44ED-628C-6850-8362-04927609E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01E0DD-86E9-ACB4-7B6B-B96550FA29B5}"/>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1782838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56B82D-75D0-2D58-86A9-8956AA117A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17840B-B4DF-EA50-0416-CF9B4DBF07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97F85D-4F43-7011-A284-E65375478D36}"/>
              </a:ext>
            </a:extLst>
          </p:cNvPr>
          <p:cNvSpPr>
            <a:spLocks noGrp="1"/>
          </p:cNvSpPr>
          <p:nvPr>
            <p:ph type="dt" sz="half" idx="10"/>
          </p:nvPr>
        </p:nvSpPr>
        <p:spPr/>
        <p:txBody>
          <a:bodyPr/>
          <a:lstStyle/>
          <a:p>
            <a:fld id="{D3AAD926-5847-4734-B1C1-F0353C488FC8}" type="datetimeFigureOut">
              <a:rPr lang="en-US" smtClean="0"/>
              <a:t>7/26/2023</a:t>
            </a:fld>
            <a:endParaRPr lang="en-US"/>
          </a:p>
        </p:txBody>
      </p:sp>
      <p:sp>
        <p:nvSpPr>
          <p:cNvPr id="5" name="Footer Placeholder 4">
            <a:extLst>
              <a:ext uri="{FF2B5EF4-FFF2-40B4-BE49-F238E27FC236}">
                <a16:creationId xmlns:a16="http://schemas.microsoft.com/office/drawing/2014/main" id="{DE642280-05F2-4993-F53E-22431FDA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64739-E08B-45B3-94B7-5A0CE6628183}"/>
              </a:ext>
            </a:extLst>
          </p:cNvPr>
          <p:cNvSpPr>
            <a:spLocks noGrp="1"/>
          </p:cNvSpPr>
          <p:nvPr>
            <p:ph type="sldNum" sz="quarter" idx="12"/>
          </p:nvPr>
        </p:nvSpPr>
        <p:spPr/>
        <p:txBody>
          <a:bodyPr/>
          <a:lstStyle/>
          <a:p>
            <a:fld id="{30A0B225-F8E7-4757-9924-1AF70F861E94}" type="slidenum">
              <a:rPr lang="en-US" smtClean="0"/>
              <a:t>‹#›</a:t>
            </a:fld>
            <a:endParaRPr lang="en-US"/>
          </a:p>
        </p:txBody>
      </p:sp>
    </p:spTree>
    <p:extLst>
      <p:ext uri="{BB962C8B-B14F-4D97-AF65-F5344CB8AC3E}">
        <p14:creationId xmlns:p14="http://schemas.microsoft.com/office/powerpoint/2010/main" val="1064408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08013"/>
            <a:ext cx="103632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3886200"/>
            <a:ext cx="10236656"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962782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025" y="435678"/>
            <a:ext cx="10122791" cy="762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3496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79727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0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3065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7017" y="445070"/>
            <a:ext cx="10121900" cy="762000"/>
          </a:xfrm>
        </p:spPr>
        <p:txBody>
          <a:bodyPr/>
          <a:lstStyle/>
          <a:p>
            <a:r>
              <a:rPr lang="en-US"/>
              <a:t>Click to edit Master title style</a:t>
            </a:r>
          </a:p>
        </p:txBody>
      </p:sp>
    </p:spTree>
    <p:extLst>
      <p:ext uri="{BB962C8B-B14F-4D97-AF65-F5344CB8AC3E}">
        <p14:creationId xmlns:p14="http://schemas.microsoft.com/office/powerpoint/2010/main" val="560676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5342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42677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6683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1925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352" y="228601"/>
            <a:ext cx="2914649" cy="6105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29167" y="228601"/>
            <a:ext cx="8544984" cy="6105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9730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16651" y="1362076"/>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16651" y="3924301"/>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1150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Text Placeholder 2"/>
          <p:cNvSpPr>
            <a:spLocks noGrp="1"/>
          </p:cNvSpPr>
          <p:nvPr>
            <p:ph type="body"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96679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2A8C1-F0B8-E542-9DEA-D45517F226FB}"/>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416CD02-6734-DA45-A824-D20C01E59CD3}"/>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8D60312-EFA7-A142-90DA-39BA447CC4B4}"/>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5" name="Footer Placeholder 4">
            <a:extLst>
              <a:ext uri="{FF2B5EF4-FFF2-40B4-BE49-F238E27FC236}">
                <a16:creationId xmlns:a16="http://schemas.microsoft.com/office/drawing/2014/main" id="{7E7B46C3-AD99-DA45-A988-EAFB4FDAA8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1C818-44A7-2F41-8F97-D7CD1DBB6532}"/>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40440454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AFEF9-327E-1847-9B39-CA47CFF490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C3A372-B2D2-834A-B2A6-2F4BC2DD78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72802-F775-E74D-B191-35C0E969664E}"/>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5" name="Footer Placeholder 4">
            <a:extLst>
              <a:ext uri="{FF2B5EF4-FFF2-40B4-BE49-F238E27FC236}">
                <a16:creationId xmlns:a16="http://schemas.microsoft.com/office/drawing/2014/main" id="{301D5873-862A-A441-91DF-B94A56271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43F475-C28E-B741-A9C2-7F40DFFE4D6C}"/>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4029164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50FF-10A7-8249-8EFF-27381B5DE732}"/>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BA81B8C-0BBE-EA40-B31D-380D9639CD9F}"/>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B4A9D1-B337-A947-9B3D-99D632BF2705}"/>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5" name="Footer Placeholder 4">
            <a:extLst>
              <a:ext uri="{FF2B5EF4-FFF2-40B4-BE49-F238E27FC236}">
                <a16:creationId xmlns:a16="http://schemas.microsoft.com/office/drawing/2014/main" id="{61B3116E-18E4-5B46-AF64-B22AD40C5E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94739-E539-134D-8D67-7082D838B73C}"/>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2800717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E98AE-F0D3-B940-A11A-0B0459DA7E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39FC6-1C8E-8346-A23C-3A72971B584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975A48-3894-B745-8C8C-66FB99D26B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258CAF-8B1B-C040-B294-17B05C8DB732}"/>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6" name="Footer Placeholder 5">
            <a:extLst>
              <a:ext uri="{FF2B5EF4-FFF2-40B4-BE49-F238E27FC236}">
                <a16:creationId xmlns:a16="http://schemas.microsoft.com/office/drawing/2014/main" id="{9BE637D7-679F-6E49-B43A-D265CDDC1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4B1203-C0BD-8942-8EAE-F425F3D71F38}"/>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3900876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B6643-7DF5-BC41-8DBC-ADA0423B3291}"/>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BE6C15-5FA0-8847-B5D1-B38E36F7E700}"/>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8489096-962A-864A-9752-036A68752C9C}"/>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4651AD-A449-EB44-A96D-7AEF877A7A64}"/>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FE7D8499-1AEB-0145-B936-494F17F2CFAC}"/>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A9D388-FCC3-DA44-B15E-5B3F8165FA9B}"/>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8" name="Footer Placeholder 7">
            <a:extLst>
              <a:ext uri="{FF2B5EF4-FFF2-40B4-BE49-F238E27FC236}">
                <a16:creationId xmlns:a16="http://schemas.microsoft.com/office/drawing/2014/main" id="{D63C1562-598F-954A-92EE-5388E5C715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FDF693-3CB0-074D-8DD4-41352F995D14}"/>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39097018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EFA8E-4A52-094E-B027-D07E54AB62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DA319-C149-D74D-8932-C3657115B661}"/>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4" name="Footer Placeholder 3">
            <a:extLst>
              <a:ext uri="{FF2B5EF4-FFF2-40B4-BE49-F238E27FC236}">
                <a16:creationId xmlns:a16="http://schemas.microsoft.com/office/drawing/2014/main" id="{6EE309C2-D2C0-3C48-848C-C61525FA88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78CEAE-068D-534E-B6CD-C2E2A8756AD0}"/>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4372538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B10BB-EC59-1143-AA86-DBEC0E409343}"/>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3" name="Footer Placeholder 2">
            <a:extLst>
              <a:ext uri="{FF2B5EF4-FFF2-40B4-BE49-F238E27FC236}">
                <a16:creationId xmlns:a16="http://schemas.microsoft.com/office/drawing/2014/main" id="{CE8660F2-6AB0-414E-A834-1CEB5B8667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5335D0-911A-8F4E-A5EA-39797205F97F}"/>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2015134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AD93-14AD-7945-821C-466B173C171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1BE9BB6-E1DB-AD4D-B43F-5BDD3BCD875C}"/>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0FA0C7-7C1B-0549-A686-B1E771E276D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F6CD3D4-432B-4948-B165-9DED3125B9D2}"/>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6" name="Footer Placeholder 5">
            <a:extLst>
              <a:ext uri="{FF2B5EF4-FFF2-40B4-BE49-F238E27FC236}">
                <a16:creationId xmlns:a16="http://schemas.microsoft.com/office/drawing/2014/main" id="{0D49C7E0-D4B3-354E-B10B-CE6EAF5AC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838D0A-7077-FB4A-914A-1E01D131FFD2}"/>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1832597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3066-805D-6E45-B885-6CF8E85D7DE6}"/>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133483A-0600-5E4E-BA3B-708134DF4C24}"/>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57C131B-3B95-5943-9806-A864309C2C0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67E6BDE-1126-C545-B1C7-FE929E50CD93}"/>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6" name="Footer Placeholder 5">
            <a:extLst>
              <a:ext uri="{FF2B5EF4-FFF2-40B4-BE49-F238E27FC236}">
                <a16:creationId xmlns:a16="http://schemas.microsoft.com/office/drawing/2014/main" id="{B9C0D569-86D3-254B-B203-91B419C47E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65CC23-D129-6B41-97A7-0E1B804B9DE1}"/>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27956462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6E98-2579-6C48-A091-2716D941F4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7F4F4-4C09-5741-ABF7-E7664EF66C9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BF58B-3E76-3E40-AA62-FE13D8AB16AD}"/>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5" name="Footer Placeholder 4">
            <a:extLst>
              <a:ext uri="{FF2B5EF4-FFF2-40B4-BE49-F238E27FC236}">
                <a16:creationId xmlns:a16="http://schemas.microsoft.com/office/drawing/2014/main" id="{310F5994-1724-474E-8907-2257C852B7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C519A8-B6A4-A640-BC62-E809AE78DCBD}"/>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5905371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82F996-823D-1C4F-8FD4-B0E40A2FE2F3}"/>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6A3250-44FD-7D48-8AFE-B5C1AF78447D}"/>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A9507-2E1A-E746-9561-C549280C3318}"/>
              </a:ext>
            </a:extLst>
          </p:cNvPr>
          <p:cNvSpPr>
            <a:spLocks noGrp="1"/>
          </p:cNvSpPr>
          <p:nvPr>
            <p:ph type="dt" sz="half" idx="10"/>
          </p:nvPr>
        </p:nvSpPr>
        <p:spPr/>
        <p:txBody>
          <a:bodyPr/>
          <a:lstStyle/>
          <a:p>
            <a:fld id="{E46C7F0F-F799-A541-AB9B-F543FD03C104}" type="datetimeFigureOut">
              <a:rPr lang="en-US" smtClean="0"/>
              <a:t>7/26/2023</a:t>
            </a:fld>
            <a:endParaRPr lang="en-US"/>
          </a:p>
        </p:txBody>
      </p:sp>
      <p:sp>
        <p:nvSpPr>
          <p:cNvPr id="5" name="Footer Placeholder 4">
            <a:extLst>
              <a:ext uri="{FF2B5EF4-FFF2-40B4-BE49-F238E27FC236}">
                <a16:creationId xmlns:a16="http://schemas.microsoft.com/office/drawing/2014/main" id="{B53DABE8-9FFE-0744-B2A8-AC02310DEC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0B7BF4-E8C0-E848-B4E5-96A52F141EE1}"/>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637333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463092-0757-F458-948C-26E53F0CB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96484E-789C-5FB9-CE9B-ED9C3B59C2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F08675-22C5-843B-1280-DEFA685C03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AAD926-5847-4734-B1C1-F0353C488FC8}" type="datetimeFigureOut">
              <a:rPr lang="en-US" smtClean="0"/>
              <a:t>7/26/2023</a:t>
            </a:fld>
            <a:endParaRPr lang="en-US"/>
          </a:p>
        </p:txBody>
      </p:sp>
      <p:sp>
        <p:nvSpPr>
          <p:cNvPr id="5" name="Footer Placeholder 4">
            <a:extLst>
              <a:ext uri="{FF2B5EF4-FFF2-40B4-BE49-F238E27FC236}">
                <a16:creationId xmlns:a16="http://schemas.microsoft.com/office/drawing/2014/main" id="{37B57FFC-95C6-7845-6D03-DB8DFCEE75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E8008D-6D1E-82F9-F9D5-C6F102B278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0B225-F8E7-4757-9924-1AF70F861E94}" type="slidenum">
              <a:rPr lang="en-US" smtClean="0"/>
              <a:t>‹#›</a:t>
            </a:fld>
            <a:endParaRPr lang="en-US"/>
          </a:p>
        </p:txBody>
      </p:sp>
    </p:spTree>
    <p:extLst>
      <p:ext uri="{BB962C8B-B14F-4D97-AF65-F5344CB8AC3E}">
        <p14:creationId xmlns:p14="http://schemas.microsoft.com/office/powerpoint/2010/main" val="160301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98787" y="371182"/>
            <a:ext cx="101219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8195" name="Rectangle 3"/>
          <p:cNvSpPr>
            <a:spLocks noGrp="1" noChangeArrowheads="1"/>
          </p:cNvSpPr>
          <p:nvPr>
            <p:ph type="body" idx="1"/>
          </p:nvPr>
        </p:nvSpPr>
        <p:spPr bwMode="auto">
          <a:xfrm>
            <a:off x="529167" y="1362075"/>
            <a:ext cx="10528300"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2" name="Rectangle 8"/>
          <p:cNvSpPr>
            <a:spLocks noChangeArrowheads="1"/>
          </p:cNvSpPr>
          <p:nvPr/>
        </p:nvSpPr>
        <p:spPr bwMode="auto">
          <a:xfrm>
            <a:off x="0" y="0"/>
            <a:ext cx="12192000" cy="228600"/>
          </a:xfrm>
          <a:prstGeom prst="rect">
            <a:avLst/>
          </a:prstGeom>
          <a:solidFill>
            <a:srgbClr val="990000"/>
          </a:solidFill>
          <a:ln w="9525">
            <a:noFill/>
            <a:miter lim="800000"/>
            <a:headEnd/>
            <a:tailEnd/>
          </a:ln>
          <a:effectLst/>
        </p:spPr>
        <p:txBody>
          <a:bodyPr wrap="none" anchor="ctr"/>
          <a:lstStyle/>
          <a:p>
            <a:pPr algn="ctr">
              <a:defRPr/>
            </a:pPr>
            <a:endParaRPr lang="en-US" sz="1800" b="0">
              <a:latin typeface="Times New Roman" pitchFamily="18" charset="0"/>
            </a:endParaRPr>
          </a:p>
        </p:txBody>
      </p:sp>
      <p:sp>
        <p:nvSpPr>
          <p:cNvPr id="7" name="Text Box 5"/>
          <p:cNvSpPr txBox="1">
            <a:spLocks noChangeArrowheads="1"/>
          </p:cNvSpPr>
          <p:nvPr/>
        </p:nvSpPr>
        <p:spPr bwMode="auto">
          <a:xfrm>
            <a:off x="10530418" y="-26987"/>
            <a:ext cx="1746249" cy="277813"/>
          </a:xfrm>
          <a:prstGeom prst="rect">
            <a:avLst/>
          </a:prstGeom>
          <a:noFill/>
          <a:ln w="25400">
            <a:noFill/>
            <a:miter lim="800000"/>
            <a:headEnd/>
            <a:tailEnd/>
          </a:ln>
          <a:effectLst/>
        </p:spPr>
        <p:txBody>
          <a:bodyPr>
            <a:spAutoFit/>
          </a:bodyPr>
          <a:lstStyle/>
          <a:p>
            <a:pPr>
              <a:defRPr/>
            </a:pPr>
            <a:r>
              <a:rPr lang="en-US" sz="1200" dirty="0">
                <a:solidFill>
                  <a:schemeClr val="bg1"/>
                </a:solidFill>
                <a:latin typeface="Times New Roman" pitchFamily="18" charset="0"/>
              </a:rPr>
              <a:t>CS 3843</a:t>
            </a:r>
          </a:p>
        </p:txBody>
      </p:sp>
      <p:sp>
        <p:nvSpPr>
          <p:cNvPr id="10" name="TextBox 9"/>
          <p:cNvSpPr txBox="1"/>
          <p:nvPr userDrawn="1"/>
        </p:nvSpPr>
        <p:spPr>
          <a:xfrm>
            <a:off x="12046858" y="6724952"/>
            <a:ext cx="184731" cy="369332"/>
          </a:xfrm>
          <a:prstGeom prst="rect">
            <a:avLst/>
          </a:prstGeom>
          <a:noFill/>
        </p:spPr>
        <p:txBody>
          <a:bodyPr wrap="none" rtlCol="0">
            <a:spAutoFit/>
          </a:bodyPr>
          <a:lstStyle/>
          <a:p>
            <a:endParaRPr lang="en-US" sz="1800" dirty="0">
              <a:latin typeface="Calibri" pitchFamily="34" charset="0"/>
            </a:endParaRPr>
          </a:p>
        </p:txBody>
      </p:sp>
      <p:sp>
        <p:nvSpPr>
          <p:cNvPr id="11" name="Rectangle 10"/>
          <p:cNvSpPr/>
          <p:nvPr userDrawn="1"/>
        </p:nvSpPr>
        <p:spPr>
          <a:xfrm>
            <a:off x="11774458" y="6601842"/>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8" name="TextBox 7"/>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444914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20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90D77F-C1BA-C643-9264-865312305CE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340940-03D7-3048-A451-94218DED1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BDEF08-50D5-7648-84A3-AE6E81EB53A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46C7F0F-F799-A541-AB9B-F543FD03C104}" type="datetimeFigureOut">
              <a:rPr lang="en-US" smtClean="0"/>
              <a:t>7/26/2023</a:t>
            </a:fld>
            <a:endParaRPr lang="en-US"/>
          </a:p>
        </p:txBody>
      </p:sp>
      <p:sp>
        <p:nvSpPr>
          <p:cNvPr id="5" name="Footer Placeholder 4">
            <a:extLst>
              <a:ext uri="{FF2B5EF4-FFF2-40B4-BE49-F238E27FC236}">
                <a16:creationId xmlns:a16="http://schemas.microsoft.com/office/drawing/2014/main" id="{CAF290BB-D096-2847-B723-4068E07887E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C668C7-55A0-124D-A84D-9693FC43FAB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EE74BE-81D2-4D43-92CB-9CBD6628226A}" type="slidenum">
              <a:rPr lang="en-US" smtClean="0"/>
              <a:t>‹#›</a:t>
            </a:fld>
            <a:endParaRPr lang="en-US"/>
          </a:p>
        </p:txBody>
      </p:sp>
      <p:sp>
        <p:nvSpPr>
          <p:cNvPr id="7" name="TextBox 6">
            <a:extLst>
              <a:ext uri="{FF2B5EF4-FFF2-40B4-BE49-F238E27FC236}">
                <a16:creationId xmlns:a16="http://schemas.microsoft.com/office/drawing/2014/main" id="{54A23C63-0A31-7C44-B651-9B98C11D7D5A}"/>
              </a:ext>
            </a:extLst>
          </p:cNvPr>
          <p:cNvSpPr txBox="1"/>
          <p:nvPr userDrawn="1"/>
        </p:nvSpPr>
        <p:spPr>
          <a:xfrm>
            <a:off x="12046858" y="6724952"/>
            <a:ext cx="184731" cy="369332"/>
          </a:xfrm>
          <a:prstGeom prst="rect">
            <a:avLst/>
          </a:prstGeom>
          <a:noFill/>
        </p:spPr>
        <p:txBody>
          <a:bodyPr wrap="none" rtlCol="0">
            <a:spAutoFit/>
          </a:bodyPr>
          <a:lstStyle/>
          <a:p>
            <a:endParaRPr lang="en-US" sz="1800" dirty="0">
              <a:latin typeface="Calibri" pitchFamily="34" charset="0"/>
            </a:endParaRPr>
          </a:p>
        </p:txBody>
      </p:sp>
      <p:sp>
        <p:nvSpPr>
          <p:cNvPr id="8" name="Rectangle 7">
            <a:extLst>
              <a:ext uri="{FF2B5EF4-FFF2-40B4-BE49-F238E27FC236}">
                <a16:creationId xmlns:a16="http://schemas.microsoft.com/office/drawing/2014/main" id="{690B255F-973E-4B4B-8B67-2EA6AE6BC209}"/>
              </a:ext>
            </a:extLst>
          </p:cNvPr>
          <p:cNvSpPr/>
          <p:nvPr userDrawn="1"/>
        </p:nvSpPr>
        <p:spPr>
          <a:xfrm>
            <a:off x="11774458" y="6601842"/>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9" name="TextBox 8">
            <a:extLst>
              <a:ext uri="{FF2B5EF4-FFF2-40B4-BE49-F238E27FC236}">
                <a16:creationId xmlns:a16="http://schemas.microsoft.com/office/drawing/2014/main" id="{E2C0E64D-7BED-2042-AC76-7EC144757734}"/>
              </a:ext>
            </a:extLst>
          </p:cNvPr>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233499395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xml"/><Relationship Id="rId7" Type="http://schemas.openxmlformats.org/officeDocument/2006/relationships/customXml" Target="../ink/ink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28BCA-348D-3F9E-5A17-D47632B0DB5C}"/>
              </a:ext>
            </a:extLst>
          </p:cNvPr>
          <p:cNvSpPr>
            <a:spLocks noGrp="1"/>
          </p:cNvSpPr>
          <p:nvPr>
            <p:ph type="ctrTitle"/>
          </p:nvPr>
        </p:nvSpPr>
        <p:spPr/>
        <p:txBody>
          <a:bodyPr/>
          <a:lstStyle/>
          <a:p>
            <a:r>
              <a:rPr lang="en-US" dirty="0"/>
              <a:t>Lecture 01-Introduction</a:t>
            </a:r>
          </a:p>
        </p:txBody>
      </p:sp>
      <p:sp>
        <p:nvSpPr>
          <p:cNvPr id="3" name="Subtitle 2">
            <a:extLst>
              <a:ext uri="{FF2B5EF4-FFF2-40B4-BE49-F238E27FC236}">
                <a16:creationId xmlns:a16="http://schemas.microsoft.com/office/drawing/2014/main" id="{140D9E09-FC16-4969-870C-454010712E1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6063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FCB33-9ACD-A2E7-C4A9-1A7B20C3A0B7}"/>
              </a:ext>
            </a:extLst>
          </p:cNvPr>
          <p:cNvSpPr>
            <a:spLocks noGrp="1"/>
          </p:cNvSpPr>
          <p:nvPr>
            <p:ph type="title"/>
          </p:nvPr>
        </p:nvSpPr>
        <p:spPr/>
        <p:txBody>
          <a:bodyPr/>
          <a:lstStyle/>
          <a:p>
            <a:r>
              <a:rPr lang="en-US" dirty="0"/>
              <a:t>Topics</a:t>
            </a:r>
          </a:p>
        </p:txBody>
      </p:sp>
      <p:sp>
        <p:nvSpPr>
          <p:cNvPr id="3" name="Content Placeholder 2">
            <a:extLst>
              <a:ext uri="{FF2B5EF4-FFF2-40B4-BE49-F238E27FC236}">
                <a16:creationId xmlns:a16="http://schemas.microsoft.com/office/drawing/2014/main" id="{35DCDE08-9819-3173-6498-A08B749418C6}"/>
              </a:ext>
            </a:extLst>
          </p:cNvPr>
          <p:cNvSpPr>
            <a:spLocks noGrp="1"/>
          </p:cNvSpPr>
          <p:nvPr>
            <p:ph idx="1"/>
          </p:nvPr>
        </p:nvSpPr>
        <p:spPr/>
        <p:txBody>
          <a:bodyPr/>
          <a:lstStyle/>
          <a:p>
            <a:r>
              <a:rPr lang="en-US" dirty="0"/>
              <a:t>Why Assembly</a:t>
            </a:r>
          </a:p>
          <a:p>
            <a:r>
              <a:rPr lang="en-US" dirty="0"/>
              <a:t>History of X86-64</a:t>
            </a:r>
          </a:p>
          <a:p>
            <a:r>
              <a:rPr lang="en-US" dirty="0"/>
              <a:t>Role of Compiler</a:t>
            </a:r>
          </a:p>
          <a:p>
            <a:r>
              <a:rPr lang="en-US" dirty="0"/>
              <a:t>The lifecycle of the C Program</a:t>
            </a:r>
          </a:p>
        </p:txBody>
      </p:sp>
    </p:spTree>
    <p:extLst>
      <p:ext uri="{BB962C8B-B14F-4D97-AF65-F5344CB8AC3E}">
        <p14:creationId xmlns:p14="http://schemas.microsoft.com/office/powerpoint/2010/main" val="2837530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9C266-CB7B-B04F-8639-B8CD30241C19}"/>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0E8B8C60-234E-4949-A090-6BF9D5FBAD1B}"/>
              </a:ext>
            </a:extLst>
          </p:cNvPr>
          <p:cNvGraphicFramePr>
            <a:graphicFrameLocks noGrp="1"/>
          </p:cNvGraphicFramePr>
          <p:nvPr>
            <p:ph idx="1"/>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2E15D485-69BD-19AB-8807-D774C06AB355}"/>
                  </a:ext>
                </a:extLst>
              </p14:cNvPr>
              <p14:cNvContentPartPr/>
              <p14:nvPr/>
            </p14:nvContentPartPr>
            <p14:xfrm>
              <a:off x="10273659" y="1931193"/>
              <a:ext cx="9720" cy="7920"/>
            </p14:xfrm>
          </p:contentPart>
        </mc:Choice>
        <mc:Fallback xmlns="">
          <p:pic>
            <p:nvPicPr>
              <p:cNvPr id="3" name="Ink 2">
                <a:extLst>
                  <a:ext uri="{FF2B5EF4-FFF2-40B4-BE49-F238E27FC236}">
                    <a16:creationId xmlns:a16="http://schemas.microsoft.com/office/drawing/2014/main" id="{2E15D485-69BD-19AB-8807-D774C06AB355}"/>
                  </a:ext>
                </a:extLst>
              </p:cNvPr>
              <p:cNvPicPr/>
              <p:nvPr/>
            </p:nvPicPr>
            <p:blipFill>
              <a:blip r:embed="rId8"/>
              <a:stretch>
                <a:fillRect/>
              </a:stretch>
            </p:blipFill>
            <p:spPr>
              <a:xfrm>
                <a:off x="10264659" y="1921764"/>
                <a:ext cx="27360" cy="26400"/>
              </a:xfrm>
              <a:prstGeom prst="rect">
                <a:avLst/>
              </a:prstGeom>
            </p:spPr>
          </p:pic>
        </mc:Fallback>
      </mc:AlternateContent>
    </p:spTree>
    <p:extLst>
      <p:ext uri="{BB962C8B-B14F-4D97-AF65-F5344CB8AC3E}">
        <p14:creationId xmlns:p14="http://schemas.microsoft.com/office/powerpoint/2010/main" val="154743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B665-362A-D642-AE30-A4EAEF26AC61}"/>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30C7A97F-2EE6-1A42-8DDC-0503A3841191}"/>
              </a:ext>
            </a:extLst>
          </p:cNvPr>
          <p:cNvSpPr>
            <a:spLocks noGrp="1"/>
          </p:cNvSpPr>
          <p:nvPr>
            <p:ph idx="1"/>
          </p:nvPr>
        </p:nvSpPr>
        <p:spPr/>
        <p:txBody>
          <a:bodyPr/>
          <a:lstStyle/>
          <a:p>
            <a:r>
              <a:rPr lang="en-US" dirty="0"/>
              <a:t>Writing program in assembly language – in early days of computers</a:t>
            </a:r>
          </a:p>
          <a:p>
            <a:r>
              <a:rPr lang="en-US" dirty="0"/>
              <a:t>Productive and reliable – writing program in C/Java</a:t>
            </a:r>
          </a:p>
          <a:p>
            <a:r>
              <a:rPr lang="en-US" dirty="0"/>
              <a:t>Type checking provided by </a:t>
            </a:r>
            <a:r>
              <a:rPr lang="en-US" dirty="0">
                <a:solidFill>
                  <a:srgbClr val="C00000"/>
                </a:solidFill>
              </a:rPr>
              <a:t>compiler </a:t>
            </a:r>
            <a:r>
              <a:rPr lang="en-US" dirty="0"/>
              <a:t>– helps to detect error</a:t>
            </a:r>
          </a:p>
          <a:p>
            <a:r>
              <a:rPr lang="en-US" dirty="0">
                <a:solidFill>
                  <a:srgbClr val="C00000"/>
                </a:solidFill>
              </a:rPr>
              <a:t>Compiler </a:t>
            </a:r>
            <a:r>
              <a:rPr lang="en-US" dirty="0"/>
              <a:t>– ensures that we reference and manipulate data consistently</a:t>
            </a:r>
          </a:p>
        </p:txBody>
      </p:sp>
    </p:spTree>
    <p:extLst>
      <p:ext uri="{BB962C8B-B14F-4D97-AF65-F5344CB8AC3E}">
        <p14:creationId xmlns:p14="http://schemas.microsoft.com/office/powerpoint/2010/main" val="2067773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C229-6FBD-DC4B-9DCB-CCE6F76F928B}"/>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87DA8A59-AA6F-7B4F-BC77-6C69D1656E3B}"/>
              </a:ext>
            </a:extLst>
          </p:cNvPr>
          <p:cNvSpPr>
            <a:spLocks noGrp="1"/>
          </p:cNvSpPr>
          <p:nvPr>
            <p:ph idx="1"/>
          </p:nvPr>
        </p:nvSpPr>
        <p:spPr/>
        <p:txBody>
          <a:bodyPr/>
          <a:lstStyle/>
          <a:p>
            <a:r>
              <a:rPr lang="en-US" dirty="0"/>
              <a:t>Modern optimizing compilers – makes sure the code is as much efficient as the assembly language</a:t>
            </a:r>
          </a:p>
          <a:p>
            <a:r>
              <a:rPr lang="en-US" dirty="0"/>
              <a:t>High level language program – compiled and executed on several machines</a:t>
            </a:r>
          </a:p>
          <a:p>
            <a:r>
              <a:rPr lang="en-US" dirty="0"/>
              <a:t>Assembly language program – highly machine specific</a:t>
            </a:r>
          </a:p>
        </p:txBody>
      </p:sp>
    </p:spTree>
    <p:extLst>
      <p:ext uri="{BB962C8B-B14F-4D97-AF65-F5344CB8AC3E}">
        <p14:creationId xmlns:p14="http://schemas.microsoft.com/office/powerpoint/2010/main" val="4176444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0E4F7-A527-7341-9816-A0A1D0256E08}"/>
              </a:ext>
            </a:extLst>
          </p:cNvPr>
          <p:cNvSpPr>
            <a:spLocks noGrp="1"/>
          </p:cNvSpPr>
          <p:nvPr>
            <p:ph type="title"/>
          </p:nvPr>
        </p:nvSpPr>
        <p:spPr>
          <a:xfrm>
            <a:off x="3048000" y="365127"/>
            <a:ext cx="6991350" cy="625474"/>
          </a:xfrm>
        </p:spPr>
        <p:txBody>
          <a:bodyPr>
            <a:normAutofit fontScale="90000"/>
          </a:bodyPr>
          <a:lstStyle/>
          <a:p>
            <a:endParaRPr lang="en-US" dirty="0"/>
          </a:p>
        </p:txBody>
      </p:sp>
      <p:graphicFrame>
        <p:nvGraphicFramePr>
          <p:cNvPr id="4" name="Content Placeholder 3">
            <a:extLst>
              <a:ext uri="{FF2B5EF4-FFF2-40B4-BE49-F238E27FC236}">
                <a16:creationId xmlns:a16="http://schemas.microsoft.com/office/drawing/2014/main" id="{697621AB-5844-FF41-8257-86A892CD56BA}"/>
              </a:ext>
            </a:extLst>
          </p:cNvPr>
          <p:cNvGraphicFramePr>
            <a:graphicFrameLocks noGrp="1"/>
          </p:cNvGraphicFramePr>
          <p:nvPr>
            <p:ph idx="1"/>
          </p:nvPr>
        </p:nvGraphicFramePr>
        <p:xfrm>
          <a:off x="2057400" y="1371601"/>
          <a:ext cx="7981950" cy="4805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9297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ABE64-81F0-014A-A9BA-C47B83465A7C}"/>
              </a:ext>
            </a:extLst>
          </p:cNvPr>
          <p:cNvSpPr>
            <a:spLocks noGrp="1"/>
          </p:cNvSpPr>
          <p:nvPr>
            <p:ph type="title"/>
          </p:nvPr>
        </p:nvSpPr>
        <p:spPr>
          <a:xfrm>
            <a:off x="3200400" y="365127"/>
            <a:ext cx="6838950" cy="625474"/>
          </a:xfrm>
        </p:spPr>
        <p:txBody>
          <a:bodyPr>
            <a:normAutofit fontScale="90000"/>
          </a:bodyPr>
          <a:lstStyle/>
          <a:p>
            <a:endParaRPr lang="en-US" dirty="0"/>
          </a:p>
        </p:txBody>
      </p:sp>
      <p:graphicFrame>
        <p:nvGraphicFramePr>
          <p:cNvPr id="4" name="Content Placeholder 3">
            <a:extLst>
              <a:ext uri="{FF2B5EF4-FFF2-40B4-BE49-F238E27FC236}">
                <a16:creationId xmlns:a16="http://schemas.microsoft.com/office/drawing/2014/main" id="{C3956661-0F91-FB40-A3A3-3F3B67766405}"/>
              </a:ext>
            </a:extLst>
          </p:cNvPr>
          <p:cNvGraphicFramePr>
            <a:graphicFrameLocks noGrp="1"/>
          </p:cNvGraphicFramePr>
          <p:nvPr>
            <p:ph idx="1"/>
          </p:nvPr>
        </p:nvGraphicFramePr>
        <p:xfrm>
          <a:off x="2057400" y="838201"/>
          <a:ext cx="7981950" cy="5338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3804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2812-7961-1C4B-A3CE-F571EC62EC1D}"/>
              </a:ext>
            </a:extLst>
          </p:cNvPr>
          <p:cNvSpPr>
            <a:spLocks noGrp="1"/>
          </p:cNvSpPr>
          <p:nvPr>
            <p:ph type="title"/>
          </p:nvPr>
        </p:nvSpPr>
        <p:spPr>
          <a:xfrm>
            <a:off x="3657600" y="365127"/>
            <a:ext cx="6381750" cy="625474"/>
          </a:xfrm>
        </p:spPr>
        <p:txBody>
          <a:bodyPr>
            <a:normAutofit fontScale="90000"/>
          </a:bodyPr>
          <a:lstStyle/>
          <a:p>
            <a:endParaRPr lang="en-US" dirty="0"/>
          </a:p>
        </p:txBody>
      </p:sp>
      <p:graphicFrame>
        <p:nvGraphicFramePr>
          <p:cNvPr id="5" name="Content Placeholder 4">
            <a:extLst>
              <a:ext uri="{FF2B5EF4-FFF2-40B4-BE49-F238E27FC236}">
                <a16:creationId xmlns:a16="http://schemas.microsoft.com/office/drawing/2014/main" id="{1C533D4D-A6E6-5041-8E96-9D393D6E6AE8}"/>
              </a:ext>
            </a:extLst>
          </p:cNvPr>
          <p:cNvGraphicFramePr>
            <a:graphicFrameLocks noGrp="1"/>
          </p:cNvGraphicFramePr>
          <p:nvPr>
            <p:ph idx="1"/>
          </p:nvPr>
        </p:nvGraphicFramePr>
        <p:xfrm>
          <a:off x="2133600" y="990601"/>
          <a:ext cx="7905750" cy="5186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004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Graphic spid="5" grpId="2">
        <p:bldAsOne/>
      </p:bldGraphic>
      <p:bldGraphic spid="5" grpId="3">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FD26E-7AE7-7648-93BB-0255A705AEB0}"/>
              </a:ext>
            </a:extLst>
          </p:cNvPr>
          <p:cNvSpPr>
            <a:spLocks noGrp="1"/>
          </p:cNvSpPr>
          <p:nvPr>
            <p:ph type="title"/>
          </p:nvPr>
        </p:nvSpPr>
        <p:spPr>
          <a:xfrm>
            <a:off x="3581400" y="365127"/>
            <a:ext cx="6457950" cy="701674"/>
          </a:xfrm>
        </p:spPr>
        <p:txBody>
          <a:bodyPr/>
          <a:lstStyle/>
          <a:p>
            <a:endParaRPr lang="en-US" dirty="0"/>
          </a:p>
        </p:txBody>
      </p:sp>
      <p:graphicFrame>
        <p:nvGraphicFramePr>
          <p:cNvPr id="4" name="Content Placeholder 3">
            <a:extLst>
              <a:ext uri="{FF2B5EF4-FFF2-40B4-BE49-F238E27FC236}">
                <a16:creationId xmlns:a16="http://schemas.microsoft.com/office/drawing/2014/main" id="{D5FFA428-87EE-4E4E-89E5-A4E2C67148B7}"/>
              </a:ext>
            </a:extLst>
          </p:cNvPr>
          <p:cNvGraphicFramePr>
            <a:graphicFrameLocks noGrp="1"/>
          </p:cNvGraphicFramePr>
          <p:nvPr>
            <p:ph idx="1"/>
          </p:nvPr>
        </p:nvGraphicFramePr>
        <p:xfrm>
          <a:off x="1981200" y="1066801"/>
          <a:ext cx="8058150" cy="5110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373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7ABB6-15FC-6347-9575-573B3908BDBF}"/>
              </a:ext>
            </a:extLst>
          </p:cNvPr>
          <p:cNvSpPr>
            <a:spLocks noGrp="1"/>
          </p:cNvSpPr>
          <p:nvPr>
            <p:ph type="title"/>
          </p:nvPr>
        </p:nvSpPr>
        <p:spPr>
          <a:xfrm>
            <a:off x="3505200" y="365127"/>
            <a:ext cx="6534150" cy="54927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7D77D32-FCA1-D14F-99E4-F4CE442F9B9F}"/>
              </a:ext>
            </a:extLst>
          </p:cNvPr>
          <p:cNvSpPr>
            <a:spLocks noGrp="1"/>
          </p:cNvSpPr>
          <p:nvPr>
            <p:ph idx="1"/>
          </p:nvPr>
        </p:nvSpPr>
        <p:spPr>
          <a:xfrm>
            <a:off x="2057400" y="1371601"/>
            <a:ext cx="7981950" cy="4805363"/>
          </a:xfrm>
        </p:spPr>
        <p:txBody>
          <a:bodyPr>
            <a:normAutofit fontScale="92500" lnSpcReduction="10000"/>
          </a:bodyPr>
          <a:lstStyle/>
          <a:p>
            <a:r>
              <a:rPr lang="en-US" dirty="0"/>
              <a:t>Our choice of machine language – </a:t>
            </a:r>
            <a:r>
              <a:rPr lang="en-US" dirty="0">
                <a:solidFill>
                  <a:srgbClr val="C00000"/>
                </a:solidFill>
              </a:rPr>
              <a:t>x86-64</a:t>
            </a:r>
          </a:p>
          <a:p>
            <a:r>
              <a:rPr lang="en-US" dirty="0"/>
              <a:t> This is the  machine language for most of the processors found in today’s laptop and desktop machines, as well as those that power very large data centers and supercomputers.</a:t>
            </a:r>
          </a:p>
          <a:p>
            <a:r>
              <a:rPr lang="en-US" dirty="0"/>
              <a:t>CISC ISA</a:t>
            </a:r>
          </a:p>
          <a:p>
            <a:r>
              <a:rPr lang="en-US" dirty="0"/>
              <a:t>If you are not worried about power and heat, CISC is Ok.</a:t>
            </a:r>
          </a:p>
          <a:p>
            <a:r>
              <a:rPr lang="en-US" dirty="0"/>
              <a:t>IA32, the 32-bit predecessor to x86-64, was introduced by Intel in 1985.</a:t>
            </a:r>
          </a:p>
          <a:p>
            <a:r>
              <a:rPr lang="en-US" dirty="0"/>
              <a:t>x86 microprocessor can also execute IA32 programs in a </a:t>
            </a:r>
            <a:r>
              <a:rPr lang="en-US" dirty="0">
                <a:solidFill>
                  <a:srgbClr val="C00000"/>
                </a:solidFill>
              </a:rPr>
              <a:t>backward compatibility </a:t>
            </a:r>
            <a:r>
              <a:rPr lang="en-US" dirty="0"/>
              <a:t>mode. As a result, many application programs are still based on IA32.</a:t>
            </a:r>
          </a:p>
          <a:p>
            <a:endParaRPr lang="en-US" dirty="0"/>
          </a:p>
          <a:p>
            <a:endParaRPr lang="en-US" dirty="0"/>
          </a:p>
        </p:txBody>
      </p:sp>
    </p:spTree>
    <p:extLst>
      <p:ext uri="{BB962C8B-B14F-4D97-AF65-F5344CB8AC3E}">
        <p14:creationId xmlns:p14="http://schemas.microsoft.com/office/powerpoint/2010/main" val="3332954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noFill/>
          <a:ln/>
          <a:effectLst/>
        </p:spPr>
        <p:txBody>
          <a:bodyPr/>
          <a:lstStyle/>
          <a:p>
            <a:r>
              <a:rPr lang="en-US" dirty="0"/>
              <a:t>Intel x86 Processors</a:t>
            </a:r>
          </a:p>
        </p:txBody>
      </p:sp>
      <p:sp>
        <p:nvSpPr>
          <p:cNvPr id="142339" name="Rectangle 3"/>
          <p:cNvSpPr>
            <a:spLocks noGrp="1" noChangeArrowheads="1"/>
          </p:cNvSpPr>
          <p:nvPr>
            <p:ph type="body" idx="1"/>
          </p:nvPr>
        </p:nvSpPr>
        <p:spPr>
          <a:xfrm>
            <a:off x="1905001" y="1362075"/>
            <a:ext cx="7896225" cy="4972050"/>
          </a:xfrm>
          <a:noFill/>
          <a:ln/>
        </p:spPr>
        <p:txBody>
          <a:bodyPr vert="horz" wrap="square" lIns="90487" tIns="44450" rIns="90487" bIns="44450" numCol="1" anchor="t" anchorCtr="0" compatLnSpc="1">
            <a:prstTxWarp prst="textNoShape">
              <a:avLst/>
            </a:prstTxWarp>
          </a:bodyPr>
          <a:lstStyle/>
          <a:p>
            <a:r>
              <a:rPr lang="en-US" dirty="0"/>
              <a:t>Dominate laptop/desktop/server market</a:t>
            </a:r>
          </a:p>
          <a:p>
            <a:endParaRPr lang="en-US" dirty="0"/>
          </a:p>
          <a:p>
            <a:r>
              <a:rPr lang="en-US" dirty="0"/>
              <a:t>Evolutionary design</a:t>
            </a:r>
          </a:p>
          <a:p>
            <a:pPr lvl="1"/>
            <a:r>
              <a:rPr lang="en-US" dirty="0"/>
              <a:t>Backwards compatible up until 8086, introduced in 1978</a:t>
            </a:r>
          </a:p>
          <a:p>
            <a:pPr lvl="1"/>
            <a:r>
              <a:rPr lang="en-US" dirty="0"/>
              <a:t>Added more features as time goes on</a:t>
            </a:r>
          </a:p>
          <a:p>
            <a:endParaRPr lang="en-US" dirty="0"/>
          </a:p>
          <a:p>
            <a:r>
              <a:rPr lang="en-US" dirty="0"/>
              <a:t>Complex instruction set computer (CISC)</a:t>
            </a:r>
          </a:p>
          <a:p>
            <a:pPr lvl="1"/>
            <a:r>
              <a:rPr lang="en-US" dirty="0"/>
              <a:t>Many different instructions with many different formats</a:t>
            </a:r>
          </a:p>
          <a:p>
            <a:pPr lvl="2"/>
            <a:r>
              <a:rPr lang="en-US" dirty="0"/>
              <a:t>But, only small subset encountered with Linux programs</a:t>
            </a:r>
          </a:p>
          <a:p>
            <a:pPr lvl="1"/>
            <a:r>
              <a:rPr lang="en-US" dirty="0"/>
              <a:t>Hard to match performance of Reduced Instruction Set Computers (RISC)</a:t>
            </a:r>
          </a:p>
          <a:p>
            <a:pPr lvl="1"/>
            <a:r>
              <a:rPr lang="en-US" dirty="0"/>
              <a:t>But, Intel has done just that!</a:t>
            </a:r>
          </a:p>
          <a:p>
            <a:pPr lvl="2"/>
            <a:r>
              <a:rPr lang="en-US" dirty="0"/>
              <a:t>In terms of speed.  Less so for low power.</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981200" y="569912"/>
            <a:ext cx="8229600" cy="573088"/>
          </a:xfrm>
        </p:spPr>
        <p:txBody>
          <a:bodyPr/>
          <a:lstStyle/>
          <a:p>
            <a:r>
              <a:rPr lang="en-US" dirty="0"/>
              <a:t>Intel x86 Evolution: Milestones</a:t>
            </a:r>
          </a:p>
        </p:txBody>
      </p:sp>
      <p:sp>
        <p:nvSpPr>
          <p:cNvPr id="143363" name="Rectangle 3"/>
          <p:cNvSpPr>
            <a:spLocks noGrp="1" noChangeArrowheads="1"/>
          </p:cNvSpPr>
          <p:nvPr>
            <p:ph type="body" idx="1"/>
          </p:nvPr>
        </p:nvSpPr>
        <p:spPr>
          <a:xfrm>
            <a:off x="1905000" y="1447800"/>
            <a:ext cx="7924800" cy="5105400"/>
          </a:xfrm>
        </p:spPr>
        <p:txBody>
          <a:bodyPr/>
          <a:lstStyle/>
          <a:p>
            <a:pPr marL="223838" indent="-223838" defTabSz="895350">
              <a:buNone/>
              <a:tabLst>
                <a:tab pos="2055813" algn="l"/>
                <a:tab pos="3884613" algn="l"/>
                <a:tab pos="5946775" algn="l"/>
              </a:tabLst>
            </a:pPr>
            <a:r>
              <a:rPr lang="en-US" i="1" dirty="0">
                <a:solidFill>
                  <a:srgbClr val="C00000"/>
                </a:solidFill>
              </a:rPr>
              <a:t>	Name	Date	Transistors	MHz</a:t>
            </a:r>
          </a:p>
          <a:p>
            <a:pPr marL="223838" indent="-223838" defTabSz="895350">
              <a:tabLst>
                <a:tab pos="2055813" algn="l"/>
                <a:tab pos="3884613" algn="l"/>
                <a:tab pos="5946775" algn="l"/>
              </a:tabLst>
            </a:pPr>
            <a:r>
              <a:rPr lang="en-US" dirty="0"/>
              <a:t>8086	1978	29K	5-10</a:t>
            </a:r>
          </a:p>
          <a:p>
            <a:pPr marL="560388" lvl="1" indent="-222250" defTabSz="895350">
              <a:tabLst>
                <a:tab pos="2055813" algn="l"/>
                <a:tab pos="3884613" algn="l"/>
                <a:tab pos="5946775" algn="l"/>
              </a:tabLst>
            </a:pPr>
            <a:r>
              <a:rPr lang="en-US" dirty="0"/>
              <a:t>First 16-bit Intel processor.  Basis for IBM PC &amp; DOS</a:t>
            </a:r>
          </a:p>
          <a:p>
            <a:pPr marL="560388" lvl="1" indent="-222250" defTabSz="895350">
              <a:tabLst>
                <a:tab pos="2055813" algn="l"/>
                <a:tab pos="3884613" algn="l"/>
                <a:tab pos="5946775" algn="l"/>
              </a:tabLst>
            </a:pPr>
            <a:r>
              <a:rPr lang="en-US" dirty="0"/>
              <a:t>1MB address space</a:t>
            </a:r>
          </a:p>
          <a:p>
            <a:pPr marL="223838" indent="-223838" defTabSz="895350">
              <a:tabLst>
                <a:tab pos="2055813" algn="l"/>
                <a:tab pos="3884613" algn="l"/>
                <a:tab pos="5946775" algn="l"/>
              </a:tabLst>
            </a:pPr>
            <a:r>
              <a:rPr lang="en-US" dirty="0"/>
              <a:t>386	1985	275K	16-33	</a:t>
            </a:r>
          </a:p>
          <a:p>
            <a:pPr marL="560388" lvl="1" indent="-222250" defTabSz="895350">
              <a:tabLst>
                <a:tab pos="2055813" algn="l"/>
                <a:tab pos="3884613" algn="l"/>
                <a:tab pos="5946775" algn="l"/>
              </a:tabLst>
            </a:pPr>
            <a:r>
              <a:rPr lang="en-US" dirty="0"/>
              <a:t>First 32 bit Intel processor , referred to as IA32</a:t>
            </a:r>
          </a:p>
          <a:p>
            <a:pPr marL="560388" lvl="1" indent="-222250" defTabSz="895350">
              <a:tabLst>
                <a:tab pos="2055813" algn="l"/>
                <a:tab pos="3884613" algn="l"/>
                <a:tab pos="5946775" algn="l"/>
              </a:tabLst>
            </a:pPr>
            <a:r>
              <a:rPr lang="en-US" dirty="0"/>
              <a:t>Added “flat addressing”, capable of running Unix</a:t>
            </a:r>
          </a:p>
          <a:p>
            <a:pPr marL="160338" indent="-222250" defTabSz="895350">
              <a:tabLst>
                <a:tab pos="2055813" algn="l"/>
                <a:tab pos="3884613" algn="l"/>
                <a:tab pos="5946775" algn="l"/>
              </a:tabLst>
            </a:pPr>
            <a:r>
              <a:rPr lang="en-US" dirty="0"/>
              <a:t>Pentium 4E	2004	125M	2800-3800</a:t>
            </a:r>
          </a:p>
          <a:p>
            <a:pPr marL="560388" lvl="1" indent="-222250" defTabSz="895350">
              <a:tabLst>
                <a:tab pos="2055813" algn="l"/>
                <a:tab pos="3884613" algn="l"/>
                <a:tab pos="5946775" algn="l"/>
              </a:tabLst>
            </a:pPr>
            <a:r>
              <a:rPr lang="en-US" dirty="0"/>
              <a:t>First 64-bit Intel x86 processor, referred to as x86-64</a:t>
            </a:r>
          </a:p>
          <a:p>
            <a:pPr marL="160338" indent="-222250" defTabSz="895350">
              <a:tabLst>
                <a:tab pos="2055813" algn="l"/>
                <a:tab pos="3884613" algn="l"/>
                <a:tab pos="5946775" algn="l"/>
              </a:tabLst>
            </a:pPr>
            <a:r>
              <a:rPr lang="en-US" dirty="0"/>
              <a:t>Core 2	2006	291M	1060-3333</a:t>
            </a:r>
          </a:p>
          <a:p>
            <a:pPr marL="560388" lvl="1" indent="-222250" defTabSz="895350">
              <a:tabLst>
                <a:tab pos="2055813" algn="l"/>
                <a:tab pos="3884613" algn="l"/>
                <a:tab pos="5946775" algn="l"/>
              </a:tabLst>
            </a:pPr>
            <a:r>
              <a:rPr lang="en-US" dirty="0"/>
              <a:t>First multi-core Intel processor</a:t>
            </a:r>
          </a:p>
          <a:p>
            <a:pPr marL="160338" indent="-222250" defTabSz="895350">
              <a:tabLst>
                <a:tab pos="2055813" algn="l"/>
                <a:tab pos="3884613" algn="l"/>
                <a:tab pos="5946775" algn="l"/>
              </a:tabLst>
            </a:pPr>
            <a:r>
              <a:rPr lang="en-US" dirty="0"/>
              <a:t>Core i7	2008	731M	1600-4400</a:t>
            </a:r>
          </a:p>
          <a:p>
            <a:pPr marL="560388" lvl="1" indent="-222250" defTabSz="895350">
              <a:tabLst>
                <a:tab pos="2055813" algn="l"/>
                <a:tab pos="3884613" algn="l"/>
                <a:tab pos="5946775" algn="l"/>
              </a:tabLst>
            </a:pPr>
            <a:r>
              <a:rPr lang="en-US" dirty="0"/>
              <a:t>Four cores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26"/>
          <p:cNvSpPr>
            <a:spLocks noGrp="1" noChangeArrowheads="1"/>
          </p:cNvSpPr>
          <p:nvPr>
            <p:ph type="title"/>
          </p:nvPr>
        </p:nvSpPr>
        <p:spPr>
          <a:xfrm>
            <a:off x="1981200" y="304800"/>
            <a:ext cx="8229600" cy="573088"/>
          </a:xfrm>
        </p:spPr>
        <p:txBody>
          <a:bodyPr/>
          <a:lstStyle/>
          <a:p>
            <a:r>
              <a:rPr lang="en-US" dirty="0"/>
              <a:t>Intel x86 Processors, cont.</a:t>
            </a:r>
          </a:p>
        </p:txBody>
      </p:sp>
      <p:sp>
        <p:nvSpPr>
          <p:cNvPr id="144387" name="Rectangle 1027"/>
          <p:cNvSpPr>
            <a:spLocks noGrp="1" noChangeArrowheads="1"/>
          </p:cNvSpPr>
          <p:nvPr>
            <p:ph type="body" idx="1"/>
          </p:nvPr>
        </p:nvSpPr>
        <p:spPr>
          <a:xfrm>
            <a:off x="1828801" y="998757"/>
            <a:ext cx="7896225" cy="4972050"/>
          </a:xfrm>
        </p:spPr>
        <p:txBody>
          <a:bodyPr/>
          <a:lstStyle/>
          <a:p>
            <a:pPr marL="223838" indent="-223838" defTabSz="895350">
              <a:tabLst>
                <a:tab pos="2349500" algn="l"/>
              </a:tabLst>
            </a:pPr>
            <a:r>
              <a:rPr lang="en-US" dirty="0"/>
              <a:t>Machine Evolution</a:t>
            </a:r>
          </a:p>
          <a:p>
            <a:pPr marL="560388" lvl="1" indent="-222250" defTabSz="895350">
              <a:tabLst>
                <a:tab pos="2349500" algn="l"/>
              </a:tabLst>
            </a:pPr>
            <a:r>
              <a:rPr lang="en-US" dirty="0"/>
              <a:t>386	1985	0.3M	</a:t>
            </a:r>
          </a:p>
          <a:p>
            <a:pPr marL="560388" lvl="1" indent="-222250" defTabSz="895350">
              <a:tabLst>
                <a:tab pos="2349500" algn="l"/>
              </a:tabLst>
            </a:pPr>
            <a:r>
              <a:rPr lang="en-US" dirty="0"/>
              <a:t>Pentium	1993	3.1M</a:t>
            </a:r>
          </a:p>
          <a:p>
            <a:pPr marL="560388" lvl="1" indent="-222250" defTabSz="895350">
              <a:tabLst>
                <a:tab pos="2349500" algn="l"/>
              </a:tabLst>
            </a:pPr>
            <a:r>
              <a:rPr lang="en-US" dirty="0"/>
              <a:t>Pentium/MMX	1997	4.5M</a:t>
            </a:r>
          </a:p>
          <a:p>
            <a:pPr marL="560388" lvl="1" indent="-222250" defTabSz="895350">
              <a:tabLst>
                <a:tab pos="2349500" algn="l"/>
              </a:tabLst>
            </a:pPr>
            <a:r>
              <a:rPr lang="en-US" dirty="0" err="1"/>
              <a:t>PentiumPro</a:t>
            </a:r>
            <a:r>
              <a:rPr lang="en-US" dirty="0"/>
              <a:t>	1995	6.5M</a:t>
            </a:r>
          </a:p>
          <a:p>
            <a:pPr marL="560388" lvl="1" indent="-222250" defTabSz="895350">
              <a:tabLst>
                <a:tab pos="2349500" algn="l"/>
              </a:tabLst>
            </a:pPr>
            <a:r>
              <a:rPr lang="en-US" dirty="0"/>
              <a:t>Pentium III	1999	8.2M</a:t>
            </a:r>
          </a:p>
          <a:p>
            <a:pPr marL="560388" lvl="1" indent="-222250" defTabSz="895350">
              <a:tabLst>
                <a:tab pos="2349500" algn="l"/>
              </a:tabLst>
            </a:pPr>
            <a:r>
              <a:rPr lang="en-US" dirty="0"/>
              <a:t>Pentium 4	2000	42M</a:t>
            </a:r>
          </a:p>
          <a:p>
            <a:pPr marL="560388" lvl="1" indent="-222250" defTabSz="895350">
              <a:tabLst>
                <a:tab pos="2349500" algn="l"/>
              </a:tabLst>
            </a:pPr>
            <a:r>
              <a:rPr lang="en-US" dirty="0"/>
              <a:t>Core 2 Duo	2006	291M</a:t>
            </a:r>
          </a:p>
          <a:p>
            <a:pPr marL="560388" lvl="1" indent="-222250" defTabSz="895350">
              <a:tabLst>
                <a:tab pos="2349500" algn="l"/>
              </a:tabLst>
            </a:pPr>
            <a:r>
              <a:rPr lang="en-US" dirty="0"/>
              <a:t>Core i7	2008	731M</a:t>
            </a:r>
          </a:p>
          <a:p>
            <a:pPr marL="223838" indent="-223838" defTabSz="895350">
              <a:tabLst>
                <a:tab pos="2349500" algn="l"/>
              </a:tabLst>
            </a:pPr>
            <a:endParaRPr lang="en-US" sz="1600" dirty="0"/>
          </a:p>
          <a:p>
            <a:pPr marL="223838" indent="-223838" defTabSz="895350">
              <a:tabLst>
                <a:tab pos="2349500" algn="l"/>
              </a:tabLst>
            </a:pPr>
            <a:r>
              <a:rPr lang="en-US" dirty="0"/>
              <a:t>Added Features</a:t>
            </a:r>
          </a:p>
          <a:p>
            <a:pPr marL="560388" lvl="1" indent="-222250" defTabSz="895350">
              <a:tabLst>
                <a:tab pos="2349500" algn="l"/>
              </a:tabLst>
            </a:pPr>
            <a:r>
              <a:rPr lang="en-US" dirty="0"/>
              <a:t>Instructions to support multimedia operations</a:t>
            </a:r>
          </a:p>
          <a:p>
            <a:pPr marL="560388" lvl="1" indent="-222250" defTabSz="895350">
              <a:tabLst>
                <a:tab pos="2349500" algn="l"/>
              </a:tabLst>
            </a:pPr>
            <a:r>
              <a:rPr lang="en-US" dirty="0"/>
              <a:t>Instructions to enable more efficient conditional operations</a:t>
            </a:r>
          </a:p>
          <a:p>
            <a:pPr marL="560388" lvl="1" indent="-222250" defTabSz="895350">
              <a:tabLst>
                <a:tab pos="2349500" algn="l"/>
              </a:tabLst>
            </a:pPr>
            <a:r>
              <a:rPr lang="en-US" dirty="0"/>
              <a:t>Transition from 32 bits to 64 bits</a:t>
            </a:r>
          </a:p>
          <a:p>
            <a:pPr marL="560388" lvl="1" indent="-222250" defTabSz="895350">
              <a:tabLst>
                <a:tab pos="2349500" algn="l"/>
              </a:tabLst>
            </a:pPr>
            <a:r>
              <a:rPr lang="en-US" dirty="0"/>
              <a:t>More cores</a:t>
            </a:r>
          </a:p>
        </p:txBody>
      </p:sp>
      <p:pic>
        <p:nvPicPr>
          <p:cNvPr id="1027" name="Picture 3"/>
          <p:cNvPicPr>
            <a:picLocks noChangeAspect="1" noChangeArrowheads="1"/>
          </p:cNvPicPr>
          <p:nvPr/>
        </p:nvPicPr>
        <p:blipFill>
          <a:blip r:embed="rId3"/>
          <a:srcRect/>
          <a:stretch>
            <a:fillRect/>
          </a:stretch>
        </p:blipFill>
        <p:spPr bwMode="auto">
          <a:xfrm>
            <a:off x="6285185" y="1305906"/>
            <a:ext cx="4248150" cy="295275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26"/>
          <p:cNvSpPr>
            <a:spLocks noGrp="1" noChangeArrowheads="1"/>
          </p:cNvSpPr>
          <p:nvPr>
            <p:ph type="title"/>
          </p:nvPr>
        </p:nvSpPr>
        <p:spPr>
          <a:xfrm>
            <a:off x="1981200" y="304800"/>
            <a:ext cx="8229600" cy="573088"/>
          </a:xfrm>
        </p:spPr>
        <p:txBody>
          <a:bodyPr/>
          <a:lstStyle/>
          <a:p>
            <a:r>
              <a:rPr lang="en-US" dirty="0"/>
              <a:t>Intel x86 Processors, cont.</a:t>
            </a:r>
          </a:p>
        </p:txBody>
      </p:sp>
      <p:sp>
        <p:nvSpPr>
          <p:cNvPr id="144387" name="Rectangle 1027"/>
          <p:cNvSpPr>
            <a:spLocks noGrp="1" noChangeArrowheads="1"/>
          </p:cNvSpPr>
          <p:nvPr>
            <p:ph type="body" idx="1"/>
          </p:nvPr>
        </p:nvSpPr>
        <p:spPr>
          <a:xfrm>
            <a:off x="1828801" y="877888"/>
            <a:ext cx="7896225" cy="4972050"/>
          </a:xfrm>
        </p:spPr>
        <p:txBody>
          <a:bodyPr/>
          <a:lstStyle/>
          <a:p>
            <a:pPr marL="223838" indent="-223838" defTabSz="895350">
              <a:tabLst>
                <a:tab pos="2349500" algn="l"/>
              </a:tabLst>
            </a:pPr>
            <a:r>
              <a:rPr lang="en-US" dirty="0"/>
              <a:t>Past Generations</a:t>
            </a:r>
          </a:p>
          <a:p>
            <a:pPr marL="623888" lvl="1" indent="-223838" defTabSz="895350">
              <a:tabLst>
                <a:tab pos="2349500" algn="l"/>
              </a:tabLst>
            </a:pPr>
            <a:r>
              <a:rPr lang="en-US" dirty="0"/>
              <a:t>1</a:t>
            </a:r>
            <a:r>
              <a:rPr lang="en-US" baseline="30000" dirty="0"/>
              <a:t>st</a:t>
            </a:r>
            <a:r>
              <a:rPr lang="en-US" dirty="0"/>
              <a:t> Pentium Pro	1995	600 nm</a:t>
            </a:r>
          </a:p>
          <a:p>
            <a:pPr marL="623888" lvl="1" indent="-223838" defTabSz="895350">
              <a:tabLst>
                <a:tab pos="2349500" algn="l"/>
              </a:tabLst>
            </a:pPr>
            <a:r>
              <a:rPr lang="en-US" dirty="0"/>
              <a:t>1</a:t>
            </a:r>
            <a:r>
              <a:rPr lang="en-US" baseline="30000" dirty="0"/>
              <a:t>st</a:t>
            </a:r>
            <a:r>
              <a:rPr lang="en-US" dirty="0"/>
              <a:t> Pentium III	1999	250 nm</a:t>
            </a:r>
          </a:p>
          <a:p>
            <a:pPr marL="623888" lvl="1" indent="-223838" defTabSz="895350">
              <a:tabLst>
                <a:tab pos="2349500" algn="l"/>
              </a:tabLst>
            </a:pPr>
            <a:r>
              <a:rPr lang="en-US" dirty="0"/>
              <a:t>1</a:t>
            </a:r>
            <a:r>
              <a:rPr lang="en-US" baseline="30000" dirty="0"/>
              <a:t>st</a:t>
            </a:r>
            <a:r>
              <a:rPr lang="en-US" dirty="0"/>
              <a:t> Pentium 4	2000	180 nm</a:t>
            </a:r>
          </a:p>
          <a:p>
            <a:pPr marL="623888" lvl="1" indent="-223838" defTabSz="895350">
              <a:tabLst>
                <a:tab pos="2349500" algn="l"/>
              </a:tabLst>
            </a:pPr>
            <a:r>
              <a:rPr lang="en-US" dirty="0"/>
              <a:t>1</a:t>
            </a:r>
            <a:r>
              <a:rPr lang="en-US" baseline="30000" dirty="0"/>
              <a:t>st</a:t>
            </a:r>
            <a:r>
              <a:rPr lang="en-US" dirty="0"/>
              <a:t> Core 2 Duo	2006	  65 nm</a:t>
            </a:r>
          </a:p>
          <a:p>
            <a:pPr marL="223838" indent="-223838" defTabSz="895350">
              <a:tabLst>
                <a:tab pos="2349500" algn="l"/>
              </a:tabLst>
            </a:pPr>
            <a:r>
              <a:rPr lang="en-US" dirty="0"/>
              <a:t>Recent &amp; Upcoming Generations</a:t>
            </a:r>
          </a:p>
          <a:p>
            <a:pPr marL="795338" lvl="1" indent="-457200" defTabSz="895350">
              <a:buFont typeface="+mj-lt"/>
              <a:buAutoNum type="arabicPeriod"/>
              <a:tabLst>
                <a:tab pos="2349500" algn="l"/>
              </a:tabLst>
            </a:pPr>
            <a:r>
              <a:rPr lang="en-US" dirty="0"/>
              <a:t>Nehalem	2008	  45 nm	</a:t>
            </a:r>
          </a:p>
          <a:p>
            <a:pPr marL="795338" lvl="1" indent="-457200" defTabSz="895350">
              <a:buFont typeface="+mj-lt"/>
              <a:buAutoNum type="arabicPeriod"/>
              <a:tabLst>
                <a:tab pos="2349500" algn="l"/>
              </a:tabLst>
            </a:pPr>
            <a:r>
              <a:rPr lang="en-US" dirty="0"/>
              <a:t>Sandy Bridge	2011	  32 nm</a:t>
            </a:r>
          </a:p>
          <a:p>
            <a:pPr marL="795338" lvl="1" indent="-457200" defTabSz="895350">
              <a:buFont typeface="+mj-lt"/>
              <a:buAutoNum type="arabicPeriod"/>
              <a:tabLst>
                <a:tab pos="2349500" algn="l"/>
              </a:tabLst>
            </a:pPr>
            <a:r>
              <a:rPr lang="en-US" dirty="0"/>
              <a:t>Ivy Bridge	2012	  22 nm</a:t>
            </a:r>
          </a:p>
          <a:p>
            <a:pPr marL="795338" lvl="1" indent="-457200" defTabSz="895350">
              <a:buFont typeface="+mj-lt"/>
              <a:buAutoNum type="arabicPeriod"/>
              <a:tabLst>
                <a:tab pos="2349500" algn="l"/>
              </a:tabLst>
            </a:pPr>
            <a:r>
              <a:rPr lang="en-US" dirty="0"/>
              <a:t>Haswell	2013	  22 nm</a:t>
            </a:r>
          </a:p>
          <a:p>
            <a:pPr marL="795338" lvl="1" indent="-457200" defTabSz="895350">
              <a:buFont typeface="+mj-lt"/>
              <a:buAutoNum type="arabicPeriod"/>
              <a:tabLst>
                <a:tab pos="2349500" algn="l"/>
              </a:tabLst>
            </a:pPr>
            <a:r>
              <a:rPr lang="en-US" dirty="0"/>
              <a:t>Broadwell	2014	  14 nm</a:t>
            </a:r>
          </a:p>
          <a:p>
            <a:pPr marL="795338" lvl="1" indent="-457200" defTabSz="895350">
              <a:buFont typeface="+mj-lt"/>
              <a:buAutoNum type="arabicPeriod"/>
              <a:tabLst>
                <a:tab pos="2349500" algn="l"/>
              </a:tabLst>
            </a:pPr>
            <a:r>
              <a:rPr lang="en-US" dirty="0" err="1"/>
              <a:t>Skylake</a:t>
            </a:r>
            <a:r>
              <a:rPr lang="en-US" dirty="0"/>
              <a:t>	2015	  14 nm</a:t>
            </a:r>
          </a:p>
          <a:p>
            <a:pPr marL="795338" lvl="1" indent="-457200" defTabSz="895350">
              <a:buFont typeface="+mj-lt"/>
              <a:buAutoNum type="arabicPeriod"/>
              <a:tabLst>
                <a:tab pos="2349500" algn="l"/>
              </a:tabLst>
            </a:pPr>
            <a:r>
              <a:rPr lang="en-US" dirty="0" err="1"/>
              <a:t>Kaby</a:t>
            </a:r>
            <a:r>
              <a:rPr lang="en-US" dirty="0"/>
              <a:t> Lake	2016	  14 nm</a:t>
            </a:r>
          </a:p>
          <a:p>
            <a:pPr marL="681038" lvl="1" indent="-342900" defTabSz="895350">
              <a:tabLst>
                <a:tab pos="2349500" algn="l"/>
              </a:tabLst>
            </a:pPr>
            <a:r>
              <a:rPr lang="en-US" dirty="0"/>
              <a:t>Coffee Lake	2017?	  14 nm</a:t>
            </a:r>
          </a:p>
          <a:p>
            <a:pPr marL="681038" lvl="1" indent="-342900" defTabSz="895350">
              <a:tabLst>
                <a:tab pos="2349500" algn="l"/>
              </a:tabLst>
            </a:pPr>
            <a:r>
              <a:rPr lang="en-US" dirty="0" err="1"/>
              <a:t>Cannonlake</a:t>
            </a:r>
            <a:r>
              <a:rPr lang="en-US" dirty="0"/>
              <a:t>	2018?	  10 nm</a:t>
            </a:r>
          </a:p>
        </p:txBody>
      </p:sp>
      <p:sp>
        <p:nvSpPr>
          <p:cNvPr id="2" name="TextBox 1"/>
          <p:cNvSpPr txBox="1"/>
          <p:nvPr/>
        </p:nvSpPr>
        <p:spPr>
          <a:xfrm>
            <a:off x="5088769" y="956441"/>
            <a:ext cx="2014462"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alibri" pitchFamily="34" charset="0"/>
              </a:rPr>
              <a:t>Process technology</a:t>
            </a:r>
          </a:p>
        </p:txBody>
      </p:sp>
      <p:sp>
        <p:nvSpPr>
          <p:cNvPr id="6" name="TextBox 5"/>
          <p:cNvSpPr txBox="1"/>
          <p:nvPr/>
        </p:nvSpPr>
        <p:spPr>
          <a:xfrm>
            <a:off x="7319496" y="2438454"/>
            <a:ext cx="3120534" cy="923330"/>
          </a:xfrm>
          <a:prstGeom prst="rect">
            <a:avLst/>
          </a:prstGeom>
          <a:noFill/>
        </p:spPr>
        <p:txBody>
          <a:bodyPr wrap="none" rtlCol="0">
            <a:spAutoFit/>
          </a:bodyPr>
          <a:lstStyle/>
          <a:p>
            <a:pPr algn="ctr" eaLnBrk="0" fontAlgn="base" hangingPunct="0">
              <a:spcBef>
                <a:spcPct val="0"/>
              </a:spcBef>
              <a:spcAft>
                <a:spcPct val="0"/>
              </a:spcAft>
            </a:pPr>
            <a:r>
              <a:rPr lang="en-US" b="1" dirty="0">
                <a:solidFill>
                  <a:srgbClr val="000000"/>
                </a:solidFill>
                <a:latin typeface="Calibri" pitchFamily="34" charset="0"/>
              </a:rPr>
              <a:t>Process technology dimension </a:t>
            </a:r>
            <a:br>
              <a:rPr lang="en-US" b="1" dirty="0">
                <a:solidFill>
                  <a:srgbClr val="000000"/>
                </a:solidFill>
                <a:latin typeface="Calibri" pitchFamily="34" charset="0"/>
              </a:rPr>
            </a:br>
            <a:r>
              <a:rPr lang="en-US" b="1" dirty="0">
                <a:solidFill>
                  <a:srgbClr val="000000"/>
                </a:solidFill>
                <a:latin typeface="Calibri" pitchFamily="34" charset="0"/>
              </a:rPr>
              <a:t>= width of narrowest wires </a:t>
            </a:r>
          </a:p>
          <a:p>
            <a:pPr algn="ctr" eaLnBrk="0" fontAlgn="base" hangingPunct="0">
              <a:spcBef>
                <a:spcPct val="0"/>
              </a:spcBef>
              <a:spcAft>
                <a:spcPct val="0"/>
              </a:spcAft>
            </a:pPr>
            <a:r>
              <a:rPr lang="en-US" b="1" dirty="0">
                <a:solidFill>
                  <a:srgbClr val="000000"/>
                </a:solidFill>
                <a:latin typeface="Calibri" pitchFamily="34" charset="0"/>
              </a:rPr>
              <a:t>(10 nm ≈ 100 atoms wide)</a:t>
            </a:r>
          </a:p>
        </p:txBody>
      </p:sp>
    </p:spTree>
    <p:extLst>
      <p:ext uri="{BB962C8B-B14F-4D97-AF65-F5344CB8AC3E}">
        <p14:creationId xmlns:p14="http://schemas.microsoft.com/office/powerpoint/2010/main" val="27356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387">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4387">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4387">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4387">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4387">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4387">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4387">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4387">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4387">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438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26"/>
          <p:cNvSpPr>
            <a:spLocks noGrp="1" noChangeArrowheads="1"/>
          </p:cNvSpPr>
          <p:nvPr>
            <p:ph type="title"/>
          </p:nvPr>
        </p:nvSpPr>
        <p:spPr>
          <a:xfrm>
            <a:off x="1981200" y="304800"/>
            <a:ext cx="8229600" cy="573088"/>
          </a:xfrm>
        </p:spPr>
        <p:txBody>
          <a:bodyPr/>
          <a:lstStyle/>
          <a:p>
            <a:r>
              <a:rPr lang="en-US" dirty="0"/>
              <a:t>2017 State of the Art: Skylake</a:t>
            </a:r>
          </a:p>
        </p:txBody>
      </p:sp>
      <p:sp>
        <p:nvSpPr>
          <p:cNvPr id="144387" name="Rectangle 1027"/>
          <p:cNvSpPr>
            <a:spLocks noGrp="1" noChangeArrowheads="1"/>
          </p:cNvSpPr>
          <p:nvPr>
            <p:ph type="body" idx="1"/>
          </p:nvPr>
        </p:nvSpPr>
        <p:spPr>
          <a:xfrm>
            <a:off x="1828801" y="1135392"/>
            <a:ext cx="7896225" cy="4972050"/>
          </a:xfrm>
        </p:spPr>
        <p:txBody>
          <a:bodyPr/>
          <a:lstStyle/>
          <a:p>
            <a:pPr marL="223838" indent="-223838" defTabSz="895350">
              <a:tabLst>
                <a:tab pos="2349500" algn="l"/>
              </a:tabLst>
            </a:pPr>
            <a:r>
              <a:rPr lang="en-US" dirty="0"/>
              <a:t>Mobile Model: Core i7</a:t>
            </a:r>
          </a:p>
          <a:p>
            <a:pPr marL="623888" lvl="1" indent="-223838" defTabSz="895350">
              <a:tabLst>
                <a:tab pos="2349500" algn="l"/>
              </a:tabLst>
            </a:pPr>
            <a:r>
              <a:rPr lang="en-US" dirty="0"/>
              <a:t>2.6-2.9 GHz</a:t>
            </a:r>
          </a:p>
          <a:p>
            <a:pPr marL="623888" lvl="1" indent="-223838" defTabSz="895350">
              <a:tabLst>
                <a:tab pos="2349500" algn="l"/>
              </a:tabLst>
            </a:pPr>
            <a:r>
              <a:rPr lang="en-US" dirty="0"/>
              <a:t>45 W</a:t>
            </a:r>
          </a:p>
          <a:p>
            <a:pPr marL="623888" lvl="1" indent="-223838" defTabSz="895350">
              <a:tabLst>
                <a:tab pos="2349500" algn="l"/>
              </a:tabLst>
            </a:pPr>
            <a:endParaRPr lang="en-US" dirty="0"/>
          </a:p>
          <a:p>
            <a:pPr marL="223838" indent="-223838" defTabSz="895350">
              <a:tabLst>
                <a:tab pos="2349500" algn="l"/>
              </a:tabLst>
            </a:pPr>
            <a:r>
              <a:rPr lang="en-US" dirty="0"/>
              <a:t>Desktop Model: Core i7</a:t>
            </a:r>
          </a:p>
          <a:p>
            <a:pPr marL="623888" lvl="1" indent="-223838" defTabSz="895350">
              <a:tabLst>
                <a:tab pos="2349500" algn="l"/>
              </a:tabLst>
            </a:pPr>
            <a:r>
              <a:rPr lang="en-US" dirty="0"/>
              <a:t>Integrated graphics</a:t>
            </a:r>
          </a:p>
          <a:p>
            <a:pPr marL="623888" lvl="1" indent="-223838" defTabSz="895350">
              <a:tabLst>
                <a:tab pos="2349500" algn="l"/>
              </a:tabLst>
            </a:pPr>
            <a:r>
              <a:rPr lang="en-US" dirty="0"/>
              <a:t>2.8-4.0 GHz</a:t>
            </a:r>
          </a:p>
          <a:p>
            <a:pPr marL="623888" lvl="1" indent="-223838" defTabSz="895350">
              <a:tabLst>
                <a:tab pos="2349500" algn="l"/>
              </a:tabLst>
            </a:pPr>
            <a:r>
              <a:rPr lang="en-US" dirty="0"/>
              <a:t>35-91 W</a:t>
            </a:r>
          </a:p>
          <a:p>
            <a:pPr marL="623888" lvl="1" indent="-223838" defTabSz="895350">
              <a:tabLst>
                <a:tab pos="2349500" algn="l"/>
              </a:tabLst>
            </a:pPr>
            <a:endParaRPr lang="en-US" dirty="0"/>
          </a:p>
          <a:p>
            <a:pPr marL="223838" indent="-223838" defTabSz="895350">
              <a:tabLst>
                <a:tab pos="2349500" algn="l"/>
              </a:tabLst>
            </a:pPr>
            <a:r>
              <a:rPr lang="en-US" dirty="0"/>
              <a:t>Server Model: Xeon</a:t>
            </a:r>
          </a:p>
          <a:p>
            <a:pPr marL="623888" lvl="1" indent="-223838" defTabSz="895350">
              <a:tabLst>
                <a:tab pos="2349500" algn="l"/>
              </a:tabLst>
            </a:pPr>
            <a:r>
              <a:rPr lang="en-US" dirty="0"/>
              <a:t>Integrated graphics</a:t>
            </a:r>
          </a:p>
          <a:p>
            <a:pPr marL="623888" lvl="1" indent="-223838" defTabSz="895350">
              <a:tabLst>
                <a:tab pos="2349500" algn="l"/>
              </a:tabLst>
            </a:pPr>
            <a:r>
              <a:rPr lang="en-US" dirty="0"/>
              <a:t>Multi-socket enabled</a:t>
            </a:r>
          </a:p>
          <a:p>
            <a:pPr marL="623888" lvl="1" indent="-223838" defTabSz="895350">
              <a:tabLst>
                <a:tab pos="2349500" algn="l"/>
              </a:tabLst>
            </a:pPr>
            <a:r>
              <a:rPr lang="en-US" dirty="0"/>
              <a:t>2-3.7 GHz</a:t>
            </a:r>
          </a:p>
          <a:p>
            <a:pPr marL="623888" lvl="1" indent="-223838" defTabSz="895350">
              <a:tabLst>
                <a:tab pos="2349500" algn="l"/>
              </a:tabLst>
            </a:pPr>
            <a:r>
              <a:rPr lang="en-US" dirty="0"/>
              <a:t>25-80 W</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008" y="1707552"/>
            <a:ext cx="5282379" cy="3719821"/>
          </a:xfrm>
          <a:prstGeom prst="rect">
            <a:avLst/>
          </a:prstGeom>
        </p:spPr>
      </p:pic>
    </p:spTree>
    <p:extLst>
      <p:ext uri="{BB962C8B-B14F-4D97-AF65-F5344CB8AC3E}">
        <p14:creationId xmlns:p14="http://schemas.microsoft.com/office/powerpoint/2010/main" val="1943237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1881018" y="435678"/>
            <a:ext cx="8597796" cy="762000"/>
          </a:xfrm>
        </p:spPr>
        <p:txBody>
          <a:bodyPr/>
          <a:lstStyle/>
          <a:p>
            <a:r>
              <a:rPr lang="en-US" dirty="0"/>
              <a:t>x86 Clones: Advanced Micro Devices (AMD)</a:t>
            </a:r>
          </a:p>
        </p:txBody>
      </p:sp>
      <p:sp>
        <p:nvSpPr>
          <p:cNvPr id="269315" name="Rectangle 3"/>
          <p:cNvSpPr>
            <a:spLocks noGrp="1" noChangeArrowheads="1"/>
          </p:cNvSpPr>
          <p:nvPr>
            <p:ph idx="1"/>
          </p:nvPr>
        </p:nvSpPr>
        <p:spPr/>
        <p:txBody>
          <a:bodyPr/>
          <a:lstStyle/>
          <a:p>
            <a:pPr marL="160338" indent="-222250" defTabSz="895350">
              <a:tabLst>
                <a:tab pos="2349500" algn="l"/>
              </a:tabLst>
            </a:pPr>
            <a:r>
              <a:rPr lang="en-US" dirty="0"/>
              <a:t>Historically</a:t>
            </a:r>
          </a:p>
          <a:p>
            <a:pPr marL="439738" lvl="1" indent="-165100" defTabSz="895350">
              <a:tabLst>
                <a:tab pos="2349500" algn="l"/>
              </a:tabLst>
            </a:pPr>
            <a:r>
              <a:rPr lang="en-US" dirty="0"/>
              <a:t>AMD has followed just behind Intel</a:t>
            </a:r>
          </a:p>
          <a:p>
            <a:pPr marL="439738" lvl="1" indent="-165100" defTabSz="895350">
              <a:tabLst>
                <a:tab pos="2349500" algn="l"/>
              </a:tabLst>
            </a:pPr>
            <a:r>
              <a:rPr lang="en-US" dirty="0"/>
              <a:t>A little bit slower, a lot cheaper</a:t>
            </a:r>
          </a:p>
          <a:p>
            <a:pPr marL="160338" indent="-222250" defTabSz="895350">
              <a:tabLst>
                <a:tab pos="2349500" algn="l"/>
              </a:tabLst>
            </a:pPr>
            <a:r>
              <a:rPr lang="en-US" dirty="0"/>
              <a:t>Then</a:t>
            </a:r>
          </a:p>
          <a:p>
            <a:pPr marL="439738" lvl="1" indent="-165100" defTabSz="895350">
              <a:tabLst>
                <a:tab pos="2349500" algn="l"/>
              </a:tabLst>
            </a:pPr>
            <a:r>
              <a:rPr lang="en-US" dirty="0"/>
              <a:t>Recruited top circuit designers from Digital Equipment Corp. and other downward trending companies</a:t>
            </a:r>
          </a:p>
          <a:p>
            <a:pPr marL="439738" lvl="1" indent="-165100" defTabSz="895350">
              <a:tabLst>
                <a:tab pos="2349500" algn="l"/>
              </a:tabLst>
            </a:pPr>
            <a:r>
              <a:rPr lang="en-US" dirty="0"/>
              <a:t>Built </a:t>
            </a:r>
            <a:r>
              <a:rPr lang="en-US" dirty="0" err="1"/>
              <a:t>Opteron</a:t>
            </a:r>
            <a:r>
              <a:rPr lang="en-US" dirty="0"/>
              <a:t>: tough competitor to Pentium 4</a:t>
            </a:r>
          </a:p>
          <a:p>
            <a:pPr marL="439738" lvl="1" indent="-165100" defTabSz="895350">
              <a:tabLst>
                <a:tab pos="2349500" algn="l"/>
              </a:tabLst>
            </a:pPr>
            <a:r>
              <a:rPr lang="en-US" dirty="0"/>
              <a:t>Developed x86-64, their own extension to 64 bits</a:t>
            </a:r>
          </a:p>
          <a:p>
            <a:pPr marL="39688" indent="-165100" defTabSz="895350">
              <a:tabLst>
                <a:tab pos="2349500" algn="l"/>
              </a:tabLst>
            </a:pPr>
            <a:r>
              <a:rPr lang="en-US" dirty="0"/>
              <a:t> Recent Years</a:t>
            </a:r>
          </a:p>
          <a:p>
            <a:pPr marL="439738" lvl="1" indent="-165100" defTabSz="895350">
              <a:tabLst>
                <a:tab pos="2349500" algn="l"/>
              </a:tabLst>
            </a:pPr>
            <a:r>
              <a:rPr lang="en-US" dirty="0"/>
              <a:t>Intel got its act together</a:t>
            </a:r>
          </a:p>
          <a:p>
            <a:pPr marL="839788" lvl="2" indent="-165100" defTabSz="895350">
              <a:tabLst>
                <a:tab pos="2349500" algn="l"/>
              </a:tabLst>
            </a:pPr>
            <a:r>
              <a:rPr lang="en-US" dirty="0"/>
              <a:t>Leads the world in semiconductor technology</a:t>
            </a:r>
          </a:p>
          <a:p>
            <a:pPr marL="439738" lvl="1" indent="-165100" defTabSz="895350">
              <a:tabLst>
                <a:tab pos="2349500" algn="l"/>
              </a:tabLst>
            </a:pPr>
            <a:r>
              <a:rPr lang="en-US" dirty="0"/>
              <a:t>AMD has fallen behind</a:t>
            </a:r>
          </a:p>
          <a:p>
            <a:pPr marL="839788" lvl="2" indent="-165100" defTabSz="895350">
              <a:tabLst>
                <a:tab pos="2349500" algn="l"/>
              </a:tabLst>
            </a:pPr>
            <a:r>
              <a:rPr lang="en-US" dirty="0"/>
              <a:t>Relies on external semiconductor manufacturer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931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9315">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9315">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93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dirty="0"/>
              <a:t>Intel’s 64-Bit History</a:t>
            </a:r>
          </a:p>
        </p:txBody>
      </p:sp>
      <p:sp>
        <p:nvSpPr>
          <p:cNvPr id="271363" name="Rectangle 3"/>
          <p:cNvSpPr>
            <a:spLocks noGrp="1" noChangeArrowheads="1"/>
          </p:cNvSpPr>
          <p:nvPr>
            <p:ph type="body" idx="1"/>
          </p:nvPr>
        </p:nvSpPr>
        <p:spPr>
          <a:xfrm>
            <a:off x="1920876" y="1200150"/>
            <a:ext cx="7896225" cy="4972050"/>
          </a:xfrm>
        </p:spPr>
        <p:txBody>
          <a:bodyPr/>
          <a:lstStyle/>
          <a:p>
            <a:r>
              <a:rPr lang="en-US" dirty="0"/>
              <a:t>2001: Intel Attempts Radical Shift from IA32 to IA64</a:t>
            </a:r>
          </a:p>
          <a:p>
            <a:pPr lvl="1"/>
            <a:r>
              <a:rPr lang="en-US" dirty="0"/>
              <a:t>Totally different architecture (Itanium)</a:t>
            </a:r>
          </a:p>
          <a:p>
            <a:pPr lvl="1"/>
            <a:r>
              <a:rPr lang="en-US" dirty="0"/>
              <a:t>Executes IA32 code only as legacy</a:t>
            </a:r>
          </a:p>
          <a:p>
            <a:pPr lvl="1"/>
            <a:r>
              <a:rPr lang="en-US" dirty="0"/>
              <a:t>Performance disappointing</a:t>
            </a:r>
          </a:p>
          <a:p>
            <a:r>
              <a:rPr lang="en-US" dirty="0"/>
              <a:t>2003: AMD Steps in with Evolutionary Solution</a:t>
            </a:r>
          </a:p>
          <a:p>
            <a:pPr lvl="1"/>
            <a:r>
              <a:rPr lang="en-US" dirty="0"/>
              <a:t>x86-64 (now called “AMD64”)</a:t>
            </a:r>
          </a:p>
          <a:p>
            <a:r>
              <a:rPr lang="en-US" dirty="0"/>
              <a:t>Intel Felt Obligated to Focus on IA64</a:t>
            </a:r>
          </a:p>
          <a:p>
            <a:pPr lvl="1"/>
            <a:r>
              <a:rPr lang="en-US" dirty="0"/>
              <a:t>Hard to admit mistake or that AMD is better</a:t>
            </a:r>
          </a:p>
          <a:p>
            <a:r>
              <a:rPr lang="en-US" dirty="0"/>
              <a:t>2004: Intel Announces EM64T extension to IA32</a:t>
            </a:r>
          </a:p>
          <a:p>
            <a:pPr lvl="1"/>
            <a:r>
              <a:rPr lang="en-US" dirty="0"/>
              <a:t>Extended Memory 64-bit Technology</a:t>
            </a:r>
          </a:p>
          <a:p>
            <a:pPr lvl="1"/>
            <a:r>
              <a:rPr lang="en-US" dirty="0"/>
              <a:t>Almost identical to x86-64!</a:t>
            </a:r>
          </a:p>
          <a:p>
            <a:r>
              <a:rPr lang="en-US" dirty="0"/>
              <a:t>All but low-end x86 processors support x86-64</a:t>
            </a:r>
          </a:p>
          <a:p>
            <a:pPr lvl="1"/>
            <a:r>
              <a:rPr lang="en-US" dirty="0"/>
              <a:t>But, lots of code still runs in 32-bit mode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136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136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136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136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136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136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136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Abstraction</a:t>
            </a:r>
          </a:p>
        </p:txBody>
      </p:sp>
      <p:sp>
        <p:nvSpPr>
          <p:cNvPr id="4" name="TextBox 3"/>
          <p:cNvSpPr txBox="1"/>
          <p:nvPr/>
        </p:nvSpPr>
        <p:spPr>
          <a:xfrm>
            <a:off x="2022217" y="1720779"/>
            <a:ext cx="1556965"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alibri" pitchFamily="34" charset="0"/>
              </a:rPr>
              <a:t>C programmer</a:t>
            </a:r>
          </a:p>
        </p:txBody>
      </p:sp>
      <p:sp>
        <p:nvSpPr>
          <p:cNvPr id="5" name="TextBox 4"/>
          <p:cNvSpPr txBox="1"/>
          <p:nvPr/>
        </p:nvSpPr>
        <p:spPr>
          <a:xfrm>
            <a:off x="1998137" y="3294455"/>
            <a:ext cx="2401748"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alibri" pitchFamily="34" charset="0"/>
              </a:rPr>
              <a:t>Assembly programmer</a:t>
            </a:r>
          </a:p>
        </p:txBody>
      </p:sp>
      <p:sp>
        <p:nvSpPr>
          <p:cNvPr id="6" name="TextBox 5"/>
          <p:cNvSpPr txBox="1"/>
          <p:nvPr/>
        </p:nvSpPr>
        <p:spPr>
          <a:xfrm>
            <a:off x="1998137" y="5377934"/>
            <a:ext cx="2030108"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alibri" pitchFamily="34" charset="0"/>
              </a:rPr>
              <a:t>Computer Designer</a:t>
            </a:r>
          </a:p>
        </p:txBody>
      </p:sp>
      <p:sp>
        <p:nvSpPr>
          <p:cNvPr id="9" name="Vertical Scroll 8"/>
          <p:cNvSpPr/>
          <p:nvPr/>
        </p:nvSpPr>
        <p:spPr bwMode="auto">
          <a:xfrm>
            <a:off x="3732478" y="1246325"/>
            <a:ext cx="3200400" cy="1784866"/>
          </a:xfrm>
          <a:prstGeom prst="verticalScroll">
            <a:avLst/>
          </a:prstGeom>
          <a:solidFill>
            <a:schemeClr val="bg1">
              <a:lumMod val="85000"/>
            </a:schemeClr>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sz="2400" b="1" dirty="0">
                <a:solidFill>
                  <a:srgbClr val="000000"/>
                </a:solidFill>
                <a:latin typeface="Calibri" pitchFamily="34" charset="0"/>
              </a:rPr>
              <a:t>C code</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9589" y="3790180"/>
            <a:ext cx="3407569"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3252743" y="5862040"/>
            <a:ext cx="2892523"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alibri" pitchFamily="34" charset="0"/>
              </a:rPr>
              <a:t>Caches, clock </a:t>
            </a:r>
            <a:r>
              <a:rPr lang="en-US" b="1" dirty="0" err="1">
                <a:solidFill>
                  <a:srgbClr val="000000"/>
                </a:solidFill>
                <a:latin typeface="Calibri" pitchFamily="34" charset="0"/>
              </a:rPr>
              <a:t>freq</a:t>
            </a:r>
            <a:r>
              <a:rPr lang="en-US" b="1" dirty="0">
                <a:solidFill>
                  <a:srgbClr val="000000"/>
                </a:solidFill>
                <a:latin typeface="Calibri" pitchFamily="34" charset="0"/>
              </a:rPr>
              <a:t>, layout, …</a:t>
            </a:r>
          </a:p>
        </p:txBody>
      </p:sp>
      <p:pic>
        <p:nvPicPr>
          <p:cNvPr id="1028" name="Picture 4" descr="http://3.bp.blogspot.com/-43D7uXDvdhY/VTfi2xh77XI/AAAAAAAABKE/4MK-TMfq79c/s1600/Folder.jpg"/>
          <p:cNvPicPr>
            <a:picLocks noChangeAspect="1" noChangeArrowheads="1"/>
          </p:cNvPicPr>
          <p:nvPr/>
        </p:nvPicPr>
        <p:blipFill rotWithShape="1">
          <a:blip r:embed="rId3">
            <a:extLst>
              <a:ext uri="{28A0092B-C50C-407E-A947-70E740481C1C}">
                <a14:useLocalDpi xmlns:a14="http://schemas.microsoft.com/office/drawing/2010/main" val="0"/>
              </a:ext>
            </a:extLst>
          </a:blip>
          <a:srcRect l="10303" t="15592" b="7826"/>
          <a:stretch/>
        </p:blipFill>
        <p:spPr bwMode="auto">
          <a:xfrm>
            <a:off x="6847937" y="3305663"/>
            <a:ext cx="3814808" cy="255637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316958" y="2214320"/>
            <a:ext cx="3055322" cy="954107"/>
          </a:xfrm>
          <a:prstGeom prst="rect">
            <a:avLst/>
          </a:prstGeom>
          <a:noFill/>
        </p:spPr>
        <p:txBody>
          <a:bodyPr wrap="square" rtlCol="0">
            <a:spAutoFit/>
          </a:bodyPr>
          <a:lstStyle/>
          <a:p>
            <a:pPr algn="ctr" eaLnBrk="0" fontAlgn="base" hangingPunct="0">
              <a:spcBef>
                <a:spcPct val="0"/>
              </a:spcBef>
              <a:spcAft>
                <a:spcPct val="0"/>
              </a:spcAft>
            </a:pPr>
            <a:r>
              <a:rPr lang="en-US" sz="2800" b="1" dirty="0">
                <a:solidFill>
                  <a:srgbClr val="FF0000"/>
                </a:solidFill>
                <a:latin typeface="Calibri" pitchFamily="34" charset="0"/>
              </a:rPr>
              <a:t>Nice clean layers, </a:t>
            </a:r>
            <a:br>
              <a:rPr lang="en-US" sz="2800" b="1" dirty="0">
                <a:solidFill>
                  <a:srgbClr val="FF0000"/>
                </a:solidFill>
                <a:latin typeface="Calibri" pitchFamily="34" charset="0"/>
              </a:rPr>
            </a:br>
            <a:r>
              <a:rPr lang="en-US" sz="2800" b="1" dirty="0">
                <a:solidFill>
                  <a:srgbClr val="FF0000"/>
                </a:solidFill>
                <a:latin typeface="Calibri" pitchFamily="34" charset="0"/>
              </a:rPr>
              <a:t>but beware… </a:t>
            </a:r>
          </a:p>
        </p:txBody>
      </p:sp>
      <p:sp>
        <p:nvSpPr>
          <p:cNvPr id="15" name="TextBox 14"/>
          <p:cNvSpPr txBox="1"/>
          <p:nvPr/>
        </p:nvSpPr>
        <p:spPr>
          <a:xfrm>
            <a:off x="2164472" y="6231373"/>
            <a:ext cx="7961586" cy="461665"/>
          </a:xfrm>
          <a:prstGeom prst="rect">
            <a:avLst/>
          </a:prstGeom>
          <a:noFill/>
          <a:ln>
            <a:solidFill>
              <a:schemeClr val="tx1"/>
            </a:solidFill>
          </a:ln>
        </p:spPr>
        <p:txBody>
          <a:bodyPr wrap="square" rtlCol="0">
            <a:spAutoFit/>
          </a:bodyPr>
          <a:lstStyle/>
          <a:p>
            <a:pPr algn="ctr" eaLnBrk="0" fontAlgn="base" hangingPunct="0">
              <a:spcBef>
                <a:spcPct val="0"/>
              </a:spcBef>
              <a:spcAft>
                <a:spcPct val="0"/>
              </a:spcAft>
            </a:pPr>
            <a:r>
              <a:rPr lang="en-US" sz="2400" b="1" dirty="0">
                <a:solidFill>
                  <a:srgbClr val="FF0000"/>
                </a:solidFill>
                <a:latin typeface="Calibri" pitchFamily="34" charset="0"/>
              </a:rPr>
              <a:t>Of course, you know that:  It’s why you are taking this course.</a:t>
            </a:r>
          </a:p>
        </p:txBody>
      </p:sp>
    </p:spTree>
    <p:extLst>
      <p:ext uri="{BB962C8B-B14F-4D97-AF65-F5344CB8AC3E}">
        <p14:creationId xmlns:p14="http://schemas.microsoft.com/office/powerpoint/2010/main" val="169544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102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905001" y="457200"/>
            <a:ext cx="7591425" cy="762000"/>
          </a:xfrm>
        </p:spPr>
        <p:txBody>
          <a:bodyPr/>
          <a:lstStyle/>
          <a:p>
            <a:pPr eaLnBrk="1" hangingPunct="1"/>
            <a:r>
              <a:rPr lang="en-US" dirty="0"/>
              <a:t>Definitions</a:t>
            </a:r>
          </a:p>
        </p:txBody>
      </p:sp>
      <p:sp>
        <p:nvSpPr>
          <p:cNvPr id="5123" name="Rectangle 3"/>
          <p:cNvSpPr>
            <a:spLocks noGrp="1" noChangeArrowheads="1"/>
          </p:cNvSpPr>
          <p:nvPr>
            <p:ph type="body" idx="1"/>
          </p:nvPr>
        </p:nvSpPr>
        <p:spPr>
          <a:xfrm>
            <a:off x="1920876" y="1386349"/>
            <a:ext cx="7896225" cy="5114925"/>
          </a:xfrm>
        </p:spPr>
        <p:txBody>
          <a:bodyPr/>
          <a:lstStyle/>
          <a:p>
            <a:pPr eaLnBrk="1" hangingPunct="1"/>
            <a:r>
              <a:rPr lang="en-US" dirty="0">
                <a:solidFill>
                  <a:srgbClr val="C00000"/>
                </a:solidFill>
              </a:rPr>
              <a:t>Architecture:</a:t>
            </a:r>
            <a:r>
              <a:rPr lang="en-US" dirty="0"/>
              <a:t> (also ISA: instruction set architecture) The parts of a processor design that one needs to understand for writing correct machine/assembly code</a:t>
            </a:r>
          </a:p>
          <a:p>
            <a:pPr lvl="1"/>
            <a:r>
              <a:rPr lang="en-US" dirty="0"/>
              <a:t>Examples: </a:t>
            </a:r>
            <a:r>
              <a:rPr lang="en-US" dirty="0">
                <a:solidFill>
                  <a:srgbClr val="C00000"/>
                </a:solidFill>
              </a:rPr>
              <a:t> </a:t>
            </a:r>
            <a:r>
              <a:rPr lang="en-US" dirty="0"/>
              <a:t>instruction set specification, registers</a:t>
            </a:r>
          </a:p>
          <a:p>
            <a:pPr lvl="1"/>
            <a:endParaRPr lang="en-US" sz="1050" dirty="0"/>
          </a:p>
          <a:p>
            <a:pPr lvl="1"/>
            <a:r>
              <a:rPr lang="en-US" b="1" dirty="0">
                <a:solidFill>
                  <a:srgbClr val="C00000"/>
                </a:solidFill>
              </a:rPr>
              <a:t>Machine Code</a:t>
            </a:r>
            <a:r>
              <a:rPr lang="en-US" dirty="0"/>
              <a:t>: The byte-level programs that a processor executes</a:t>
            </a:r>
          </a:p>
          <a:p>
            <a:pPr lvl="1"/>
            <a:r>
              <a:rPr lang="en-US" b="1" dirty="0">
                <a:solidFill>
                  <a:srgbClr val="C00000"/>
                </a:solidFill>
              </a:rPr>
              <a:t>Assembly Code</a:t>
            </a:r>
            <a:r>
              <a:rPr lang="en-US" dirty="0"/>
              <a:t>: A text representation of machine code</a:t>
            </a:r>
          </a:p>
          <a:p>
            <a:pPr lvl="1"/>
            <a:endParaRPr lang="en-US" sz="1100" dirty="0"/>
          </a:p>
          <a:p>
            <a:r>
              <a:rPr lang="en-US" dirty="0">
                <a:solidFill>
                  <a:srgbClr val="C00000"/>
                </a:solidFill>
              </a:rPr>
              <a:t>Microarchitecture:</a:t>
            </a:r>
            <a:r>
              <a:rPr lang="en-US" dirty="0"/>
              <a:t> Implementation of the architecture</a:t>
            </a:r>
          </a:p>
          <a:p>
            <a:pPr lvl="1"/>
            <a:r>
              <a:rPr lang="en-US" dirty="0"/>
              <a:t>Examples: cache sizes and core frequency</a:t>
            </a:r>
          </a:p>
          <a:p>
            <a:pPr lvl="1"/>
            <a:endParaRPr lang="en-US" sz="1400" dirty="0"/>
          </a:p>
          <a:p>
            <a:pPr eaLnBrk="1" hangingPunct="1"/>
            <a:r>
              <a:rPr lang="en-US" dirty="0"/>
              <a:t>Example ISAs: </a:t>
            </a:r>
          </a:p>
          <a:p>
            <a:pPr lvl="1"/>
            <a:r>
              <a:rPr lang="en-US" dirty="0"/>
              <a:t>Intel: x86, IA32, Itanium, x86-64</a:t>
            </a:r>
          </a:p>
          <a:p>
            <a:pPr lvl="1"/>
            <a:r>
              <a:rPr lang="en-US" dirty="0"/>
              <a:t>ARM: Used in almost all mobile phones</a:t>
            </a:r>
          </a:p>
          <a:p>
            <a:pPr lvl="1"/>
            <a:r>
              <a:rPr lang="en-US" dirty="0"/>
              <a:t>RISC V: New open-source ISA</a:t>
            </a:r>
          </a:p>
        </p:txBody>
      </p:sp>
    </p:spTree>
    <p:extLst>
      <p:ext uri="{BB962C8B-B14F-4D97-AF65-F5344CB8AC3E}">
        <p14:creationId xmlns:p14="http://schemas.microsoft.com/office/powerpoint/2010/main" val="257701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3">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2" name="Rectangle 6"/>
          <p:cNvSpPr>
            <a:spLocks noChangeArrowheads="1"/>
          </p:cNvSpPr>
          <p:nvPr/>
        </p:nvSpPr>
        <p:spPr bwMode="auto">
          <a:xfrm>
            <a:off x="2590800" y="1066800"/>
            <a:ext cx="3200400" cy="2209800"/>
          </a:xfrm>
          <a:prstGeom prst="rect">
            <a:avLst/>
          </a:prstGeom>
          <a:solidFill>
            <a:srgbClr val="EFBFBF"/>
          </a:solidFill>
          <a:ln w="28575">
            <a:solidFill>
              <a:schemeClr val="tx1"/>
            </a:solidFill>
            <a:miter lim="800000"/>
            <a:headEnd/>
            <a:tailEnd/>
          </a:ln>
          <a:effectLst/>
        </p:spPr>
        <p:txBody>
          <a:bodyPr lIns="90487" tIns="44450" rIns="90487" bIns="44450"/>
          <a:lstStyle/>
          <a:p>
            <a:pPr eaLnBrk="0" fontAlgn="base" hangingPunct="0">
              <a:spcBef>
                <a:spcPct val="0"/>
              </a:spcBef>
              <a:spcAft>
                <a:spcPct val="0"/>
              </a:spcAft>
            </a:pPr>
            <a:r>
              <a:rPr lang="en-US" sz="2400" b="1" dirty="0">
                <a:solidFill>
                  <a:srgbClr val="000000"/>
                </a:solidFill>
                <a:latin typeface="Calibri" pitchFamily="34" charset="0"/>
              </a:rPr>
              <a:t>CPU</a:t>
            </a:r>
          </a:p>
        </p:txBody>
      </p:sp>
      <p:sp>
        <p:nvSpPr>
          <p:cNvPr id="147458" name="Rectangle 2"/>
          <p:cNvSpPr>
            <a:spLocks noGrp="1" noChangeArrowheads="1"/>
          </p:cNvSpPr>
          <p:nvPr>
            <p:ph type="title"/>
          </p:nvPr>
        </p:nvSpPr>
        <p:spPr>
          <a:xfrm>
            <a:off x="1828800" y="304800"/>
            <a:ext cx="7226300" cy="573088"/>
          </a:xfrm>
        </p:spPr>
        <p:txBody>
          <a:bodyPr/>
          <a:lstStyle/>
          <a:p>
            <a:r>
              <a:rPr lang="en-US" dirty="0"/>
              <a:t>Assembly/Machine Code View</a:t>
            </a:r>
          </a:p>
        </p:txBody>
      </p:sp>
      <p:sp>
        <p:nvSpPr>
          <p:cNvPr id="147459" name="Rectangle 3"/>
          <p:cNvSpPr>
            <a:spLocks noGrp="1" noChangeArrowheads="1"/>
          </p:cNvSpPr>
          <p:nvPr>
            <p:ph type="body" sz="half" idx="1"/>
          </p:nvPr>
        </p:nvSpPr>
        <p:spPr>
          <a:xfrm>
            <a:off x="2043114" y="3331780"/>
            <a:ext cx="4852987" cy="3505200"/>
          </a:xfrm>
          <a:solidFill>
            <a:schemeClr val="bg1"/>
          </a:solidFill>
        </p:spPr>
        <p:txBody>
          <a:bodyPr/>
          <a:lstStyle/>
          <a:p>
            <a:pPr marL="227013" indent="-227013" defTabSz="895350">
              <a:buNone/>
              <a:tabLst>
                <a:tab pos="1371600" algn="l"/>
                <a:tab pos="4572000" algn="l"/>
              </a:tabLst>
            </a:pPr>
            <a:r>
              <a:rPr lang="en-US" sz="2400" dirty="0"/>
              <a:t>Programmer-Visible State</a:t>
            </a:r>
          </a:p>
          <a:p>
            <a:pPr marL="560388" lvl="1" indent="-222250" defTabSz="895350">
              <a:tabLst>
                <a:tab pos="1371600" algn="l"/>
                <a:tab pos="4572000" algn="l"/>
              </a:tabLst>
            </a:pPr>
            <a:r>
              <a:rPr lang="en-US" sz="2000" b="1" dirty="0"/>
              <a:t>PC: Program counter</a:t>
            </a:r>
          </a:p>
          <a:p>
            <a:pPr marL="839788" lvl="2" indent="-165100" defTabSz="895350">
              <a:tabLst>
                <a:tab pos="1371600" algn="l"/>
                <a:tab pos="4572000" algn="l"/>
              </a:tabLst>
            </a:pPr>
            <a:r>
              <a:rPr lang="en-US" sz="1800" dirty="0"/>
              <a:t>Address of next instruction</a:t>
            </a:r>
          </a:p>
          <a:p>
            <a:pPr marL="839788" lvl="2" indent="-165100" defTabSz="895350">
              <a:tabLst>
                <a:tab pos="1371600" algn="l"/>
                <a:tab pos="4572000" algn="l"/>
              </a:tabLst>
            </a:pPr>
            <a:r>
              <a:rPr lang="en-US" sz="1800" dirty="0"/>
              <a:t>Called “RIP” (x86-64)</a:t>
            </a:r>
          </a:p>
          <a:p>
            <a:pPr marL="560388" lvl="1" indent="-222250" defTabSz="895350">
              <a:tabLst>
                <a:tab pos="1371600" algn="l"/>
                <a:tab pos="4572000" algn="l"/>
              </a:tabLst>
            </a:pPr>
            <a:r>
              <a:rPr lang="en-US" sz="2000" b="1" dirty="0"/>
              <a:t>Register file</a:t>
            </a:r>
          </a:p>
          <a:p>
            <a:pPr marL="839788" lvl="2" indent="-165100" defTabSz="895350">
              <a:tabLst>
                <a:tab pos="1371600" algn="l"/>
                <a:tab pos="4572000" algn="l"/>
              </a:tabLst>
            </a:pPr>
            <a:r>
              <a:rPr lang="en-US" sz="1800" dirty="0"/>
              <a:t>Heavily used program data</a:t>
            </a:r>
          </a:p>
          <a:p>
            <a:pPr marL="560388" lvl="1" indent="-222250" defTabSz="895350">
              <a:tabLst>
                <a:tab pos="1371600" algn="l"/>
                <a:tab pos="4572000" algn="l"/>
              </a:tabLst>
            </a:pPr>
            <a:r>
              <a:rPr lang="en-US" sz="2000" b="1" dirty="0"/>
              <a:t>Condition codes</a:t>
            </a:r>
          </a:p>
          <a:p>
            <a:pPr marL="839788" lvl="2" indent="-165100" defTabSz="895350">
              <a:tabLst>
                <a:tab pos="1371600" algn="l"/>
                <a:tab pos="4572000" algn="l"/>
              </a:tabLst>
            </a:pPr>
            <a:r>
              <a:rPr lang="en-US" sz="1800" dirty="0"/>
              <a:t>Store status information about most recent arithmetic or logical operation</a:t>
            </a:r>
          </a:p>
          <a:p>
            <a:pPr marL="839788" lvl="2" indent="-165100" defTabSz="895350">
              <a:tabLst>
                <a:tab pos="1371600" algn="l"/>
                <a:tab pos="4572000" algn="l"/>
              </a:tabLst>
            </a:pPr>
            <a:r>
              <a:rPr lang="en-US" sz="1800" dirty="0"/>
              <a:t>Used for conditional branching</a:t>
            </a:r>
          </a:p>
        </p:txBody>
      </p:sp>
      <p:sp>
        <p:nvSpPr>
          <p:cNvPr id="147460" name="Rectangle 4"/>
          <p:cNvSpPr>
            <a:spLocks noChangeArrowheads="1"/>
          </p:cNvSpPr>
          <p:nvPr/>
        </p:nvSpPr>
        <p:spPr bwMode="auto">
          <a:xfrm>
            <a:off x="2933700" y="1981200"/>
            <a:ext cx="533400" cy="457200"/>
          </a:xfrm>
          <a:prstGeom prst="rect">
            <a:avLst/>
          </a:prstGeom>
          <a:solidFill>
            <a:schemeClr val="accent3"/>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alibri" pitchFamily="34" charset="0"/>
              </a:rPr>
              <a:t>PC</a:t>
            </a:r>
          </a:p>
        </p:txBody>
      </p:sp>
      <p:sp>
        <p:nvSpPr>
          <p:cNvPr id="147461" name="Rectangle 5"/>
          <p:cNvSpPr>
            <a:spLocks noChangeArrowheads="1"/>
          </p:cNvSpPr>
          <p:nvPr/>
        </p:nvSpPr>
        <p:spPr bwMode="auto">
          <a:xfrm>
            <a:off x="3886200" y="1371600"/>
            <a:ext cx="1676400" cy="762000"/>
          </a:xfrm>
          <a:prstGeom prst="rect">
            <a:avLst/>
          </a:prstGeom>
          <a:solidFill>
            <a:schemeClr val="accent3"/>
          </a:solidFill>
          <a:ln w="25400">
            <a:solidFill>
              <a:schemeClr val="tx1"/>
            </a:solidFill>
            <a:miter lim="800000"/>
            <a:headEnd/>
            <a:tailEnd/>
          </a:ln>
          <a:effectLst/>
        </p:spPr>
        <p:txBody>
          <a:bodyPr wrap="none" anchor="ctr"/>
          <a:lstStyle/>
          <a:p>
            <a:pPr algn="ctr" eaLnBrk="0" fontAlgn="base" hangingPunct="0">
              <a:spcBef>
                <a:spcPct val="0"/>
              </a:spcBef>
              <a:spcAft>
                <a:spcPct val="0"/>
              </a:spcAft>
            </a:pPr>
            <a:r>
              <a:rPr lang="en-US" sz="2400" b="1" dirty="0">
                <a:solidFill>
                  <a:srgbClr val="000000"/>
                </a:solidFill>
                <a:latin typeface="Calibri" pitchFamily="34" charset="0"/>
              </a:rPr>
              <a:t>Registers</a:t>
            </a:r>
          </a:p>
        </p:txBody>
      </p:sp>
      <p:sp>
        <p:nvSpPr>
          <p:cNvPr id="147463" name="Rectangle 7"/>
          <p:cNvSpPr>
            <a:spLocks noChangeArrowheads="1"/>
          </p:cNvSpPr>
          <p:nvPr/>
        </p:nvSpPr>
        <p:spPr bwMode="auto">
          <a:xfrm>
            <a:off x="7543800" y="1066800"/>
            <a:ext cx="1752600" cy="2209800"/>
          </a:xfrm>
          <a:prstGeom prst="rect">
            <a:avLst/>
          </a:prstGeom>
          <a:solidFill>
            <a:schemeClr val="accent2">
              <a:lumMod val="20000"/>
              <a:lumOff val="80000"/>
            </a:schemeClr>
          </a:solidFill>
          <a:ln w="25400">
            <a:solidFill>
              <a:schemeClr val="tx1"/>
            </a:solidFill>
            <a:miter lim="800000"/>
            <a:headEnd/>
            <a:tailEnd/>
          </a:ln>
          <a:effectLst/>
        </p:spPr>
        <p:txBody>
          <a:bodyPr wrap="none" anchorCtr="1"/>
          <a:lstStyle/>
          <a:p>
            <a:pPr algn="ctr" eaLnBrk="0" fontAlgn="base" hangingPunct="0">
              <a:spcBef>
                <a:spcPct val="0"/>
              </a:spcBef>
              <a:spcAft>
                <a:spcPct val="0"/>
              </a:spcAft>
            </a:pPr>
            <a:r>
              <a:rPr lang="en-US" sz="2400" b="1" dirty="0">
                <a:solidFill>
                  <a:srgbClr val="000000"/>
                </a:solidFill>
                <a:latin typeface="Calibri" pitchFamily="34" charset="0"/>
              </a:rPr>
              <a:t>Memory</a:t>
            </a:r>
          </a:p>
        </p:txBody>
      </p:sp>
      <p:sp>
        <p:nvSpPr>
          <p:cNvPr id="147464" name="Text Box 8"/>
          <p:cNvSpPr txBox="1">
            <a:spLocks noChangeArrowheads="1"/>
          </p:cNvSpPr>
          <p:nvPr/>
        </p:nvSpPr>
        <p:spPr bwMode="auto">
          <a:xfrm>
            <a:off x="7848600" y="1730102"/>
            <a:ext cx="1143000" cy="1013098"/>
          </a:xfrm>
          <a:prstGeom prst="rect">
            <a:avLst/>
          </a:prstGeom>
          <a:noFill/>
          <a:ln w="12700">
            <a:noFill/>
            <a:miter lim="800000"/>
            <a:headEnd/>
            <a:tailEnd/>
          </a:ln>
          <a:effectLst/>
        </p:spPr>
        <p:txBody>
          <a:bodyPr wrap="square" lIns="90487" tIns="44450" rIns="90487" bIns="44450">
            <a:spAutoFit/>
          </a:bodyPr>
          <a:lstStyle/>
          <a:p>
            <a:pPr algn="ctr" eaLnBrk="0" fontAlgn="base" hangingPunct="0">
              <a:spcBef>
                <a:spcPct val="0"/>
              </a:spcBef>
              <a:spcAft>
                <a:spcPct val="0"/>
              </a:spcAft>
            </a:pPr>
            <a:r>
              <a:rPr lang="en-US" sz="2000" b="1" dirty="0">
                <a:solidFill>
                  <a:srgbClr val="000000"/>
                </a:solidFill>
                <a:latin typeface="Calibri" pitchFamily="34" charset="0"/>
              </a:rPr>
              <a:t>Code</a:t>
            </a:r>
          </a:p>
          <a:p>
            <a:pPr algn="ctr" eaLnBrk="0" fontAlgn="base" hangingPunct="0">
              <a:spcBef>
                <a:spcPct val="0"/>
              </a:spcBef>
              <a:spcAft>
                <a:spcPct val="0"/>
              </a:spcAft>
            </a:pPr>
            <a:r>
              <a:rPr lang="en-US" sz="2000" b="1" dirty="0">
                <a:solidFill>
                  <a:srgbClr val="000000"/>
                </a:solidFill>
                <a:latin typeface="Calibri" pitchFamily="34" charset="0"/>
              </a:rPr>
              <a:t>Data</a:t>
            </a:r>
          </a:p>
          <a:p>
            <a:pPr algn="ctr" eaLnBrk="0" fontAlgn="base" hangingPunct="0">
              <a:spcBef>
                <a:spcPct val="0"/>
              </a:spcBef>
              <a:spcAft>
                <a:spcPct val="0"/>
              </a:spcAft>
            </a:pPr>
            <a:r>
              <a:rPr lang="en-US" sz="2000" b="1" dirty="0">
                <a:solidFill>
                  <a:srgbClr val="000000"/>
                </a:solidFill>
                <a:latin typeface="Calibri" pitchFamily="34" charset="0"/>
              </a:rPr>
              <a:t>Stack</a:t>
            </a:r>
          </a:p>
        </p:txBody>
      </p:sp>
      <p:sp>
        <p:nvSpPr>
          <p:cNvPr id="147465" name="Line 9"/>
          <p:cNvSpPr>
            <a:spLocks noChangeShapeType="1"/>
          </p:cNvSpPr>
          <p:nvPr/>
        </p:nvSpPr>
        <p:spPr bwMode="auto">
          <a:xfrm>
            <a:off x="5791200" y="1701800"/>
            <a:ext cx="1752600" cy="0"/>
          </a:xfrm>
          <a:prstGeom prst="line">
            <a:avLst/>
          </a:prstGeom>
          <a:noFill/>
          <a:ln w="25400">
            <a:solidFill>
              <a:schemeClr val="tx1"/>
            </a:solidFill>
            <a:round/>
            <a:headEnd/>
            <a:tailEnd type="triangle" w="lg" len="lg"/>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47466" name="Line 10"/>
          <p:cNvSpPr>
            <a:spLocks noChangeShapeType="1"/>
          </p:cNvSpPr>
          <p:nvPr/>
        </p:nvSpPr>
        <p:spPr bwMode="auto">
          <a:xfrm>
            <a:off x="5791200" y="2235200"/>
            <a:ext cx="1752600" cy="0"/>
          </a:xfrm>
          <a:prstGeom prst="line">
            <a:avLst/>
          </a:prstGeom>
          <a:noFill/>
          <a:ln w="25400">
            <a:solidFill>
              <a:schemeClr val="tx1"/>
            </a:solidFill>
            <a:round/>
            <a:headEnd type="triangle" w="lg" len="lg"/>
            <a:tailEnd type="triangle" w="lg" len="lg"/>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47467" name="Line 11"/>
          <p:cNvSpPr>
            <a:spLocks noChangeShapeType="1"/>
          </p:cNvSpPr>
          <p:nvPr/>
        </p:nvSpPr>
        <p:spPr bwMode="auto">
          <a:xfrm>
            <a:off x="5791200" y="2768600"/>
            <a:ext cx="1752600" cy="0"/>
          </a:xfrm>
          <a:prstGeom prst="line">
            <a:avLst/>
          </a:prstGeom>
          <a:noFill/>
          <a:ln w="25400">
            <a:solidFill>
              <a:schemeClr val="tx1"/>
            </a:solidFill>
            <a:round/>
            <a:headEnd type="triangle" w="lg" len="lg"/>
            <a:tailEnd/>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47468" name="Text Box 12"/>
          <p:cNvSpPr txBox="1">
            <a:spLocks noChangeArrowheads="1"/>
          </p:cNvSpPr>
          <p:nvPr/>
        </p:nvSpPr>
        <p:spPr bwMode="auto">
          <a:xfrm>
            <a:off x="5791200" y="1295401"/>
            <a:ext cx="17526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srgbClr val="000000"/>
                </a:solidFill>
                <a:latin typeface="Calibri" pitchFamily="34" charset="0"/>
              </a:rPr>
              <a:t>Addresses</a:t>
            </a:r>
          </a:p>
        </p:txBody>
      </p:sp>
      <p:sp>
        <p:nvSpPr>
          <p:cNvPr id="147469" name="Text Box 13"/>
          <p:cNvSpPr txBox="1">
            <a:spLocks noChangeArrowheads="1"/>
          </p:cNvSpPr>
          <p:nvPr/>
        </p:nvSpPr>
        <p:spPr bwMode="auto">
          <a:xfrm>
            <a:off x="5791200" y="1854201"/>
            <a:ext cx="17526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srgbClr val="000000"/>
                </a:solidFill>
                <a:latin typeface="Calibri" pitchFamily="34" charset="0"/>
              </a:rPr>
              <a:t>Data</a:t>
            </a:r>
          </a:p>
        </p:txBody>
      </p:sp>
      <p:sp>
        <p:nvSpPr>
          <p:cNvPr id="147470" name="Text Box 14"/>
          <p:cNvSpPr txBox="1">
            <a:spLocks noChangeArrowheads="1"/>
          </p:cNvSpPr>
          <p:nvPr/>
        </p:nvSpPr>
        <p:spPr bwMode="auto">
          <a:xfrm>
            <a:off x="5791200" y="2387601"/>
            <a:ext cx="16764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srgbClr val="000000"/>
                </a:solidFill>
                <a:latin typeface="Calibri" pitchFamily="34" charset="0"/>
              </a:rPr>
              <a:t>Instructions</a:t>
            </a:r>
          </a:p>
        </p:txBody>
      </p:sp>
      <p:sp>
        <p:nvSpPr>
          <p:cNvPr id="147472" name="Rectangle 16"/>
          <p:cNvSpPr>
            <a:spLocks noChangeArrowheads="1"/>
          </p:cNvSpPr>
          <p:nvPr/>
        </p:nvSpPr>
        <p:spPr bwMode="auto">
          <a:xfrm>
            <a:off x="4191000" y="2286000"/>
            <a:ext cx="1066800" cy="685800"/>
          </a:xfrm>
          <a:prstGeom prst="rect">
            <a:avLst/>
          </a:prstGeom>
          <a:solidFill>
            <a:schemeClr val="accent3"/>
          </a:solidFill>
          <a:ln w="25400">
            <a:solidFill>
              <a:schemeClr val="tx1"/>
            </a:solidFill>
            <a:miter lim="800000"/>
            <a:headEnd/>
            <a:tailEnd/>
          </a:ln>
          <a:effectLst/>
        </p:spPr>
        <p:txBody>
          <a:bodyPr wrap="none" anchor="ctr"/>
          <a:lstStyle/>
          <a:p>
            <a:pPr algn="ctr" eaLnBrk="0" fontAlgn="base" hangingPunct="0">
              <a:spcBef>
                <a:spcPct val="0"/>
              </a:spcBef>
              <a:spcAft>
                <a:spcPct val="0"/>
              </a:spcAft>
            </a:pPr>
            <a:r>
              <a:rPr lang="en-US" b="1" dirty="0">
                <a:solidFill>
                  <a:srgbClr val="000000"/>
                </a:solidFill>
                <a:latin typeface="Calibri" pitchFamily="34" charset="0"/>
              </a:rPr>
              <a:t>Condition</a:t>
            </a:r>
          </a:p>
          <a:p>
            <a:pPr algn="ctr" eaLnBrk="0" fontAlgn="base" hangingPunct="0">
              <a:spcBef>
                <a:spcPct val="0"/>
              </a:spcBef>
              <a:spcAft>
                <a:spcPct val="0"/>
              </a:spcAft>
            </a:pPr>
            <a:r>
              <a:rPr lang="en-US" b="1" dirty="0">
                <a:solidFill>
                  <a:srgbClr val="000000"/>
                </a:solidFill>
                <a:latin typeface="Calibri" pitchFamily="34" charset="0"/>
              </a:rPr>
              <a:t>Codes</a:t>
            </a:r>
          </a:p>
        </p:txBody>
      </p:sp>
      <p:sp>
        <p:nvSpPr>
          <p:cNvPr id="147473" name="Rectangle 17"/>
          <p:cNvSpPr>
            <a:spLocks noGrp="1" noChangeArrowheads="1"/>
          </p:cNvSpPr>
          <p:nvPr>
            <p:ph type="body" sz="half" idx="2"/>
          </p:nvPr>
        </p:nvSpPr>
        <p:spPr>
          <a:xfrm>
            <a:off x="6896100" y="3625850"/>
            <a:ext cx="3619500" cy="1568450"/>
          </a:xfrm>
        </p:spPr>
        <p:txBody>
          <a:bodyPr/>
          <a:lstStyle/>
          <a:p>
            <a:pPr marL="292100" lvl="1" indent="-177800"/>
            <a:r>
              <a:rPr lang="en-US" sz="2000" b="1" dirty="0"/>
              <a:t>Memory</a:t>
            </a:r>
          </a:p>
          <a:p>
            <a:pPr marL="571500" lvl="2" indent="-165100"/>
            <a:r>
              <a:rPr lang="en-US" sz="1800" dirty="0"/>
              <a:t>Byte addressable array</a:t>
            </a:r>
          </a:p>
          <a:p>
            <a:pPr marL="571500" lvl="2" indent="-165100"/>
            <a:r>
              <a:rPr lang="en-US" sz="1800" dirty="0"/>
              <a:t>Code and user data</a:t>
            </a:r>
          </a:p>
          <a:p>
            <a:pPr marL="571500" lvl="2" indent="-165100"/>
            <a:r>
              <a:rPr lang="en-US" sz="1800" dirty="0"/>
              <a:t>Stack to support procedures</a:t>
            </a:r>
          </a:p>
          <a:p>
            <a:pPr marL="0" indent="0"/>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2" name="Rectangle 6"/>
          <p:cNvSpPr>
            <a:spLocks noChangeArrowheads="1"/>
          </p:cNvSpPr>
          <p:nvPr/>
        </p:nvSpPr>
        <p:spPr bwMode="auto">
          <a:xfrm>
            <a:off x="2590800" y="1066800"/>
            <a:ext cx="3200400" cy="2209800"/>
          </a:xfrm>
          <a:prstGeom prst="rect">
            <a:avLst/>
          </a:prstGeom>
          <a:solidFill>
            <a:srgbClr val="EFBFBF"/>
          </a:solidFill>
          <a:ln w="28575">
            <a:solidFill>
              <a:schemeClr val="tx1"/>
            </a:solidFill>
            <a:miter lim="800000"/>
            <a:headEnd/>
            <a:tailEnd/>
          </a:ln>
          <a:effectLst/>
        </p:spPr>
        <p:txBody>
          <a:bodyPr lIns="90487" tIns="44450" rIns="90487" bIns="44450"/>
          <a:lstStyle/>
          <a:p>
            <a:pPr eaLnBrk="0" fontAlgn="base" hangingPunct="0">
              <a:spcBef>
                <a:spcPct val="0"/>
              </a:spcBef>
              <a:spcAft>
                <a:spcPct val="0"/>
              </a:spcAft>
            </a:pPr>
            <a:r>
              <a:rPr lang="en-US" sz="2400" b="1" dirty="0">
                <a:solidFill>
                  <a:prstClr val="black"/>
                </a:solidFill>
                <a:latin typeface="Calibri" pitchFamily="34" charset="0"/>
              </a:rPr>
              <a:t>CPU</a:t>
            </a:r>
          </a:p>
        </p:txBody>
      </p:sp>
      <p:sp>
        <p:nvSpPr>
          <p:cNvPr id="147458" name="Rectangle 2"/>
          <p:cNvSpPr>
            <a:spLocks noGrp="1" noChangeArrowheads="1"/>
          </p:cNvSpPr>
          <p:nvPr>
            <p:ph type="title"/>
          </p:nvPr>
        </p:nvSpPr>
        <p:spPr>
          <a:xfrm>
            <a:off x="1828800" y="304800"/>
            <a:ext cx="7226300" cy="573088"/>
          </a:xfrm>
        </p:spPr>
        <p:txBody>
          <a:bodyPr>
            <a:normAutofit/>
          </a:bodyPr>
          <a:lstStyle/>
          <a:p>
            <a:r>
              <a:rPr lang="en-US" dirty="0"/>
              <a:t>Assembly/Machine Code View</a:t>
            </a:r>
          </a:p>
        </p:txBody>
      </p:sp>
      <p:sp>
        <p:nvSpPr>
          <p:cNvPr id="147459" name="Rectangle 3"/>
          <p:cNvSpPr>
            <a:spLocks noGrp="1" noChangeArrowheads="1"/>
          </p:cNvSpPr>
          <p:nvPr>
            <p:ph sz="half" idx="1"/>
          </p:nvPr>
        </p:nvSpPr>
        <p:spPr>
          <a:xfrm>
            <a:off x="2043114" y="3352800"/>
            <a:ext cx="4852987" cy="3092450"/>
          </a:xfrm>
        </p:spPr>
        <p:txBody>
          <a:bodyPr>
            <a:normAutofit lnSpcReduction="10000"/>
          </a:bodyPr>
          <a:lstStyle/>
          <a:p>
            <a:pPr marL="227013" indent="-227013" defTabSz="895350">
              <a:buNone/>
              <a:tabLst>
                <a:tab pos="1371600" algn="l"/>
                <a:tab pos="4572000" algn="l"/>
              </a:tabLst>
            </a:pPr>
            <a:r>
              <a:rPr lang="en-US" sz="2400" dirty="0"/>
              <a:t>Programmer-Visible State</a:t>
            </a:r>
          </a:p>
          <a:p>
            <a:pPr marL="560388" lvl="1" indent="-222250" defTabSz="895350">
              <a:tabLst>
                <a:tab pos="1371600" algn="l"/>
                <a:tab pos="4572000" algn="l"/>
              </a:tabLst>
            </a:pPr>
            <a:r>
              <a:rPr lang="en-US" sz="2000" b="1" dirty="0"/>
              <a:t>PC: Program counter</a:t>
            </a:r>
          </a:p>
          <a:p>
            <a:pPr marL="839788" lvl="2" indent="-165100" defTabSz="895350">
              <a:tabLst>
                <a:tab pos="1371600" algn="l"/>
                <a:tab pos="4572000" algn="l"/>
              </a:tabLst>
            </a:pPr>
            <a:r>
              <a:rPr lang="en-US" sz="1800" dirty="0"/>
              <a:t>Address of next instruction</a:t>
            </a:r>
          </a:p>
          <a:p>
            <a:pPr marL="839788" lvl="2" indent="-165100" defTabSz="895350">
              <a:tabLst>
                <a:tab pos="1371600" algn="l"/>
                <a:tab pos="4572000" algn="l"/>
              </a:tabLst>
            </a:pPr>
            <a:r>
              <a:rPr lang="en-US" sz="1800" dirty="0"/>
              <a:t>Called “RIP” (x86-64)</a:t>
            </a:r>
          </a:p>
          <a:p>
            <a:pPr marL="560388" lvl="1" indent="-222250" defTabSz="895350">
              <a:tabLst>
                <a:tab pos="1371600" algn="l"/>
                <a:tab pos="4572000" algn="l"/>
              </a:tabLst>
            </a:pPr>
            <a:r>
              <a:rPr lang="en-US" sz="2000" b="1" dirty="0"/>
              <a:t>Register file</a:t>
            </a:r>
          </a:p>
          <a:p>
            <a:pPr marL="839788" lvl="2" indent="-165100" defTabSz="895350">
              <a:tabLst>
                <a:tab pos="1371600" algn="l"/>
                <a:tab pos="4572000" algn="l"/>
              </a:tabLst>
            </a:pPr>
            <a:r>
              <a:rPr lang="en-US" sz="1800" dirty="0"/>
              <a:t>Heavily used program data</a:t>
            </a:r>
          </a:p>
          <a:p>
            <a:pPr marL="560388" lvl="1" indent="-222250" defTabSz="895350">
              <a:tabLst>
                <a:tab pos="1371600" algn="l"/>
                <a:tab pos="4572000" algn="l"/>
              </a:tabLst>
            </a:pPr>
            <a:r>
              <a:rPr lang="en-US" sz="2000" b="1" dirty="0"/>
              <a:t>Condition codes</a:t>
            </a:r>
          </a:p>
          <a:p>
            <a:pPr marL="839788" lvl="2" indent="-165100" defTabSz="895350">
              <a:tabLst>
                <a:tab pos="1371600" algn="l"/>
                <a:tab pos="4572000" algn="l"/>
              </a:tabLst>
            </a:pPr>
            <a:r>
              <a:rPr lang="en-US" sz="1800" dirty="0"/>
              <a:t>Store status information about most recent arithmetic or logical operation</a:t>
            </a:r>
          </a:p>
          <a:p>
            <a:pPr marL="839788" lvl="2" indent="-165100" defTabSz="895350">
              <a:tabLst>
                <a:tab pos="1371600" algn="l"/>
                <a:tab pos="4572000" algn="l"/>
              </a:tabLst>
            </a:pPr>
            <a:r>
              <a:rPr lang="en-US" sz="1800" dirty="0"/>
              <a:t>Used for conditional branching</a:t>
            </a:r>
          </a:p>
        </p:txBody>
      </p:sp>
      <p:sp>
        <p:nvSpPr>
          <p:cNvPr id="147473" name="Rectangle 17"/>
          <p:cNvSpPr>
            <a:spLocks noGrp="1" noChangeArrowheads="1"/>
          </p:cNvSpPr>
          <p:nvPr>
            <p:ph sz="half" idx="2"/>
          </p:nvPr>
        </p:nvSpPr>
        <p:spPr>
          <a:xfrm>
            <a:off x="6896100" y="3702050"/>
            <a:ext cx="3619500" cy="1568450"/>
          </a:xfrm>
        </p:spPr>
        <p:txBody>
          <a:bodyPr>
            <a:normAutofit lnSpcReduction="10000"/>
          </a:bodyPr>
          <a:lstStyle/>
          <a:p>
            <a:pPr marL="292100" lvl="1" indent="-177800"/>
            <a:r>
              <a:rPr lang="en-US" sz="2000" b="1" dirty="0"/>
              <a:t>Memory</a:t>
            </a:r>
          </a:p>
          <a:p>
            <a:pPr marL="571500" lvl="2" indent="-165100"/>
            <a:r>
              <a:rPr lang="en-US" sz="1800" dirty="0"/>
              <a:t>Byte addressable array</a:t>
            </a:r>
          </a:p>
          <a:p>
            <a:pPr marL="571500" lvl="2" indent="-165100"/>
            <a:r>
              <a:rPr lang="en-US" sz="1800" dirty="0"/>
              <a:t>Code and user data</a:t>
            </a:r>
          </a:p>
          <a:p>
            <a:pPr marL="571500" lvl="2" indent="-165100"/>
            <a:r>
              <a:rPr lang="en-US" sz="1800" dirty="0"/>
              <a:t>Stack to support procedures</a:t>
            </a:r>
          </a:p>
          <a:p>
            <a:pPr marL="0" indent="0"/>
            <a:endParaRPr lang="en-US" sz="2000" dirty="0"/>
          </a:p>
        </p:txBody>
      </p:sp>
      <p:sp>
        <p:nvSpPr>
          <p:cNvPr id="147460" name="Rectangle 4"/>
          <p:cNvSpPr>
            <a:spLocks noChangeArrowheads="1"/>
          </p:cNvSpPr>
          <p:nvPr/>
        </p:nvSpPr>
        <p:spPr bwMode="auto">
          <a:xfrm>
            <a:off x="2933700" y="1981200"/>
            <a:ext cx="533400" cy="457200"/>
          </a:xfrm>
          <a:prstGeom prst="rect">
            <a:avLst/>
          </a:prstGeom>
          <a:solidFill>
            <a:schemeClr val="accent3"/>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prstClr val="black"/>
                </a:solidFill>
                <a:latin typeface="Calibri" pitchFamily="34" charset="0"/>
              </a:rPr>
              <a:t>PC</a:t>
            </a:r>
          </a:p>
        </p:txBody>
      </p:sp>
      <p:sp>
        <p:nvSpPr>
          <p:cNvPr id="147461" name="Rectangle 5"/>
          <p:cNvSpPr>
            <a:spLocks noChangeArrowheads="1"/>
          </p:cNvSpPr>
          <p:nvPr/>
        </p:nvSpPr>
        <p:spPr bwMode="auto">
          <a:xfrm>
            <a:off x="3886200" y="1371600"/>
            <a:ext cx="1676400" cy="762000"/>
          </a:xfrm>
          <a:prstGeom prst="rect">
            <a:avLst/>
          </a:prstGeom>
          <a:solidFill>
            <a:schemeClr val="accent3"/>
          </a:solidFill>
          <a:ln w="25400">
            <a:solidFill>
              <a:schemeClr val="tx1"/>
            </a:solidFill>
            <a:miter lim="800000"/>
            <a:headEnd/>
            <a:tailEnd/>
          </a:ln>
          <a:effectLst/>
        </p:spPr>
        <p:txBody>
          <a:bodyPr wrap="none" anchor="ctr"/>
          <a:lstStyle/>
          <a:p>
            <a:pPr algn="ctr" eaLnBrk="0" fontAlgn="base" hangingPunct="0">
              <a:spcBef>
                <a:spcPct val="0"/>
              </a:spcBef>
              <a:spcAft>
                <a:spcPct val="0"/>
              </a:spcAft>
            </a:pPr>
            <a:r>
              <a:rPr lang="en-US" sz="2400" b="1" dirty="0">
                <a:solidFill>
                  <a:prstClr val="black"/>
                </a:solidFill>
                <a:latin typeface="Calibri" pitchFamily="34" charset="0"/>
              </a:rPr>
              <a:t>Registers</a:t>
            </a:r>
          </a:p>
        </p:txBody>
      </p:sp>
      <p:sp>
        <p:nvSpPr>
          <p:cNvPr id="147463" name="Rectangle 7"/>
          <p:cNvSpPr>
            <a:spLocks noChangeArrowheads="1"/>
          </p:cNvSpPr>
          <p:nvPr/>
        </p:nvSpPr>
        <p:spPr bwMode="auto">
          <a:xfrm>
            <a:off x="7543800" y="1066800"/>
            <a:ext cx="1752600" cy="2209800"/>
          </a:xfrm>
          <a:prstGeom prst="rect">
            <a:avLst/>
          </a:prstGeom>
          <a:solidFill>
            <a:schemeClr val="accent2">
              <a:lumMod val="20000"/>
              <a:lumOff val="80000"/>
            </a:schemeClr>
          </a:solidFill>
          <a:ln w="25400">
            <a:solidFill>
              <a:schemeClr val="tx1"/>
            </a:solidFill>
            <a:miter lim="800000"/>
            <a:headEnd/>
            <a:tailEnd/>
          </a:ln>
          <a:effectLst/>
        </p:spPr>
        <p:txBody>
          <a:bodyPr wrap="none" anchorCtr="1"/>
          <a:lstStyle/>
          <a:p>
            <a:pPr algn="ctr" eaLnBrk="0" fontAlgn="base" hangingPunct="0">
              <a:spcBef>
                <a:spcPct val="0"/>
              </a:spcBef>
              <a:spcAft>
                <a:spcPct val="0"/>
              </a:spcAft>
            </a:pPr>
            <a:r>
              <a:rPr lang="en-US" sz="2400" b="1" dirty="0">
                <a:solidFill>
                  <a:prstClr val="black"/>
                </a:solidFill>
                <a:latin typeface="Calibri" pitchFamily="34" charset="0"/>
              </a:rPr>
              <a:t>Memory</a:t>
            </a:r>
          </a:p>
        </p:txBody>
      </p:sp>
      <p:sp>
        <p:nvSpPr>
          <p:cNvPr id="147464" name="Text Box 8"/>
          <p:cNvSpPr txBox="1">
            <a:spLocks noChangeArrowheads="1"/>
          </p:cNvSpPr>
          <p:nvPr/>
        </p:nvSpPr>
        <p:spPr bwMode="auto">
          <a:xfrm>
            <a:off x="7848600" y="1730102"/>
            <a:ext cx="1143000" cy="1013098"/>
          </a:xfrm>
          <a:prstGeom prst="rect">
            <a:avLst/>
          </a:prstGeom>
          <a:noFill/>
          <a:ln w="12700">
            <a:noFill/>
            <a:miter lim="800000"/>
            <a:headEnd/>
            <a:tailEnd/>
          </a:ln>
          <a:effectLst/>
        </p:spPr>
        <p:txBody>
          <a:bodyPr wrap="square" lIns="90487" tIns="44450" rIns="90487" bIns="44450">
            <a:spAutoFit/>
          </a:bodyPr>
          <a:lstStyle/>
          <a:p>
            <a:pPr algn="ctr" eaLnBrk="0" fontAlgn="base" hangingPunct="0">
              <a:spcBef>
                <a:spcPct val="0"/>
              </a:spcBef>
              <a:spcAft>
                <a:spcPct val="0"/>
              </a:spcAft>
            </a:pPr>
            <a:r>
              <a:rPr lang="en-US" sz="2000" b="1" dirty="0">
                <a:solidFill>
                  <a:prstClr val="black"/>
                </a:solidFill>
                <a:latin typeface="Calibri" pitchFamily="34" charset="0"/>
              </a:rPr>
              <a:t>Code</a:t>
            </a:r>
          </a:p>
          <a:p>
            <a:pPr algn="ctr" eaLnBrk="0" fontAlgn="base" hangingPunct="0">
              <a:spcBef>
                <a:spcPct val="0"/>
              </a:spcBef>
              <a:spcAft>
                <a:spcPct val="0"/>
              </a:spcAft>
            </a:pPr>
            <a:r>
              <a:rPr lang="en-US" sz="2000" b="1" dirty="0">
                <a:solidFill>
                  <a:prstClr val="black"/>
                </a:solidFill>
                <a:latin typeface="Calibri" pitchFamily="34" charset="0"/>
              </a:rPr>
              <a:t>Data</a:t>
            </a:r>
          </a:p>
          <a:p>
            <a:pPr algn="ctr" eaLnBrk="0" fontAlgn="base" hangingPunct="0">
              <a:spcBef>
                <a:spcPct val="0"/>
              </a:spcBef>
              <a:spcAft>
                <a:spcPct val="0"/>
              </a:spcAft>
            </a:pPr>
            <a:r>
              <a:rPr lang="en-US" sz="2000" b="1" dirty="0">
                <a:solidFill>
                  <a:prstClr val="black"/>
                </a:solidFill>
                <a:latin typeface="Calibri" pitchFamily="34" charset="0"/>
              </a:rPr>
              <a:t>Stack</a:t>
            </a:r>
          </a:p>
        </p:txBody>
      </p:sp>
      <p:sp>
        <p:nvSpPr>
          <p:cNvPr id="147465" name="Line 9"/>
          <p:cNvSpPr>
            <a:spLocks noChangeShapeType="1"/>
          </p:cNvSpPr>
          <p:nvPr/>
        </p:nvSpPr>
        <p:spPr bwMode="auto">
          <a:xfrm>
            <a:off x="5791200" y="1701800"/>
            <a:ext cx="1752600" cy="0"/>
          </a:xfrm>
          <a:prstGeom prst="line">
            <a:avLst/>
          </a:prstGeom>
          <a:noFill/>
          <a:ln w="25400">
            <a:solidFill>
              <a:schemeClr val="tx1"/>
            </a:solidFill>
            <a:round/>
            <a:headEnd/>
            <a:tailEnd type="triangle" w="lg" len="lg"/>
          </a:ln>
          <a:effectLst/>
        </p:spPr>
        <p:txBody>
          <a:bodyPr wrap="none" anchor="ctr"/>
          <a:lstStyle/>
          <a:p>
            <a:pPr eaLnBrk="0" fontAlgn="base" hangingPunct="0">
              <a:spcBef>
                <a:spcPct val="0"/>
              </a:spcBef>
              <a:spcAft>
                <a:spcPct val="0"/>
              </a:spcAft>
            </a:pPr>
            <a:endParaRPr lang="en-US" sz="2400" b="1" dirty="0">
              <a:solidFill>
                <a:prstClr val="black"/>
              </a:solidFill>
              <a:latin typeface="Calibri" pitchFamily="34" charset="0"/>
            </a:endParaRPr>
          </a:p>
        </p:txBody>
      </p:sp>
      <p:sp>
        <p:nvSpPr>
          <p:cNvPr id="147466" name="Line 10"/>
          <p:cNvSpPr>
            <a:spLocks noChangeShapeType="1"/>
          </p:cNvSpPr>
          <p:nvPr/>
        </p:nvSpPr>
        <p:spPr bwMode="auto">
          <a:xfrm>
            <a:off x="5791200" y="2235200"/>
            <a:ext cx="1752600" cy="0"/>
          </a:xfrm>
          <a:prstGeom prst="line">
            <a:avLst/>
          </a:prstGeom>
          <a:noFill/>
          <a:ln w="25400">
            <a:solidFill>
              <a:schemeClr val="tx1"/>
            </a:solidFill>
            <a:round/>
            <a:headEnd type="triangle" w="lg" len="lg"/>
            <a:tailEnd type="triangle" w="lg" len="lg"/>
          </a:ln>
          <a:effectLst/>
        </p:spPr>
        <p:txBody>
          <a:bodyPr wrap="none" anchor="ctr"/>
          <a:lstStyle/>
          <a:p>
            <a:pPr eaLnBrk="0" fontAlgn="base" hangingPunct="0">
              <a:spcBef>
                <a:spcPct val="0"/>
              </a:spcBef>
              <a:spcAft>
                <a:spcPct val="0"/>
              </a:spcAft>
            </a:pPr>
            <a:endParaRPr lang="en-US" sz="2400" b="1" dirty="0">
              <a:solidFill>
                <a:prstClr val="black"/>
              </a:solidFill>
              <a:latin typeface="Calibri" pitchFamily="34" charset="0"/>
            </a:endParaRPr>
          </a:p>
        </p:txBody>
      </p:sp>
      <p:sp>
        <p:nvSpPr>
          <p:cNvPr id="147467" name="Line 11"/>
          <p:cNvSpPr>
            <a:spLocks noChangeShapeType="1"/>
          </p:cNvSpPr>
          <p:nvPr/>
        </p:nvSpPr>
        <p:spPr bwMode="auto">
          <a:xfrm>
            <a:off x="5791200" y="2768600"/>
            <a:ext cx="1752600" cy="0"/>
          </a:xfrm>
          <a:prstGeom prst="line">
            <a:avLst/>
          </a:prstGeom>
          <a:noFill/>
          <a:ln w="25400">
            <a:solidFill>
              <a:schemeClr val="tx1"/>
            </a:solidFill>
            <a:round/>
            <a:headEnd type="triangle" w="lg" len="lg"/>
            <a:tailEnd/>
          </a:ln>
          <a:effectLst/>
        </p:spPr>
        <p:txBody>
          <a:bodyPr wrap="none" anchor="ctr"/>
          <a:lstStyle/>
          <a:p>
            <a:pPr eaLnBrk="0" fontAlgn="base" hangingPunct="0">
              <a:spcBef>
                <a:spcPct val="0"/>
              </a:spcBef>
              <a:spcAft>
                <a:spcPct val="0"/>
              </a:spcAft>
            </a:pPr>
            <a:endParaRPr lang="en-US" sz="2400" b="1" dirty="0">
              <a:solidFill>
                <a:prstClr val="black"/>
              </a:solidFill>
              <a:latin typeface="Calibri" pitchFamily="34" charset="0"/>
            </a:endParaRPr>
          </a:p>
        </p:txBody>
      </p:sp>
      <p:sp>
        <p:nvSpPr>
          <p:cNvPr id="147468" name="Text Box 12"/>
          <p:cNvSpPr txBox="1">
            <a:spLocks noChangeArrowheads="1"/>
          </p:cNvSpPr>
          <p:nvPr/>
        </p:nvSpPr>
        <p:spPr bwMode="auto">
          <a:xfrm>
            <a:off x="5791200" y="1295401"/>
            <a:ext cx="17526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prstClr val="black"/>
                </a:solidFill>
                <a:latin typeface="Calibri" pitchFamily="34" charset="0"/>
              </a:rPr>
              <a:t>Addresses</a:t>
            </a:r>
          </a:p>
        </p:txBody>
      </p:sp>
      <p:sp>
        <p:nvSpPr>
          <p:cNvPr id="147469" name="Text Box 13"/>
          <p:cNvSpPr txBox="1">
            <a:spLocks noChangeArrowheads="1"/>
          </p:cNvSpPr>
          <p:nvPr/>
        </p:nvSpPr>
        <p:spPr bwMode="auto">
          <a:xfrm>
            <a:off x="5791200" y="1854201"/>
            <a:ext cx="17526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prstClr val="black"/>
                </a:solidFill>
                <a:latin typeface="Calibri" pitchFamily="34" charset="0"/>
              </a:rPr>
              <a:t>Data</a:t>
            </a:r>
          </a:p>
        </p:txBody>
      </p:sp>
      <p:sp>
        <p:nvSpPr>
          <p:cNvPr id="147470" name="Text Box 14"/>
          <p:cNvSpPr txBox="1">
            <a:spLocks noChangeArrowheads="1"/>
          </p:cNvSpPr>
          <p:nvPr/>
        </p:nvSpPr>
        <p:spPr bwMode="auto">
          <a:xfrm>
            <a:off x="5791200" y="2387601"/>
            <a:ext cx="16764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prstClr val="black"/>
                </a:solidFill>
                <a:latin typeface="Calibri" pitchFamily="34" charset="0"/>
              </a:rPr>
              <a:t>Instructions</a:t>
            </a:r>
          </a:p>
        </p:txBody>
      </p:sp>
      <p:sp>
        <p:nvSpPr>
          <p:cNvPr id="147472" name="Rectangle 16"/>
          <p:cNvSpPr>
            <a:spLocks noChangeArrowheads="1"/>
          </p:cNvSpPr>
          <p:nvPr/>
        </p:nvSpPr>
        <p:spPr bwMode="auto">
          <a:xfrm>
            <a:off x="4191000" y="2286000"/>
            <a:ext cx="1066800" cy="685800"/>
          </a:xfrm>
          <a:prstGeom prst="rect">
            <a:avLst/>
          </a:prstGeom>
          <a:solidFill>
            <a:schemeClr val="accent3"/>
          </a:solidFill>
          <a:ln w="25400">
            <a:solidFill>
              <a:schemeClr val="tx1"/>
            </a:solidFill>
            <a:miter lim="800000"/>
            <a:headEnd/>
            <a:tailEnd/>
          </a:ln>
          <a:effectLst/>
        </p:spPr>
        <p:txBody>
          <a:bodyPr wrap="none" anchor="ctr"/>
          <a:lstStyle/>
          <a:p>
            <a:pPr algn="ctr" eaLnBrk="0" fontAlgn="base" hangingPunct="0">
              <a:spcBef>
                <a:spcPct val="0"/>
              </a:spcBef>
              <a:spcAft>
                <a:spcPct val="0"/>
              </a:spcAft>
            </a:pPr>
            <a:r>
              <a:rPr lang="en-US" b="1" dirty="0">
                <a:solidFill>
                  <a:prstClr val="black"/>
                </a:solidFill>
                <a:latin typeface="Calibri" pitchFamily="34" charset="0"/>
              </a:rPr>
              <a:t>Condition</a:t>
            </a:r>
          </a:p>
          <a:p>
            <a:pPr algn="ctr" eaLnBrk="0" fontAlgn="base" hangingPunct="0">
              <a:spcBef>
                <a:spcPct val="0"/>
              </a:spcBef>
              <a:spcAft>
                <a:spcPct val="0"/>
              </a:spcAft>
            </a:pPr>
            <a:r>
              <a:rPr lang="en-US" b="1" dirty="0">
                <a:solidFill>
                  <a:prstClr val="black"/>
                </a:solidFill>
                <a:latin typeface="Calibri" pitchFamily="34" charset="0"/>
              </a:rPr>
              <a:t>Codes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2625726" y="2514600"/>
            <a:ext cx="727075" cy="459100"/>
          </a:xfrm>
          <a:prstGeom prst="rect">
            <a:avLst/>
          </a:prstGeom>
          <a:noFill/>
          <a:ln w="12700">
            <a:noFill/>
            <a:miter lim="800000"/>
            <a:headEnd/>
            <a:tailEnd/>
          </a:ln>
          <a:effectLst/>
        </p:spPr>
        <p:txBody>
          <a:bodyPr lIns="90487" tIns="44450" rIns="90487" bIns="44450">
            <a:spAutoFit/>
          </a:bodyPr>
          <a:lstStyle/>
          <a:p>
            <a:pPr algn="r" eaLnBrk="0" fontAlgn="base" hangingPunct="0">
              <a:spcBef>
                <a:spcPct val="0"/>
              </a:spcBef>
              <a:spcAft>
                <a:spcPct val="0"/>
              </a:spcAft>
            </a:pPr>
            <a:r>
              <a:rPr lang="en-US" sz="2400" b="1" i="1" dirty="0">
                <a:solidFill>
                  <a:prstClr val="black"/>
                </a:solidFill>
                <a:latin typeface="Calibri" pitchFamily="34" charset="0"/>
              </a:rPr>
              <a:t>text</a:t>
            </a:r>
          </a:p>
        </p:txBody>
      </p:sp>
      <p:sp>
        <p:nvSpPr>
          <p:cNvPr id="148483" name="Rectangle 3"/>
          <p:cNvSpPr>
            <a:spLocks noChangeArrowheads="1"/>
          </p:cNvSpPr>
          <p:nvPr/>
        </p:nvSpPr>
        <p:spPr bwMode="auto">
          <a:xfrm>
            <a:off x="2625726" y="3655700"/>
            <a:ext cx="727075" cy="459100"/>
          </a:xfrm>
          <a:prstGeom prst="rect">
            <a:avLst/>
          </a:prstGeom>
          <a:noFill/>
          <a:ln w="12700">
            <a:noFill/>
            <a:miter lim="800000"/>
            <a:headEnd/>
            <a:tailEnd/>
          </a:ln>
          <a:effectLst/>
        </p:spPr>
        <p:txBody>
          <a:bodyPr lIns="90487" tIns="44450" rIns="90487" bIns="44450">
            <a:spAutoFit/>
          </a:bodyPr>
          <a:lstStyle/>
          <a:p>
            <a:pPr algn="r" eaLnBrk="0" fontAlgn="base" hangingPunct="0">
              <a:spcBef>
                <a:spcPct val="0"/>
              </a:spcBef>
              <a:spcAft>
                <a:spcPct val="0"/>
              </a:spcAft>
            </a:pPr>
            <a:r>
              <a:rPr lang="en-US" sz="2400" b="1" i="1" dirty="0">
                <a:solidFill>
                  <a:prstClr val="black"/>
                </a:solidFill>
                <a:latin typeface="Calibri" pitchFamily="34" charset="0"/>
              </a:rPr>
              <a:t>text</a:t>
            </a:r>
          </a:p>
        </p:txBody>
      </p:sp>
      <p:sp>
        <p:nvSpPr>
          <p:cNvPr id="148484" name="Rectangle 4"/>
          <p:cNvSpPr>
            <a:spLocks noChangeArrowheads="1"/>
          </p:cNvSpPr>
          <p:nvPr/>
        </p:nvSpPr>
        <p:spPr bwMode="auto">
          <a:xfrm>
            <a:off x="2352676" y="4724400"/>
            <a:ext cx="1000125" cy="459100"/>
          </a:xfrm>
          <a:prstGeom prst="rect">
            <a:avLst/>
          </a:prstGeom>
          <a:noFill/>
          <a:ln w="12700">
            <a:noFill/>
            <a:miter lim="800000"/>
            <a:headEnd/>
            <a:tailEnd/>
          </a:ln>
          <a:effectLst/>
        </p:spPr>
        <p:txBody>
          <a:bodyPr lIns="90487" tIns="44450" rIns="90487" bIns="44450">
            <a:spAutoFit/>
          </a:bodyPr>
          <a:lstStyle/>
          <a:p>
            <a:pPr algn="r" eaLnBrk="0" fontAlgn="base" hangingPunct="0">
              <a:spcBef>
                <a:spcPct val="0"/>
              </a:spcBef>
              <a:spcAft>
                <a:spcPct val="0"/>
              </a:spcAft>
            </a:pPr>
            <a:r>
              <a:rPr lang="en-US" sz="2400" b="1" i="1" dirty="0">
                <a:solidFill>
                  <a:prstClr val="black"/>
                </a:solidFill>
                <a:latin typeface="Calibri" pitchFamily="34" charset="0"/>
              </a:rPr>
              <a:t>binary</a:t>
            </a:r>
          </a:p>
        </p:txBody>
      </p:sp>
      <p:sp>
        <p:nvSpPr>
          <p:cNvPr id="148485" name="Rectangle 5"/>
          <p:cNvSpPr>
            <a:spLocks noChangeArrowheads="1"/>
          </p:cNvSpPr>
          <p:nvPr/>
        </p:nvSpPr>
        <p:spPr bwMode="auto">
          <a:xfrm>
            <a:off x="2352676" y="5867400"/>
            <a:ext cx="1000125" cy="459100"/>
          </a:xfrm>
          <a:prstGeom prst="rect">
            <a:avLst/>
          </a:prstGeom>
          <a:noFill/>
          <a:ln w="12700">
            <a:noFill/>
            <a:miter lim="800000"/>
            <a:headEnd/>
            <a:tailEnd/>
          </a:ln>
          <a:effectLst/>
        </p:spPr>
        <p:txBody>
          <a:bodyPr lIns="90487" tIns="44450" rIns="90487" bIns="44450">
            <a:spAutoFit/>
          </a:bodyPr>
          <a:lstStyle/>
          <a:p>
            <a:pPr algn="r" eaLnBrk="0" fontAlgn="base" hangingPunct="0">
              <a:spcBef>
                <a:spcPct val="0"/>
              </a:spcBef>
              <a:spcAft>
                <a:spcPct val="0"/>
              </a:spcAft>
            </a:pPr>
            <a:r>
              <a:rPr lang="en-US" sz="2400" b="1" i="1" dirty="0">
                <a:solidFill>
                  <a:prstClr val="black"/>
                </a:solidFill>
                <a:latin typeface="Calibri" pitchFamily="34" charset="0"/>
              </a:rPr>
              <a:t>binary</a:t>
            </a:r>
          </a:p>
        </p:txBody>
      </p:sp>
      <p:sp>
        <p:nvSpPr>
          <p:cNvPr id="148486" name="Line 6"/>
          <p:cNvSpPr>
            <a:spLocks noChangeShapeType="1"/>
          </p:cNvSpPr>
          <p:nvPr/>
        </p:nvSpPr>
        <p:spPr bwMode="auto">
          <a:xfrm>
            <a:off x="5513388" y="2977234"/>
            <a:ext cx="0" cy="680367"/>
          </a:xfrm>
          <a:prstGeom prst="line">
            <a:avLst/>
          </a:prstGeom>
          <a:noFill/>
          <a:ln w="28575">
            <a:solidFill>
              <a:schemeClr val="tx1"/>
            </a:solidFill>
            <a:round/>
            <a:headEnd/>
            <a:tailEnd type="triangle" w="med" len="med"/>
          </a:ln>
          <a:effectLst/>
        </p:spPr>
        <p:txBody>
          <a:bodyPr wrap="square" lIns="90487" tIns="44450" rIns="90487" bIns="44450">
            <a:spAutoFit/>
          </a:bodyPr>
          <a:lstStyle/>
          <a:p>
            <a:pPr eaLnBrk="0" fontAlgn="base" hangingPunct="0">
              <a:spcBef>
                <a:spcPct val="0"/>
              </a:spcBef>
              <a:spcAft>
                <a:spcPct val="0"/>
              </a:spcAft>
            </a:pPr>
            <a:endParaRPr lang="en-US" sz="2400" b="1" dirty="0">
              <a:solidFill>
                <a:prstClr val="black"/>
              </a:solidFill>
              <a:latin typeface="Calibri" pitchFamily="34" charset="0"/>
            </a:endParaRPr>
          </a:p>
        </p:txBody>
      </p:sp>
      <p:sp>
        <p:nvSpPr>
          <p:cNvPr id="148487" name="Rectangle 7"/>
          <p:cNvSpPr>
            <a:spLocks noChangeArrowheads="1"/>
          </p:cNvSpPr>
          <p:nvPr/>
        </p:nvSpPr>
        <p:spPr bwMode="auto">
          <a:xfrm>
            <a:off x="5819775" y="3124201"/>
            <a:ext cx="3032125" cy="397545"/>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pPr>
            <a:r>
              <a:rPr lang="en-US" sz="2000" b="1" dirty="0">
                <a:solidFill>
                  <a:prstClr val="black"/>
                </a:solidFill>
                <a:latin typeface="Calibri" pitchFamily="34" charset="0"/>
              </a:rPr>
              <a:t>Compiler (</a:t>
            </a:r>
            <a:r>
              <a:rPr lang="en-US" sz="2000" b="1" dirty="0" err="1">
                <a:solidFill>
                  <a:prstClr val="black"/>
                </a:solidFill>
                <a:latin typeface="Courier New" pitchFamily="49" charset="0"/>
              </a:rPr>
              <a:t>gcc</a:t>
            </a:r>
            <a:r>
              <a:rPr lang="en-US" sz="2000" b="1" dirty="0">
                <a:solidFill>
                  <a:prstClr val="black"/>
                </a:solidFill>
                <a:latin typeface="Courier New" pitchFamily="49" charset="0"/>
              </a:rPr>
              <a:t> –</a:t>
            </a:r>
            <a:r>
              <a:rPr lang="en-US" sz="2000" b="1" dirty="0" err="1">
                <a:solidFill>
                  <a:prstClr val="black"/>
                </a:solidFill>
                <a:latin typeface="Courier New" pitchFamily="49" charset="0"/>
              </a:rPr>
              <a:t>Og</a:t>
            </a:r>
            <a:r>
              <a:rPr lang="en-US" sz="2000" b="1" dirty="0">
                <a:solidFill>
                  <a:prstClr val="black"/>
                </a:solidFill>
                <a:latin typeface="Courier New" pitchFamily="49" charset="0"/>
              </a:rPr>
              <a:t> -S</a:t>
            </a:r>
            <a:r>
              <a:rPr lang="en-US" sz="2000" b="1" dirty="0">
                <a:solidFill>
                  <a:prstClr val="black"/>
                </a:solidFill>
                <a:latin typeface="Calibri" pitchFamily="34" charset="0"/>
              </a:rPr>
              <a:t>)</a:t>
            </a:r>
          </a:p>
        </p:txBody>
      </p:sp>
      <p:sp>
        <p:nvSpPr>
          <p:cNvPr id="148488" name="Rectangle 8"/>
          <p:cNvSpPr>
            <a:spLocks noChangeArrowheads="1"/>
          </p:cNvSpPr>
          <p:nvPr/>
        </p:nvSpPr>
        <p:spPr bwMode="auto">
          <a:xfrm>
            <a:off x="5803900" y="4191001"/>
            <a:ext cx="3048000" cy="397545"/>
          </a:xfrm>
          <a:prstGeom prst="rect">
            <a:avLst/>
          </a:prstGeom>
          <a:noFill/>
          <a:ln w="12700">
            <a:noFill/>
            <a:miter lim="800000"/>
            <a:headEnd/>
            <a:tailEnd/>
          </a:ln>
          <a:effectLst/>
        </p:spPr>
        <p:txBody>
          <a:bodyPr lIns="90487" tIns="44450" rIns="90487" bIns="44450">
            <a:spAutoFit/>
          </a:bodyPr>
          <a:lstStyle/>
          <a:p>
            <a:pPr eaLnBrk="0" fontAlgn="base" hangingPunct="0">
              <a:spcBef>
                <a:spcPct val="0"/>
              </a:spcBef>
              <a:spcAft>
                <a:spcPct val="0"/>
              </a:spcAft>
            </a:pPr>
            <a:r>
              <a:rPr lang="en-US" sz="2000" b="1" dirty="0">
                <a:solidFill>
                  <a:prstClr val="black"/>
                </a:solidFill>
                <a:latin typeface="Calibri" pitchFamily="34" charset="0"/>
              </a:rPr>
              <a:t>Assembler (</a:t>
            </a:r>
            <a:r>
              <a:rPr lang="en-US" sz="2000" b="1" dirty="0" err="1">
                <a:solidFill>
                  <a:prstClr val="black"/>
                </a:solidFill>
                <a:latin typeface="Courier New" pitchFamily="49" charset="0"/>
              </a:rPr>
              <a:t>gcc</a:t>
            </a:r>
            <a:r>
              <a:rPr lang="en-US" sz="2000" b="1" dirty="0">
                <a:solidFill>
                  <a:prstClr val="black"/>
                </a:solidFill>
                <a:latin typeface="Calibri" pitchFamily="34" charset="0"/>
              </a:rPr>
              <a:t> or </a:t>
            </a:r>
            <a:r>
              <a:rPr lang="en-US" sz="2000" b="1" dirty="0">
                <a:solidFill>
                  <a:prstClr val="black"/>
                </a:solidFill>
                <a:latin typeface="Courier New" pitchFamily="49" charset="0"/>
              </a:rPr>
              <a:t>as</a:t>
            </a:r>
            <a:r>
              <a:rPr lang="en-US" sz="2000" b="1" dirty="0">
                <a:solidFill>
                  <a:prstClr val="black"/>
                </a:solidFill>
                <a:latin typeface="Calibri" pitchFamily="34" charset="0"/>
              </a:rPr>
              <a:t>)</a:t>
            </a:r>
          </a:p>
        </p:txBody>
      </p:sp>
      <p:sp>
        <p:nvSpPr>
          <p:cNvPr id="148489" name="Rectangle 9"/>
          <p:cNvSpPr>
            <a:spLocks noChangeArrowheads="1"/>
          </p:cNvSpPr>
          <p:nvPr/>
        </p:nvSpPr>
        <p:spPr bwMode="auto">
          <a:xfrm>
            <a:off x="5819776" y="5334001"/>
            <a:ext cx="2638425" cy="397545"/>
          </a:xfrm>
          <a:prstGeom prst="rect">
            <a:avLst/>
          </a:prstGeom>
          <a:noFill/>
          <a:ln w="12700">
            <a:noFill/>
            <a:miter lim="800000"/>
            <a:headEnd/>
            <a:tailEnd/>
          </a:ln>
          <a:effectLst/>
        </p:spPr>
        <p:txBody>
          <a:bodyPr lIns="90487" tIns="44450" rIns="90487" bIns="44450">
            <a:spAutoFit/>
          </a:bodyPr>
          <a:lstStyle/>
          <a:p>
            <a:pPr eaLnBrk="0" fontAlgn="base" hangingPunct="0">
              <a:spcBef>
                <a:spcPct val="0"/>
              </a:spcBef>
              <a:spcAft>
                <a:spcPct val="0"/>
              </a:spcAft>
            </a:pPr>
            <a:r>
              <a:rPr lang="en-US" sz="2000" b="1" dirty="0">
                <a:solidFill>
                  <a:prstClr val="black"/>
                </a:solidFill>
                <a:latin typeface="Calibri" pitchFamily="34" charset="0"/>
              </a:rPr>
              <a:t>Linker (</a:t>
            </a:r>
            <a:r>
              <a:rPr lang="en-US" sz="2000" b="1" dirty="0" err="1">
                <a:solidFill>
                  <a:prstClr val="black"/>
                </a:solidFill>
                <a:latin typeface="Courier New" pitchFamily="49" charset="0"/>
              </a:rPr>
              <a:t>gcc</a:t>
            </a:r>
            <a:r>
              <a:rPr lang="en-US" sz="2000" b="1" dirty="0">
                <a:solidFill>
                  <a:prstClr val="black"/>
                </a:solidFill>
                <a:latin typeface="Calibri" pitchFamily="34" charset="0"/>
              </a:rPr>
              <a:t> or</a:t>
            </a:r>
            <a:r>
              <a:rPr lang="en-US" sz="2000" b="1" dirty="0">
                <a:solidFill>
                  <a:prstClr val="black"/>
                </a:solidFill>
                <a:latin typeface="Courier" pitchFamily="49" charset="0"/>
              </a:rPr>
              <a:t> </a:t>
            </a:r>
            <a:r>
              <a:rPr lang="en-US" sz="2000" b="1" dirty="0">
                <a:solidFill>
                  <a:prstClr val="black"/>
                </a:solidFill>
                <a:latin typeface="Courier New" pitchFamily="49" charset="0"/>
              </a:rPr>
              <a:t>ld</a:t>
            </a:r>
            <a:r>
              <a:rPr lang="en-US" sz="2000" b="1" dirty="0">
                <a:solidFill>
                  <a:prstClr val="black"/>
                </a:solidFill>
                <a:latin typeface="Calibri" pitchFamily="34" charset="0"/>
              </a:rPr>
              <a:t>)</a:t>
            </a:r>
          </a:p>
        </p:txBody>
      </p:sp>
      <p:sp>
        <p:nvSpPr>
          <p:cNvPr id="148490" name="Rectangle 10"/>
          <p:cNvSpPr>
            <a:spLocks noChangeArrowheads="1"/>
          </p:cNvSpPr>
          <p:nvPr/>
        </p:nvSpPr>
        <p:spPr bwMode="auto">
          <a:xfrm>
            <a:off x="3897313" y="2579689"/>
            <a:ext cx="3263900" cy="397545"/>
          </a:xfrm>
          <a:prstGeom prst="rect">
            <a:avLst/>
          </a:prstGeom>
          <a:solidFill>
            <a:srgbClr val="F6F5BD"/>
          </a:solidFill>
          <a:ln w="28575">
            <a:solidFill>
              <a:schemeClr val="tx1"/>
            </a:solid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b="1" dirty="0">
                <a:solidFill>
                  <a:prstClr val="black"/>
                </a:solidFill>
                <a:latin typeface="Calibri" pitchFamily="34" charset="0"/>
              </a:rPr>
              <a:t>C program (</a:t>
            </a:r>
            <a:r>
              <a:rPr lang="en-US" sz="2000" b="1" dirty="0">
                <a:solidFill>
                  <a:prstClr val="black"/>
                </a:solidFill>
                <a:latin typeface="Courier New" pitchFamily="49" charset="0"/>
              </a:rPr>
              <a:t>p1.c p2.c</a:t>
            </a:r>
            <a:r>
              <a:rPr lang="en-US" sz="2000" b="1" dirty="0">
                <a:solidFill>
                  <a:prstClr val="black"/>
                </a:solidFill>
                <a:latin typeface="Calibri" pitchFamily="34" charset="0"/>
              </a:rPr>
              <a:t>)</a:t>
            </a:r>
          </a:p>
        </p:txBody>
      </p:sp>
      <p:sp>
        <p:nvSpPr>
          <p:cNvPr id="148491" name="Rectangle 11"/>
          <p:cNvSpPr>
            <a:spLocks noChangeArrowheads="1"/>
          </p:cNvSpPr>
          <p:nvPr/>
        </p:nvSpPr>
        <p:spPr bwMode="auto">
          <a:xfrm>
            <a:off x="3783013" y="3657601"/>
            <a:ext cx="3492500" cy="397545"/>
          </a:xfrm>
          <a:prstGeom prst="rect">
            <a:avLst/>
          </a:prstGeom>
          <a:solidFill>
            <a:srgbClr val="F6F5BD"/>
          </a:solidFill>
          <a:ln w="28575">
            <a:solidFill>
              <a:schemeClr val="tx1"/>
            </a:solid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b="1" dirty="0" err="1">
                <a:solidFill>
                  <a:prstClr val="black"/>
                </a:solidFill>
                <a:latin typeface="Calibri" pitchFamily="34" charset="0"/>
              </a:rPr>
              <a:t>Asm</a:t>
            </a:r>
            <a:r>
              <a:rPr lang="en-US" sz="2000" b="1" dirty="0">
                <a:solidFill>
                  <a:prstClr val="black"/>
                </a:solidFill>
                <a:latin typeface="Calibri" pitchFamily="34" charset="0"/>
              </a:rPr>
              <a:t> program (</a:t>
            </a:r>
            <a:r>
              <a:rPr lang="en-US" sz="2000" b="1" dirty="0">
                <a:solidFill>
                  <a:prstClr val="black"/>
                </a:solidFill>
                <a:latin typeface="Courier New" pitchFamily="49" charset="0"/>
              </a:rPr>
              <a:t>p1.s p2.s</a:t>
            </a:r>
            <a:r>
              <a:rPr lang="en-US" sz="2000" b="1" dirty="0">
                <a:solidFill>
                  <a:prstClr val="black"/>
                </a:solidFill>
                <a:latin typeface="Calibri" pitchFamily="34" charset="0"/>
              </a:rPr>
              <a:t>)</a:t>
            </a:r>
          </a:p>
        </p:txBody>
      </p:sp>
      <p:sp>
        <p:nvSpPr>
          <p:cNvPr id="148492" name="Rectangle 12"/>
          <p:cNvSpPr>
            <a:spLocks noChangeArrowheads="1"/>
          </p:cNvSpPr>
          <p:nvPr/>
        </p:nvSpPr>
        <p:spPr bwMode="auto">
          <a:xfrm>
            <a:off x="3668713" y="4800601"/>
            <a:ext cx="3721100" cy="397545"/>
          </a:xfrm>
          <a:prstGeom prst="rect">
            <a:avLst/>
          </a:prstGeom>
          <a:solidFill>
            <a:schemeClr val="accent2">
              <a:lumMod val="20000"/>
              <a:lumOff val="80000"/>
            </a:schemeClr>
          </a:solidFill>
          <a:ln w="28575">
            <a:solidFill>
              <a:schemeClr val="tx1"/>
            </a:solid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b="1" dirty="0">
                <a:solidFill>
                  <a:prstClr val="black"/>
                </a:solidFill>
                <a:latin typeface="Calibri" pitchFamily="34" charset="0"/>
              </a:rPr>
              <a:t>Object program (</a:t>
            </a:r>
            <a:r>
              <a:rPr lang="en-US" sz="2000" b="1" dirty="0">
                <a:solidFill>
                  <a:prstClr val="black"/>
                </a:solidFill>
                <a:latin typeface="Courier New" pitchFamily="49" charset="0"/>
              </a:rPr>
              <a:t>p1.o p2.o</a:t>
            </a:r>
            <a:r>
              <a:rPr lang="en-US" sz="2000" b="1" dirty="0">
                <a:solidFill>
                  <a:prstClr val="black"/>
                </a:solidFill>
                <a:latin typeface="Calibri" pitchFamily="34" charset="0"/>
              </a:rPr>
              <a:t>)</a:t>
            </a:r>
          </a:p>
        </p:txBody>
      </p:sp>
      <p:sp>
        <p:nvSpPr>
          <p:cNvPr id="148493" name="Rectangle 13"/>
          <p:cNvSpPr>
            <a:spLocks noChangeArrowheads="1"/>
          </p:cNvSpPr>
          <p:nvPr/>
        </p:nvSpPr>
        <p:spPr bwMode="auto">
          <a:xfrm>
            <a:off x="3655219" y="5943601"/>
            <a:ext cx="3748088" cy="397545"/>
          </a:xfrm>
          <a:prstGeom prst="rect">
            <a:avLst/>
          </a:prstGeom>
          <a:solidFill>
            <a:srgbClr val="FF9999"/>
          </a:solidFill>
          <a:ln w="28575">
            <a:solidFill>
              <a:schemeClr val="tx1"/>
            </a:solid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b="1" dirty="0">
                <a:solidFill>
                  <a:prstClr val="black"/>
                </a:solidFill>
                <a:latin typeface="Calibri" pitchFamily="34" charset="0"/>
              </a:rPr>
              <a:t>Executable program (</a:t>
            </a:r>
            <a:r>
              <a:rPr lang="en-US" sz="2000" b="1" dirty="0">
                <a:solidFill>
                  <a:prstClr val="black"/>
                </a:solidFill>
                <a:latin typeface="Courier New" pitchFamily="49" charset="0"/>
              </a:rPr>
              <a:t>p</a:t>
            </a:r>
            <a:r>
              <a:rPr lang="en-US" sz="2000" b="1" dirty="0">
                <a:solidFill>
                  <a:prstClr val="black"/>
                </a:solidFill>
                <a:latin typeface="Calibri" pitchFamily="34" charset="0"/>
              </a:rPr>
              <a:t>)</a:t>
            </a:r>
          </a:p>
        </p:txBody>
      </p:sp>
      <p:sp>
        <p:nvSpPr>
          <p:cNvPr id="148494" name="Line 14"/>
          <p:cNvSpPr>
            <a:spLocks noChangeShapeType="1"/>
          </p:cNvSpPr>
          <p:nvPr/>
        </p:nvSpPr>
        <p:spPr bwMode="auto">
          <a:xfrm>
            <a:off x="5513388" y="4055146"/>
            <a:ext cx="0" cy="726405"/>
          </a:xfrm>
          <a:prstGeom prst="line">
            <a:avLst/>
          </a:prstGeom>
          <a:noFill/>
          <a:ln w="28575">
            <a:solidFill>
              <a:schemeClr val="tx1"/>
            </a:solidFill>
            <a:round/>
            <a:headEnd/>
            <a:tailEnd type="triangle" w="med" len="med"/>
          </a:ln>
          <a:effectLst/>
        </p:spPr>
        <p:txBody>
          <a:bodyPr wrap="square" lIns="90487" tIns="44450" rIns="90487" bIns="44450">
            <a:spAutoFit/>
          </a:bodyPr>
          <a:lstStyle/>
          <a:p>
            <a:pPr eaLnBrk="0" fontAlgn="base" hangingPunct="0">
              <a:spcBef>
                <a:spcPct val="0"/>
              </a:spcBef>
              <a:spcAft>
                <a:spcPct val="0"/>
              </a:spcAft>
            </a:pPr>
            <a:endParaRPr lang="en-US" sz="2400" b="1" dirty="0">
              <a:solidFill>
                <a:prstClr val="black"/>
              </a:solidFill>
              <a:latin typeface="Calibri" pitchFamily="34" charset="0"/>
            </a:endParaRPr>
          </a:p>
        </p:txBody>
      </p:sp>
      <p:sp>
        <p:nvSpPr>
          <p:cNvPr id="148495" name="Line 15"/>
          <p:cNvSpPr>
            <a:spLocks noChangeShapeType="1"/>
          </p:cNvSpPr>
          <p:nvPr/>
        </p:nvSpPr>
        <p:spPr bwMode="auto">
          <a:xfrm>
            <a:off x="5513388" y="5198146"/>
            <a:ext cx="0" cy="726405"/>
          </a:xfrm>
          <a:prstGeom prst="line">
            <a:avLst/>
          </a:prstGeom>
          <a:noFill/>
          <a:ln w="28575">
            <a:solidFill>
              <a:schemeClr val="tx1"/>
            </a:solidFill>
            <a:round/>
            <a:headEnd/>
            <a:tailEnd type="triangle" w="med" len="med"/>
          </a:ln>
          <a:effectLst/>
        </p:spPr>
        <p:txBody>
          <a:bodyPr wrap="square" lIns="90487" tIns="44450" rIns="90487" bIns="44450">
            <a:spAutoFit/>
          </a:bodyPr>
          <a:lstStyle/>
          <a:p>
            <a:pPr eaLnBrk="0" fontAlgn="base" hangingPunct="0">
              <a:spcBef>
                <a:spcPct val="0"/>
              </a:spcBef>
              <a:spcAft>
                <a:spcPct val="0"/>
              </a:spcAft>
            </a:pPr>
            <a:endParaRPr lang="en-US" sz="2400" b="1" dirty="0">
              <a:solidFill>
                <a:prstClr val="black"/>
              </a:solidFill>
              <a:latin typeface="Calibri" pitchFamily="34" charset="0"/>
            </a:endParaRPr>
          </a:p>
        </p:txBody>
      </p:sp>
      <p:sp>
        <p:nvSpPr>
          <p:cNvPr id="148496" name="Rectangle 16"/>
          <p:cNvSpPr>
            <a:spLocks noChangeArrowheads="1"/>
          </p:cNvSpPr>
          <p:nvPr/>
        </p:nvSpPr>
        <p:spPr bwMode="auto">
          <a:xfrm>
            <a:off x="8382000" y="4800601"/>
            <a:ext cx="2044700" cy="705321"/>
          </a:xfrm>
          <a:prstGeom prst="rect">
            <a:avLst/>
          </a:prstGeom>
          <a:solidFill>
            <a:schemeClr val="accent2">
              <a:lumMod val="20000"/>
              <a:lumOff val="80000"/>
            </a:schemeClr>
          </a:solidFill>
          <a:ln w="28575">
            <a:solidFill>
              <a:schemeClr val="tx1"/>
            </a:solid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b="1" dirty="0">
                <a:solidFill>
                  <a:prstClr val="black"/>
                </a:solidFill>
                <a:latin typeface="Calibri" pitchFamily="34" charset="0"/>
              </a:rPr>
              <a:t>Static libraries (</a:t>
            </a:r>
            <a:r>
              <a:rPr lang="en-US" sz="2000" b="1" dirty="0">
                <a:solidFill>
                  <a:prstClr val="black"/>
                </a:solidFill>
                <a:latin typeface="Courier New" pitchFamily="49" charset="0"/>
              </a:rPr>
              <a:t>.a</a:t>
            </a:r>
            <a:r>
              <a:rPr lang="en-US" sz="2000" b="1" dirty="0">
                <a:solidFill>
                  <a:prstClr val="black"/>
                </a:solidFill>
                <a:latin typeface="Calibri" pitchFamily="34" charset="0"/>
              </a:rPr>
              <a:t>)</a:t>
            </a:r>
          </a:p>
        </p:txBody>
      </p:sp>
      <p:sp>
        <p:nvSpPr>
          <p:cNvPr id="148497" name="Line 17"/>
          <p:cNvSpPr>
            <a:spLocks noChangeShapeType="1"/>
          </p:cNvSpPr>
          <p:nvPr/>
        </p:nvSpPr>
        <p:spPr bwMode="auto">
          <a:xfrm flipH="1">
            <a:off x="7389813" y="5334000"/>
            <a:ext cx="990600" cy="914400"/>
          </a:xfrm>
          <a:prstGeom prst="line">
            <a:avLst/>
          </a:prstGeom>
          <a:noFill/>
          <a:ln w="28575">
            <a:solidFill>
              <a:schemeClr val="tx1"/>
            </a:solidFill>
            <a:round/>
            <a:headEnd/>
            <a:tailEnd type="triangle" w="med" len="med"/>
          </a:ln>
          <a:effectLst/>
        </p:spPr>
        <p:txBody>
          <a:bodyPr lIns="90487" tIns="44450" rIns="90487" bIns="44450">
            <a:spAutoFit/>
          </a:bodyPr>
          <a:lstStyle/>
          <a:p>
            <a:pPr eaLnBrk="0" fontAlgn="base" hangingPunct="0">
              <a:spcBef>
                <a:spcPct val="0"/>
              </a:spcBef>
              <a:spcAft>
                <a:spcPct val="0"/>
              </a:spcAft>
            </a:pPr>
            <a:endParaRPr lang="en-US" sz="2400" b="1" dirty="0">
              <a:solidFill>
                <a:prstClr val="black"/>
              </a:solidFill>
              <a:latin typeface="Calibri" pitchFamily="34" charset="0"/>
            </a:endParaRPr>
          </a:p>
        </p:txBody>
      </p:sp>
      <p:sp>
        <p:nvSpPr>
          <p:cNvPr id="148498" name="Rectangle 18"/>
          <p:cNvSpPr>
            <a:spLocks noGrp="1" noChangeArrowheads="1"/>
          </p:cNvSpPr>
          <p:nvPr>
            <p:ph type="title"/>
          </p:nvPr>
        </p:nvSpPr>
        <p:spPr>
          <a:xfrm>
            <a:off x="1905000" y="341312"/>
            <a:ext cx="6997700" cy="573088"/>
          </a:xfrm>
        </p:spPr>
        <p:txBody>
          <a:bodyPr>
            <a:normAutofit/>
          </a:bodyPr>
          <a:lstStyle/>
          <a:p>
            <a:r>
              <a:rPr lang="en-US"/>
              <a:t>Turning C into Object Code</a:t>
            </a:r>
          </a:p>
        </p:txBody>
      </p:sp>
      <p:sp>
        <p:nvSpPr>
          <p:cNvPr id="148499" name="Rectangle 19"/>
          <p:cNvSpPr>
            <a:spLocks noGrp="1" noChangeArrowheads="1"/>
          </p:cNvSpPr>
          <p:nvPr>
            <p:ph idx="1"/>
          </p:nvPr>
        </p:nvSpPr>
        <p:spPr>
          <a:xfrm>
            <a:off x="1814514" y="990601"/>
            <a:ext cx="8307387" cy="1463675"/>
          </a:xfrm>
        </p:spPr>
        <p:txBody>
          <a:bodyPr>
            <a:normAutofit/>
          </a:bodyPr>
          <a:lstStyle/>
          <a:p>
            <a:pPr marL="560388" lvl="1" indent="-222250" defTabSz="895350">
              <a:tabLst>
                <a:tab pos="2286000" algn="l"/>
                <a:tab pos="3543300" algn="l"/>
              </a:tabLst>
            </a:pPr>
            <a:r>
              <a:rPr lang="en-US" dirty="0"/>
              <a:t>Code in files  </a:t>
            </a:r>
            <a:r>
              <a:rPr lang="en-US" b="1" dirty="0">
                <a:latin typeface="Courier New" pitchFamily="49" charset="0"/>
              </a:rPr>
              <a:t>p1.c p2.c</a:t>
            </a:r>
            <a:endParaRPr lang="en-US" b="1" dirty="0">
              <a:latin typeface="Courier" pitchFamily="49" charset="0"/>
            </a:endParaRPr>
          </a:p>
          <a:p>
            <a:pPr marL="560388" lvl="1" indent="-222250" defTabSz="895350">
              <a:tabLst>
                <a:tab pos="2286000" algn="l"/>
                <a:tab pos="3543300" algn="l"/>
              </a:tabLst>
            </a:pPr>
            <a:r>
              <a:rPr lang="en-US" dirty="0"/>
              <a:t>Compile with command:  </a:t>
            </a:r>
            <a:r>
              <a:rPr lang="en-US" b="1" dirty="0" err="1">
                <a:latin typeface="Courier New" pitchFamily="49" charset="0"/>
              </a:rPr>
              <a:t>gcc</a:t>
            </a:r>
            <a:r>
              <a:rPr lang="en-US" b="1" dirty="0">
                <a:latin typeface="Courier New" pitchFamily="49" charset="0"/>
              </a:rPr>
              <a:t> –</a:t>
            </a:r>
            <a:r>
              <a:rPr lang="en-US" b="1" dirty="0" err="1">
                <a:latin typeface="Courier New" pitchFamily="49" charset="0"/>
              </a:rPr>
              <a:t>Og</a:t>
            </a:r>
            <a:r>
              <a:rPr lang="en-US" b="1" dirty="0">
                <a:latin typeface="Courier New" pitchFamily="49" charset="0"/>
              </a:rPr>
              <a:t> p1.c p2.c -o p</a:t>
            </a:r>
            <a:endParaRPr lang="en-US" b="1" dirty="0">
              <a:latin typeface="Courier" pitchFamily="49" charset="0"/>
            </a:endParaRPr>
          </a:p>
          <a:p>
            <a:pPr marL="839788" lvl="2" indent="-165100" defTabSz="895350">
              <a:tabLst>
                <a:tab pos="2286000" algn="l"/>
                <a:tab pos="3543300" algn="l"/>
              </a:tabLst>
            </a:pPr>
            <a:r>
              <a:rPr lang="en-US" dirty="0"/>
              <a:t>Use basic optimizations (</a:t>
            </a:r>
            <a:r>
              <a:rPr lang="en-US" b="1" dirty="0">
                <a:solidFill>
                  <a:schemeClr val="tx1"/>
                </a:solidFill>
                <a:latin typeface="Courier New" pitchFamily="49" charset="0"/>
              </a:rPr>
              <a:t>-</a:t>
            </a:r>
            <a:r>
              <a:rPr lang="en-US" b="1" dirty="0" err="1">
                <a:solidFill>
                  <a:schemeClr val="tx1"/>
                </a:solidFill>
                <a:latin typeface="Courier New" pitchFamily="49" charset="0"/>
              </a:rPr>
              <a:t>Og</a:t>
            </a:r>
            <a:r>
              <a:rPr lang="en-US" dirty="0"/>
              <a:t>) [New to recent versions of GCC]</a:t>
            </a:r>
          </a:p>
          <a:p>
            <a:pPr marL="839788" lvl="2" indent="-165100" defTabSz="895350">
              <a:tabLst>
                <a:tab pos="2286000" algn="l"/>
                <a:tab pos="3543300" algn="l"/>
              </a:tabLst>
            </a:pPr>
            <a:r>
              <a:rPr lang="en-US" dirty="0"/>
              <a:t>Put resulting binary in file </a:t>
            </a:r>
            <a:r>
              <a:rPr lang="en-US" b="1" dirty="0">
                <a:solidFill>
                  <a:schemeClr val="tx1"/>
                </a:solidFill>
                <a:latin typeface="Courier New" pitchFamily="49" charset="0"/>
              </a:rPr>
              <a:t>p</a:t>
            </a:r>
            <a:endParaRPr lang="en-US" b="1"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7A6D0-1A62-0E40-A880-9186A6345C15}"/>
              </a:ext>
            </a:extLst>
          </p:cNvPr>
          <p:cNvSpPr>
            <a:spLocks noGrp="1"/>
          </p:cNvSpPr>
          <p:nvPr>
            <p:ph type="title"/>
          </p:nvPr>
        </p:nvSpPr>
        <p:spPr>
          <a:xfrm>
            <a:off x="3581400" y="365127"/>
            <a:ext cx="6457950" cy="473074"/>
          </a:xfrm>
        </p:spPr>
        <p:txBody>
          <a:bodyPr>
            <a:normAutofit fontScale="90000"/>
          </a:bodyPr>
          <a:lstStyle/>
          <a:p>
            <a:r>
              <a:rPr lang="en-US" dirty="0"/>
              <a:t>Note</a:t>
            </a:r>
          </a:p>
        </p:txBody>
      </p:sp>
      <p:sp>
        <p:nvSpPr>
          <p:cNvPr id="3" name="Content Placeholder 2">
            <a:extLst>
              <a:ext uri="{FF2B5EF4-FFF2-40B4-BE49-F238E27FC236}">
                <a16:creationId xmlns:a16="http://schemas.microsoft.com/office/drawing/2014/main" id="{669F6141-F8F9-E34C-B533-C8F952FDFFEA}"/>
              </a:ext>
            </a:extLst>
          </p:cNvPr>
          <p:cNvSpPr>
            <a:spLocks noGrp="1"/>
          </p:cNvSpPr>
          <p:nvPr>
            <p:ph idx="1"/>
          </p:nvPr>
        </p:nvSpPr>
        <p:spPr>
          <a:xfrm>
            <a:off x="2133600" y="1066801"/>
            <a:ext cx="7905750" cy="5110163"/>
          </a:xfrm>
        </p:spPr>
        <p:txBody>
          <a:bodyPr>
            <a:normAutofit/>
          </a:bodyPr>
          <a:lstStyle/>
          <a:p>
            <a:r>
              <a:rPr lang="en-US" dirty="0"/>
              <a:t>The command-line option –</a:t>
            </a:r>
            <a:r>
              <a:rPr lang="en-US" dirty="0" err="1"/>
              <a:t>Og</a:t>
            </a:r>
            <a:r>
              <a:rPr lang="en-US" dirty="0"/>
              <a:t> instructs the compiler to apply a level of optimization that yields machine code that follows the overall structure of the original C code. </a:t>
            </a:r>
          </a:p>
          <a:p>
            <a:r>
              <a:rPr lang="en-US" dirty="0"/>
              <a:t>Invoking higher levels of optimization can generate code that is so heavily transformed that the relationship between the generated machine code and the original source code is difficult to understand.</a:t>
            </a:r>
          </a:p>
          <a:p>
            <a:r>
              <a:rPr lang="en-US" dirty="0"/>
              <a:t>We will therefore use -</a:t>
            </a:r>
            <a:r>
              <a:rPr lang="en-US" dirty="0" err="1"/>
              <a:t>Og</a:t>
            </a:r>
            <a:r>
              <a:rPr lang="en-US" dirty="0"/>
              <a:t> optimization as a learning tool and then see what happens as we increase the level of optimization. In practice, higher levels of optimization (e.g., specified with the option -O1 or -O2) are considered a better choice in terms of the resulting program performance.</a:t>
            </a:r>
          </a:p>
          <a:p>
            <a:endParaRPr lang="en-US" dirty="0"/>
          </a:p>
        </p:txBody>
      </p:sp>
    </p:spTree>
    <p:extLst>
      <p:ext uri="{BB962C8B-B14F-4D97-AF65-F5344CB8AC3E}">
        <p14:creationId xmlns:p14="http://schemas.microsoft.com/office/powerpoint/2010/main" val="23391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1752600" y="434976"/>
            <a:ext cx="6845300" cy="555625"/>
          </a:xfrm>
          <a:noFill/>
          <a:ln/>
          <a:effectLst/>
        </p:spPr>
        <p:txBody>
          <a:bodyPr>
            <a:normAutofit/>
          </a:bodyPr>
          <a:lstStyle/>
          <a:p>
            <a:r>
              <a:rPr lang="en-US"/>
              <a:t>Compiling Into Assembly</a:t>
            </a:r>
          </a:p>
        </p:txBody>
      </p:sp>
      <p:sp>
        <p:nvSpPr>
          <p:cNvPr id="149507" name="Rectangle 3"/>
          <p:cNvSpPr>
            <a:spLocks noGrp="1" noChangeArrowheads="1"/>
          </p:cNvSpPr>
          <p:nvPr>
            <p:ph idx="1"/>
          </p:nvPr>
        </p:nvSpPr>
        <p:spPr>
          <a:xfrm>
            <a:off x="1752600" y="946150"/>
            <a:ext cx="2438400" cy="363538"/>
          </a:xfrm>
          <a:noFill/>
          <a:ln/>
        </p:spPr>
        <p:txBody>
          <a:bodyPr vert="horz" lIns="90487" tIns="44450" rIns="90487" bIns="44450" rtlCol="0">
            <a:normAutofit lnSpcReduction="10000"/>
          </a:bodyPr>
          <a:lstStyle/>
          <a:p>
            <a:pPr>
              <a:buNone/>
            </a:pPr>
            <a:r>
              <a:rPr lang="en-US" dirty="0"/>
              <a:t>C Code (</a:t>
            </a:r>
            <a:r>
              <a:rPr lang="en-US" dirty="0" err="1"/>
              <a:t>sum.c</a:t>
            </a:r>
            <a:r>
              <a:rPr lang="en-US" dirty="0"/>
              <a:t>)</a:t>
            </a:r>
          </a:p>
          <a:p>
            <a:pPr>
              <a:buNone/>
            </a:pPr>
            <a:endParaRPr lang="en-US" dirty="0"/>
          </a:p>
        </p:txBody>
      </p:sp>
      <p:sp>
        <p:nvSpPr>
          <p:cNvPr id="149508" name="Rectangle 4"/>
          <p:cNvSpPr>
            <a:spLocks noChangeArrowheads="1"/>
          </p:cNvSpPr>
          <p:nvPr/>
        </p:nvSpPr>
        <p:spPr bwMode="auto">
          <a:xfrm>
            <a:off x="1600200" y="1403350"/>
            <a:ext cx="4343400" cy="2305760"/>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long plus(long x, long y); </a:t>
            </a:r>
          </a:p>
          <a:p>
            <a:pPr eaLnBrk="0" fontAlgn="base" hangingPunct="0">
              <a:spcBef>
                <a:spcPct val="0"/>
              </a:spcBef>
              <a:spcAft>
                <a:spcPct val="0"/>
              </a:spcAft>
              <a:tabLst>
                <a:tab pos="457200" algn="l"/>
                <a:tab pos="1485900" algn="l"/>
              </a:tabLst>
            </a:pPr>
            <a:endParaRPr lang="en-US" b="1" dirty="0">
              <a:solidFill>
                <a:prstClr val="black"/>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void </a:t>
            </a:r>
            <a:r>
              <a:rPr lang="en-US" b="1" dirty="0" err="1">
                <a:solidFill>
                  <a:prstClr val="black"/>
                </a:solidFill>
                <a:latin typeface="Courier New" pitchFamily="49" charset="0"/>
              </a:rPr>
              <a:t>sumstore</a:t>
            </a:r>
            <a:r>
              <a:rPr lang="en-US" b="1" dirty="0">
                <a:solidFill>
                  <a:prstClr val="black"/>
                </a:solidFill>
                <a:latin typeface="Courier New" pitchFamily="49" charset="0"/>
              </a:rPr>
              <a:t>(long x, long y, </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long *</a:t>
            </a:r>
            <a:r>
              <a:rPr lang="en-US" b="1" dirty="0" err="1">
                <a:solidFill>
                  <a:prstClr val="black"/>
                </a:solidFill>
                <a:latin typeface="Courier New" pitchFamily="49" charset="0"/>
              </a:rPr>
              <a:t>dest</a:t>
            </a:r>
            <a:r>
              <a:rPr lang="en-US" b="1" dirty="0">
                <a:solidFill>
                  <a:prstClr val="black"/>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long t = plus(x, y);</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a:t>
            </a:r>
            <a:r>
              <a:rPr lang="en-US" b="1" dirty="0" err="1">
                <a:solidFill>
                  <a:prstClr val="black"/>
                </a:solidFill>
                <a:latin typeface="Courier New" pitchFamily="49" charset="0"/>
              </a:rPr>
              <a:t>dest</a:t>
            </a:r>
            <a:r>
              <a:rPr lang="en-US" b="1" dirty="0">
                <a:solidFill>
                  <a:prstClr val="black"/>
                </a:solidFill>
                <a:latin typeface="Courier New" pitchFamily="49" charset="0"/>
              </a:rPr>
              <a:t> = t;</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a:t>
            </a:r>
          </a:p>
        </p:txBody>
      </p:sp>
      <p:sp>
        <p:nvSpPr>
          <p:cNvPr id="149509" name="Rectangle 5"/>
          <p:cNvSpPr>
            <a:spLocks noChangeArrowheads="1"/>
          </p:cNvSpPr>
          <p:nvPr/>
        </p:nvSpPr>
        <p:spPr bwMode="auto">
          <a:xfrm>
            <a:off x="5943600" y="914400"/>
            <a:ext cx="4114800" cy="412750"/>
          </a:xfrm>
          <a:prstGeom prst="rect">
            <a:avLst/>
          </a:prstGeom>
          <a:noFill/>
          <a:ln w="12700">
            <a:noFill/>
            <a:miter lim="800000"/>
            <a:headEnd/>
            <a:tailEnd/>
          </a:ln>
          <a:effectLst/>
        </p:spPr>
        <p:txBody>
          <a:bodyPr lIns="90487" tIns="44450" rIns="90487" bIns="44450"/>
          <a:lstStyle/>
          <a:p>
            <a:pPr marL="223838" indent="-223838" defTabSz="895350" eaLnBrk="0" fontAlgn="base" hangingPunct="0">
              <a:spcBef>
                <a:spcPct val="30000"/>
              </a:spcBef>
              <a:spcAft>
                <a:spcPct val="0"/>
              </a:spcAft>
            </a:pPr>
            <a:r>
              <a:rPr lang="en-US" sz="2400" b="1" dirty="0">
                <a:solidFill>
                  <a:srgbClr val="44546A"/>
                </a:solidFill>
                <a:latin typeface="Calibri" pitchFamily="34" charset="0"/>
              </a:rPr>
              <a:t>Generated x86-64 Assembly</a:t>
            </a:r>
          </a:p>
          <a:p>
            <a:pPr marL="223838" indent="-223838" defTabSz="895350" eaLnBrk="0" fontAlgn="base" hangingPunct="0">
              <a:spcBef>
                <a:spcPct val="0"/>
              </a:spcBef>
              <a:spcAft>
                <a:spcPct val="0"/>
              </a:spcAft>
            </a:pPr>
            <a:endParaRPr lang="en-US" sz="2400" b="1" dirty="0">
              <a:solidFill>
                <a:srgbClr val="44546A"/>
              </a:solidFill>
              <a:latin typeface="Calibri" pitchFamily="34" charset="0"/>
            </a:endParaRPr>
          </a:p>
        </p:txBody>
      </p:sp>
      <p:sp>
        <p:nvSpPr>
          <p:cNvPr id="149510" name="Rectangle 6"/>
          <p:cNvSpPr>
            <a:spLocks noChangeArrowheads="1"/>
          </p:cNvSpPr>
          <p:nvPr/>
        </p:nvSpPr>
        <p:spPr bwMode="auto">
          <a:xfrm>
            <a:off x="6019801" y="1395414"/>
            <a:ext cx="4195763" cy="2028761"/>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tabLst>
                <a:tab pos="457200" algn="l"/>
                <a:tab pos="1485900" algn="l"/>
              </a:tabLst>
            </a:pPr>
            <a:r>
              <a:rPr lang="en-US" b="1" dirty="0" err="1">
                <a:solidFill>
                  <a:prstClr val="black"/>
                </a:solidFill>
                <a:latin typeface="Courier New" pitchFamily="49" charset="0"/>
              </a:rPr>
              <a:t>sumstore</a:t>
            </a:r>
            <a:r>
              <a:rPr lang="en-US" b="1" dirty="0">
                <a:solidFill>
                  <a:prstClr val="black"/>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a:t>
            </a:r>
            <a:r>
              <a:rPr lang="en-US" b="1" dirty="0" err="1">
                <a:solidFill>
                  <a:prstClr val="black"/>
                </a:solidFill>
                <a:latin typeface="Courier New" pitchFamily="49" charset="0"/>
              </a:rPr>
              <a:t>pushq</a:t>
            </a:r>
            <a:r>
              <a:rPr lang="en-US" b="1" dirty="0">
                <a:solidFill>
                  <a:prstClr val="black"/>
                </a:solidFill>
                <a:latin typeface="Courier New" pitchFamily="49" charset="0"/>
              </a:rPr>
              <a:t>   %</a:t>
            </a:r>
            <a:r>
              <a:rPr lang="en-US" b="1" dirty="0" err="1">
                <a:solidFill>
                  <a:prstClr val="black"/>
                </a:solidFill>
                <a:latin typeface="Courier New" pitchFamily="49" charset="0"/>
              </a:rPr>
              <a:t>rbx</a:t>
            </a:r>
            <a:endParaRPr lang="en-US" b="1" dirty="0">
              <a:solidFill>
                <a:prstClr val="black"/>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a:t>
            </a:r>
            <a:r>
              <a:rPr lang="en-US" b="1" dirty="0" err="1">
                <a:solidFill>
                  <a:prstClr val="black"/>
                </a:solidFill>
                <a:latin typeface="Courier New" pitchFamily="49" charset="0"/>
              </a:rPr>
              <a:t>movq</a:t>
            </a:r>
            <a:r>
              <a:rPr lang="en-US" b="1" dirty="0">
                <a:solidFill>
                  <a:prstClr val="black"/>
                </a:solidFill>
                <a:latin typeface="Courier New" pitchFamily="49" charset="0"/>
              </a:rPr>
              <a:t>    %</a:t>
            </a:r>
            <a:r>
              <a:rPr lang="en-US" b="1" dirty="0" err="1">
                <a:solidFill>
                  <a:prstClr val="black"/>
                </a:solidFill>
                <a:latin typeface="Courier New" pitchFamily="49" charset="0"/>
              </a:rPr>
              <a:t>rdx</a:t>
            </a:r>
            <a:r>
              <a:rPr lang="en-US" b="1" dirty="0">
                <a:solidFill>
                  <a:prstClr val="black"/>
                </a:solidFill>
                <a:latin typeface="Courier New" pitchFamily="49" charset="0"/>
              </a:rPr>
              <a:t>, %</a:t>
            </a:r>
            <a:r>
              <a:rPr lang="en-US" b="1" dirty="0" err="1">
                <a:solidFill>
                  <a:prstClr val="black"/>
                </a:solidFill>
                <a:latin typeface="Courier New" pitchFamily="49" charset="0"/>
              </a:rPr>
              <a:t>rbx</a:t>
            </a:r>
            <a:endParaRPr lang="en-US" b="1" dirty="0">
              <a:solidFill>
                <a:prstClr val="black"/>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call    plus</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a:t>
            </a:r>
            <a:r>
              <a:rPr lang="en-US" b="1" dirty="0" err="1">
                <a:solidFill>
                  <a:prstClr val="black"/>
                </a:solidFill>
                <a:latin typeface="Courier New" pitchFamily="49" charset="0"/>
              </a:rPr>
              <a:t>movq</a:t>
            </a:r>
            <a:r>
              <a:rPr lang="en-US" b="1" dirty="0">
                <a:solidFill>
                  <a:prstClr val="black"/>
                </a:solidFill>
                <a:latin typeface="Courier New" pitchFamily="49" charset="0"/>
              </a:rPr>
              <a:t>    %</a:t>
            </a:r>
            <a:r>
              <a:rPr lang="en-US" b="1" dirty="0" err="1">
                <a:solidFill>
                  <a:prstClr val="black"/>
                </a:solidFill>
                <a:latin typeface="Courier New" pitchFamily="49" charset="0"/>
              </a:rPr>
              <a:t>rax</a:t>
            </a:r>
            <a:r>
              <a:rPr lang="en-US" b="1" dirty="0">
                <a:solidFill>
                  <a:prstClr val="black"/>
                </a:solidFill>
                <a:latin typeface="Courier New" pitchFamily="49" charset="0"/>
              </a:rPr>
              <a:t>, (%</a:t>
            </a:r>
            <a:r>
              <a:rPr lang="en-US" b="1" dirty="0" err="1">
                <a:solidFill>
                  <a:prstClr val="black"/>
                </a:solidFill>
                <a:latin typeface="Courier New" pitchFamily="49" charset="0"/>
              </a:rPr>
              <a:t>rbx</a:t>
            </a:r>
            <a:r>
              <a:rPr lang="en-US" b="1" dirty="0">
                <a:solidFill>
                  <a:prstClr val="black"/>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a:t>
            </a:r>
            <a:r>
              <a:rPr lang="en-US" b="1" dirty="0" err="1">
                <a:solidFill>
                  <a:prstClr val="black"/>
                </a:solidFill>
                <a:latin typeface="Courier New" pitchFamily="49" charset="0"/>
              </a:rPr>
              <a:t>popq</a:t>
            </a:r>
            <a:r>
              <a:rPr lang="en-US" b="1" dirty="0">
                <a:solidFill>
                  <a:prstClr val="black"/>
                </a:solidFill>
                <a:latin typeface="Courier New" pitchFamily="49" charset="0"/>
              </a:rPr>
              <a:t>    %</a:t>
            </a:r>
            <a:r>
              <a:rPr lang="en-US" b="1" dirty="0" err="1">
                <a:solidFill>
                  <a:prstClr val="black"/>
                </a:solidFill>
                <a:latin typeface="Courier New" pitchFamily="49" charset="0"/>
              </a:rPr>
              <a:t>rbx</a:t>
            </a:r>
            <a:endParaRPr lang="en-US" b="1" dirty="0">
              <a:solidFill>
                <a:prstClr val="black"/>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prstClr val="black"/>
                </a:solidFill>
                <a:latin typeface="Courier New" pitchFamily="49" charset="0"/>
              </a:rPr>
              <a:t>   ret</a:t>
            </a:r>
          </a:p>
        </p:txBody>
      </p:sp>
      <p:sp>
        <p:nvSpPr>
          <p:cNvPr id="149511" name="Rectangle 7"/>
          <p:cNvSpPr>
            <a:spLocks noChangeArrowheads="1"/>
          </p:cNvSpPr>
          <p:nvPr/>
        </p:nvSpPr>
        <p:spPr bwMode="auto">
          <a:xfrm>
            <a:off x="1978025" y="3638099"/>
            <a:ext cx="7467600" cy="3413755"/>
          </a:xfrm>
          <a:prstGeom prst="rect">
            <a:avLst/>
          </a:prstGeom>
          <a:noFill/>
          <a:ln w="25400">
            <a:noFill/>
            <a:miter lim="800000"/>
            <a:headEnd/>
            <a:tailEnd/>
          </a:ln>
          <a:effectLst/>
        </p:spPr>
        <p:txBody>
          <a:bodyPr wrap="square" lIns="90487" tIns="44450" rIns="90487" bIns="44450">
            <a:spAutoFit/>
          </a:bodyPr>
          <a:lstStyle/>
          <a:p>
            <a:pPr eaLnBrk="0" fontAlgn="base" hangingPunct="0">
              <a:spcBef>
                <a:spcPct val="50000"/>
              </a:spcBef>
              <a:spcAft>
                <a:spcPct val="0"/>
              </a:spcAft>
            </a:pPr>
            <a:r>
              <a:rPr lang="en-US" sz="2400" b="1" dirty="0">
                <a:solidFill>
                  <a:prstClr val="black"/>
                </a:solidFill>
                <a:latin typeface="Calibri" pitchFamily="34" charset="0"/>
              </a:rPr>
              <a:t>Obtain with command</a:t>
            </a:r>
          </a:p>
          <a:p>
            <a:pPr lvl="1" eaLnBrk="0" fontAlgn="base" hangingPunct="0">
              <a:spcBef>
                <a:spcPct val="50000"/>
              </a:spcBef>
              <a:spcAft>
                <a:spcPct val="0"/>
              </a:spcAft>
            </a:pPr>
            <a:r>
              <a:rPr lang="en-US" sz="2400" b="1" dirty="0" err="1">
                <a:solidFill>
                  <a:prstClr val="black"/>
                </a:solidFill>
                <a:latin typeface="Courier New" pitchFamily="49" charset="0"/>
              </a:rPr>
              <a:t>gcc</a:t>
            </a:r>
            <a:r>
              <a:rPr lang="en-US" sz="2400" b="1" dirty="0">
                <a:solidFill>
                  <a:prstClr val="black"/>
                </a:solidFill>
                <a:latin typeface="Courier New" pitchFamily="49" charset="0"/>
              </a:rPr>
              <a:t> –</a:t>
            </a:r>
            <a:r>
              <a:rPr lang="en-US" sz="2400" b="1" dirty="0" err="1">
                <a:solidFill>
                  <a:prstClr val="black"/>
                </a:solidFill>
                <a:latin typeface="Courier New" pitchFamily="49" charset="0"/>
              </a:rPr>
              <a:t>Og</a:t>
            </a:r>
            <a:r>
              <a:rPr lang="en-US" sz="2400" b="1" dirty="0">
                <a:solidFill>
                  <a:prstClr val="black"/>
                </a:solidFill>
                <a:latin typeface="Courier New" pitchFamily="49" charset="0"/>
              </a:rPr>
              <a:t> –S </a:t>
            </a:r>
            <a:r>
              <a:rPr lang="en-US" sz="2400" b="1" dirty="0" err="1">
                <a:solidFill>
                  <a:prstClr val="black"/>
                </a:solidFill>
                <a:latin typeface="Courier New" pitchFamily="49" charset="0"/>
              </a:rPr>
              <a:t>sum.c</a:t>
            </a:r>
            <a:endParaRPr lang="en-US" sz="2400" b="1" dirty="0">
              <a:solidFill>
                <a:prstClr val="black"/>
              </a:solidFill>
              <a:latin typeface="Courier New" pitchFamily="49" charset="0"/>
            </a:endParaRPr>
          </a:p>
          <a:p>
            <a:pPr eaLnBrk="0" fontAlgn="base" hangingPunct="0">
              <a:spcBef>
                <a:spcPct val="50000"/>
              </a:spcBef>
              <a:spcAft>
                <a:spcPct val="0"/>
              </a:spcAft>
            </a:pPr>
            <a:r>
              <a:rPr lang="en-US" sz="2400" b="1" dirty="0">
                <a:solidFill>
                  <a:prstClr val="black"/>
                </a:solidFill>
                <a:latin typeface="Calibri" pitchFamily="34" charset="0"/>
              </a:rPr>
              <a:t>Produces file </a:t>
            </a:r>
            <a:r>
              <a:rPr lang="en-US" sz="2400" b="1" dirty="0" err="1">
                <a:solidFill>
                  <a:prstClr val="black"/>
                </a:solidFill>
                <a:latin typeface="Courier New" pitchFamily="49" charset="0"/>
              </a:rPr>
              <a:t>sum.s</a:t>
            </a:r>
            <a:endParaRPr lang="en-US" sz="2400" b="1" dirty="0">
              <a:solidFill>
                <a:prstClr val="black"/>
              </a:solidFill>
              <a:latin typeface="Courier New" pitchFamily="49" charset="0"/>
            </a:endParaRPr>
          </a:p>
          <a:p>
            <a:pPr eaLnBrk="0" fontAlgn="base" hangingPunct="0">
              <a:spcBef>
                <a:spcPct val="50000"/>
              </a:spcBef>
              <a:spcAft>
                <a:spcPct val="0"/>
              </a:spcAft>
            </a:pPr>
            <a:r>
              <a:rPr lang="en-US" sz="2400" b="1" i="1" dirty="0">
                <a:solidFill>
                  <a:srgbClr val="FF0000"/>
                </a:solidFill>
                <a:latin typeface="Calibri" pitchFamily="34" charset="0"/>
              </a:rPr>
              <a:t>Warning</a:t>
            </a:r>
            <a:r>
              <a:rPr lang="en-US" sz="2400" b="1" dirty="0">
                <a:solidFill>
                  <a:srgbClr val="FF0000"/>
                </a:solidFill>
                <a:latin typeface="Calibri" pitchFamily="34" charset="0"/>
              </a:rPr>
              <a:t>: Will get very different results on different  machines ( Linux, Mac OS-X, …) due to different versions of </a:t>
            </a:r>
            <a:r>
              <a:rPr lang="en-US" sz="2400" b="1" dirty="0" err="1">
                <a:solidFill>
                  <a:srgbClr val="FF0000"/>
                </a:solidFill>
                <a:latin typeface="Calibri" pitchFamily="34" charset="0"/>
              </a:rPr>
              <a:t>gcc</a:t>
            </a:r>
            <a:r>
              <a:rPr lang="en-US" sz="2400" b="1" dirty="0">
                <a:solidFill>
                  <a:srgbClr val="FF0000"/>
                </a:solidFill>
                <a:latin typeface="Calibri" pitchFamily="34" charset="0"/>
              </a:rPr>
              <a:t> and different compiler settings.</a:t>
            </a:r>
            <a:endParaRPr lang="en-US" sz="2400" b="1" dirty="0">
              <a:solidFill>
                <a:srgbClr val="FF0000"/>
              </a:solidFill>
              <a:latin typeface="Courier New" pitchFamily="49" charset="0"/>
            </a:endParaRPr>
          </a:p>
          <a:p>
            <a:pPr eaLnBrk="0" fontAlgn="base" hangingPunct="0">
              <a:spcBef>
                <a:spcPct val="50000"/>
              </a:spcBef>
              <a:spcAft>
                <a:spcPct val="0"/>
              </a:spcAft>
            </a:pPr>
            <a:endParaRPr lang="en-US" sz="2400" b="1" dirty="0">
              <a:solidFill>
                <a:srgbClr val="FF0000"/>
              </a:solidFill>
              <a:latin typeface="Courier New" pitchFamily="49"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it really looks like</a:t>
            </a:r>
          </a:p>
        </p:txBody>
      </p:sp>
      <p:sp>
        <p:nvSpPr>
          <p:cNvPr id="3" name="Content Placeholder 2"/>
          <p:cNvSpPr>
            <a:spLocks noGrp="1"/>
          </p:cNvSpPr>
          <p:nvPr>
            <p:ph idx="1"/>
          </p:nvPr>
        </p:nvSpPr>
        <p:spPr/>
        <p:txBody>
          <a:bodyPr>
            <a:normAutofit fontScale="77500" lnSpcReduction="20000"/>
          </a:bodyPr>
          <a:lstStyle/>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globl</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sumstore</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.type	</a:t>
            </a:r>
            <a:r>
              <a:rPr lang="en-US" sz="1600" dirty="0" err="1">
                <a:latin typeface="Courier New" panose="02070309020205020404" pitchFamily="49" charset="0"/>
                <a:cs typeface="Courier New" panose="02070309020205020404" pitchFamily="49" charset="0"/>
              </a:rPr>
              <a:t>sumstore</a:t>
            </a:r>
            <a:r>
              <a:rPr lang="en-US" sz="1600" dirty="0">
                <a:latin typeface="Courier New" panose="02070309020205020404" pitchFamily="49" charset="0"/>
                <a:cs typeface="Courier New" panose="02070309020205020404" pitchFamily="49" charset="0"/>
              </a:rPr>
              <a:t>, @function</a:t>
            </a:r>
          </a:p>
          <a:p>
            <a:pPr marL="0" indent="0">
              <a:buNone/>
            </a:pPr>
            <a:r>
              <a:rPr lang="en-US" sz="1600" dirty="0" err="1">
                <a:latin typeface="Courier New" panose="02070309020205020404" pitchFamily="49" charset="0"/>
                <a:cs typeface="Courier New" panose="02070309020205020404" pitchFamily="49" charset="0"/>
              </a:rPr>
              <a:t>sumstore</a:t>
            </a:r>
            <a:r>
              <a:rPr lang="en-US" sz="1600" dirty="0">
                <a:latin typeface="Courier New" panose="02070309020205020404" pitchFamily="49" charset="0"/>
                <a:cs typeface="Courier New" panose="02070309020205020404" pitchFamily="49" charset="0"/>
              </a:rPr>
              <a:t>:</a:t>
            </a:r>
          </a:p>
          <a:p>
            <a:pPr marL="0" indent="0">
              <a:buNone/>
            </a:pPr>
            <a:r>
              <a:rPr lang="en-US" sz="1600" dirty="0">
                <a:latin typeface="Courier New" panose="02070309020205020404" pitchFamily="49" charset="0"/>
                <a:cs typeface="Courier New" panose="02070309020205020404" pitchFamily="49" charset="0"/>
              </a:rPr>
              <a:t>.LFB35:</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cfi_startproc</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pushq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cfi_def_cfa_offset</a:t>
            </a:r>
            <a:r>
              <a:rPr lang="en-US" sz="1600" dirty="0">
                <a:latin typeface="Courier New" panose="02070309020205020404" pitchFamily="49" charset="0"/>
                <a:cs typeface="Courier New" panose="02070309020205020404" pitchFamily="49" charset="0"/>
              </a:rPr>
              <a:t> 16</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cfi_offset</a:t>
            </a:r>
            <a:r>
              <a:rPr lang="en-US" sz="1600" dirty="0">
                <a:latin typeface="Courier New" panose="02070309020205020404" pitchFamily="49" charset="0"/>
                <a:cs typeface="Courier New" panose="02070309020205020404" pitchFamily="49" charset="0"/>
              </a:rPr>
              <a:t> 3, -16</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movq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rdx</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call	plus</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movq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rax</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r>
              <a:rPr lang="en-US" sz="1600" dirty="0">
                <a:latin typeface="Courier New" panose="02070309020205020404" pitchFamily="49" charset="0"/>
                <a:cs typeface="Courier New" panose="02070309020205020404" pitchFamily="49" charset="0"/>
              </a:rPr>
              <a:t>)</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popq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cfi_def_cfa_offset</a:t>
            </a:r>
            <a:r>
              <a:rPr lang="en-US" sz="1600" dirty="0">
                <a:latin typeface="Courier New" panose="02070309020205020404" pitchFamily="49" charset="0"/>
                <a:cs typeface="Courier New" panose="02070309020205020404" pitchFamily="49" charset="0"/>
              </a:rPr>
              <a:t> 8</a:t>
            </a:r>
          </a:p>
          <a:p>
            <a:pPr marL="0" indent="0">
              <a:buNone/>
            </a:pPr>
            <a:r>
              <a:rPr lang="en-US" sz="1600" dirty="0">
                <a:latin typeface="Courier New" panose="02070309020205020404" pitchFamily="49" charset="0"/>
                <a:cs typeface="Courier New" panose="02070309020205020404" pitchFamily="49" charset="0"/>
              </a:rPr>
              <a:t>	ret</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cfi_endproc</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.LFE35:</a:t>
            </a:r>
          </a:p>
          <a:p>
            <a:pPr marL="0" indent="0">
              <a:buNone/>
            </a:pPr>
            <a:r>
              <a:rPr lang="en-US" sz="1600" dirty="0">
                <a:latin typeface="Courier New" panose="02070309020205020404" pitchFamily="49" charset="0"/>
                <a:cs typeface="Courier New" panose="02070309020205020404" pitchFamily="49" charset="0"/>
              </a:rPr>
              <a:t>	.size	</a:t>
            </a:r>
            <a:r>
              <a:rPr lang="en-US" sz="1600" dirty="0" err="1">
                <a:latin typeface="Courier New" panose="02070309020205020404" pitchFamily="49" charset="0"/>
                <a:cs typeface="Courier New" panose="02070309020205020404" pitchFamily="49" charset="0"/>
              </a:rPr>
              <a:t>sumstore</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sumstore</a:t>
            </a:r>
            <a:endParaRPr lang="en-US" sz="16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573966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it really looks like</a:t>
            </a:r>
          </a:p>
        </p:txBody>
      </p:sp>
      <p:sp>
        <p:nvSpPr>
          <p:cNvPr id="3" name="Content Placeholder 2"/>
          <p:cNvSpPr>
            <a:spLocks noGrp="1"/>
          </p:cNvSpPr>
          <p:nvPr>
            <p:ph idx="1"/>
          </p:nvPr>
        </p:nvSpPr>
        <p:spPr/>
        <p:txBody>
          <a:bodyPr>
            <a:normAutofit fontScale="77500" lnSpcReduction="20000"/>
          </a:bodyPr>
          <a:lstStyle/>
          <a:p>
            <a:pPr marL="0" indent="0">
              <a:buNone/>
            </a:pPr>
            <a:r>
              <a:rPr lang="en-US" sz="1600" dirty="0">
                <a:latin typeface="Courier New" panose="02070309020205020404" pitchFamily="49" charset="0"/>
                <a:cs typeface="Courier New" panose="02070309020205020404" pitchFamily="49" charset="0"/>
              </a:rPr>
              <a:t>	</a:t>
            </a:r>
            <a:r>
              <a:rPr lang="en-US" sz="1600" dirty="0">
                <a:solidFill>
                  <a:schemeClr val="bg1">
                    <a:lumMod val="65000"/>
                  </a:schemeClr>
                </a:solidFill>
                <a:latin typeface="Courier New" panose="02070309020205020404" pitchFamily="49" charset="0"/>
                <a:cs typeface="Courier New" panose="02070309020205020404" pitchFamily="49" charset="0"/>
              </a:rPr>
              <a:t>.</a:t>
            </a:r>
            <a:r>
              <a:rPr lang="en-US" sz="1600" dirty="0" err="1">
                <a:solidFill>
                  <a:schemeClr val="bg1">
                    <a:lumMod val="65000"/>
                  </a:schemeClr>
                </a:solidFill>
                <a:latin typeface="Courier New" panose="02070309020205020404" pitchFamily="49" charset="0"/>
                <a:cs typeface="Courier New" panose="02070309020205020404" pitchFamily="49" charset="0"/>
              </a:rPr>
              <a:t>globl</a:t>
            </a:r>
            <a:r>
              <a:rPr lang="en-US" sz="1600" dirty="0">
                <a:solidFill>
                  <a:schemeClr val="bg1">
                    <a:lumMod val="65000"/>
                  </a:schemeClr>
                </a:solidFill>
                <a:latin typeface="Courier New" panose="02070309020205020404" pitchFamily="49" charset="0"/>
                <a:cs typeface="Courier New" panose="02070309020205020404" pitchFamily="49" charset="0"/>
              </a:rPr>
              <a:t>	</a:t>
            </a:r>
            <a:r>
              <a:rPr lang="en-US" sz="1600" dirty="0" err="1">
                <a:solidFill>
                  <a:schemeClr val="bg1">
                    <a:lumMod val="65000"/>
                  </a:schemeClr>
                </a:solidFill>
                <a:latin typeface="Courier New" panose="02070309020205020404" pitchFamily="49" charset="0"/>
                <a:cs typeface="Courier New" panose="02070309020205020404" pitchFamily="49" charset="0"/>
              </a:rPr>
              <a:t>sumstore</a:t>
            </a:r>
            <a:endParaRPr lang="en-US" sz="1600" dirty="0">
              <a:solidFill>
                <a:schemeClr val="bg1">
                  <a:lumMod val="65000"/>
                </a:schemeClr>
              </a:solidFill>
              <a:latin typeface="Courier New" panose="02070309020205020404" pitchFamily="49" charset="0"/>
              <a:cs typeface="Courier New" panose="02070309020205020404" pitchFamily="49" charset="0"/>
            </a:endParaRPr>
          </a:p>
          <a:p>
            <a:pPr marL="0" indent="0">
              <a:buNone/>
            </a:pPr>
            <a:r>
              <a:rPr lang="en-US" sz="1600" dirty="0">
                <a:solidFill>
                  <a:schemeClr val="bg1">
                    <a:lumMod val="65000"/>
                  </a:schemeClr>
                </a:solidFill>
                <a:latin typeface="Courier New" panose="02070309020205020404" pitchFamily="49" charset="0"/>
                <a:cs typeface="Courier New" panose="02070309020205020404" pitchFamily="49" charset="0"/>
              </a:rPr>
              <a:t>	.type	</a:t>
            </a:r>
            <a:r>
              <a:rPr lang="en-US" sz="1600" dirty="0" err="1">
                <a:solidFill>
                  <a:schemeClr val="bg1">
                    <a:lumMod val="65000"/>
                  </a:schemeClr>
                </a:solidFill>
                <a:latin typeface="Courier New" panose="02070309020205020404" pitchFamily="49" charset="0"/>
                <a:cs typeface="Courier New" panose="02070309020205020404" pitchFamily="49" charset="0"/>
              </a:rPr>
              <a:t>sumstore</a:t>
            </a:r>
            <a:r>
              <a:rPr lang="en-US" sz="1600" dirty="0">
                <a:solidFill>
                  <a:schemeClr val="bg1">
                    <a:lumMod val="65000"/>
                  </a:schemeClr>
                </a:solidFill>
                <a:latin typeface="Courier New" panose="02070309020205020404" pitchFamily="49" charset="0"/>
                <a:cs typeface="Courier New" panose="02070309020205020404" pitchFamily="49" charset="0"/>
              </a:rPr>
              <a:t>, @function</a:t>
            </a:r>
          </a:p>
          <a:p>
            <a:pPr marL="0" indent="0">
              <a:buNone/>
            </a:pPr>
            <a:r>
              <a:rPr lang="en-US" sz="1600" dirty="0" err="1">
                <a:latin typeface="Courier New" panose="02070309020205020404" pitchFamily="49" charset="0"/>
                <a:cs typeface="Courier New" panose="02070309020205020404" pitchFamily="49" charset="0"/>
              </a:rPr>
              <a:t>sumstore</a:t>
            </a:r>
            <a:r>
              <a:rPr lang="en-US" sz="1600" dirty="0">
                <a:latin typeface="Courier New" panose="02070309020205020404" pitchFamily="49" charset="0"/>
                <a:cs typeface="Courier New" panose="02070309020205020404" pitchFamily="49" charset="0"/>
              </a:rPr>
              <a:t>:</a:t>
            </a:r>
          </a:p>
          <a:p>
            <a:pPr marL="0" indent="0">
              <a:buNone/>
            </a:pPr>
            <a:r>
              <a:rPr lang="en-US" sz="1600" dirty="0">
                <a:solidFill>
                  <a:schemeClr val="bg1">
                    <a:lumMod val="65000"/>
                  </a:schemeClr>
                </a:solidFill>
                <a:latin typeface="Courier New" panose="02070309020205020404" pitchFamily="49" charset="0"/>
                <a:cs typeface="Courier New" panose="02070309020205020404" pitchFamily="49" charset="0"/>
              </a:rPr>
              <a:t>.LFB35:</a:t>
            </a:r>
          </a:p>
          <a:p>
            <a:pPr marL="0" indent="0">
              <a:buNone/>
            </a:pPr>
            <a:r>
              <a:rPr lang="en-US" sz="1600" dirty="0">
                <a:solidFill>
                  <a:schemeClr val="bg1">
                    <a:lumMod val="65000"/>
                  </a:schemeClr>
                </a:solidFill>
                <a:latin typeface="Courier New" panose="02070309020205020404" pitchFamily="49" charset="0"/>
                <a:cs typeface="Courier New" panose="02070309020205020404" pitchFamily="49" charset="0"/>
              </a:rPr>
              <a:t>	.</a:t>
            </a:r>
            <a:r>
              <a:rPr lang="en-US" sz="1600" dirty="0" err="1">
                <a:solidFill>
                  <a:schemeClr val="bg1">
                    <a:lumMod val="65000"/>
                  </a:schemeClr>
                </a:solidFill>
                <a:latin typeface="Courier New" panose="02070309020205020404" pitchFamily="49" charset="0"/>
                <a:cs typeface="Courier New" panose="02070309020205020404" pitchFamily="49" charset="0"/>
              </a:rPr>
              <a:t>cfi_startproc</a:t>
            </a:r>
            <a:endParaRPr lang="en-US" sz="1600" dirty="0">
              <a:solidFill>
                <a:schemeClr val="bg1">
                  <a:lumMod val="65000"/>
                </a:schemeClr>
              </a:solidFill>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pushq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a:solidFill>
                  <a:schemeClr val="bg1">
                    <a:lumMod val="65000"/>
                  </a:schemeClr>
                </a:solidFill>
                <a:latin typeface="Courier New" panose="02070309020205020404" pitchFamily="49" charset="0"/>
                <a:cs typeface="Courier New" panose="02070309020205020404" pitchFamily="49" charset="0"/>
              </a:rPr>
              <a:t>.</a:t>
            </a:r>
            <a:r>
              <a:rPr lang="en-US" sz="1600" dirty="0" err="1">
                <a:solidFill>
                  <a:schemeClr val="bg1">
                    <a:lumMod val="65000"/>
                  </a:schemeClr>
                </a:solidFill>
                <a:latin typeface="Courier New" panose="02070309020205020404" pitchFamily="49" charset="0"/>
                <a:cs typeface="Courier New" panose="02070309020205020404" pitchFamily="49" charset="0"/>
              </a:rPr>
              <a:t>cfi_def_cfa_offset</a:t>
            </a:r>
            <a:r>
              <a:rPr lang="en-US" sz="1600" dirty="0">
                <a:solidFill>
                  <a:schemeClr val="bg1">
                    <a:lumMod val="65000"/>
                  </a:schemeClr>
                </a:solidFill>
                <a:latin typeface="Courier New" panose="02070309020205020404" pitchFamily="49" charset="0"/>
                <a:cs typeface="Courier New" panose="02070309020205020404" pitchFamily="49" charset="0"/>
              </a:rPr>
              <a:t> 16</a:t>
            </a:r>
          </a:p>
          <a:p>
            <a:pPr marL="0" indent="0">
              <a:buNone/>
            </a:pPr>
            <a:r>
              <a:rPr lang="en-US" sz="1600" dirty="0">
                <a:solidFill>
                  <a:schemeClr val="bg1">
                    <a:lumMod val="65000"/>
                  </a:schemeClr>
                </a:solidFill>
                <a:latin typeface="Courier New" panose="02070309020205020404" pitchFamily="49" charset="0"/>
                <a:cs typeface="Courier New" panose="02070309020205020404" pitchFamily="49" charset="0"/>
              </a:rPr>
              <a:t>	.</a:t>
            </a:r>
            <a:r>
              <a:rPr lang="en-US" sz="1600" dirty="0" err="1">
                <a:solidFill>
                  <a:schemeClr val="bg1">
                    <a:lumMod val="65000"/>
                  </a:schemeClr>
                </a:solidFill>
                <a:latin typeface="Courier New" panose="02070309020205020404" pitchFamily="49" charset="0"/>
                <a:cs typeface="Courier New" panose="02070309020205020404" pitchFamily="49" charset="0"/>
              </a:rPr>
              <a:t>cfi_offset</a:t>
            </a:r>
            <a:r>
              <a:rPr lang="en-US" sz="1600" dirty="0">
                <a:solidFill>
                  <a:schemeClr val="bg1">
                    <a:lumMod val="65000"/>
                  </a:schemeClr>
                </a:solidFill>
                <a:latin typeface="Courier New" panose="02070309020205020404" pitchFamily="49" charset="0"/>
                <a:cs typeface="Courier New" panose="02070309020205020404" pitchFamily="49" charset="0"/>
              </a:rPr>
              <a:t> 3, -16</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movq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rdx</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call	plus</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movq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rax</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r>
              <a:rPr lang="en-US" sz="1600" dirty="0">
                <a:latin typeface="Courier New" panose="02070309020205020404" pitchFamily="49" charset="0"/>
                <a:cs typeface="Courier New" panose="02070309020205020404" pitchFamily="49" charset="0"/>
              </a:rPr>
              <a:t>)</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popq</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rbx</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a:solidFill>
                  <a:schemeClr val="bg1">
                    <a:lumMod val="65000"/>
                  </a:schemeClr>
                </a:solidFill>
                <a:latin typeface="Courier New" panose="02070309020205020404" pitchFamily="49" charset="0"/>
                <a:cs typeface="Courier New" panose="02070309020205020404" pitchFamily="49" charset="0"/>
              </a:rPr>
              <a:t>.</a:t>
            </a:r>
            <a:r>
              <a:rPr lang="en-US" sz="1600" dirty="0" err="1">
                <a:solidFill>
                  <a:schemeClr val="bg1">
                    <a:lumMod val="65000"/>
                  </a:schemeClr>
                </a:solidFill>
                <a:latin typeface="Courier New" panose="02070309020205020404" pitchFamily="49" charset="0"/>
                <a:cs typeface="Courier New" panose="02070309020205020404" pitchFamily="49" charset="0"/>
              </a:rPr>
              <a:t>cfi_def_cfa_offset</a:t>
            </a:r>
            <a:r>
              <a:rPr lang="en-US" sz="1600" dirty="0">
                <a:solidFill>
                  <a:schemeClr val="bg1">
                    <a:lumMod val="65000"/>
                  </a:schemeClr>
                </a:solidFill>
                <a:latin typeface="Courier New" panose="02070309020205020404" pitchFamily="49" charset="0"/>
                <a:cs typeface="Courier New" panose="02070309020205020404" pitchFamily="49" charset="0"/>
              </a:rPr>
              <a:t> 8</a:t>
            </a:r>
          </a:p>
          <a:p>
            <a:pPr marL="0" indent="0">
              <a:buNone/>
            </a:pPr>
            <a:r>
              <a:rPr lang="en-US" sz="1600" dirty="0">
                <a:latin typeface="Courier New" panose="02070309020205020404" pitchFamily="49" charset="0"/>
                <a:cs typeface="Courier New" panose="02070309020205020404" pitchFamily="49" charset="0"/>
              </a:rPr>
              <a:t>	ret</a:t>
            </a:r>
          </a:p>
          <a:p>
            <a:pPr marL="0" indent="0">
              <a:buNone/>
            </a:pPr>
            <a:r>
              <a:rPr lang="en-US" sz="1600" dirty="0">
                <a:latin typeface="Courier New" panose="02070309020205020404" pitchFamily="49" charset="0"/>
                <a:cs typeface="Courier New" panose="02070309020205020404" pitchFamily="49" charset="0"/>
              </a:rPr>
              <a:t>	</a:t>
            </a:r>
            <a:r>
              <a:rPr lang="en-US" sz="1600" dirty="0">
                <a:solidFill>
                  <a:schemeClr val="bg1">
                    <a:lumMod val="65000"/>
                  </a:schemeClr>
                </a:solidFill>
                <a:latin typeface="Courier New" panose="02070309020205020404" pitchFamily="49" charset="0"/>
                <a:cs typeface="Courier New" panose="02070309020205020404" pitchFamily="49" charset="0"/>
              </a:rPr>
              <a:t>.</a:t>
            </a:r>
            <a:r>
              <a:rPr lang="en-US" sz="1600" dirty="0" err="1">
                <a:solidFill>
                  <a:schemeClr val="bg1">
                    <a:lumMod val="65000"/>
                  </a:schemeClr>
                </a:solidFill>
                <a:latin typeface="Courier New" panose="02070309020205020404" pitchFamily="49" charset="0"/>
                <a:cs typeface="Courier New" panose="02070309020205020404" pitchFamily="49" charset="0"/>
              </a:rPr>
              <a:t>cfi_endproc</a:t>
            </a:r>
            <a:endParaRPr lang="en-US" sz="1600" dirty="0">
              <a:solidFill>
                <a:schemeClr val="bg1">
                  <a:lumMod val="65000"/>
                </a:schemeClr>
              </a:solidFill>
              <a:latin typeface="Courier New" panose="02070309020205020404" pitchFamily="49" charset="0"/>
              <a:cs typeface="Courier New" panose="02070309020205020404" pitchFamily="49" charset="0"/>
            </a:endParaRPr>
          </a:p>
          <a:p>
            <a:pPr marL="0" indent="0">
              <a:buNone/>
            </a:pPr>
            <a:r>
              <a:rPr lang="en-US" sz="1600" dirty="0">
                <a:solidFill>
                  <a:schemeClr val="bg1">
                    <a:lumMod val="65000"/>
                  </a:schemeClr>
                </a:solidFill>
                <a:latin typeface="Courier New" panose="02070309020205020404" pitchFamily="49" charset="0"/>
                <a:cs typeface="Courier New" panose="02070309020205020404" pitchFamily="49" charset="0"/>
              </a:rPr>
              <a:t>.LFE35:</a:t>
            </a:r>
          </a:p>
          <a:p>
            <a:pPr marL="0" indent="0">
              <a:buNone/>
            </a:pPr>
            <a:r>
              <a:rPr lang="en-US" sz="1600" dirty="0">
                <a:solidFill>
                  <a:schemeClr val="bg1">
                    <a:lumMod val="65000"/>
                  </a:schemeClr>
                </a:solidFill>
                <a:latin typeface="Courier New" panose="02070309020205020404" pitchFamily="49" charset="0"/>
                <a:cs typeface="Courier New" panose="02070309020205020404" pitchFamily="49" charset="0"/>
              </a:rPr>
              <a:t>	.size	</a:t>
            </a:r>
            <a:r>
              <a:rPr lang="en-US" sz="1600" dirty="0" err="1">
                <a:solidFill>
                  <a:schemeClr val="bg1">
                    <a:lumMod val="65000"/>
                  </a:schemeClr>
                </a:solidFill>
                <a:latin typeface="Courier New" panose="02070309020205020404" pitchFamily="49" charset="0"/>
                <a:cs typeface="Courier New" panose="02070309020205020404" pitchFamily="49" charset="0"/>
              </a:rPr>
              <a:t>sumstore</a:t>
            </a:r>
            <a:r>
              <a:rPr lang="en-US" sz="1600" dirty="0">
                <a:solidFill>
                  <a:schemeClr val="bg1">
                    <a:lumMod val="65000"/>
                  </a:schemeClr>
                </a:solidFill>
                <a:latin typeface="Courier New" panose="02070309020205020404" pitchFamily="49" charset="0"/>
                <a:cs typeface="Courier New" panose="02070309020205020404" pitchFamily="49" charset="0"/>
              </a:rPr>
              <a:t>, .-</a:t>
            </a:r>
            <a:r>
              <a:rPr lang="en-US" sz="1600" dirty="0" err="1">
                <a:solidFill>
                  <a:schemeClr val="bg1">
                    <a:lumMod val="65000"/>
                  </a:schemeClr>
                </a:solidFill>
                <a:latin typeface="Courier New" panose="02070309020205020404" pitchFamily="49" charset="0"/>
                <a:cs typeface="Courier New" panose="02070309020205020404" pitchFamily="49" charset="0"/>
              </a:rPr>
              <a:t>sumstore</a:t>
            </a:r>
            <a:endParaRPr lang="en-US" sz="1600" dirty="0">
              <a:solidFill>
                <a:schemeClr val="bg1">
                  <a:lumMod val="65000"/>
                </a:schemeClr>
              </a:solidFill>
              <a:latin typeface="Courier New" panose="02070309020205020404" pitchFamily="49" charset="0"/>
              <a:cs typeface="Courier New" panose="02070309020205020404" pitchFamily="49" charset="0"/>
            </a:endParaRPr>
          </a:p>
        </p:txBody>
      </p:sp>
      <p:sp>
        <p:nvSpPr>
          <p:cNvPr id="4" name="TextBox 3"/>
          <p:cNvSpPr txBox="1"/>
          <p:nvPr/>
        </p:nvSpPr>
        <p:spPr>
          <a:xfrm>
            <a:off x="6804543" y="945223"/>
            <a:ext cx="3524036" cy="1200329"/>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000000"/>
                </a:solidFill>
                <a:latin typeface="Calibri" pitchFamily="34" charset="0"/>
              </a:rPr>
              <a:t>Things that look weird and are preceded by a ‘.’ are generally directives. </a:t>
            </a:r>
          </a:p>
        </p:txBody>
      </p:sp>
      <p:sp>
        <p:nvSpPr>
          <p:cNvPr id="5" name="Rectangle 6"/>
          <p:cNvSpPr>
            <a:spLocks noChangeArrowheads="1"/>
          </p:cNvSpPr>
          <p:nvPr/>
        </p:nvSpPr>
        <p:spPr bwMode="auto">
          <a:xfrm>
            <a:off x="6183814" y="2864743"/>
            <a:ext cx="4195763" cy="2028761"/>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tabLst>
                <a:tab pos="457200" algn="l"/>
                <a:tab pos="1485900" algn="l"/>
              </a:tabLst>
            </a:pPr>
            <a:r>
              <a:rPr lang="en-US" b="1" dirty="0" err="1">
                <a:solidFill>
                  <a:srgbClr val="000000"/>
                </a:solidFill>
                <a:latin typeface="Courier New" pitchFamily="49" charset="0"/>
              </a:rPr>
              <a:t>sumstore</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pushq</a:t>
            </a:r>
            <a:r>
              <a:rPr lang="en-US" b="1" dirty="0">
                <a:solidFill>
                  <a:srgbClr val="000000"/>
                </a:solidFill>
                <a:latin typeface="Courier New" pitchFamily="49" charset="0"/>
              </a:rPr>
              <a:t>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movq</a:t>
            </a:r>
            <a:r>
              <a:rPr lang="en-US" b="1" dirty="0">
                <a:solidFill>
                  <a:srgbClr val="000000"/>
                </a:solidFill>
                <a:latin typeface="Courier New" pitchFamily="49" charset="0"/>
              </a:rPr>
              <a:t>    %</a:t>
            </a:r>
            <a:r>
              <a:rPr lang="en-US" b="1" dirty="0" err="1">
                <a:solidFill>
                  <a:srgbClr val="000000"/>
                </a:solidFill>
                <a:latin typeface="Courier New" pitchFamily="49" charset="0"/>
              </a:rPr>
              <a:t>rdx</a:t>
            </a:r>
            <a:r>
              <a:rPr lang="en-US" b="1" dirty="0">
                <a:solidFill>
                  <a:srgbClr val="000000"/>
                </a:solidFill>
                <a:latin typeface="Courier New" pitchFamily="49" charset="0"/>
              </a:rPr>
              <a:t>,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call    plus</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movq</a:t>
            </a:r>
            <a:r>
              <a:rPr lang="en-US" b="1" dirty="0">
                <a:solidFill>
                  <a:srgbClr val="000000"/>
                </a:solidFill>
                <a:latin typeface="Courier New" pitchFamily="49" charset="0"/>
              </a:rPr>
              <a:t>    %</a:t>
            </a:r>
            <a:r>
              <a:rPr lang="en-US" b="1" dirty="0" err="1">
                <a:solidFill>
                  <a:srgbClr val="000000"/>
                </a:solidFill>
                <a:latin typeface="Courier New" pitchFamily="49" charset="0"/>
              </a:rPr>
              <a:t>rax</a:t>
            </a:r>
            <a:r>
              <a:rPr lang="en-US" b="1" dirty="0">
                <a:solidFill>
                  <a:srgbClr val="000000"/>
                </a:solidFill>
                <a:latin typeface="Courier New" pitchFamily="49" charset="0"/>
              </a:rPr>
              <a:t>, (%</a:t>
            </a:r>
            <a:r>
              <a:rPr lang="en-US" b="1" dirty="0" err="1">
                <a:solidFill>
                  <a:srgbClr val="000000"/>
                </a:solidFill>
                <a:latin typeface="Courier New" pitchFamily="49" charset="0"/>
              </a:rPr>
              <a:t>rbx</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popq</a:t>
            </a:r>
            <a:r>
              <a:rPr lang="en-US" b="1" dirty="0">
                <a:solidFill>
                  <a:srgbClr val="000000"/>
                </a:solidFill>
                <a:latin typeface="Courier New" pitchFamily="49" charset="0"/>
              </a:rPr>
              <a:t>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ret</a:t>
            </a:r>
          </a:p>
        </p:txBody>
      </p:sp>
    </p:spTree>
    <p:extLst>
      <p:ext uri="{BB962C8B-B14F-4D97-AF65-F5344CB8AC3E}">
        <p14:creationId xmlns:p14="http://schemas.microsoft.com/office/powerpoint/2010/main" val="133472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dirty="0"/>
              <a:t>Assembly Characteristics: Data Types</a:t>
            </a:r>
          </a:p>
        </p:txBody>
      </p:sp>
      <p:sp>
        <p:nvSpPr>
          <p:cNvPr id="150531" name="Rectangle 3"/>
          <p:cNvSpPr>
            <a:spLocks noGrp="1" noChangeArrowheads="1"/>
          </p:cNvSpPr>
          <p:nvPr>
            <p:ph idx="1"/>
          </p:nvPr>
        </p:nvSpPr>
        <p:spPr/>
        <p:txBody>
          <a:bodyPr>
            <a:normAutofit lnSpcReduction="10000"/>
          </a:bodyPr>
          <a:lstStyle/>
          <a:p>
            <a:r>
              <a:rPr lang="en-US" b="1" dirty="0"/>
              <a:t>“Integer” data of 1, 2, 4, or 8 bytes</a:t>
            </a:r>
          </a:p>
          <a:p>
            <a:pPr lvl="1"/>
            <a:r>
              <a:rPr lang="en-US" dirty="0"/>
              <a:t>Data values</a:t>
            </a:r>
          </a:p>
          <a:p>
            <a:pPr lvl="1"/>
            <a:r>
              <a:rPr lang="en-US" dirty="0"/>
              <a:t>Addresses (</a:t>
            </a:r>
            <a:r>
              <a:rPr lang="en-US" dirty="0" err="1"/>
              <a:t>untyped</a:t>
            </a:r>
            <a:r>
              <a:rPr lang="en-US" dirty="0"/>
              <a:t> pointers)</a:t>
            </a:r>
          </a:p>
          <a:p>
            <a:endParaRPr lang="en-US" dirty="0"/>
          </a:p>
          <a:p>
            <a:r>
              <a:rPr lang="en-US" b="1" dirty="0"/>
              <a:t>Floating point data of 4, 8, or 10 bytes</a:t>
            </a:r>
          </a:p>
          <a:p>
            <a:endParaRPr lang="en-US" dirty="0"/>
          </a:p>
          <a:p>
            <a:r>
              <a:rPr lang="en-US" b="1" dirty="0"/>
              <a:t>(SIMD vector data types of 8, 16, 32 or 64 bytes)</a:t>
            </a:r>
          </a:p>
          <a:p>
            <a:endParaRPr lang="en-US" dirty="0"/>
          </a:p>
          <a:p>
            <a:r>
              <a:rPr lang="en-US" b="1" dirty="0"/>
              <a:t>Code: Byte sequences encoding series of instructions</a:t>
            </a:r>
          </a:p>
          <a:p>
            <a:endParaRPr lang="en-US" dirty="0"/>
          </a:p>
          <a:p>
            <a:r>
              <a:rPr lang="en-US" b="1" dirty="0"/>
              <a:t>No aggregate types such as arrays or structures</a:t>
            </a:r>
          </a:p>
          <a:p>
            <a:pPr lvl="1"/>
            <a:r>
              <a:rPr lang="en-US" dirty="0"/>
              <a:t>Just contiguously allocated bytes in memory</a:t>
            </a:r>
          </a:p>
        </p:txBody>
      </p:sp>
    </p:spTree>
    <p:extLst>
      <p:ext uri="{BB962C8B-B14F-4D97-AF65-F5344CB8AC3E}">
        <p14:creationId xmlns:p14="http://schemas.microsoft.com/office/powerpoint/2010/main" val="2933962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dirty="0"/>
              <a:t>Assembly Characteristics: Operations</a:t>
            </a:r>
          </a:p>
        </p:txBody>
      </p:sp>
      <p:sp>
        <p:nvSpPr>
          <p:cNvPr id="150531" name="Rectangle 3"/>
          <p:cNvSpPr>
            <a:spLocks noGrp="1" noChangeArrowheads="1"/>
          </p:cNvSpPr>
          <p:nvPr>
            <p:ph idx="1"/>
          </p:nvPr>
        </p:nvSpPr>
        <p:spPr/>
        <p:txBody>
          <a:bodyPr/>
          <a:lstStyle/>
          <a:p>
            <a:r>
              <a:rPr lang="en-US" b="1" dirty="0"/>
              <a:t>Transfer data between memory and register</a:t>
            </a:r>
          </a:p>
          <a:p>
            <a:pPr lvl="1"/>
            <a:r>
              <a:rPr lang="en-US" dirty="0"/>
              <a:t>Load data from memory into register</a:t>
            </a:r>
          </a:p>
          <a:p>
            <a:pPr lvl="1"/>
            <a:r>
              <a:rPr lang="en-US" dirty="0"/>
              <a:t>Store register data into memory</a:t>
            </a:r>
          </a:p>
          <a:p>
            <a:endParaRPr lang="en-US" dirty="0"/>
          </a:p>
          <a:p>
            <a:r>
              <a:rPr lang="en-US" b="1" dirty="0"/>
              <a:t>Perform arithmetic function on register or memory data</a:t>
            </a:r>
          </a:p>
          <a:p>
            <a:endParaRPr lang="en-US" b="1" dirty="0"/>
          </a:p>
          <a:p>
            <a:r>
              <a:rPr lang="en-US" b="1" dirty="0"/>
              <a:t>Transfer control</a:t>
            </a:r>
          </a:p>
          <a:p>
            <a:pPr lvl="1"/>
            <a:r>
              <a:rPr lang="en-US" dirty="0"/>
              <a:t>Unconditional jumps to/from procedures</a:t>
            </a:r>
          </a:p>
          <a:p>
            <a:pPr lvl="1"/>
            <a:r>
              <a:rPr lang="en-US" dirty="0"/>
              <a:t>Conditional branches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ChangeArrowheads="1"/>
          </p:cNvSpPr>
          <p:nvPr/>
        </p:nvSpPr>
        <p:spPr bwMode="auto">
          <a:xfrm>
            <a:off x="1866900" y="914400"/>
            <a:ext cx="3009900" cy="412750"/>
          </a:xfrm>
          <a:prstGeom prst="rect">
            <a:avLst/>
          </a:prstGeom>
          <a:noFill/>
          <a:ln w="12700">
            <a:noFill/>
            <a:miter lim="800000"/>
            <a:headEnd/>
            <a:tailEnd/>
          </a:ln>
          <a:effectLst/>
        </p:spPr>
        <p:txBody>
          <a:bodyPr lIns="90487" tIns="44450" rIns="90487" bIns="44450"/>
          <a:lstStyle/>
          <a:p>
            <a:pPr marL="223838" indent="-223838" defTabSz="895350" eaLnBrk="0" fontAlgn="base" hangingPunct="0">
              <a:spcBef>
                <a:spcPct val="30000"/>
              </a:spcBef>
              <a:spcAft>
                <a:spcPct val="0"/>
              </a:spcAft>
            </a:pPr>
            <a:r>
              <a:rPr lang="en-US" sz="2400" b="1" dirty="0">
                <a:solidFill>
                  <a:srgbClr val="000000"/>
                </a:solidFill>
                <a:latin typeface="Calibri" pitchFamily="34" charset="0"/>
              </a:rPr>
              <a:t>Code for </a:t>
            </a:r>
            <a:r>
              <a:rPr lang="en-US" sz="2400" b="1" dirty="0" err="1">
                <a:solidFill>
                  <a:srgbClr val="000000"/>
                </a:solidFill>
                <a:latin typeface="Courier New" pitchFamily="49" charset="0"/>
              </a:rPr>
              <a:t>sumstore</a:t>
            </a:r>
            <a:endParaRPr lang="en-US" sz="2400" b="1" dirty="0">
              <a:solidFill>
                <a:srgbClr val="000000"/>
              </a:solidFill>
              <a:latin typeface="Calibri" pitchFamily="34" charset="0"/>
            </a:endParaRPr>
          </a:p>
          <a:p>
            <a:pPr marL="223838" indent="-223838" defTabSz="895350" eaLnBrk="0" fontAlgn="base" hangingPunct="0">
              <a:spcBef>
                <a:spcPct val="0"/>
              </a:spcBef>
              <a:spcAft>
                <a:spcPct val="0"/>
              </a:spcAft>
            </a:pPr>
            <a:endParaRPr lang="en-US" sz="2400" b="1" dirty="0">
              <a:solidFill>
                <a:srgbClr val="000000"/>
              </a:solidFill>
              <a:latin typeface="Calibri" pitchFamily="34" charset="0"/>
            </a:endParaRPr>
          </a:p>
        </p:txBody>
      </p:sp>
      <p:sp>
        <p:nvSpPr>
          <p:cNvPr id="151555" name="Rectangle 3"/>
          <p:cNvSpPr>
            <a:spLocks noChangeArrowheads="1"/>
          </p:cNvSpPr>
          <p:nvPr/>
        </p:nvSpPr>
        <p:spPr bwMode="auto">
          <a:xfrm>
            <a:off x="1868489" y="1447801"/>
            <a:ext cx="2511425" cy="4244753"/>
          </a:xfrm>
          <a:prstGeom prst="rect">
            <a:avLst/>
          </a:prstGeom>
          <a:noFill/>
          <a:ln w="12700">
            <a:noFill/>
            <a:miter lim="800000"/>
            <a:headEnd/>
            <a:tailEnd/>
          </a:ln>
          <a:effectLst/>
        </p:spPr>
        <p:txBody>
          <a:bodyPr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0x0400595: </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0x53</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0x48</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0x89</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0xd3</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0xe8</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0xf2</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0xff</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0xff</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0xff</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0x48</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0x89</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0x03</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0x5b</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0xc3</a:t>
            </a:r>
          </a:p>
        </p:txBody>
      </p:sp>
      <p:sp>
        <p:nvSpPr>
          <p:cNvPr id="151556" name="Rectangle 4"/>
          <p:cNvSpPr>
            <a:spLocks noGrp="1" noChangeArrowheads="1"/>
          </p:cNvSpPr>
          <p:nvPr>
            <p:ph type="title"/>
          </p:nvPr>
        </p:nvSpPr>
        <p:spPr>
          <a:xfrm>
            <a:off x="1981200" y="304800"/>
            <a:ext cx="5524500" cy="573088"/>
          </a:xfrm>
        </p:spPr>
        <p:txBody>
          <a:bodyPr/>
          <a:lstStyle/>
          <a:p>
            <a:r>
              <a:rPr lang="en-US"/>
              <a:t>Object Code</a:t>
            </a:r>
          </a:p>
        </p:txBody>
      </p:sp>
      <p:sp>
        <p:nvSpPr>
          <p:cNvPr id="151557" name="Rectangle 5"/>
          <p:cNvSpPr>
            <a:spLocks noGrp="1" noChangeArrowheads="1"/>
          </p:cNvSpPr>
          <p:nvPr>
            <p:ph type="body" idx="1"/>
          </p:nvPr>
        </p:nvSpPr>
        <p:spPr>
          <a:xfrm>
            <a:off x="5029200" y="1143000"/>
            <a:ext cx="5486400" cy="5486400"/>
          </a:xfrm>
        </p:spPr>
        <p:txBody>
          <a:bodyPr/>
          <a:lstStyle/>
          <a:p>
            <a:r>
              <a:rPr lang="en-US" dirty="0"/>
              <a:t>Assembler</a:t>
            </a:r>
          </a:p>
          <a:p>
            <a:pPr lvl="1"/>
            <a:r>
              <a:rPr lang="en-US" dirty="0"/>
              <a:t>Translates </a:t>
            </a:r>
            <a:r>
              <a:rPr lang="en-US" dirty="0">
                <a:latin typeface="Courier New" pitchFamily="49" charset="0"/>
              </a:rPr>
              <a:t>.s</a:t>
            </a:r>
            <a:r>
              <a:rPr lang="en-US" dirty="0"/>
              <a:t> into </a:t>
            </a:r>
            <a:r>
              <a:rPr lang="en-US" dirty="0">
                <a:latin typeface="Courier New" pitchFamily="49" charset="0"/>
              </a:rPr>
              <a:t>.o</a:t>
            </a:r>
          </a:p>
          <a:p>
            <a:pPr lvl="1"/>
            <a:r>
              <a:rPr lang="en-US" dirty="0"/>
              <a:t>Binary encoding of each instruction</a:t>
            </a:r>
          </a:p>
          <a:p>
            <a:pPr lvl="1"/>
            <a:r>
              <a:rPr lang="en-US" dirty="0"/>
              <a:t>Nearly-complete image of executable code</a:t>
            </a:r>
          </a:p>
          <a:p>
            <a:pPr lvl="1"/>
            <a:r>
              <a:rPr lang="en-US" dirty="0"/>
              <a:t>Missing linkages between code in different files</a:t>
            </a:r>
          </a:p>
          <a:p>
            <a:r>
              <a:rPr lang="en-US" dirty="0"/>
              <a:t>Linker</a:t>
            </a:r>
          </a:p>
          <a:p>
            <a:pPr lvl="1"/>
            <a:r>
              <a:rPr lang="en-US" dirty="0"/>
              <a:t>Resolves references between files</a:t>
            </a:r>
          </a:p>
          <a:p>
            <a:pPr lvl="1"/>
            <a:r>
              <a:rPr lang="en-US" dirty="0"/>
              <a:t>Combines with static run-time libraries</a:t>
            </a:r>
          </a:p>
          <a:p>
            <a:pPr lvl="2"/>
            <a:r>
              <a:rPr lang="en-US" dirty="0"/>
              <a:t>E.g., code for </a:t>
            </a:r>
            <a:r>
              <a:rPr lang="en-US" b="1" dirty="0" err="1">
                <a:solidFill>
                  <a:schemeClr val="tx1"/>
                </a:solidFill>
                <a:latin typeface="Courier New" pitchFamily="49" charset="0"/>
              </a:rPr>
              <a:t>malloc</a:t>
            </a:r>
            <a:r>
              <a:rPr lang="en-US" b="1" dirty="0"/>
              <a:t>, </a:t>
            </a:r>
            <a:r>
              <a:rPr lang="en-US" b="1" dirty="0" err="1">
                <a:solidFill>
                  <a:schemeClr val="tx1"/>
                </a:solidFill>
                <a:latin typeface="Courier New" pitchFamily="49" charset="0"/>
              </a:rPr>
              <a:t>printf</a:t>
            </a:r>
            <a:endParaRPr lang="en-US" b="1" dirty="0">
              <a:solidFill>
                <a:schemeClr val="tx1"/>
              </a:solidFill>
              <a:latin typeface="Courier New" pitchFamily="49" charset="0"/>
            </a:endParaRPr>
          </a:p>
          <a:p>
            <a:pPr lvl="1"/>
            <a:r>
              <a:rPr lang="en-US" dirty="0"/>
              <a:t>Some libraries are </a:t>
            </a:r>
            <a:r>
              <a:rPr lang="en-US" i="1" dirty="0"/>
              <a:t>dynamically linked</a:t>
            </a:r>
          </a:p>
          <a:p>
            <a:pPr lvl="2"/>
            <a:r>
              <a:rPr lang="en-US" dirty="0"/>
              <a:t>Linking occurs when program begins execution</a:t>
            </a:r>
          </a:p>
        </p:txBody>
      </p:sp>
      <p:sp>
        <p:nvSpPr>
          <p:cNvPr id="151558" name="Text Box 6"/>
          <p:cNvSpPr txBox="1">
            <a:spLocks noChangeArrowheads="1"/>
          </p:cNvSpPr>
          <p:nvPr/>
        </p:nvSpPr>
        <p:spPr bwMode="auto">
          <a:xfrm>
            <a:off x="2819400" y="4038600"/>
            <a:ext cx="2362200" cy="1905000"/>
          </a:xfrm>
          <a:prstGeom prst="rect">
            <a:avLst/>
          </a:prstGeom>
          <a:noFill/>
          <a:ln w="12700">
            <a:noFill/>
            <a:miter lim="800000"/>
            <a:headEnd/>
            <a:tailEnd/>
          </a:ln>
          <a:effectLst/>
        </p:spPr>
        <p:txBody>
          <a:bodyPr lIns="90487" tIns="44450" rIns="90487" bIns="44450"/>
          <a:lstStyle/>
          <a:p>
            <a:pPr marL="560388" lvl="1" indent="-222250" defTabSz="895350" eaLnBrk="0" fontAlgn="base" hangingPunct="0">
              <a:spcBef>
                <a:spcPct val="30000"/>
              </a:spcBef>
              <a:spcAft>
                <a:spcPct val="0"/>
              </a:spcAft>
              <a:buFontTx/>
              <a:buChar char="•"/>
            </a:pPr>
            <a:r>
              <a:rPr lang="en-US" b="1" dirty="0">
                <a:solidFill>
                  <a:srgbClr val="C00000"/>
                </a:solidFill>
                <a:latin typeface="Calibri" pitchFamily="34" charset="0"/>
              </a:rPr>
              <a:t>Total of 14 bytes</a:t>
            </a:r>
          </a:p>
          <a:p>
            <a:pPr marL="560388" lvl="1" indent="-222250" defTabSz="895350" eaLnBrk="0" fontAlgn="base" hangingPunct="0">
              <a:spcBef>
                <a:spcPct val="30000"/>
              </a:spcBef>
              <a:spcAft>
                <a:spcPct val="0"/>
              </a:spcAft>
              <a:buFontTx/>
              <a:buChar char="•"/>
            </a:pPr>
            <a:r>
              <a:rPr lang="en-US" b="1" dirty="0">
                <a:solidFill>
                  <a:srgbClr val="C00000"/>
                </a:solidFill>
                <a:latin typeface="Calibri" pitchFamily="34" charset="0"/>
              </a:rPr>
              <a:t>Each instruction 1, 3, or 5 bytes</a:t>
            </a:r>
          </a:p>
          <a:p>
            <a:pPr marL="560388" lvl="1" indent="-222250" defTabSz="895350" eaLnBrk="0" fontAlgn="base" hangingPunct="0">
              <a:spcBef>
                <a:spcPct val="30000"/>
              </a:spcBef>
              <a:spcAft>
                <a:spcPct val="0"/>
              </a:spcAft>
              <a:buFontTx/>
              <a:buChar char="•"/>
            </a:pPr>
            <a:r>
              <a:rPr lang="en-US" b="1" dirty="0">
                <a:solidFill>
                  <a:srgbClr val="C00000"/>
                </a:solidFill>
                <a:latin typeface="Calibri" pitchFamily="34" charset="0"/>
              </a:rPr>
              <a:t>Starts at address </a:t>
            </a:r>
            <a:r>
              <a:rPr lang="en-US" b="1" dirty="0">
                <a:solidFill>
                  <a:srgbClr val="C00000"/>
                </a:solidFill>
                <a:latin typeface="Courier New" pitchFamily="49" charset="0"/>
              </a:rPr>
              <a:t>0x0400595</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2625726" y="2514600"/>
            <a:ext cx="727075" cy="459100"/>
          </a:xfrm>
          <a:prstGeom prst="rect">
            <a:avLst/>
          </a:prstGeom>
          <a:noFill/>
          <a:ln w="12700">
            <a:noFill/>
            <a:miter lim="800000"/>
            <a:headEnd/>
            <a:tailEnd/>
          </a:ln>
          <a:effectLst/>
        </p:spPr>
        <p:txBody>
          <a:bodyPr lIns="90487" tIns="44450" rIns="90487" bIns="4445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itchFamily="34" charset="0"/>
                <a:ea typeface="+mn-ea"/>
                <a:cs typeface="+mn-cs"/>
              </a:rPr>
              <a:t>text</a:t>
            </a:r>
          </a:p>
        </p:txBody>
      </p:sp>
      <p:sp>
        <p:nvSpPr>
          <p:cNvPr id="148483" name="Rectangle 3"/>
          <p:cNvSpPr>
            <a:spLocks noChangeArrowheads="1"/>
          </p:cNvSpPr>
          <p:nvPr/>
        </p:nvSpPr>
        <p:spPr bwMode="auto">
          <a:xfrm>
            <a:off x="2625726" y="3655700"/>
            <a:ext cx="727075" cy="459100"/>
          </a:xfrm>
          <a:prstGeom prst="rect">
            <a:avLst/>
          </a:prstGeom>
          <a:noFill/>
          <a:ln w="12700">
            <a:noFill/>
            <a:miter lim="800000"/>
            <a:headEnd/>
            <a:tailEnd/>
          </a:ln>
          <a:effectLst/>
        </p:spPr>
        <p:txBody>
          <a:bodyPr lIns="90487" tIns="44450" rIns="90487" bIns="4445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itchFamily="34" charset="0"/>
                <a:ea typeface="+mn-ea"/>
                <a:cs typeface="+mn-cs"/>
              </a:rPr>
              <a:t>text</a:t>
            </a:r>
          </a:p>
        </p:txBody>
      </p:sp>
      <p:sp>
        <p:nvSpPr>
          <p:cNvPr id="148484" name="Rectangle 4"/>
          <p:cNvSpPr>
            <a:spLocks noChangeArrowheads="1"/>
          </p:cNvSpPr>
          <p:nvPr/>
        </p:nvSpPr>
        <p:spPr bwMode="auto">
          <a:xfrm>
            <a:off x="2352676" y="4724400"/>
            <a:ext cx="1000125" cy="459100"/>
          </a:xfrm>
          <a:prstGeom prst="rect">
            <a:avLst/>
          </a:prstGeom>
          <a:noFill/>
          <a:ln w="12700">
            <a:noFill/>
            <a:miter lim="800000"/>
            <a:headEnd/>
            <a:tailEnd/>
          </a:ln>
          <a:effectLst/>
        </p:spPr>
        <p:txBody>
          <a:bodyPr lIns="90487" tIns="44450" rIns="90487" bIns="4445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itchFamily="34" charset="0"/>
                <a:ea typeface="+mn-ea"/>
                <a:cs typeface="+mn-cs"/>
              </a:rPr>
              <a:t>binary</a:t>
            </a:r>
          </a:p>
        </p:txBody>
      </p:sp>
      <p:sp>
        <p:nvSpPr>
          <p:cNvPr id="148485" name="Rectangle 5"/>
          <p:cNvSpPr>
            <a:spLocks noChangeArrowheads="1"/>
          </p:cNvSpPr>
          <p:nvPr/>
        </p:nvSpPr>
        <p:spPr bwMode="auto">
          <a:xfrm>
            <a:off x="2352676" y="5867400"/>
            <a:ext cx="1000125" cy="459100"/>
          </a:xfrm>
          <a:prstGeom prst="rect">
            <a:avLst/>
          </a:prstGeom>
          <a:noFill/>
          <a:ln w="12700">
            <a:noFill/>
            <a:miter lim="800000"/>
            <a:headEnd/>
            <a:tailEnd/>
          </a:ln>
          <a:effectLst/>
        </p:spPr>
        <p:txBody>
          <a:bodyPr lIns="90487" tIns="44450" rIns="90487" bIns="4445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itchFamily="34" charset="0"/>
                <a:ea typeface="+mn-ea"/>
                <a:cs typeface="+mn-cs"/>
              </a:rPr>
              <a:t>binary</a:t>
            </a:r>
          </a:p>
        </p:txBody>
      </p:sp>
      <p:sp>
        <p:nvSpPr>
          <p:cNvPr id="148486" name="Line 6"/>
          <p:cNvSpPr>
            <a:spLocks noChangeShapeType="1"/>
          </p:cNvSpPr>
          <p:nvPr/>
        </p:nvSpPr>
        <p:spPr bwMode="auto">
          <a:xfrm>
            <a:off x="5513388" y="2977234"/>
            <a:ext cx="0" cy="680367"/>
          </a:xfrm>
          <a:prstGeom prst="line">
            <a:avLst/>
          </a:prstGeom>
          <a:noFill/>
          <a:ln w="28575">
            <a:solidFill>
              <a:schemeClr val="tx1"/>
            </a:solidFill>
            <a:round/>
            <a:headEnd/>
            <a:tailEnd type="triangle" w="med" len="med"/>
          </a:ln>
          <a:effectLst/>
        </p:spPr>
        <p:txBody>
          <a:bodyPr wrap="square" lIns="90487" tIns="44450" rIns="90487"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itchFamily="34" charset="0"/>
              <a:ea typeface="+mn-ea"/>
              <a:cs typeface="+mn-cs"/>
            </a:endParaRPr>
          </a:p>
        </p:txBody>
      </p:sp>
      <p:sp>
        <p:nvSpPr>
          <p:cNvPr id="148487" name="Rectangle 7"/>
          <p:cNvSpPr>
            <a:spLocks noChangeArrowheads="1"/>
          </p:cNvSpPr>
          <p:nvPr/>
        </p:nvSpPr>
        <p:spPr bwMode="auto">
          <a:xfrm>
            <a:off x="5819775" y="3124201"/>
            <a:ext cx="3032125" cy="397545"/>
          </a:xfrm>
          <a:prstGeom prst="rect">
            <a:avLst/>
          </a:prstGeom>
          <a:noFill/>
          <a:ln w="12700">
            <a:noFill/>
            <a:miter lim="800000"/>
            <a:headEnd/>
            <a:tailEnd/>
          </a:ln>
          <a:effectLst/>
        </p:spPr>
        <p:txBody>
          <a:bodyPr wrap="square" lIns="90487" tIns="44450" rIns="90487"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Compiler (</a:t>
            </a:r>
            <a:r>
              <a:rPr kumimoji="0" lang="en-US" sz="2000" b="1" i="0" u="none" strike="noStrike" kern="1200" cap="none" spc="0" normalizeH="0" baseline="0" noProof="0" dirty="0" err="1">
                <a:ln>
                  <a:noFill/>
                </a:ln>
                <a:solidFill>
                  <a:prstClr val="black"/>
                </a:solidFill>
                <a:effectLst/>
                <a:uLnTx/>
                <a:uFillTx/>
                <a:latin typeface="Courier New" pitchFamily="49" charset="0"/>
                <a:ea typeface="+mn-ea"/>
                <a:cs typeface="+mn-cs"/>
              </a:rPr>
              <a:t>gcc</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 –</a:t>
            </a:r>
            <a:r>
              <a:rPr kumimoji="0" lang="en-US" sz="2000" b="1" i="0" u="none" strike="noStrike" kern="1200" cap="none" spc="0" normalizeH="0" baseline="0" noProof="0" dirty="0" err="1">
                <a:ln>
                  <a:noFill/>
                </a:ln>
                <a:solidFill>
                  <a:prstClr val="black"/>
                </a:solidFill>
                <a:effectLst/>
                <a:uLnTx/>
                <a:uFillTx/>
                <a:latin typeface="Courier New" pitchFamily="49" charset="0"/>
                <a:ea typeface="+mn-ea"/>
                <a:cs typeface="+mn-cs"/>
              </a:rPr>
              <a:t>Og</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 -S</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88" name="Rectangle 8"/>
          <p:cNvSpPr>
            <a:spLocks noChangeArrowheads="1"/>
          </p:cNvSpPr>
          <p:nvPr/>
        </p:nvSpPr>
        <p:spPr bwMode="auto">
          <a:xfrm>
            <a:off x="5803900" y="4191001"/>
            <a:ext cx="3048000" cy="397545"/>
          </a:xfrm>
          <a:prstGeom prst="rect">
            <a:avLst/>
          </a:prstGeom>
          <a:noFill/>
          <a:ln w="12700">
            <a:noFill/>
            <a:miter lim="800000"/>
            <a:headEnd/>
            <a:tailEnd/>
          </a:ln>
          <a:effectLst/>
        </p:spPr>
        <p:txBody>
          <a:bodyPr lIns="90487" tIns="44450" rIns="90487"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Assembler (</a:t>
            </a:r>
            <a:r>
              <a:rPr kumimoji="0" lang="en-US" sz="2000" b="1" i="0" u="none" strike="noStrike" kern="1200" cap="none" spc="0" normalizeH="0" baseline="0" noProof="0" dirty="0" err="1">
                <a:ln>
                  <a:noFill/>
                </a:ln>
                <a:solidFill>
                  <a:prstClr val="black"/>
                </a:solidFill>
                <a:effectLst/>
                <a:uLnTx/>
                <a:uFillTx/>
                <a:latin typeface="Courier New" pitchFamily="49" charset="0"/>
                <a:ea typeface="+mn-ea"/>
                <a:cs typeface="+mn-cs"/>
              </a:rPr>
              <a:t>gcc</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 or </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as</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89" name="Rectangle 9"/>
          <p:cNvSpPr>
            <a:spLocks noChangeArrowheads="1"/>
          </p:cNvSpPr>
          <p:nvPr/>
        </p:nvSpPr>
        <p:spPr bwMode="auto">
          <a:xfrm>
            <a:off x="5819776" y="5334001"/>
            <a:ext cx="2638425" cy="397545"/>
          </a:xfrm>
          <a:prstGeom prst="rect">
            <a:avLst/>
          </a:prstGeom>
          <a:noFill/>
          <a:ln w="12700">
            <a:noFill/>
            <a:miter lim="800000"/>
            <a:headEnd/>
            <a:tailEnd/>
          </a:ln>
          <a:effectLst/>
        </p:spPr>
        <p:txBody>
          <a:bodyPr lIns="90487" tIns="44450" rIns="90487"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Linker (</a:t>
            </a:r>
            <a:r>
              <a:rPr kumimoji="0" lang="en-US" sz="2000" b="1" i="0" u="none" strike="noStrike" kern="1200" cap="none" spc="0" normalizeH="0" baseline="0" noProof="0" dirty="0" err="1">
                <a:ln>
                  <a:noFill/>
                </a:ln>
                <a:solidFill>
                  <a:prstClr val="black"/>
                </a:solidFill>
                <a:effectLst/>
                <a:uLnTx/>
                <a:uFillTx/>
                <a:latin typeface="Courier New" pitchFamily="49" charset="0"/>
                <a:ea typeface="+mn-ea"/>
                <a:cs typeface="+mn-cs"/>
              </a:rPr>
              <a:t>gcc</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 or</a:t>
            </a:r>
            <a:r>
              <a:rPr kumimoji="0" lang="en-US" sz="2000" b="1" i="0" u="none" strike="noStrike" kern="1200" cap="none" spc="0" normalizeH="0" baseline="0" noProof="0" dirty="0">
                <a:ln>
                  <a:noFill/>
                </a:ln>
                <a:solidFill>
                  <a:prstClr val="black"/>
                </a:solidFill>
                <a:effectLst/>
                <a:uLnTx/>
                <a:uFillTx/>
                <a:latin typeface="Courier" pitchFamily="49" charset="0"/>
                <a:ea typeface="+mn-ea"/>
                <a:cs typeface="+mn-cs"/>
              </a:rPr>
              <a:t> </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ld</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90" name="Rectangle 10"/>
          <p:cNvSpPr>
            <a:spLocks noChangeArrowheads="1"/>
          </p:cNvSpPr>
          <p:nvPr/>
        </p:nvSpPr>
        <p:spPr bwMode="auto">
          <a:xfrm>
            <a:off x="3897313" y="2579689"/>
            <a:ext cx="3263900" cy="397545"/>
          </a:xfrm>
          <a:prstGeom prst="rect">
            <a:avLst/>
          </a:prstGeom>
          <a:solidFill>
            <a:srgbClr val="F6F5BD"/>
          </a:solidFill>
          <a:ln w="28575">
            <a:solidFill>
              <a:schemeClr val="tx1"/>
            </a:solid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C program (</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p1.c p2.c</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91" name="Rectangle 11"/>
          <p:cNvSpPr>
            <a:spLocks noChangeArrowheads="1"/>
          </p:cNvSpPr>
          <p:nvPr/>
        </p:nvSpPr>
        <p:spPr bwMode="auto">
          <a:xfrm>
            <a:off x="3783013" y="3657601"/>
            <a:ext cx="3492500" cy="397545"/>
          </a:xfrm>
          <a:prstGeom prst="rect">
            <a:avLst/>
          </a:prstGeom>
          <a:solidFill>
            <a:srgbClr val="F6F5BD"/>
          </a:solidFill>
          <a:ln w="28575">
            <a:solidFill>
              <a:schemeClr val="tx1"/>
            </a:solid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pitchFamily="34" charset="0"/>
                <a:ea typeface="+mn-ea"/>
                <a:cs typeface="+mn-cs"/>
              </a:rPr>
              <a:t>Asm</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 program (</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p1.s p2.s</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92" name="Rectangle 12"/>
          <p:cNvSpPr>
            <a:spLocks noChangeArrowheads="1"/>
          </p:cNvSpPr>
          <p:nvPr/>
        </p:nvSpPr>
        <p:spPr bwMode="auto">
          <a:xfrm>
            <a:off x="3668713" y="4800601"/>
            <a:ext cx="3721100" cy="397545"/>
          </a:xfrm>
          <a:prstGeom prst="rect">
            <a:avLst/>
          </a:prstGeom>
          <a:solidFill>
            <a:schemeClr val="accent2">
              <a:lumMod val="20000"/>
              <a:lumOff val="80000"/>
            </a:schemeClr>
          </a:solidFill>
          <a:ln w="28575">
            <a:solidFill>
              <a:schemeClr val="tx1"/>
            </a:solid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Object program (</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p1.o p2.o</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93" name="Rectangle 13"/>
          <p:cNvSpPr>
            <a:spLocks noChangeArrowheads="1"/>
          </p:cNvSpPr>
          <p:nvPr/>
        </p:nvSpPr>
        <p:spPr bwMode="auto">
          <a:xfrm>
            <a:off x="3655219" y="5943601"/>
            <a:ext cx="3748088" cy="397545"/>
          </a:xfrm>
          <a:prstGeom prst="rect">
            <a:avLst/>
          </a:prstGeom>
          <a:solidFill>
            <a:srgbClr val="FF9999"/>
          </a:solidFill>
          <a:ln w="28575">
            <a:solidFill>
              <a:schemeClr val="tx1"/>
            </a:solid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Executable program (</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p</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94" name="Line 14"/>
          <p:cNvSpPr>
            <a:spLocks noChangeShapeType="1"/>
          </p:cNvSpPr>
          <p:nvPr/>
        </p:nvSpPr>
        <p:spPr bwMode="auto">
          <a:xfrm>
            <a:off x="5513388" y="4055146"/>
            <a:ext cx="0" cy="726405"/>
          </a:xfrm>
          <a:prstGeom prst="line">
            <a:avLst/>
          </a:prstGeom>
          <a:noFill/>
          <a:ln w="28575">
            <a:solidFill>
              <a:schemeClr val="tx1"/>
            </a:solidFill>
            <a:round/>
            <a:headEnd/>
            <a:tailEnd type="triangle" w="med" len="med"/>
          </a:ln>
          <a:effectLst/>
        </p:spPr>
        <p:txBody>
          <a:bodyPr wrap="square" lIns="90487" tIns="44450" rIns="90487"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itchFamily="34" charset="0"/>
              <a:ea typeface="+mn-ea"/>
              <a:cs typeface="+mn-cs"/>
            </a:endParaRPr>
          </a:p>
        </p:txBody>
      </p:sp>
      <p:sp>
        <p:nvSpPr>
          <p:cNvPr id="148495" name="Line 15"/>
          <p:cNvSpPr>
            <a:spLocks noChangeShapeType="1"/>
          </p:cNvSpPr>
          <p:nvPr/>
        </p:nvSpPr>
        <p:spPr bwMode="auto">
          <a:xfrm>
            <a:off x="5513388" y="5198146"/>
            <a:ext cx="0" cy="726405"/>
          </a:xfrm>
          <a:prstGeom prst="line">
            <a:avLst/>
          </a:prstGeom>
          <a:noFill/>
          <a:ln w="28575">
            <a:solidFill>
              <a:schemeClr val="tx1"/>
            </a:solidFill>
            <a:round/>
            <a:headEnd/>
            <a:tailEnd type="triangle" w="med" len="med"/>
          </a:ln>
          <a:effectLst/>
        </p:spPr>
        <p:txBody>
          <a:bodyPr wrap="square" lIns="90487" tIns="44450" rIns="90487"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itchFamily="34" charset="0"/>
              <a:ea typeface="+mn-ea"/>
              <a:cs typeface="+mn-cs"/>
            </a:endParaRPr>
          </a:p>
        </p:txBody>
      </p:sp>
      <p:sp>
        <p:nvSpPr>
          <p:cNvPr id="148496" name="Rectangle 16"/>
          <p:cNvSpPr>
            <a:spLocks noChangeArrowheads="1"/>
          </p:cNvSpPr>
          <p:nvPr/>
        </p:nvSpPr>
        <p:spPr bwMode="auto">
          <a:xfrm>
            <a:off x="8382000" y="4800601"/>
            <a:ext cx="2044700" cy="705321"/>
          </a:xfrm>
          <a:prstGeom prst="rect">
            <a:avLst/>
          </a:prstGeom>
          <a:solidFill>
            <a:schemeClr val="accent2">
              <a:lumMod val="20000"/>
              <a:lumOff val="80000"/>
            </a:schemeClr>
          </a:solidFill>
          <a:ln w="28575">
            <a:solidFill>
              <a:schemeClr val="tx1"/>
            </a:solidFill>
            <a:miter lim="800000"/>
            <a:headEnd/>
            <a:tailEnd/>
          </a:ln>
          <a:effectLst/>
        </p:spPr>
        <p:txBody>
          <a:bodyPr lIns="90487" tIns="44450" rIns="90487" bIns="4445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Static libraries (</a:t>
            </a:r>
            <a:r>
              <a:rPr kumimoji="0" lang="en-US" sz="2000" b="1" i="0" u="none" strike="noStrike" kern="1200" cap="none" spc="0" normalizeH="0" baseline="0" noProof="0" dirty="0">
                <a:ln>
                  <a:noFill/>
                </a:ln>
                <a:solidFill>
                  <a:prstClr val="black"/>
                </a:solidFill>
                <a:effectLst/>
                <a:uLnTx/>
                <a:uFillTx/>
                <a:latin typeface="Courier New" pitchFamily="49" charset="0"/>
                <a:ea typeface="+mn-ea"/>
                <a:cs typeface="+mn-cs"/>
              </a:rPr>
              <a:t>.a</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mn-cs"/>
              </a:rPr>
              <a:t>)</a:t>
            </a:r>
          </a:p>
        </p:txBody>
      </p:sp>
      <p:sp>
        <p:nvSpPr>
          <p:cNvPr id="148497" name="Line 17"/>
          <p:cNvSpPr>
            <a:spLocks noChangeShapeType="1"/>
          </p:cNvSpPr>
          <p:nvPr/>
        </p:nvSpPr>
        <p:spPr bwMode="auto">
          <a:xfrm flipH="1">
            <a:off x="7389813" y="5334000"/>
            <a:ext cx="990600" cy="914400"/>
          </a:xfrm>
          <a:prstGeom prst="line">
            <a:avLst/>
          </a:prstGeom>
          <a:noFill/>
          <a:ln w="28575">
            <a:solidFill>
              <a:schemeClr val="tx1"/>
            </a:solidFill>
            <a:round/>
            <a:headEnd/>
            <a:tailEnd type="triangle" w="med" len="med"/>
          </a:ln>
          <a:effectLst/>
        </p:spPr>
        <p:txBody>
          <a:bodyPr lIns="90487" tIns="44450" rIns="90487"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itchFamily="34" charset="0"/>
              <a:ea typeface="+mn-ea"/>
              <a:cs typeface="+mn-cs"/>
            </a:endParaRPr>
          </a:p>
        </p:txBody>
      </p:sp>
      <p:sp>
        <p:nvSpPr>
          <p:cNvPr id="148498" name="Rectangle 18"/>
          <p:cNvSpPr>
            <a:spLocks noGrp="1" noChangeArrowheads="1"/>
          </p:cNvSpPr>
          <p:nvPr>
            <p:ph type="title"/>
          </p:nvPr>
        </p:nvSpPr>
        <p:spPr>
          <a:xfrm>
            <a:off x="1905000" y="341312"/>
            <a:ext cx="6997700" cy="573088"/>
          </a:xfrm>
        </p:spPr>
        <p:txBody>
          <a:bodyPr>
            <a:normAutofit/>
          </a:bodyPr>
          <a:lstStyle/>
          <a:p>
            <a:r>
              <a:rPr lang="en-US"/>
              <a:t>Turning C into Object Code</a:t>
            </a:r>
          </a:p>
        </p:txBody>
      </p:sp>
      <p:sp>
        <p:nvSpPr>
          <p:cNvPr id="148499" name="Rectangle 19"/>
          <p:cNvSpPr>
            <a:spLocks noGrp="1" noChangeArrowheads="1"/>
          </p:cNvSpPr>
          <p:nvPr>
            <p:ph idx="1"/>
          </p:nvPr>
        </p:nvSpPr>
        <p:spPr>
          <a:xfrm>
            <a:off x="1814514" y="990601"/>
            <a:ext cx="8307387" cy="1463675"/>
          </a:xfrm>
        </p:spPr>
        <p:txBody>
          <a:bodyPr>
            <a:normAutofit/>
          </a:bodyPr>
          <a:lstStyle/>
          <a:p>
            <a:pPr marL="560388" lvl="1" indent="-222250" defTabSz="895350">
              <a:tabLst>
                <a:tab pos="2286000" algn="l"/>
                <a:tab pos="3543300" algn="l"/>
              </a:tabLst>
            </a:pPr>
            <a:r>
              <a:rPr lang="en-US" dirty="0"/>
              <a:t>Code in files  </a:t>
            </a:r>
            <a:r>
              <a:rPr lang="en-US" b="1" dirty="0">
                <a:latin typeface="Courier New" pitchFamily="49" charset="0"/>
              </a:rPr>
              <a:t>p1.c p2.c</a:t>
            </a:r>
            <a:endParaRPr lang="en-US" b="1" dirty="0">
              <a:latin typeface="Courier" pitchFamily="49" charset="0"/>
            </a:endParaRPr>
          </a:p>
          <a:p>
            <a:pPr marL="560388" lvl="1" indent="-222250" defTabSz="895350">
              <a:tabLst>
                <a:tab pos="2286000" algn="l"/>
                <a:tab pos="3543300" algn="l"/>
              </a:tabLst>
            </a:pPr>
            <a:r>
              <a:rPr lang="en-US" dirty="0"/>
              <a:t>Compile with command:  </a:t>
            </a:r>
            <a:r>
              <a:rPr lang="en-US" b="1" dirty="0" err="1">
                <a:latin typeface="Courier New" pitchFamily="49" charset="0"/>
              </a:rPr>
              <a:t>gcc</a:t>
            </a:r>
            <a:r>
              <a:rPr lang="en-US" b="1" dirty="0">
                <a:latin typeface="Courier New" pitchFamily="49" charset="0"/>
              </a:rPr>
              <a:t> –</a:t>
            </a:r>
            <a:r>
              <a:rPr lang="en-US" b="1" dirty="0" err="1">
                <a:latin typeface="Courier New" pitchFamily="49" charset="0"/>
              </a:rPr>
              <a:t>Og</a:t>
            </a:r>
            <a:r>
              <a:rPr lang="en-US" b="1" dirty="0">
                <a:latin typeface="Courier New" pitchFamily="49" charset="0"/>
              </a:rPr>
              <a:t> p1.c p2.c -o p</a:t>
            </a:r>
            <a:endParaRPr lang="en-US" b="1" dirty="0">
              <a:latin typeface="Courier" pitchFamily="49" charset="0"/>
            </a:endParaRPr>
          </a:p>
          <a:p>
            <a:pPr marL="839788" lvl="2" indent="-165100" defTabSz="895350">
              <a:tabLst>
                <a:tab pos="2286000" algn="l"/>
                <a:tab pos="3543300" algn="l"/>
              </a:tabLst>
            </a:pPr>
            <a:r>
              <a:rPr lang="en-US" dirty="0"/>
              <a:t>Use basic optimizations (</a:t>
            </a:r>
            <a:r>
              <a:rPr lang="en-US" b="1" dirty="0">
                <a:solidFill>
                  <a:schemeClr val="tx1"/>
                </a:solidFill>
                <a:latin typeface="Courier New" pitchFamily="49" charset="0"/>
              </a:rPr>
              <a:t>-</a:t>
            </a:r>
            <a:r>
              <a:rPr lang="en-US" b="1" dirty="0" err="1">
                <a:solidFill>
                  <a:schemeClr val="tx1"/>
                </a:solidFill>
                <a:latin typeface="Courier New" pitchFamily="49" charset="0"/>
              </a:rPr>
              <a:t>Og</a:t>
            </a:r>
            <a:r>
              <a:rPr lang="en-US" dirty="0"/>
              <a:t>) [New to recent versions of GCC]</a:t>
            </a:r>
          </a:p>
          <a:p>
            <a:pPr marL="839788" lvl="2" indent="-165100" defTabSz="895350">
              <a:tabLst>
                <a:tab pos="2286000" algn="l"/>
                <a:tab pos="3543300" algn="l"/>
              </a:tabLst>
            </a:pPr>
            <a:r>
              <a:rPr lang="en-US" dirty="0"/>
              <a:t>Put resulting binary in file </a:t>
            </a:r>
            <a:r>
              <a:rPr lang="en-US" b="1" dirty="0">
                <a:solidFill>
                  <a:schemeClr val="tx1"/>
                </a:solidFill>
                <a:latin typeface="Courier New" pitchFamily="49" charset="0"/>
              </a:rPr>
              <a:t>p</a:t>
            </a:r>
            <a:endParaRPr lang="en-US" b="1" dirty="0"/>
          </a:p>
        </p:txBody>
      </p:sp>
    </p:spTree>
    <p:extLst>
      <p:ext uri="{BB962C8B-B14F-4D97-AF65-F5344CB8AC3E}">
        <p14:creationId xmlns:p14="http://schemas.microsoft.com/office/powerpoint/2010/main" val="405049829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2057400" y="304800"/>
            <a:ext cx="7264400" cy="573088"/>
          </a:xfrm>
        </p:spPr>
        <p:txBody>
          <a:bodyPr/>
          <a:lstStyle/>
          <a:p>
            <a:r>
              <a:rPr lang="en-US"/>
              <a:t>Machine Instruction Example</a:t>
            </a:r>
          </a:p>
        </p:txBody>
      </p:sp>
      <p:sp>
        <p:nvSpPr>
          <p:cNvPr id="152579" name="Rectangle 3"/>
          <p:cNvSpPr>
            <a:spLocks noGrp="1" noChangeArrowheads="1"/>
          </p:cNvSpPr>
          <p:nvPr>
            <p:ph type="body" idx="1"/>
          </p:nvPr>
        </p:nvSpPr>
        <p:spPr>
          <a:xfrm>
            <a:off x="6096000" y="838200"/>
            <a:ext cx="4572000" cy="5791200"/>
          </a:xfrm>
        </p:spPr>
        <p:txBody>
          <a:bodyPr/>
          <a:lstStyle/>
          <a:p>
            <a:pPr marL="223838" indent="-223838" defTabSz="895350">
              <a:tabLst>
                <a:tab pos="1603375" algn="l"/>
                <a:tab pos="2514600" algn="l"/>
              </a:tabLst>
            </a:pPr>
            <a:r>
              <a:rPr lang="en-US" dirty="0"/>
              <a:t>C Code</a:t>
            </a:r>
          </a:p>
          <a:p>
            <a:pPr marL="560388" lvl="1" indent="-222250" defTabSz="895350">
              <a:tabLst>
                <a:tab pos="1603375" algn="l"/>
                <a:tab pos="2514600" algn="l"/>
              </a:tabLst>
            </a:pPr>
            <a:r>
              <a:rPr lang="en-US" dirty="0"/>
              <a:t>Store value </a:t>
            </a:r>
            <a:r>
              <a:rPr lang="en-US" b="1" dirty="0">
                <a:latin typeface="Courier New"/>
                <a:cs typeface="Courier New"/>
              </a:rPr>
              <a:t>t</a:t>
            </a:r>
            <a:r>
              <a:rPr lang="en-US" dirty="0"/>
              <a:t> where designated by </a:t>
            </a:r>
            <a:r>
              <a:rPr lang="en-US" b="1" dirty="0" err="1">
                <a:latin typeface="Courier New"/>
                <a:cs typeface="Courier New"/>
              </a:rPr>
              <a:t>dest</a:t>
            </a:r>
            <a:endParaRPr lang="en-US" b="1" dirty="0">
              <a:latin typeface="Courier New"/>
              <a:cs typeface="Courier New"/>
            </a:endParaRPr>
          </a:p>
          <a:p>
            <a:pPr marL="223838" indent="-223838" defTabSz="895350">
              <a:tabLst>
                <a:tab pos="1603375" algn="l"/>
                <a:tab pos="2514600" algn="l"/>
              </a:tabLst>
            </a:pPr>
            <a:r>
              <a:rPr lang="en-US" dirty="0"/>
              <a:t>Assembly</a:t>
            </a:r>
          </a:p>
          <a:p>
            <a:pPr marL="560388" lvl="1" indent="-222250" defTabSz="895350">
              <a:tabLst>
                <a:tab pos="1603375" algn="l"/>
                <a:tab pos="2514600" algn="l"/>
              </a:tabLst>
            </a:pPr>
            <a:r>
              <a:rPr lang="en-US" dirty="0"/>
              <a:t>Move 8-byte value to memory</a:t>
            </a:r>
          </a:p>
          <a:p>
            <a:pPr marL="839788" lvl="2" indent="-165100" defTabSz="895350">
              <a:tabLst>
                <a:tab pos="1603375" algn="l"/>
                <a:tab pos="2514600" algn="l"/>
              </a:tabLst>
            </a:pPr>
            <a:r>
              <a:rPr lang="en-US" dirty="0"/>
              <a:t>Quad words in x86-64 parlance</a:t>
            </a:r>
          </a:p>
          <a:p>
            <a:pPr marL="560388" lvl="1" indent="-222250" defTabSz="895350">
              <a:tabLst>
                <a:tab pos="1603375" algn="l"/>
                <a:tab pos="2514600" algn="l"/>
              </a:tabLst>
            </a:pPr>
            <a:r>
              <a:rPr lang="en-US" dirty="0"/>
              <a:t>Operands:</a:t>
            </a:r>
          </a:p>
          <a:p>
            <a:pPr marL="839788" lvl="2" indent="-165100" defTabSz="895350">
              <a:buNone/>
              <a:tabLst>
                <a:tab pos="1603375" algn="l"/>
                <a:tab pos="2514600" algn="l"/>
              </a:tabLst>
            </a:pPr>
            <a:r>
              <a:rPr lang="en-US" b="1" dirty="0">
                <a:latin typeface="Courier New" pitchFamily="49" charset="0"/>
              </a:rPr>
              <a:t>t</a:t>
            </a:r>
            <a:r>
              <a:rPr lang="en-US" b="1" dirty="0"/>
              <a:t>:	</a:t>
            </a:r>
            <a:r>
              <a:rPr lang="en-US" dirty="0"/>
              <a:t>Register	</a:t>
            </a:r>
            <a:r>
              <a:rPr lang="en-US" b="1" dirty="0">
                <a:latin typeface="Courier New" pitchFamily="49" charset="0"/>
              </a:rPr>
              <a:t>%</a:t>
            </a:r>
            <a:r>
              <a:rPr lang="en-US" b="1" dirty="0" err="1">
                <a:latin typeface="Courier New" pitchFamily="49" charset="0"/>
              </a:rPr>
              <a:t>rax</a:t>
            </a:r>
            <a:endParaRPr lang="en-US" b="1" dirty="0">
              <a:latin typeface="Courier New" pitchFamily="49" charset="0"/>
            </a:endParaRPr>
          </a:p>
          <a:p>
            <a:pPr marL="839788" lvl="2" indent="-165100" defTabSz="895350">
              <a:buNone/>
              <a:tabLst>
                <a:tab pos="1603375" algn="l"/>
                <a:tab pos="2514600" algn="l"/>
              </a:tabLst>
            </a:pPr>
            <a:r>
              <a:rPr lang="en-US" b="1" dirty="0" err="1">
                <a:latin typeface="Courier New" pitchFamily="49" charset="0"/>
              </a:rPr>
              <a:t>dest</a:t>
            </a:r>
            <a:r>
              <a:rPr lang="en-US" b="1" dirty="0"/>
              <a:t>:</a:t>
            </a:r>
            <a:r>
              <a:rPr lang="en-US" dirty="0"/>
              <a:t>	Register	</a:t>
            </a:r>
            <a:r>
              <a:rPr lang="en-US" b="1" dirty="0">
                <a:solidFill>
                  <a:schemeClr val="tx1"/>
                </a:solidFill>
                <a:latin typeface="Courier New" pitchFamily="49" charset="0"/>
              </a:rPr>
              <a:t>%</a:t>
            </a:r>
            <a:r>
              <a:rPr lang="en-US" b="1" dirty="0" err="1">
                <a:solidFill>
                  <a:schemeClr val="tx1"/>
                </a:solidFill>
                <a:latin typeface="Courier New" pitchFamily="49" charset="0"/>
              </a:rPr>
              <a:t>rbx</a:t>
            </a:r>
            <a:endParaRPr lang="en-US" b="1" dirty="0">
              <a:solidFill>
                <a:schemeClr val="tx1"/>
              </a:solidFill>
              <a:latin typeface="Courier New" pitchFamily="49" charset="0"/>
            </a:endParaRPr>
          </a:p>
          <a:p>
            <a:pPr marL="839788" lvl="2" indent="-165100" defTabSz="895350">
              <a:buNone/>
              <a:tabLst>
                <a:tab pos="1603375" algn="l"/>
                <a:tab pos="2514600" algn="l"/>
              </a:tabLst>
            </a:pPr>
            <a:r>
              <a:rPr lang="en-US" b="1" dirty="0">
                <a:latin typeface="Courier New" pitchFamily="49" charset="0"/>
              </a:rPr>
              <a:t>*</a:t>
            </a:r>
            <a:r>
              <a:rPr lang="en-US" b="1" dirty="0" err="1">
                <a:latin typeface="Courier New" pitchFamily="49" charset="0"/>
              </a:rPr>
              <a:t>dest</a:t>
            </a:r>
            <a:r>
              <a:rPr lang="en-US" b="1" dirty="0"/>
              <a:t>:</a:t>
            </a:r>
            <a:r>
              <a:rPr lang="en-US" dirty="0"/>
              <a:t> 	Memory	</a:t>
            </a:r>
            <a:r>
              <a:rPr lang="en-US" b="1" dirty="0"/>
              <a:t>M[</a:t>
            </a:r>
            <a:r>
              <a:rPr lang="en-US" b="1" dirty="0">
                <a:solidFill>
                  <a:schemeClr val="tx1"/>
                </a:solidFill>
                <a:latin typeface="Courier New" pitchFamily="49" charset="0"/>
              </a:rPr>
              <a:t>%</a:t>
            </a:r>
            <a:r>
              <a:rPr lang="en-US" b="1" dirty="0" err="1">
                <a:solidFill>
                  <a:schemeClr val="tx1"/>
                </a:solidFill>
                <a:latin typeface="Courier New" pitchFamily="49" charset="0"/>
              </a:rPr>
              <a:t>rbx</a:t>
            </a:r>
            <a:r>
              <a:rPr lang="en-US" b="1" dirty="0">
                <a:solidFill>
                  <a:schemeClr val="tx1"/>
                </a:solidFill>
                <a:latin typeface="Courier New" pitchFamily="49" charset="0"/>
              </a:rPr>
              <a:t>]</a:t>
            </a:r>
            <a:endParaRPr lang="en-US" b="1" dirty="0"/>
          </a:p>
          <a:p>
            <a:pPr marL="223838" indent="-223838" defTabSz="895350">
              <a:tabLst>
                <a:tab pos="1603375" algn="l"/>
                <a:tab pos="2514600" algn="l"/>
              </a:tabLst>
            </a:pPr>
            <a:r>
              <a:rPr lang="en-US" dirty="0"/>
              <a:t>Object Code</a:t>
            </a:r>
          </a:p>
          <a:p>
            <a:pPr marL="560388" lvl="1" indent="-222250" defTabSz="895350">
              <a:tabLst>
                <a:tab pos="1603375" algn="l"/>
                <a:tab pos="2514600" algn="l"/>
              </a:tabLst>
            </a:pPr>
            <a:r>
              <a:rPr lang="en-US" dirty="0"/>
              <a:t>3-byte instruction</a:t>
            </a:r>
          </a:p>
          <a:p>
            <a:pPr marL="560388" lvl="1" indent="-222250" defTabSz="895350">
              <a:tabLst>
                <a:tab pos="1603375" algn="l"/>
                <a:tab pos="2514600" algn="l"/>
              </a:tabLst>
            </a:pPr>
            <a:r>
              <a:rPr lang="en-US" dirty="0"/>
              <a:t>Stored at address </a:t>
            </a:r>
            <a:r>
              <a:rPr lang="en-US" b="1" dirty="0">
                <a:latin typeface="Courier New" pitchFamily="49" charset="0"/>
              </a:rPr>
              <a:t>0x40059e</a:t>
            </a:r>
          </a:p>
        </p:txBody>
      </p:sp>
      <p:sp>
        <p:nvSpPr>
          <p:cNvPr id="152580" name="Rectangle 4"/>
          <p:cNvSpPr>
            <a:spLocks noChangeArrowheads="1"/>
          </p:cNvSpPr>
          <p:nvPr/>
        </p:nvSpPr>
        <p:spPr bwMode="auto">
          <a:xfrm>
            <a:off x="2057401" y="1143000"/>
            <a:ext cx="3883025" cy="376238"/>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dest</a:t>
            </a:r>
            <a:r>
              <a:rPr lang="en-US" b="1" dirty="0">
                <a:solidFill>
                  <a:srgbClr val="000000"/>
                </a:solidFill>
                <a:latin typeface="Courier New" pitchFamily="49" charset="0"/>
              </a:rPr>
              <a:t> = t;</a:t>
            </a:r>
          </a:p>
        </p:txBody>
      </p:sp>
      <p:sp>
        <p:nvSpPr>
          <p:cNvPr id="152581" name="Rectangle 5"/>
          <p:cNvSpPr>
            <a:spLocks noChangeArrowheads="1"/>
          </p:cNvSpPr>
          <p:nvPr/>
        </p:nvSpPr>
        <p:spPr bwMode="auto">
          <a:xfrm>
            <a:off x="2057400" y="2286000"/>
            <a:ext cx="3886200" cy="376238"/>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tabLst>
                <a:tab pos="457200" algn="l"/>
                <a:tab pos="1549400" algn="l"/>
              </a:tabLst>
            </a:pPr>
            <a:r>
              <a:rPr lang="en-US" b="1" dirty="0" err="1">
                <a:solidFill>
                  <a:srgbClr val="000000"/>
                </a:solidFill>
                <a:latin typeface="Courier New" pitchFamily="49" charset="0"/>
              </a:rPr>
              <a:t>movq</a:t>
            </a:r>
            <a:r>
              <a:rPr lang="en-US" b="1" dirty="0">
                <a:solidFill>
                  <a:srgbClr val="000000"/>
                </a:solidFill>
                <a:latin typeface="Courier New" pitchFamily="49" charset="0"/>
              </a:rPr>
              <a:t> %</a:t>
            </a:r>
            <a:r>
              <a:rPr lang="en-US" b="1" dirty="0" err="1">
                <a:solidFill>
                  <a:srgbClr val="000000"/>
                </a:solidFill>
                <a:latin typeface="Courier New" pitchFamily="49" charset="0"/>
              </a:rPr>
              <a:t>rax</a:t>
            </a:r>
            <a:r>
              <a:rPr lang="en-US" b="1" dirty="0">
                <a:solidFill>
                  <a:srgbClr val="000000"/>
                </a:solidFill>
                <a:latin typeface="Courier New" pitchFamily="49" charset="0"/>
              </a:rPr>
              <a:t>, (%</a:t>
            </a:r>
            <a:r>
              <a:rPr lang="en-US" b="1" dirty="0" err="1">
                <a:solidFill>
                  <a:srgbClr val="000000"/>
                </a:solidFill>
                <a:latin typeface="Courier New" pitchFamily="49" charset="0"/>
              </a:rPr>
              <a:t>rbx</a:t>
            </a:r>
            <a:r>
              <a:rPr lang="en-US" b="1" dirty="0">
                <a:solidFill>
                  <a:srgbClr val="000000"/>
                </a:solidFill>
                <a:latin typeface="Courier New" pitchFamily="49" charset="0"/>
              </a:rPr>
              <a:t>)</a:t>
            </a:r>
          </a:p>
        </p:txBody>
      </p:sp>
      <p:sp>
        <p:nvSpPr>
          <p:cNvPr id="152582" name="Rectangle 6"/>
          <p:cNvSpPr>
            <a:spLocks noChangeArrowheads="1"/>
          </p:cNvSpPr>
          <p:nvPr/>
        </p:nvSpPr>
        <p:spPr bwMode="auto">
          <a:xfrm>
            <a:off x="2054225" y="4912519"/>
            <a:ext cx="3886200" cy="376238"/>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tabLst>
                <a:tab pos="292100" algn="l"/>
              </a:tabLst>
            </a:pPr>
            <a:r>
              <a:rPr lang="en-US" b="1" dirty="0">
                <a:solidFill>
                  <a:srgbClr val="000000"/>
                </a:solidFill>
                <a:latin typeface="Courier New" pitchFamily="49" charset="0"/>
              </a:rPr>
              <a:t>0x40059e:  48 89 03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ChangeArrowheads="1"/>
          </p:cNvSpPr>
          <p:nvPr/>
        </p:nvSpPr>
        <p:spPr bwMode="auto">
          <a:xfrm>
            <a:off x="2425700" y="1035050"/>
            <a:ext cx="2603500" cy="412750"/>
          </a:xfrm>
          <a:prstGeom prst="rect">
            <a:avLst/>
          </a:prstGeom>
          <a:noFill/>
          <a:ln w="12700">
            <a:noFill/>
            <a:miter lim="800000"/>
            <a:headEnd/>
            <a:tailEnd/>
          </a:ln>
          <a:effectLst/>
        </p:spPr>
        <p:txBody>
          <a:bodyPr lIns="90487" tIns="44450" rIns="90487" bIns="44450"/>
          <a:lstStyle/>
          <a:p>
            <a:pPr marL="223838" indent="-223838" defTabSz="895350" eaLnBrk="0" fontAlgn="base" hangingPunct="0">
              <a:spcBef>
                <a:spcPct val="30000"/>
              </a:spcBef>
              <a:spcAft>
                <a:spcPct val="0"/>
              </a:spcAft>
            </a:pPr>
            <a:r>
              <a:rPr lang="en-US" sz="2400" b="1" dirty="0">
                <a:solidFill>
                  <a:srgbClr val="000000"/>
                </a:solidFill>
                <a:latin typeface="Calibri" pitchFamily="34" charset="0"/>
              </a:rPr>
              <a:t>Disassembled</a:t>
            </a:r>
          </a:p>
          <a:p>
            <a:pPr marL="223838" indent="-223838" defTabSz="895350" eaLnBrk="0" fontAlgn="base" hangingPunct="0">
              <a:spcBef>
                <a:spcPct val="0"/>
              </a:spcBef>
              <a:spcAft>
                <a:spcPct val="0"/>
              </a:spcAft>
            </a:pPr>
            <a:endParaRPr lang="en-US" sz="2400" b="1" dirty="0">
              <a:solidFill>
                <a:srgbClr val="000000"/>
              </a:solidFill>
              <a:latin typeface="Calibri" pitchFamily="34" charset="0"/>
            </a:endParaRPr>
          </a:p>
        </p:txBody>
      </p:sp>
      <p:sp>
        <p:nvSpPr>
          <p:cNvPr id="153604" name="Rectangle 4"/>
          <p:cNvSpPr>
            <a:spLocks noGrp="1" noChangeArrowheads="1"/>
          </p:cNvSpPr>
          <p:nvPr>
            <p:ph type="title"/>
          </p:nvPr>
        </p:nvSpPr>
        <p:spPr>
          <a:xfrm>
            <a:off x="1905000" y="381000"/>
            <a:ext cx="6819900" cy="573088"/>
          </a:xfrm>
        </p:spPr>
        <p:txBody>
          <a:bodyPr/>
          <a:lstStyle/>
          <a:p>
            <a:r>
              <a:rPr lang="en-US"/>
              <a:t>Disassembling Object Code</a:t>
            </a:r>
          </a:p>
        </p:txBody>
      </p:sp>
      <p:sp>
        <p:nvSpPr>
          <p:cNvPr id="153605" name="Rectangle 5"/>
          <p:cNvSpPr>
            <a:spLocks noGrp="1" noChangeArrowheads="1"/>
          </p:cNvSpPr>
          <p:nvPr>
            <p:ph type="body" idx="1"/>
          </p:nvPr>
        </p:nvSpPr>
        <p:spPr>
          <a:xfrm>
            <a:off x="1981200" y="4114800"/>
            <a:ext cx="8140700" cy="2249488"/>
          </a:xfrm>
        </p:spPr>
        <p:txBody>
          <a:bodyPr/>
          <a:lstStyle/>
          <a:p>
            <a:r>
              <a:rPr lang="en-US" dirty="0" err="1"/>
              <a:t>Disassembler</a:t>
            </a:r>
            <a:endParaRPr lang="en-US" dirty="0"/>
          </a:p>
          <a:p>
            <a:pPr lvl="1">
              <a:buFont typeface="Wingdings" pitchFamily="2" charset="2"/>
              <a:buNone/>
            </a:pPr>
            <a:r>
              <a:rPr lang="en-US" b="1" dirty="0" err="1">
                <a:latin typeface="Courier New" pitchFamily="49" charset="0"/>
              </a:rPr>
              <a:t>objdump</a:t>
            </a:r>
            <a:r>
              <a:rPr lang="en-US" b="1" dirty="0">
                <a:latin typeface="Courier New" pitchFamily="49" charset="0"/>
              </a:rPr>
              <a:t> –d sum</a:t>
            </a:r>
          </a:p>
          <a:p>
            <a:pPr lvl="1"/>
            <a:r>
              <a:rPr lang="en-US" dirty="0"/>
              <a:t>Useful tool for examining object code</a:t>
            </a:r>
          </a:p>
          <a:p>
            <a:pPr lvl="1"/>
            <a:r>
              <a:rPr lang="en-US" dirty="0"/>
              <a:t>Analyzes bit pattern of series of instructions</a:t>
            </a:r>
          </a:p>
          <a:p>
            <a:pPr lvl="1"/>
            <a:r>
              <a:rPr lang="en-US" dirty="0"/>
              <a:t>Produces approximate rendition of assembly code</a:t>
            </a:r>
          </a:p>
          <a:p>
            <a:pPr lvl="1"/>
            <a:r>
              <a:rPr lang="en-US" dirty="0"/>
              <a:t>Can be run on either </a:t>
            </a:r>
            <a:r>
              <a:rPr lang="en-US" dirty="0" err="1">
                <a:latin typeface="Courier New" pitchFamily="49" charset="0"/>
              </a:rPr>
              <a:t>a.out</a:t>
            </a:r>
            <a:r>
              <a:rPr lang="en-US" dirty="0"/>
              <a:t> (complete executable) or </a:t>
            </a:r>
            <a:r>
              <a:rPr lang="en-US" dirty="0">
                <a:latin typeface="Courier New" pitchFamily="49" charset="0"/>
              </a:rPr>
              <a:t>.o</a:t>
            </a:r>
            <a:r>
              <a:rPr lang="en-US" dirty="0"/>
              <a:t> file</a:t>
            </a:r>
          </a:p>
        </p:txBody>
      </p:sp>
      <p:sp>
        <p:nvSpPr>
          <p:cNvPr id="6" name="Rectangle 3"/>
          <p:cNvSpPr>
            <a:spLocks noChangeArrowheads="1"/>
          </p:cNvSpPr>
          <p:nvPr/>
        </p:nvSpPr>
        <p:spPr bwMode="auto">
          <a:xfrm>
            <a:off x="2628900" y="1628840"/>
            <a:ext cx="7493000" cy="2028761"/>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0000000000400595 &lt;</a:t>
            </a:r>
            <a:r>
              <a:rPr lang="en-US" b="1" dirty="0" err="1">
                <a:solidFill>
                  <a:srgbClr val="000000"/>
                </a:solidFill>
                <a:latin typeface="Courier New" pitchFamily="49" charset="0"/>
              </a:rPr>
              <a:t>sumstore</a:t>
            </a:r>
            <a:r>
              <a:rPr lang="en-US" b="1" dirty="0">
                <a:solidFill>
                  <a:srgbClr val="000000"/>
                </a:solidFill>
                <a:latin typeface="Courier New" pitchFamily="49" charset="0"/>
              </a:rPr>
              <a:t>&gt;: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400595:  53               push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400596:  48 89 d3         </a:t>
            </a:r>
            <a:r>
              <a:rPr lang="en-US" b="1" dirty="0" err="1">
                <a:solidFill>
                  <a:srgbClr val="000000"/>
                </a:solidFill>
                <a:latin typeface="Courier New" pitchFamily="49" charset="0"/>
              </a:rPr>
              <a:t>mov</a:t>
            </a:r>
            <a:r>
              <a:rPr lang="en-US" b="1" dirty="0">
                <a:solidFill>
                  <a:srgbClr val="000000"/>
                </a:solidFill>
                <a:latin typeface="Courier New" pitchFamily="49" charset="0"/>
              </a:rPr>
              <a:t>    %</a:t>
            </a:r>
            <a:r>
              <a:rPr lang="en-US" b="1" dirty="0" err="1">
                <a:solidFill>
                  <a:srgbClr val="000000"/>
                </a:solidFill>
                <a:latin typeface="Courier New" pitchFamily="49" charset="0"/>
              </a:rPr>
              <a:t>rdx</a:t>
            </a:r>
            <a:r>
              <a:rPr lang="en-US" b="1" dirty="0">
                <a:solidFill>
                  <a:srgbClr val="000000"/>
                </a:solidFill>
                <a:latin typeface="Courier New" pitchFamily="49" charset="0"/>
              </a:rPr>
              <a:t>,%</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400599:  e8 f2 </a:t>
            </a:r>
            <a:r>
              <a:rPr lang="en-US" b="1" dirty="0" err="1">
                <a:solidFill>
                  <a:srgbClr val="000000"/>
                </a:solidFill>
                <a:latin typeface="Courier New" pitchFamily="49" charset="0"/>
              </a:rPr>
              <a:t>ff</a:t>
            </a:r>
            <a:r>
              <a:rPr lang="en-US" b="1" dirty="0">
                <a:solidFill>
                  <a:srgbClr val="000000"/>
                </a:solidFill>
                <a:latin typeface="Courier New" pitchFamily="49" charset="0"/>
              </a:rPr>
              <a:t> </a:t>
            </a:r>
            <a:r>
              <a:rPr lang="en-US" b="1" dirty="0" err="1">
                <a:solidFill>
                  <a:srgbClr val="000000"/>
                </a:solidFill>
                <a:latin typeface="Courier New" pitchFamily="49" charset="0"/>
              </a:rPr>
              <a:t>ff</a:t>
            </a:r>
            <a:r>
              <a:rPr lang="en-US" b="1" dirty="0">
                <a:solidFill>
                  <a:srgbClr val="000000"/>
                </a:solidFill>
                <a:latin typeface="Courier New" pitchFamily="49" charset="0"/>
              </a:rPr>
              <a:t> </a:t>
            </a:r>
            <a:r>
              <a:rPr lang="en-US" b="1" dirty="0" err="1">
                <a:solidFill>
                  <a:srgbClr val="000000"/>
                </a:solidFill>
                <a:latin typeface="Courier New" pitchFamily="49" charset="0"/>
              </a:rPr>
              <a:t>ff</a:t>
            </a:r>
            <a:r>
              <a:rPr lang="en-US" b="1" dirty="0">
                <a:solidFill>
                  <a:srgbClr val="000000"/>
                </a:solidFill>
                <a:latin typeface="Courier New" pitchFamily="49" charset="0"/>
              </a:rPr>
              <a:t>   </a:t>
            </a:r>
            <a:r>
              <a:rPr lang="en-US" b="1" dirty="0" err="1">
                <a:solidFill>
                  <a:srgbClr val="000000"/>
                </a:solidFill>
                <a:latin typeface="Courier New" pitchFamily="49" charset="0"/>
              </a:rPr>
              <a:t>callq</a:t>
            </a:r>
            <a:r>
              <a:rPr lang="en-US" b="1" dirty="0">
                <a:solidFill>
                  <a:srgbClr val="000000"/>
                </a:solidFill>
                <a:latin typeface="Courier New" pitchFamily="49" charset="0"/>
              </a:rPr>
              <a:t>  400590 &lt;plus&gt;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40059e:  48 89 03         </a:t>
            </a:r>
            <a:r>
              <a:rPr lang="en-US" b="1" dirty="0" err="1">
                <a:solidFill>
                  <a:srgbClr val="000000"/>
                </a:solidFill>
                <a:latin typeface="Courier New" pitchFamily="49" charset="0"/>
              </a:rPr>
              <a:t>mov</a:t>
            </a:r>
            <a:r>
              <a:rPr lang="en-US" b="1" dirty="0">
                <a:solidFill>
                  <a:srgbClr val="000000"/>
                </a:solidFill>
                <a:latin typeface="Courier New" pitchFamily="49" charset="0"/>
              </a:rPr>
              <a:t>    %</a:t>
            </a:r>
            <a:r>
              <a:rPr lang="en-US" b="1" dirty="0" err="1">
                <a:solidFill>
                  <a:srgbClr val="000000"/>
                </a:solidFill>
                <a:latin typeface="Courier New" pitchFamily="49" charset="0"/>
              </a:rPr>
              <a:t>rax</a:t>
            </a:r>
            <a:r>
              <a:rPr lang="en-US" b="1" dirty="0">
                <a:solidFill>
                  <a:srgbClr val="000000"/>
                </a:solidFill>
                <a:latin typeface="Courier New" pitchFamily="49" charset="0"/>
              </a:rPr>
              <a:t>,(%</a:t>
            </a:r>
            <a:r>
              <a:rPr lang="en-US" b="1" dirty="0" err="1">
                <a:solidFill>
                  <a:srgbClr val="000000"/>
                </a:solidFill>
                <a:latin typeface="Courier New" pitchFamily="49" charset="0"/>
              </a:rPr>
              <a:t>rbx</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4005a1:  5b               pop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4005a2:  c3               </a:t>
            </a:r>
            <a:r>
              <a:rPr lang="en-US" b="1" dirty="0" err="1">
                <a:solidFill>
                  <a:srgbClr val="000000"/>
                </a:solidFill>
                <a:latin typeface="Courier New" pitchFamily="49" charset="0"/>
              </a:rPr>
              <a:t>retq</a:t>
            </a:r>
            <a:endParaRPr lang="en-US" b="1" dirty="0">
              <a:solidFill>
                <a:srgbClr val="000000"/>
              </a:solidFill>
              <a:latin typeface="Courier New" pitchFamily="49"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21114" y="914400"/>
            <a:ext cx="6846887" cy="2819400"/>
            <a:chOff x="2297113" y="914400"/>
            <a:chExt cx="6846887" cy="2819400"/>
          </a:xfrm>
        </p:grpSpPr>
        <p:sp>
          <p:nvSpPr>
            <p:cNvPr id="154626" name="Rectangle 2"/>
            <p:cNvSpPr>
              <a:spLocks noChangeArrowheads="1"/>
            </p:cNvSpPr>
            <p:nvPr/>
          </p:nvSpPr>
          <p:spPr bwMode="auto">
            <a:xfrm>
              <a:off x="4191000" y="914400"/>
              <a:ext cx="2603500" cy="412750"/>
            </a:xfrm>
            <a:prstGeom prst="rect">
              <a:avLst/>
            </a:prstGeom>
            <a:noFill/>
            <a:ln w="12700">
              <a:noFill/>
              <a:miter lim="800000"/>
              <a:headEnd/>
              <a:tailEnd/>
            </a:ln>
            <a:effectLst/>
          </p:spPr>
          <p:txBody>
            <a:bodyPr lIns="90487" tIns="44450" rIns="90487" bIns="44450"/>
            <a:lstStyle/>
            <a:p>
              <a:pPr marL="223838" indent="-223838" defTabSz="895350" eaLnBrk="0" fontAlgn="base" hangingPunct="0">
                <a:spcBef>
                  <a:spcPct val="30000"/>
                </a:spcBef>
                <a:spcAft>
                  <a:spcPct val="0"/>
                </a:spcAft>
              </a:pPr>
              <a:r>
                <a:rPr lang="en-US" sz="2400" b="1" dirty="0">
                  <a:solidFill>
                    <a:srgbClr val="000000"/>
                  </a:solidFill>
                  <a:latin typeface="Calibri" pitchFamily="34" charset="0"/>
                </a:rPr>
                <a:t>Disassembled</a:t>
              </a:r>
            </a:p>
            <a:p>
              <a:pPr marL="223838" indent="-223838" defTabSz="895350" eaLnBrk="0" fontAlgn="base" hangingPunct="0">
                <a:spcBef>
                  <a:spcPct val="0"/>
                </a:spcBef>
                <a:spcAft>
                  <a:spcPct val="0"/>
                </a:spcAft>
              </a:pPr>
              <a:endParaRPr lang="en-US" sz="2400" b="1" dirty="0">
                <a:solidFill>
                  <a:srgbClr val="000000"/>
                </a:solidFill>
                <a:latin typeface="Calibri" pitchFamily="34" charset="0"/>
              </a:endParaRPr>
            </a:p>
          </p:txBody>
        </p:sp>
        <p:sp>
          <p:nvSpPr>
            <p:cNvPr id="154627" name="Rectangle 3"/>
            <p:cNvSpPr>
              <a:spLocks noChangeArrowheads="1"/>
            </p:cNvSpPr>
            <p:nvPr/>
          </p:nvSpPr>
          <p:spPr bwMode="auto">
            <a:xfrm>
              <a:off x="2297113" y="1705039"/>
              <a:ext cx="6846887" cy="2028761"/>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Dump of assembler code for function </a:t>
              </a:r>
              <a:r>
                <a:rPr lang="en-US" b="1" dirty="0" err="1">
                  <a:solidFill>
                    <a:srgbClr val="000000"/>
                  </a:solidFill>
                  <a:latin typeface="Courier New" pitchFamily="49" charset="0"/>
                </a:rPr>
                <a:t>sumstore</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0x0000000000400595 &lt;+0&gt;: push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0x0000000000400596 &lt;+1&gt;: </a:t>
              </a:r>
              <a:r>
                <a:rPr lang="en-US" b="1" dirty="0" err="1">
                  <a:solidFill>
                    <a:srgbClr val="000000"/>
                  </a:solidFill>
                  <a:latin typeface="Courier New" pitchFamily="49" charset="0"/>
                </a:rPr>
                <a:t>mov</a:t>
              </a:r>
              <a:r>
                <a:rPr lang="en-US" b="1" dirty="0">
                  <a:solidFill>
                    <a:srgbClr val="000000"/>
                  </a:solidFill>
                  <a:latin typeface="Courier New" pitchFamily="49" charset="0"/>
                </a:rPr>
                <a:t>    %</a:t>
              </a:r>
              <a:r>
                <a:rPr lang="en-US" b="1" dirty="0" err="1">
                  <a:solidFill>
                    <a:srgbClr val="000000"/>
                  </a:solidFill>
                  <a:latin typeface="Courier New" pitchFamily="49" charset="0"/>
                </a:rPr>
                <a:t>rdx</a:t>
              </a:r>
              <a:r>
                <a:rPr lang="en-US" b="1" dirty="0">
                  <a:solidFill>
                    <a:srgbClr val="000000"/>
                  </a:solidFill>
                  <a:latin typeface="Courier New" pitchFamily="49" charset="0"/>
                </a:rPr>
                <a:t>,%</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0x0000000000400599 &lt;+4&gt;: </a:t>
              </a:r>
              <a:r>
                <a:rPr lang="en-US" b="1" dirty="0" err="1">
                  <a:solidFill>
                    <a:srgbClr val="000000"/>
                  </a:solidFill>
                  <a:latin typeface="Courier New" pitchFamily="49" charset="0"/>
                </a:rPr>
                <a:t>callq</a:t>
              </a:r>
              <a:r>
                <a:rPr lang="en-US" b="1" dirty="0">
                  <a:solidFill>
                    <a:srgbClr val="000000"/>
                  </a:solidFill>
                  <a:latin typeface="Courier New" pitchFamily="49" charset="0"/>
                </a:rPr>
                <a:t>  0x400590 &lt;plus&gt;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0x000000000040059e &lt;+9&gt;: </a:t>
              </a:r>
              <a:r>
                <a:rPr lang="en-US" b="1" dirty="0" err="1">
                  <a:solidFill>
                    <a:srgbClr val="000000"/>
                  </a:solidFill>
                  <a:latin typeface="Courier New" pitchFamily="49" charset="0"/>
                </a:rPr>
                <a:t>mov</a:t>
              </a:r>
              <a:r>
                <a:rPr lang="en-US" b="1" dirty="0">
                  <a:solidFill>
                    <a:srgbClr val="000000"/>
                  </a:solidFill>
                  <a:latin typeface="Courier New" pitchFamily="49" charset="0"/>
                </a:rPr>
                <a:t>    %</a:t>
              </a:r>
              <a:r>
                <a:rPr lang="en-US" b="1" dirty="0" err="1">
                  <a:solidFill>
                    <a:srgbClr val="000000"/>
                  </a:solidFill>
                  <a:latin typeface="Courier New" pitchFamily="49" charset="0"/>
                </a:rPr>
                <a:t>rax</a:t>
              </a:r>
              <a:r>
                <a:rPr lang="en-US" b="1" dirty="0">
                  <a:solidFill>
                    <a:srgbClr val="000000"/>
                  </a:solidFill>
                  <a:latin typeface="Courier New" pitchFamily="49" charset="0"/>
                </a:rPr>
                <a:t>,(%</a:t>
              </a:r>
              <a:r>
                <a:rPr lang="en-US" b="1" dirty="0" err="1">
                  <a:solidFill>
                    <a:srgbClr val="000000"/>
                  </a:solidFill>
                  <a:latin typeface="Courier New" pitchFamily="49" charset="0"/>
                </a:rPr>
                <a:t>rbx</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0x00000000004005a1 &lt;+12&gt;:pop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0x00000000004005a2 &lt;+13&gt;:</a:t>
              </a:r>
              <a:r>
                <a:rPr lang="en-US" b="1" dirty="0" err="1">
                  <a:solidFill>
                    <a:srgbClr val="000000"/>
                  </a:solidFill>
                  <a:latin typeface="Courier New" pitchFamily="49" charset="0"/>
                </a:rPr>
                <a:t>retq</a:t>
              </a:r>
              <a:r>
                <a:rPr lang="en-US" b="1" dirty="0">
                  <a:solidFill>
                    <a:srgbClr val="000000"/>
                  </a:solidFill>
                  <a:latin typeface="Courier New" pitchFamily="49" charset="0"/>
                </a:rPr>
                <a:t> </a:t>
              </a:r>
              <a:endParaRPr lang="en-US" b="1" i="1" dirty="0">
                <a:solidFill>
                  <a:srgbClr val="000000"/>
                </a:solidFill>
                <a:latin typeface="Courier New" pitchFamily="49" charset="0"/>
              </a:endParaRPr>
            </a:p>
          </p:txBody>
        </p:sp>
      </p:grpSp>
      <p:sp>
        <p:nvSpPr>
          <p:cNvPr id="154628" name="Rectangle 4"/>
          <p:cNvSpPr>
            <a:spLocks noGrp="1" noChangeArrowheads="1"/>
          </p:cNvSpPr>
          <p:nvPr>
            <p:ph type="title"/>
          </p:nvPr>
        </p:nvSpPr>
        <p:spPr>
          <a:xfrm>
            <a:off x="2057400" y="417512"/>
            <a:ext cx="6248400" cy="573088"/>
          </a:xfrm>
        </p:spPr>
        <p:txBody>
          <a:bodyPr/>
          <a:lstStyle/>
          <a:p>
            <a:r>
              <a:rPr lang="en-US"/>
              <a:t>Alternate Disassembly</a:t>
            </a:r>
          </a:p>
        </p:txBody>
      </p:sp>
      <p:sp>
        <p:nvSpPr>
          <p:cNvPr id="154629" name="Rectangle 5"/>
          <p:cNvSpPr>
            <a:spLocks noGrp="1" noChangeArrowheads="1"/>
          </p:cNvSpPr>
          <p:nvPr>
            <p:ph type="body" idx="1"/>
          </p:nvPr>
        </p:nvSpPr>
        <p:spPr>
          <a:xfrm>
            <a:off x="3821114" y="4195764"/>
            <a:ext cx="6300787" cy="2249487"/>
          </a:xfrm>
        </p:spPr>
        <p:txBody>
          <a:bodyPr/>
          <a:lstStyle/>
          <a:p>
            <a:r>
              <a:rPr lang="en-US" dirty="0"/>
              <a:t>Within </a:t>
            </a:r>
            <a:r>
              <a:rPr lang="en-US" dirty="0" err="1"/>
              <a:t>gdb</a:t>
            </a:r>
            <a:r>
              <a:rPr lang="en-US" dirty="0"/>
              <a:t> Debugger</a:t>
            </a:r>
          </a:p>
          <a:p>
            <a:pPr lvl="1"/>
            <a:r>
              <a:rPr lang="en-US" dirty="0"/>
              <a:t>Disassemble procedure</a:t>
            </a:r>
          </a:p>
          <a:p>
            <a:pPr lvl="1">
              <a:buFont typeface="Wingdings" pitchFamily="2" charset="2"/>
              <a:buNone/>
            </a:pPr>
            <a:r>
              <a:rPr lang="en-US" b="1" dirty="0" err="1">
                <a:latin typeface="Courier New" pitchFamily="49" charset="0"/>
              </a:rPr>
              <a:t>gdb</a:t>
            </a:r>
            <a:r>
              <a:rPr lang="en-US" b="1" dirty="0">
                <a:latin typeface="Courier New" pitchFamily="49" charset="0"/>
              </a:rPr>
              <a:t> sum</a:t>
            </a:r>
          </a:p>
          <a:p>
            <a:pPr lvl="1">
              <a:buFont typeface="Wingdings" pitchFamily="2" charset="2"/>
              <a:buNone/>
            </a:pPr>
            <a:r>
              <a:rPr lang="en-US" b="1" dirty="0">
                <a:latin typeface="Courier New" pitchFamily="49" charset="0"/>
              </a:rPr>
              <a:t>disassemble </a:t>
            </a:r>
            <a:r>
              <a:rPr lang="en-US" b="1" dirty="0" err="1">
                <a:latin typeface="Courier New" pitchFamily="49" charset="0"/>
              </a:rPr>
              <a:t>sumstore</a:t>
            </a:r>
            <a:endParaRPr lang="en-US" b="1" dirty="0">
              <a:latin typeface="Courier New" pitchFamily="49" charset="0"/>
            </a:endParaRPr>
          </a:p>
          <a:p>
            <a:pPr lvl="1"/>
            <a:endParaRPr lang="en-US" dirty="0"/>
          </a:p>
        </p:txBody>
      </p:sp>
    </p:spTree>
    <p:extLst>
      <p:ext uri="{BB962C8B-B14F-4D97-AF65-F5344CB8AC3E}">
        <p14:creationId xmlns:p14="http://schemas.microsoft.com/office/powerpoint/2010/main" val="346804847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21114" y="914400"/>
            <a:ext cx="6846887" cy="2819400"/>
            <a:chOff x="2297113" y="914400"/>
            <a:chExt cx="6846887" cy="2819400"/>
          </a:xfrm>
        </p:grpSpPr>
        <p:sp>
          <p:nvSpPr>
            <p:cNvPr id="154626" name="Rectangle 2"/>
            <p:cNvSpPr>
              <a:spLocks noChangeArrowheads="1"/>
            </p:cNvSpPr>
            <p:nvPr/>
          </p:nvSpPr>
          <p:spPr bwMode="auto">
            <a:xfrm>
              <a:off x="4191000" y="914400"/>
              <a:ext cx="2603500" cy="412750"/>
            </a:xfrm>
            <a:prstGeom prst="rect">
              <a:avLst/>
            </a:prstGeom>
            <a:noFill/>
            <a:ln w="12700">
              <a:noFill/>
              <a:miter lim="800000"/>
              <a:headEnd/>
              <a:tailEnd/>
            </a:ln>
            <a:effectLst/>
          </p:spPr>
          <p:txBody>
            <a:bodyPr lIns="90487" tIns="44450" rIns="90487" bIns="44450"/>
            <a:lstStyle/>
            <a:p>
              <a:pPr marL="223838" indent="-223838" defTabSz="895350" eaLnBrk="0" fontAlgn="base" hangingPunct="0">
                <a:spcBef>
                  <a:spcPct val="30000"/>
                </a:spcBef>
                <a:spcAft>
                  <a:spcPct val="0"/>
                </a:spcAft>
              </a:pPr>
              <a:r>
                <a:rPr lang="en-US" sz="2400" b="1" dirty="0">
                  <a:solidFill>
                    <a:srgbClr val="000000"/>
                  </a:solidFill>
                  <a:latin typeface="Calibri" pitchFamily="34" charset="0"/>
                </a:rPr>
                <a:t>Disassembled</a:t>
              </a:r>
            </a:p>
            <a:p>
              <a:pPr marL="223838" indent="-223838" defTabSz="895350" eaLnBrk="0" fontAlgn="base" hangingPunct="0">
                <a:spcBef>
                  <a:spcPct val="0"/>
                </a:spcBef>
                <a:spcAft>
                  <a:spcPct val="0"/>
                </a:spcAft>
              </a:pPr>
              <a:endParaRPr lang="en-US" sz="2400" b="1" dirty="0">
                <a:solidFill>
                  <a:srgbClr val="000000"/>
                </a:solidFill>
                <a:latin typeface="Calibri" pitchFamily="34" charset="0"/>
              </a:endParaRPr>
            </a:p>
          </p:txBody>
        </p:sp>
        <p:sp>
          <p:nvSpPr>
            <p:cNvPr id="154627" name="Rectangle 3"/>
            <p:cNvSpPr>
              <a:spLocks noChangeArrowheads="1"/>
            </p:cNvSpPr>
            <p:nvPr/>
          </p:nvSpPr>
          <p:spPr bwMode="auto">
            <a:xfrm>
              <a:off x="2297113" y="1705039"/>
              <a:ext cx="6846887" cy="2028761"/>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Dump of assembler code for function </a:t>
              </a:r>
              <a:r>
                <a:rPr lang="en-US" b="1" dirty="0" err="1">
                  <a:solidFill>
                    <a:srgbClr val="000000"/>
                  </a:solidFill>
                  <a:latin typeface="Courier New" pitchFamily="49" charset="0"/>
                </a:rPr>
                <a:t>sumstore</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0x0000000000400595 &lt;+0&gt;: push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0x0000000000400596 &lt;+1&gt;: </a:t>
              </a:r>
              <a:r>
                <a:rPr lang="en-US" b="1" dirty="0" err="1">
                  <a:solidFill>
                    <a:srgbClr val="000000"/>
                  </a:solidFill>
                  <a:latin typeface="Courier New" pitchFamily="49" charset="0"/>
                </a:rPr>
                <a:t>mov</a:t>
              </a:r>
              <a:r>
                <a:rPr lang="en-US" b="1" dirty="0">
                  <a:solidFill>
                    <a:srgbClr val="000000"/>
                  </a:solidFill>
                  <a:latin typeface="Courier New" pitchFamily="49" charset="0"/>
                </a:rPr>
                <a:t>    %</a:t>
              </a:r>
              <a:r>
                <a:rPr lang="en-US" b="1" dirty="0" err="1">
                  <a:solidFill>
                    <a:srgbClr val="000000"/>
                  </a:solidFill>
                  <a:latin typeface="Courier New" pitchFamily="49" charset="0"/>
                </a:rPr>
                <a:t>rdx</a:t>
              </a:r>
              <a:r>
                <a:rPr lang="en-US" b="1" dirty="0">
                  <a:solidFill>
                    <a:srgbClr val="000000"/>
                  </a:solidFill>
                  <a:latin typeface="Courier New" pitchFamily="49" charset="0"/>
                </a:rPr>
                <a:t>,%</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0x0000000000400599 &lt;+4&gt;: </a:t>
              </a:r>
              <a:r>
                <a:rPr lang="en-US" b="1" dirty="0" err="1">
                  <a:solidFill>
                    <a:srgbClr val="000000"/>
                  </a:solidFill>
                  <a:latin typeface="Courier New" pitchFamily="49" charset="0"/>
                </a:rPr>
                <a:t>callq</a:t>
              </a:r>
              <a:r>
                <a:rPr lang="en-US" b="1" dirty="0">
                  <a:solidFill>
                    <a:srgbClr val="000000"/>
                  </a:solidFill>
                  <a:latin typeface="Courier New" pitchFamily="49" charset="0"/>
                </a:rPr>
                <a:t>  0x400590 &lt;plus&gt;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0x000000000040059e &lt;+9&gt;: </a:t>
              </a:r>
              <a:r>
                <a:rPr lang="en-US" b="1" dirty="0" err="1">
                  <a:solidFill>
                    <a:srgbClr val="000000"/>
                  </a:solidFill>
                  <a:latin typeface="Courier New" pitchFamily="49" charset="0"/>
                </a:rPr>
                <a:t>mov</a:t>
              </a:r>
              <a:r>
                <a:rPr lang="en-US" b="1" dirty="0">
                  <a:solidFill>
                    <a:srgbClr val="000000"/>
                  </a:solidFill>
                  <a:latin typeface="Courier New" pitchFamily="49" charset="0"/>
                </a:rPr>
                <a:t>    %</a:t>
              </a:r>
              <a:r>
                <a:rPr lang="en-US" b="1" dirty="0" err="1">
                  <a:solidFill>
                    <a:srgbClr val="000000"/>
                  </a:solidFill>
                  <a:latin typeface="Courier New" pitchFamily="49" charset="0"/>
                </a:rPr>
                <a:t>rax</a:t>
              </a:r>
              <a:r>
                <a:rPr lang="en-US" b="1" dirty="0">
                  <a:solidFill>
                    <a:srgbClr val="000000"/>
                  </a:solidFill>
                  <a:latin typeface="Courier New" pitchFamily="49" charset="0"/>
                </a:rPr>
                <a:t>,(%</a:t>
              </a:r>
              <a:r>
                <a:rPr lang="en-US" b="1" dirty="0" err="1">
                  <a:solidFill>
                    <a:srgbClr val="000000"/>
                  </a:solidFill>
                  <a:latin typeface="Courier New" pitchFamily="49" charset="0"/>
                </a:rPr>
                <a:t>rbx</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0x00000000004005a1 &lt;+12&gt;:pop    %</a:t>
              </a:r>
              <a:r>
                <a:rPr lang="en-US" b="1" dirty="0" err="1">
                  <a:solidFill>
                    <a:srgbClr val="000000"/>
                  </a:solidFill>
                  <a:latin typeface="Courier New" pitchFamily="49" charset="0"/>
                </a:rPr>
                <a:t>rbx</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0x00000000004005a2 &lt;+13&gt;:</a:t>
              </a:r>
              <a:r>
                <a:rPr lang="en-US" b="1" dirty="0" err="1">
                  <a:solidFill>
                    <a:srgbClr val="000000"/>
                  </a:solidFill>
                  <a:latin typeface="Courier New" pitchFamily="49" charset="0"/>
                </a:rPr>
                <a:t>retq</a:t>
              </a:r>
              <a:r>
                <a:rPr lang="en-US" b="1" dirty="0">
                  <a:solidFill>
                    <a:srgbClr val="000000"/>
                  </a:solidFill>
                  <a:latin typeface="Courier New" pitchFamily="49" charset="0"/>
                </a:rPr>
                <a:t> </a:t>
              </a:r>
              <a:endParaRPr lang="en-US" b="1" i="1" dirty="0">
                <a:solidFill>
                  <a:srgbClr val="000000"/>
                </a:solidFill>
                <a:latin typeface="Courier New" pitchFamily="49" charset="0"/>
              </a:endParaRPr>
            </a:p>
          </p:txBody>
        </p:sp>
      </p:grpSp>
      <p:sp>
        <p:nvSpPr>
          <p:cNvPr id="154628" name="Rectangle 4"/>
          <p:cNvSpPr>
            <a:spLocks noGrp="1" noChangeArrowheads="1"/>
          </p:cNvSpPr>
          <p:nvPr>
            <p:ph type="title"/>
          </p:nvPr>
        </p:nvSpPr>
        <p:spPr>
          <a:xfrm>
            <a:off x="2057400" y="417512"/>
            <a:ext cx="6248400" cy="573088"/>
          </a:xfrm>
        </p:spPr>
        <p:txBody>
          <a:bodyPr/>
          <a:lstStyle/>
          <a:p>
            <a:r>
              <a:rPr lang="en-US"/>
              <a:t>Alternate Disassembly</a:t>
            </a:r>
          </a:p>
        </p:txBody>
      </p:sp>
      <p:sp>
        <p:nvSpPr>
          <p:cNvPr id="154629" name="Rectangle 5"/>
          <p:cNvSpPr>
            <a:spLocks noGrp="1" noChangeArrowheads="1"/>
          </p:cNvSpPr>
          <p:nvPr>
            <p:ph type="body" idx="1"/>
          </p:nvPr>
        </p:nvSpPr>
        <p:spPr>
          <a:xfrm>
            <a:off x="3821114" y="4195764"/>
            <a:ext cx="6300787" cy="2249487"/>
          </a:xfrm>
        </p:spPr>
        <p:txBody>
          <a:bodyPr/>
          <a:lstStyle/>
          <a:p>
            <a:r>
              <a:rPr lang="en-US" dirty="0"/>
              <a:t>Within </a:t>
            </a:r>
            <a:r>
              <a:rPr lang="en-US" dirty="0" err="1"/>
              <a:t>gdb</a:t>
            </a:r>
            <a:r>
              <a:rPr lang="en-US" dirty="0"/>
              <a:t> Debugger</a:t>
            </a:r>
          </a:p>
          <a:p>
            <a:pPr lvl="1"/>
            <a:r>
              <a:rPr lang="en-US" dirty="0"/>
              <a:t>Disassemble procedure</a:t>
            </a:r>
          </a:p>
          <a:p>
            <a:pPr lvl="1">
              <a:buFont typeface="Wingdings" pitchFamily="2" charset="2"/>
              <a:buNone/>
            </a:pPr>
            <a:r>
              <a:rPr lang="en-US" b="1" dirty="0" err="1">
                <a:latin typeface="Courier New" pitchFamily="49" charset="0"/>
              </a:rPr>
              <a:t>gdb</a:t>
            </a:r>
            <a:r>
              <a:rPr lang="en-US" b="1" dirty="0">
                <a:latin typeface="Courier New" pitchFamily="49" charset="0"/>
              </a:rPr>
              <a:t> sum</a:t>
            </a:r>
          </a:p>
          <a:p>
            <a:pPr lvl="1">
              <a:buFont typeface="Wingdings" pitchFamily="2" charset="2"/>
              <a:buNone/>
            </a:pPr>
            <a:r>
              <a:rPr lang="en-US" b="1" dirty="0">
                <a:latin typeface="Courier New" pitchFamily="49" charset="0"/>
              </a:rPr>
              <a:t>disassemble </a:t>
            </a:r>
            <a:r>
              <a:rPr lang="en-US" b="1" dirty="0" err="1">
                <a:latin typeface="Courier New" pitchFamily="49" charset="0"/>
              </a:rPr>
              <a:t>sumstore</a:t>
            </a:r>
            <a:endParaRPr lang="en-US" b="1" dirty="0">
              <a:latin typeface="Courier New" pitchFamily="49" charset="0"/>
            </a:endParaRPr>
          </a:p>
          <a:p>
            <a:pPr lvl="1"/>
            <a:r>
              <a:rPr lang="en-US" dirty="0"/>
              <a:t>Examine the 14 bytes starting at </a:t>
            </a:r>
            <a:r>
              <a:rPr lang="en-US" dirty="0" err="1">
                <a:latin typeface="Courier New" pitchFamily="49" charset="0"/>
              </a:rPr>
              <a:t>sumstore</a:t>
            </a:r>
            <a:endParaRPr lang="en-US" dirty="0">
              <a:latin typeface="Courier New" pitchFamily="49" charset="0"/>
            </a:endParaRPr>
          </a:p>
          <a:p>
            <a:pPr lvl="1">
              <a:buFont typeface="Wingdings" pitchFamily="2" charset="2"/>
              <a:buNone/>
            </a:pPr>
            <a:r>
              <a:rPr lang="en-US" b="1" dirty="0">
                <a:latin typeface="Courier New" pitchFamily="49" charset="0"/>
              </a:rPr>
              <a:t>x/14xb </a:t>
            </a:r>
            <a:r>
              <a:rPr lang="en-US" b="1" dirty="0" err="1">
                <a:latin typeface="Courier New" pitchFamily="49" charset="0"/>
              </a:rPr>
              <a:t>sumstore</a:t>
            </a:r>
            <a:endParaRPr lang="en-US" b="1" dirty="0">
              <a:latin typeface="Courier New" pitchFamily="49" charset="0"/>
            </a:endParaRPr>
          </a:p>
          <a:p>
            <a:pPr lvl="1"/>
            <a:endParaRPr lang="en-US" dirty="0"/>
          </a:p>
        </p:txBody>
      </p:sp>
      <p:grpSp>
        <p:nvGrpSpPr>
          <p:cNvPr id="3" name="Group 2"/>
          <p:cNvGrpSpPr/>
          <p:nvPr/>
        </p:nvGrpSpPr>
        <p:grpSpPr>
          <a:xfrm>
            <a:off x="1828800" y="1075660"/>
            <a:ext cx="1828800" cy="5091814"/>
            <a:chOff x="304800" y="1075660"/>
            <a:chExt cx="1828800" cy="5091814"/>
          </a:xfrm>
        </p:grpSpPr>
        <p:sp>
          <p:nvSpPr>
            <p:cNvPr id="154630" name="Rectangle 6"/>
            <p:cNvSpPr>
              <a:spLocks noChangeArrowheads="1"/>
            </p:cNvSpPr>
            <p:nvPr/>
          </p:nvSpPr>
          <p:spPr bwMode="auto">
            <a:xfrm>
              <a:off x="400050" y="1075660"/>
              <a:ext cx="1308100" cy="762000"/>
            </a:xfrm>
            <a:prstGeom prst="rect">
              <a:avLst/>
            </a:prstGeom>
            <a:noFill/>
            <a:ln w="12700">
              <a:noFill/>
              <a:miter lim="800000"/>
              <a:headEnd/>
              <a:tailEnd/>
            </a:ln>
            <a:effectLst/>
          </p:spPr>
          <p:txBody>
            <a:bodyPr lIns="90487" tIns="44450" rIns="90487" bIns="44450"/>
            <a:lstStyle/>
            <a:p>
              <a:pPr marL="223838" indent="-223838" algn="ctr" defTabSz="895350" eaLnBrk="0" fontAlgn="base" hangingPunct="0">
                <a:spcBef>
                  <a:spcPct val="30000"/>
                </a:spcBef>
                <a:spcAft>
                  <a:spcPct val="0"/>
                </a:spcAft>
              </a:pPr>
              <a:r>
                <a:rPr lang="en-US" sz="2400" b="1" dirty="0">
                  <a:solidFill>
                    <a:srgbClr val="000000"/>
                  </a:solidFill>
                  <a:latin typeface="Calibri" pitchFamily="34" charset="0"/>
                </a:rPr>
                <a:t>   Object</a:t>
              </a:r>
              <a:br>
                <a:rPr lang="en-US" sz="2400" b="1" dirty="0">
                  <a:solidFill>
                    <a:srgbClr val="000000"/>
                  </a:solidFill>
                  <a:latin typeface="Calibri" pitchFamily="34" charset="0"/>
                </a:rPr>
              </a:br>
              <a:r>
                <a:rPr lang="en-US" sz="2400" b="1" dirty="0">
                  <a:solidFill>
                    <a:srgbClr val="000000"/>
                  </a:solidFill>
                  <a:latin typeface="Calibri" pitchFamily="34" charset="0"/>
                </a:rPr>
                <a:t>Code</a:t>
              </a:r>
            </a:p>
            <a:p>
              <a:pPr marL="223838" indent="-223838" defTabSz="895350" eaLnBrk="0" fontAlgn="base" hangingPunct="0">
                <a:spcBef>
                  <a:spcPct val="0"/>
                </a:spcBef>
                <a:spcAft>
                  <a:spcPct val="0"/>
                </a:spcAft>
              </a:pPr>
              <a:endParaRPr lang="en-US" sz="2400" b="1" dirty="0">
                <a:solidFill>
                  <a:srgbClr val="000000"/>
                </a:solidFill>
                <a:latin typeface="Calibri" pitchFamily="34" charset="0"/>
              </a:endParaRPr>
            </a:p>
          </p:txBody>
        </p:sp>
        <p:sp>
          <p:nvSpPr>
            <p:cNvPr id="154631" name="Rectangle 7"/>
            <p:cNvSpPr>
              <a:spLocks noChangeArrowheads="1"/>
            </p:cNvSpPr>
            <p:nvPr/>
          </p:nvSpPr>
          <p:spPr bwMode="auto">
            <a:xfrm>
              <a:off x="304800" y="1922721"/>
              <a:ext cx="1828800" cy="4244753"/>
            </a:xfrm>
            <a:prstGeom prst="rect">
              <a:avLst/>
            </a:prstGeom>
            <a:solidFill>
              <a:schemeClr val="accent2">
                <a:lumMod val="20000"/>
                <a:lumOff val="80000"/>
              </a:schemeClr>
            </a:solidFill>
            <a:ln w="12700">
              <a:solidFill>
                <a:schemeClr val="tx1"/>
              </a:solidFill>
              <a:miter lim="800000"/>
              <a:headEnd/>
              <a:tailEnd/>
            </a:ln>
            <a:effectLst/>
          </p:spPr>
          <p:txBody>
            <a:bodyPr wrap="square"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0x0400595: </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0x53</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0x48</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0x89</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0xd3</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0xe8</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0xf2</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0xff</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0xff</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0xff</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0x48</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0x89</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0x03</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0x5b</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0xc3</a:t>
              </a:r>
            </a:p>
          </p:txBody>
        </p:sp>
      </p:gr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1981200" y="569912"/>
            <a:ext cx="7150100" cy="573088"/>
          </a:xfrm>
        </p:spPr>
        <p:txBody>
          <a:bodyPr/>
          <a:lstStyle/>
          <a:p>
            <a:r>
              <a:rPr lang="en-US"/>
              <a:t>What Can be Disassembled?</a:t>
            </a:r>
          </a:p>
        </p:txBody>
      </p:sp>
      <p:sp>
        <p:nvSpPr>
          <p:cNvPr id="155651" name="Rectangle 3"/>
          <p:cNvSpPr>
            <a:spLocks noGrp="1" noChangeArrowheads="1"/>
          </p:cNvSpPr>
          <p:nvPr>
            <p:ph type="body" idx="1"/>
          </p:nvPr>
        </p:nvSpPr>
        <p:spPr>
          <a:xfrm>
            <a:off x="1814514" y="5551488"/>
            <a:ext cx="8624887" cy="1306512"/>
          </a:xfrm>
        </p:spPr>
        <p:txBody>
          <a:bodyPr/>
          <a:lstStyle/>
          <a:p>
            <a:r>
              <a:rPr lang="en-US" dirty="0"/>
              <a:t>Anything that can be interpreted as executable code</a:t>
            </a:r>
          </a:p>
          <a:p>
            <a:r>
              <a:rPr lang="en-US" dirty="0" err="1"/>
              <a:t>Disassembler</a:t>
            </a:r>
            <a:r>
              <a:rPr lang="en-US" dirty="0"/>
              <a:t> examines bytes and reconstructs assembly source</a:t>
            </a:r>
          </a:p>
        </p:txBody>
      </p:sp>
      <p:sp>
        <p:nvSpPr>
          <p:cNvPr id="155652" name="Rectangle 4"/>
          <p:cNvSpPr>
            <a:spLocks noChangeArrowheads="1"/>
          </p:cNvSpPr>
          <p:nvPr/>
        </p:nvSpPr>
        <p:spPr bwMode="auto">
          <a:xfrm>
            <a:off x="2057400" y="1585912"/>
            <a:ext cx="8153400" cy="3671888"/>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objdump</a:t>
            </a:r>
            <a:r>
              <a:rPr lang="en-US" b="1" dirty="0">
                <a:solidFill>
                  <a:srgbClr val="000000"/>
                </a:solidFill>
                <a:latin typeface="Courier New" pitchFamily="49" charset="0"/>
              </a:rPr>
              <a:t> -</a:t>
            </a:r>
            <a:r>
              <a:rPr lang="en-US" b="1" dirty="0" err="1">
                <a:solidFill>
                  <a:srgbClr val="000000"/>
                </a:solidFill>
                <a:latin typeface="Courier New" pitchFamily="49" charset="0"/>
              </a:rPr>
              <a:t>d</a:t>
            </a:r>
            <a:r>
              <a:rPr lang="en-US" b="1" dirty="0">
                <a:solidFill>
                  <a:srgbClr val="000000"/>
                </a:solidFill>
                <a:latin typeface="Courier New" pitchFamily="49" charset="0"/>
              </a:rPr>
              <a:t> WINWORD.EXE</a:t>
            </a:r>
          </a:p>
          <a:p>
            <a:pPr eaLnBrk="0" fontAlgn="base" hangingPunct="0">
              <a:spcBef>
                <a:spcPct val="0"/>
              </a:spcBef>
              <a:spcAft>
                <a:spcPct val="0"/>
              </a:spcAft>
              <a:tabLst>
                <a:tab pos="457200" algn="l"/>
                <a:tab pos="1485900" algn="l"/>
              </a:tabLst>
            </a:pP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WINWORD.EXE:   file format pei-i386</a:t>
            </a:r>
          </a:p>
          <a:p>
            <a:pPr eaLnBrk="0" fontAlgn="base" hangingPunct="0">
              <a:spcBef>
                <a:spcPct val="0"/>
              </a:spcBef>
              <a:spcAft>
                <a:spcPct val="0"/>
              </a:spcAft>
              <a:tabLst>
                <a:tab pos="457200" algn="l"/>
                <a:tab pos="1485900" algn="l"/>
              </a:tabLst>
            </a:pP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No symbols in "WINWORD.EXE".</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Disassembly of section .text:</a:t>
            </a:r>
          </a:p>
          <a:p>
            <a:pPr eaLnBrk="0" fontAlgn="base" hangingPunct="0">
              <a:spcBef>
                <a:spcPct val="0"/>
              </a:spcBef>
              <a:spcAft>
                <a:spcPct val="0"/>
              </a:spcAft>
              <a:tabLst>
                <a:tab pos="457200" algn="l"/>
                <a:tab pos="1485900" algn="l"/>
              </a:tabLst>
            </a:pP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30001000 &lt;.text&gt;: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30001000:  55             push   %</a:t>
            </a:r>
            <a:r>
              <a:rPr lang="en-US" b="1" dirty="0" err="1">
                <a:solidFill>
                  <a:srgbClr val="000000"/>
                </a:solidFill>
                <a:latin typeface="Courier New" pitchFamily="49" charset="0"/>
              </a:rPr>
              <a:t>ebp</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30001001:  8b </a:t>
            </a:r>
            <a:r>
              <a:rPr lang="en-US" b="1" dirty="0" err="1">
                <a:solidFill>
                  <a:srgbClr val="000000"/>
                </a:solidFill>
                <a:latin typeface="Courier New" pitchFamily="49" charset="0"/>
              </a:rPr>
              <a:t>ec</a:t>
            </a:r>
            <a:r>
              <a:rPr lang="en-US" b="1" dirty="0">
                <a:solidFill>
                  <a:srgbClr val="000000"/>
                </a:solidFill>
                <a:latin typeface="Courier New" pitchFamily="49" charset="0"/>
              </a:rPr>
              <a:t>          </a:t>
            </a:r>
            <a:r>
              <a:rPr lang="en-US" b="1" dirty="0" err="1">
                <a:solidFill>
                  <a:srgbClr val="000000"/>
                </a:solidFill>
                <a:latin typeface="Courier New" pitchFamily="49" charset="0"/>
              </a:rPr>
              <a:t>mov</a:t>
            </a:r>
            <a:r>
              <a:rPr lang="en-US" b="1" dirty="0">
                <a:solidFill>
                  <a:srgbClr val="000000"/>
                </a:solidFill>
                <a:latin typeface="Courier New" pitchFamily="49" charset="0"/>
              </a:rPr>
              <a:t>    %</a:t>
            </a:r>
            <a:r>
              <a:rPr lang="en-US" b="1" dirty="0" err="1">
                <a:solidFill>
                  <a:srgbClr val="000000"/>
                </a:solidFill>
                <a:latin typeface="Courier New" pitchFamily="49" charset="0"/>
              </a:rPr>
              <a:t>esp,%ebp</a:t>
            </a:r>
            <a:endParaRPr lang="en-US" b="1" dirty="0">
              <a:solidFill>
                <a:srgbClr val="000000"/>
              </a:solidFill>
              <a:latin typeface="Courier New" pitchFamily="49" charset="0"/>
            </a:endParaRP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30001003:  6a ff          push   $0xffffffff</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30001005:  68 90 10 00 30 push   $0x30001090</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3000100a:  68 91 dc 4c 30 push   $0x304cdc91</a:t>
            </a:r>
          </a:p>
        </p:txBody>
      </p:sp>
      <p:sp>
        <p:nvSpPr>
          <p:cNvPr id="2" name="Rectangle 1"/>
          <p:cNvSpPr/>
          <p:nvPr/>
        </p:nvSpPr>
        <p:spPr bwMode="auto">
          <a:xfrm>
            <a:off x="3657600" y="3858425"/>
            <a:ext cx="5334000" cy="1371600"/>
          </a:xfrm>
          <a:prstGeom prst="rect">
            <a:avLst/>
          </a:prstGeom>
          <a:solidFill>
            <a:schemeClr val="bg1">
              <a:lumMod val="85000"/>
            </a:schemeClr>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r>
              <a:rPr lang="en-US" sz="2400" b="1" dirty="0">
                <a:solidFill>
                  <a:srgbClr val="FF0000"/>
                </a:solidFill>
                <a:latin typeface="Calibri" pitchFamily="34" charset="0"/>
              </a:rPr>
              <a:t>Reverse engineering forbidden by</a:t>
            </a:r>
          </a:p>
          <a:p>
            <a:pPr algn="ctr" eaLnBrk="0" fontAlgn="base" hangingPunct="0">
              <a:spcBef>
                <a:spcPct val="0"/>
              </a:spcBef>
              <a:spcAft>
                <a:spcPct val="0"/>
              </a:spcAft>
            </a:pPr>
            <a:r>
              <a:rPr lang="en-US" sz="2400" b="1" dirty="0">
                <a:solidFill>
                  <a:srgbClr val="FF0000"/>
                </a:solidFill>
                <a:latin typeface="Calibri" pitchFamily="34" charset="0"/>
              </a:rPr>
              <a:t>Microsoft End User License Agreement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Programming I: Summary</a:t>
            </a:r>
          </a:p>
        </p:txBody>
      </p:sp>
      <p:sp>
        <p:nvSpPr>
          <p:cNvPr id="3" name="Content Placeholder 2"/>
          <p:cNvSpPr>
            <a:spLocks noGrp="1"/>
          </p:cNvSpPr>
          <p:nvPr>
            <p:ph idx="1"/>
          </p:nvPr>
        </p:nvSpPr>
        <p:spPr/>
        <p:txBody>
          <a:bodyPr/>
          <a:lstStyle/>
          <a:p>
            <a:r>
              <a:rPr lang="en-US" dirty="0"/>
              <a:t>History of Intel processors and architectures</a:t>
            </a:r>
          </a:p>
          <a:p>
            <a:pPr lvl="1"/>
            <a:r>
              <a:rPr lang="en-US" dirty="0"/>
              <a:t>Evolutionary design leads to many quirks and artifacts</a:t>
            </a:r>
          </a:p>
          <a:p>
            <a:r>
              <a:rPr lang="en-US" dirty="0"/>
              <a:t>C, assembly, machine code</a:t>
            </a:r>
          </a:p>
          <a:p>
            <a:pPr lvl="1"/>
            <a:r>
              <a:rPr lang="en-US" dirty="0"/>
              <a:t>New forms of visible state: program counter, registers, ...</a:t>
            </a:r>
          </a:p>
          <a:p>
            <a:pPr lvl="1"/>
            <a:r>
              <a:rPr lang="en-US" dirty="0"/>
              <a:t>Compiler must transform statements, expressions, procedures into low-level instruction sequences</a:t>
            </a:r>
          </a:p>
          <a:p>
            <a:r>
              <a:rPr lang="en-US" dirty="0"/>
              <a:t>Assembly Basics: Registers, operands, move</a:t>
            </a:r>
          </a:p>
          <a:p>
            <a:pPr lvl="1"/>
            <a:r>
              <a:rPr lang="en-US" dirty="0"/>
              <a:t>The x86-64 move instructions cover wide range of data movement forms</a:t>
            </a:r>
          </a:p>
          <a:p>
            <a:r>
              <a:rPr lang="en-US" dirty="0"/>
              <a:t>Arithmetic</a:t>
            </a:r>
          </a:p>
          <a:p>
            <a:pPr lvl="1"/>
            <a:r>
              <a:rPr lang="en-US" dirty="0"/>
              <a:t>C compiler will figure out different instruction combinations to carry out computation</a:t>
            </a:r>
          </a:p>
          <a:p>
            <a:pPr lv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A1CA-1DC1-EC41-81B6-4F20ADB180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D2DF42-38F1-1944-95A3-829059E58EC7}"/>
              </a:ext>
            </a:extLst>
          </p:cNvPr>
          <p:cNvSpPr>
            <a:spLocks noGrp="1"/>
          </p:cNvSpPr>
          <p:nvPr>
            <p:ph idx="1"/>
          </p:nvPr>
        </p:nvSpPr>
        <p:spPr/>
        <p:txBody>
          <a:bodyPr/>
          <a:lstStyle/>
          <a:p>
            <a:r>
              <a:rPr lang="en-US" dirty="0"/>
              <a:t>What’s the role of ISA here?</a:t>
            </a:r>
          </a:p>
          <a:p>
            <a:r>
              <a:rPr lang="en-US" dirty="0"/>
              <a:t> The format and behavior of a machine-level program is defined by the instruction set architecture , or ISA, defining the processor state, the format of the instructions, and the effect each of these instructions will have on the state.</a:t>
            </a:r>
          </a:p>
          <a:p>
            <a:endParaRPr lang="en-US" dirty="0"/>
          </a:p>
        </p:txBody>
      </p:sp>
    </p:spTree>
    <p:extLst>
      <p:ext uri="{BB962C8B-B14F-4D97-AF65-F5344CB8AC3E}">
        <p14:creationId xmlns:p14="http://schemas.microsoft.com/office/powerpoint/2010/main" val="14281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FB688-EA53-294F-89D6-F3D42851ABBF}"/>
              </a:ext>
            </a:extLst>
          </p:cNvPr>
          <p:cNvSpPr>
            <a:spLocks noGrp="1"/>
          </p:cNvSpPr>
          <p:nvPr>
            <p:ph type="title"/>
          </p:nvPr>
        </p:nvSpPr>
        <p:spPr>
          <a:xfrm>
            <a:off x="2819400" y="365127"/>
            <a:ext cx="7219950" cy="701674"/>
          </a:xfrm>
        </p:spPr>
        <p:txBody>
          <a:bodyPr/>
          <a:lstStyle/>
          <a:p>
            <a:r>
              <a:rPr lang="en-US" dirty="0"/>
              <a:t>Two abstractions/illusions</a:t>
            </a:r>
          </a:p>
        </p:txBody>
      </p:sp>
      <p:sp>
        <p:nvSpPr>
          <p:cNvPr id="4" name="Rectangle 3">
            <a:extLst>
              <a:ext uri="{FF2B5EF4-FFF2-40B4-BE49-F238E27FC236}">
                <a16:creationId xmlns:a16="http://schemas.microsoft.com/office/drawing/2014/main" id="{22B90CAA-8BB2-564B-AE50-7DED2661D5CF}"/>
              </a:ext>
            </a:extLst>
          </p:cNvPr>
          <p:cNvSpPr/>
          <p:nvPr/>
        </p:nvSpPr>
        <p:spPr>
          <a:xfrm>
            <a:off x="2362200" y="2133600"/>
            <a:ext cx="2590800" cy="18288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prstClr val="black"/>
                </a:solidFill>
                <a:latin typeface="Calibri" panose="020F0502020204030204"/>
              </a:rPr>
              <a:t>Describe the behavior of a program as if each instruction is executed in sequence, with one instruction completing before the next one begins.</a:t>
            </a:r>
          </a:p>
        </p:txBody>
      </p:sp>
      <p:sp>
        <p:nvSpPr>
          <p:cNvPr id="5" name="Rectangle 4">
            <a:extLst>
              <a:ext uri="{FF2B5EF4-FFF2-40B4-BE49-F238E27FC236}">
                <a16:creationId xmlns:a16="http://schemas.microsoft.com/office/drawing/2014/main" id="{99E3926F-8418-1544-A78F-18FFF1F9BA79}"/>
              </a:ext>
            </a:extLst>
          </p:cNvPr>
          <p:cNvSpPr/>
          <p:nvPr/>
        </p:nvSpPr>
        <p:spPr>
          <a:xfrm>
            <a:off x="3810000" y="3886200"/>
            <a:ext cx="2476500" cy="21336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400" b="1" dirty="0">
                <a:solidFill>
                  <a:prstClr val="black"/>
                </a:solidFill>
                <a:latin typeface="Calibri" panose="020F0502020204030204"/>
              </a:rPr>
              <a:t>The processor hardware is far more elaborate, executing many instructions concurrently,</a:t>
            </a:r>
          </a:p>
          <a:p>
            <a:pPr eaLnBrk="0" fontAlgn="base" hangingPunct="0">
              <a:spcBef>
                <a:spcPct val="0"/>
              </a:spcBef>
              <a:spcAft>
                <a:spcPct val="0"/>
              </a:spcAft>
            </a:pPr>
            <a:r>
              <a:rPr lang="en-US" sz="1400" b="1" dirty="0">
                <a:solidFill>
                  <a:prstClr val="black"/>
                </a:solidFill>
                <a:latin typeface="Calibri" panose="020F0502020204030204"/>
              </a:rPr>
              <a:t>but it employs safeguards to ensure that the overall behavior matches</a:t>
            </a:r>
          </a:p>
          <a:p>
            <a:pPr eaLnBrk="0" fontAlgn="base" hangingPunct="0">
              <a:spcBef>
                <a:spcPct val="0"/>
              </a:spcBef>
              <a:spcAft>
                <a:spcPct val="0"/>
              </a:spcAft>
            </a:pPr>
            <a:r>
              <a:rPr lang="en-US" sz="1400" b="1" dirty="0">
                <a:solidFill>
                  <a:prstClr val="black"/>
                </a:solidFill>
                <a:latin typeface="Calibri" panose="020F0502020204030204"/>
              </a:rPr>
              <a:t>the sequential operation dictated by the ISA</a:t>
            </a:r>
          </a:p>
        </p:txBody>
      </p:sp>
      <p:sp>
        <p:nvSpPr>
          <p:cNvPr id="6" name="TextBox 5">
            <a:extLst>
              <a:ext uri="{FF2B5EF4-FFF2-40B4-BE49-F238E27FC236}">
                <a16:creationId xmlns:a16="http://schemas.microsoft.com/office/drawing/2014/main" id="{6DF31C6A-3111-6D43-A5A5-47803D9263B0}"/>
              </a:ext>
            </a:extLst>
          </p:cNvPr>
          <p:cNvSpPr txBox="1"/>
          <p:nvPr/>
        </p:nvSpPr>
        <p:spPr>
          <a:xfrm>
            <a:off x="1981200" y="4343401"/>
            <a:ext cx="990600" cy="307777"/>
          </a:xfrm>
          <a:prstGeom prst="rect">
            <a:avLst/>
          </a:prstGeom>
          <a:noFill/>
        </p:spPr>
        <p:txBody>
          <a:bodyPr wrap="square" rtlCol="0">
            <a:spAutoFit/>
          </a:bodyPr>
          <a:lstStyle/>
          <a:p>
            <a:pPr eaLnBrk="0" fontAlgn="base" hangingPunct="0">
              <a:spcBef>
                <a:spcPct val="0"/>
              </a:spcBef>
              <a:spcAft>
                <a:spcPct val="0"/>
              </a:spcAft>
            </a:pPr>
            <a:r>
              <a:rPr lang="en-US" sz="1400" b="1" dirty="0">
                <a:solidFill>
                  <a:srgbClr val="C00000"/>
                </a:solidFill>
                <a:latin typeface="Arial Narrow" pitchFamily="34" charset="0"/>
              </a:rPr>
              <a:t>reality</a:t>
            </a:r>
          </a:p>
        </p:txBody>
      </p:sp>
      <p:sp>
        <p:nvSpPr>
          <p:cNvPr id="7" name="Right Arrow 6">
            <a:extLst>
              <a:ext uri="{FF2B5EF4-FFF2-40B4-BE49-F238E27FC236}">
                <a16:creationId xmlns:a16="http://schemas.microsoft.com/office/drawing/2014/main" id="{0633DDB2-DC57-3D48-956A-E53D418210E5}"/>
              </a:ext>
            </a:extLst>
          </p:cNvPr>
          <p:cNvSpPr/>
          <p:nvPr/>
        </p:nvSpPr>
        <p:spPr>
          <a:xfrm>
            <a:off x="2667000" y="4495801"/>
            <a:ext cx="838200" cy="155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b="1">
              <a:solidFill>
                <a:prstClr val="white"/>
              </a:solidFill>
              <a:latin typeface="Calibri" panose="020F0502020204030204"/>
            </a:endParaRPr>
          </a:p>
        </p:txBody>
      </p:sp>
      <p:sp>
        <p:nvSpPr>
          <p:cNvPr id="8" name="Rectangle 7">
            <a:extLst>
              <a:ext uri="{FF2B5EF4-FFF2-40B4-BE49-F238E27FC236}">
                <a16:creationId xmlns:a16="http://schemas.microsoft.com/office/drawing/2014/main" id="{58325573-D36A-8144-B0D2-9B8FB514A130}"/>
              </a:ext>
            </a:extLst>
          </p:cNvPr>
          <p:cNvSpPr/>
          <p:nvPr/>
        </p:nvSpPr>
        <p:spPr>
          <a:xfrm>
            <a:off x="6781800" y="1905000"/>
            <a:ext cx="2667000" cy="2057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400" b="1" dirty="0">
                <a:solidFill>
                  <a:prstClr val="black"/>
                </a:solidFill>
                <a:latin typeface="Calibri" panose="020F0502020204030204"/>
              </a:rPr>
              <a:t>The memory addresses used</a:t>
            </a:r>
          </a:p>
          <a:p>
            <a:pPr eaLnBrk="0" fontAlgn="base" hangingPunct="0">
              <a:spcBef>
                <a:spcPct val="0"/>
              </a:spcBef>
              <a:spcAft>
                <a:spcPct val="0"/>
              </a:spcAft>
            </a:pPr>
            <a:r>
              <a:rPr lang="en-US" sz="1400" b="1" dirty="0">
                <a:solidFill>
                  <a:prstClr val="black"/>
                </a:solidFill>
                <a:latin typeface="Calibri" panose="020F0502020204030204"/>
              </a:rPr>
              <a:t>by a machine-level program are virtual addresses , providing a memory model that </a:t>
            </a:r>
            <a:r>
              <a:rPr lang="en-US" sz="2400" b="1" dirty="0">
                <a:solidFill>
                  <a:prstClr val="white"/>
                </a:solidFill>
                <a:latin typeface="Calibri" panose="020F0502020204030204"/>
              </a:rPr>
              <a:t> </a:t>
            </a:r>
            <a:r>
              <a:rPr lang="en-US" sz="1400" b="1" dirty="0">
                <a:solidFill>
                  <a:prstClr val="black"/>
                </a:solidFill>
                <a:latin typeface="Calibri" panose="020F0502020204030204"/>
              </a:rPr>
              <a:t>appears to be a very large byte array.</a:t>
            </a:r>
          </a:p>
          <a:p>
            <a:pPr eaLnBrk="0" fontAlgn="base" hangingPunct="0">
              <a:spcBef>
                <a:spcPct val="0"/>
              </a:spcBef>
              <a:spcAft>
                <a:spcPct val="0"/>
              </a:spcAft>
            </a:pPr>
            <a:endParaRPr lang="en-US" sz="1400" b="1" dirty="0">
              <a:solidFill>
                <a:prstClr val="black"/>
              </a:solidFill>
              <a:latin typeface="Calibri" panose="020F0502020204030204"/>
            </a:endParaRPr>
          </a:p>
        </p:txBody>
      </p:sp>
      <p:sp>
        <p:nvSpPr>
          <p:cNvPr id="9" name="Rectangle 8">
            <a:extLst>
              <a:ext uri="{FF2B5EF4-FFF2-40B4-BE49-F238E27FC236}">
                <a16:creationId xmlns:a16="http://schemas.microsoft.com/office/drawing/2014/main" id="{909BD3FB-D0AB-284C-9FAB-58B38E268AC3}"/>
              </a:ext>
            </a:extLst>
          </p:cNvPr>
          <p:cNvSpPr/>
          <p:nvPr/>
        </p:nvSpPr>
        <p:spPr>
          <a:xfrm>
            <a:off x="8420100" y="3733800"/>
            <a:ext cx="2095500" cy="17526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400" b="1" dirty="0">
                <a:solidFill>
                  <a:prstClr val="black"/>
                </a:solidFill>
                <a:latin typeface="Calibri" panose="020F0502020204030204"/>
              </a:rPr>
              <a:t>The actual implementation of the memory</a:t>
            </a:r>
          </a:p>
          <a:p>
            <a:pPr eaLnBrk="0" fontAlgn="base" hangingPunct="0">
              <a:spcBef>
                <a:spcPct val="0"/>
              </a:spcBef>
              <a:spcAft>
                <a:spcPct val="0"/>
              </a:spcAft>
            </a:pPr>
            <a:r>
              <a:rPr lang="en-US" sz="1400" b="1" dirty="0">
                <a:solidFill>
                  <a:prstClr val="black"/>
                </a:solidFill>
                <a:latin typeface="Calibri" panose="020F0502020204030204"/>
              </a:rPr>
              <a:t>system involves a combination of multiple hardware memories and operating</a:t>
            </a:r>
          </a:p>
          <a:p>
            <a:pPr eaLnBrk="0" fontAlgn="base" hangingPunct="0">
              <a:spcBef>
                <a:spcPct val="0"/>
              </a:spcBef>
              <a:spcAft>
                <a:spcPct val="0"/>
              </a:spcAft>
            </a:pPr>
            <a:r>
              <a:rPr lang="en-US" sz="1400" b="1" dirty="0">
                <a:solidFill>
                  <a:prstClr val="black"/>
                </a:solidFill>
                <a:latin typeface="Calibri" panose="020F0502020204030204"/>
              </a:rPr>
              <a:t>system software</a:t>
            </a:r>
          </a:p>
        </p:txBody>
      </p:sp>
      <p:sp>
        <p:nvSpPr>
          <p:cNvPr id="10" name="Content Placeholder 9">
            <a:extLst>
              <a:ext uri="{FF2B5EF4-FFF2-40B4-BE49-F238E27FC236}">
                <a16:creationId xmlns:a16="http://schemas.microsoft.com/office/drawing/2014/main" id="{85CCCC20-A5DE-564E-A38B-FAC0FF23E730}"/>
              </a:ext>
            </a:extLst>
          </p:cNvPr>
          <p:cNvSpPr txBox="1">
            <a:spLocks noGrp="1"/>
          </p:cNvSpPr>
          <p:nvPr>
            <p:ph idx="1"/>
          </p:nvPr>
        </p:nvSpPr>
        <p:spPr>
          <a:xfrm>
            <a:off x="1981200" y="1295400"/>
            <a:ext cx="8058150" cy="286232"/>
          </a:xfrm>
          <a:prstGeom prst="rect">
            <a:avLst/>
          </a:prstGeom>
          <a:noFill/>
        </p:spPr>
        <p:txBody>
          <a:bodyPr wrap="square" rtlCol="0">
            <a:spAutoFit/>
          </a:bodyPr>
          <a:lstStyle/>
          <a:p>
            <a:pPr marL="0" indent="0">
              <a:buNone/>
            </a:pPr>
            <a:endParaRPr lang="en-US" sz="1400" dirty="0">
              <a:solidFill>
                <a:srgbClr val="C00000"/>
              </a:solidFill>
            </a:endParaRPr>
          </a:p>
        </p:txBody>
      </p:sp>
      <p:sp>
        <p:nvSpPr>
          <p:cNvPr id="11" name="TextBox 10">
            <a:extLst>
              <a:ext uri="{FF2B5EF4-FFF2-40B4-BE49-F238E27FC236}">
                <a16:creationId xmlns:a16="http://schemas.microsoft.com/office/drawing/2014/main" id="{A2A8B01D-501D-0D4A-B26A-1EA247EAD50A}"/>
              </a:ext>
            </a:extLst>
          </p:cNvPr>
          <p:cNvSpPr txBox="1"/>
          <p:nvPr/>
        </p:nvSpPr>
        <p:spPr>
          <a:xfrm>
            <a:off x="6553200" y="4495802"/>
            <a:ext cx="1371600" cy="307777"/>
          </a:xfrm>
          <a:prstGeom prst="rect">
            <a:avLst/>
          </a:prstGeom>
          <a:noFill/>
        </p:spPr>
        <p:txBody>
          <a:bodyPr wrap="square" rtlCol="0">
            <a:spAutoFit/>
          </a:bodyPr>
          <a:lstStyle/>
          <a:p>
            <a:pPr eaLnBrk="0" fontAlgn="base" hangingPunct="0">
              <a:spcBef>
                <a:spcPct val="0"/>
              </a:spcBef>
              <a:spcAft>
                <a:spcPct val="0"/>
              </a:spcAft>
            </a:pPr>
            <a:r>
              <a:rPr lang="en-US" sz="1400" b="1" dirty="0">
                <a:solidFill>
                  <a:srgbClr val="C00000"/>
                </a:solidFill>
                <a:latin typeface="Arial Narrow" pitchFamily="34" charset="0"/>
              </a:rPr>
              <a:t>reality</a:t>
            </a:r>
          </a:p>
        </p:txBody>
      </p:sp>
      <p:sp>
        <p:nvSpPr>
          <p:cNvPr id="12" name="Right Arrow 11">
            <a:extLst>
              <a:ext uri="{FF2B5EF4-FFF2-40B4-BE49-F238E27FC236}">
                <a16:creationId xmlns:a16="http://schemas.microsoft.com/office/drawing/2014/main" id="{7DECAB41-408C-B34A-A334-FCC0F7510FCD}"/>
              </a:ext>
            </a:extLst>
          </p:cNvPr>
          <p:cNvSpPr/>
          <p:nvPr/>
        </p:nvSpPr>
        <p:spPr>
          <a:xfrm>
            <a:off x="7505700" y="4573489"/>
            <a:ext cx="838200" cy="155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b="1">
              <a:solidFill>
                <a:prstClr val="white"/>
              </a:solidFill>
              <a:latin typeface="Calibri" panose="020F0502020204030204"/>
            </a:endParaRPr>
          </a:p>
        </p:txBody>
      </p:sp>
      <p:sp>
        <p:nvSpPr>
          <p:cNvPr id="13" name="Rectangle 12">
            <a:extLst>
              <a:ext uri="{FF2B5EF4-FFF2-40B4-BE49-F238E27FC236}">
                <a16:creationId xmlns:a16="http://schemas.microsoft.com/office/drawing/2014/main" id="{4C24E9B7-F46D-244F-957B-3ECC49361738}"/>
              </a:ext>
            </a:extLst>
          </p:cNvPr>
          <p:cNvSpPr/>
          <p:nvPr/>
        </p:nvSpPr>
        <p:spPr>
          <a:xfrm>
            <a:off x="7505700" y="5564088"/>
            <a:ext cx="3162300" cy="100693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400" b="1" dirty="0">
                <a:solidFill>
                  <a:prstClr val="black"/>
                </a:solidFill>
                <a:latin typeface="Calibri" panose="020F0502020204030204"/>
              </a:rPr>
              <a:t>OS manages this virtual address space, translating virtual addresses into the physical addresses</a:t>
            </a:r>
          </a:p>
          <a:p>
            <a:pPr eaLnBrk="0" fontAlgn="base" hangingPunct="0">
              <a:spcBef>
                <a:spcPct val="0"/>
              </a:spcBef>
              <a:spcAft>
                <a:spcPct val="0"/>
              </a:spcAft>
            </a:pPr>
            <a:r>
              <a:rPr lang="en-US" sz="1400" b="1" dirty="0">
                <a:solidFill>
                  <a:prstClr val="black"/>
                </a:solidFill>
                <a:latin typeface="Calibri" panose="020F0502020204030204"/>
              </a:rPr>
              <a:t>of values in the actual processor memory</a:t>
            </a:r>
          </a:p>
        </p:txBody>
      </p:sp>
    </p:spTree>
    <p:extLst>
      <p:ext uri="{BB962C8B-B14F-4D97-AF65-F5344CB8AC3E}">
        <p14:creationId xmlns:p14="http://schemas.microsoft.com/office/powerpoint/2010/main" val="330552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55EF-F4AB-D747-815D-8803E6F5846D}"/>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3460E4FC-FF44-294A-9DBA-1519CE6255F4}"/>
              </a:ext>
            </a:extLst>
          </p:cNvPr>
          <p:cNvSpPr>
            <a:spLocks noGrp="1"/>
          </p:cNvSpPr>
          <p:nvPr>
            <p:ph idx="1"/>
          </p:nvPr>
        </p:nvSpPr>
        <p:spPr/>
        <p:txBody>
          <a:bodyPr>
            <a:normAutofit/>
          </a:bodyPr>
          <a:lstStyle/>
          <a:p>
            <a:r>
              <a:rPr lang="en-US" dirty="0"/>
              <a:t>The assembly-code representation is very close to machine code. Its main feature is that it is in a more readable textual format, as compared to the binary format of machine code. </a:t>
            </a:r>
          </a:p>
          <a:p>
            <a:r>
              <a:rPr lang="en-US" dirty="0"/>
              <a:t>Being able to understand assembly code and how it relates to the original C code is a key step in understanding how computers execute programs.</a:t>
            </a:r>
          </a:p>
          <a:p>
            <a:r>
              <a:rPr lang="en-US" dirty="0"/>
              <a:t>The machine code for x86-64 differs greatly from the original C code. Parts of the processor state are visible that normally are hidden from the C programmer.</a:t>
            </a:r>
          </a:p>
          <a:p>
            <a:endParaRPr lang="en-US" dirty="0"/>
          </a:p>
        </p:txBody>
      </p:sp>
    </p:spTree>
    <p:extLst>
      <p:ext uri="{BB962C8B-B14F-4D97-AF65-F5344CB8AC3E}">
        <p14:creationId xmlns:p14="http://schemas.microsoft.com/office/powerpoint/2010/main" val="2027485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BAE22-9AC7-D248-AF40-73E18585281C}"/>
              </a:ext>
            </a:extLst>
          </p:cNvPr>
          <p:cNvSpPr>
            <a:spLocks noGrp="1"/>
          </p:cNvSpPr>
          <p:nvPr>
            <p:ph type="title"/>
          </p:nvPr>
        </p:nvSpPr>
        <p:spPr>
          <a:xfrm>
            <a:off x="2895600" y="365127"/>
            <a:ext cx="7143750" cy="701674"/>
          </a:xfrm>
        </p:spPr>
        <p:txBody>
          <a:bodyPr>
            <a:normAutofit fontScale="90000"/>
          </a:bodyPr>
          <a:lstStyle/>
          <a:p>
            <a:r>
              <a:rPr lang="en-US" dirty="0"/>
              <a:t>The Processor State (hidden from the C programmer)</a:t>
            </a:r>
          </a:p>
        </p:txBody>
      </p:sp>
      <p:sp>
        <p:nvSpPr>
          <p:cNvPr id="3" name="Content Placeholder 2">
            <a:extLst>
              <a:ext uri="{FF2B5EF4-FFF2-40B4-BE49-F238E27FC236}">
                <a16:creationId xmlns:a16="http://schemas.microsoft.com/office/drawing/2014/main" id="{637CBF53-F9E9-3348-9867-91BE97EB26CC}"/>
              </a:ext>
            </a:extLst>
          </p:cNvPr>
          <p:cNvSpPr>
            <a:spLocks noGrp="1"/>
          </p:cNvSpPr>
          <p:nvPr>
            <p:ph idx="1"/>
          </p:nvPr>
        </p:nvSpPr>
        <p:spPr>
          <a:xfrm>
            <a:off x="2057400" y="1143001"/>
            <a:ext cx="7981950" cy="5033963"/>
          </a:xfrm>
        </p:spPr>
        <p:txBody>
          <a:bodyPr>
            <a:normAutofit/>
          </a:bodyPr>
          <a:lstStyle/>
          <a:p>
            <a:r>
              <a:rPr lang="en-US" b="1" dirty="0"/>
              <a:t>The program counter </a:t>
            </a:r>
            <a:r>
              <a:rPr lang="en-US" dirty="0"/>
              <a:t>:  (commonly referred to as the PC, and called %rip in x86-64) indicates the address in memory of the next instruction to be executed.</a:t>
            </a:r>
          </a:p>
          <a:p>
            <a:endParaRPr lang="en-US" dirty="0"/>
          </a:p>
          <a:p>
            <a:r>
              <a:rPr lang="en-US" dirty="0"/>
              <a:t> </a:t>
            </a:r>
            <a:r>
              <a:rPr lang="en-US" b="1" dirty="0"/>
              <a:t>The integer register file : </a:t>
            </a:r>
            <a:r>
              <a:rPr lang="en-US" dirty="0"/>
              <a:t> contains 16 named locations storing 64-bit values. These registers can hold </a:t>
            </a:r>
            <a:r>
              <a:rPr lang="en-US" dirty="0">
                <a:solidFill>
                  <a:srgbClr val="C00000"/>
                </a:solidFill>
              </a:rPr>
              <a:t>addresses</a:t>
            </a:r>
            <a:r>
              <a:rPr lang="en-US" dirty="0"/>
              <a:t> (corresponding to C pointers) or </a:t>
            </a:r>
            <a:r>
              <a:rPr lang="en-US" dirty="0">
                <a:solidFill>
                  <a:srgbClr val="C00000"/>
                </a:solidFill>
              </a:rPr>
              <a:t>integer data</a:t>
            </a:r>
            <a:r>
              <a:rPr lang="en-US" dirty="0"/>
              <a:t>. Some registers are used to keep track of </a:t>
            </a:r>
            <a:r>
              <a:rPr lang="en-US" dirty="0">
                <a:solidFill>
                  <a:srgbClr val="C00000"/>
                </a:solidFill>
              </a:rPr>
              <a:t>critical parts </a:t>
            </a:r>
            <a:r>
              <a:rPr lang="en-US" dirty="0"/>
              <a:t>of the program state, while others are used to hold temporary data, such as the </a:t>
            </a:r>
            <a:r>
              <a:rPr lang="en-US" dirty="0">
                <a:solidFill>
                  <a:srgbClr val="C00000"/>
                </a:solidFill>
              </a:rPr>
              <a:t>arguments</a:t>
            </a:r>
            <a:r>
              <a:rPr lang="en-US" dirty="0"/>
              <a:t> and </a:t>
            </a:r>
            <a:r>
              <a:rPr lang="en-US" dirty="0">
                <a:solidFill>
                  <a:srgbClr val="C00000"/>
                </a:solidFill>
              </a:rPr>
              <a:t>local variables </a:t>
            </a:r>
            <a:r>
              <a:rPr lang="en-US" dirty="0"/>
              <a:t>of a procedure, as well as the </a:t>
            </a:r>
            <a:r>
              <a:rPr lang="en-US" dirty="0">
                <a:solidFill>
                  <a:srgbClr val="C00000"/>
                </a:solidFill>
              </a:rPr>
              <a:t>value to be returned </a:t>
            </a:r>
            <a:r>
              <a:rPr lang="en-US" dirty="0"/>
              <a:t>by a function.</a:t>
            </a:r>
          </a:p>
          <a:p>
            <a:endParaRPr lang="en-US" b="1" dirty="0"/>
          </a:p>
          <a:p>
            <a:endParaRPr lang="en-US" dirty="0"/>
          </a:p>
          <a:p>
            <a:endParaRPr lang="en-US" dirty="0"/>
          </a:p>
          <a:p>
            <a:endParaRPr lang="en-US" dirty="0"/>
          </a:p>
        </p:txBody>
      </p:sp>
    </p:spTree>
    <p:extLst>
      <p:ext uri="{BB962C8B-B14F-4D97-AF65-F5344CB8AC3E}">
        <p14:creationId xmlns:p14="http://schemas.microsoft.com/office/powerpoint/2010/main" val="357731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7D69D-C0CC-9F43-925B-22E1E9AB9E7C}"/>
              </a:ext>
            </a:extLst>
          </p:cNvPr>
          <p:cNvSpPr>
            <a:spLocks noGrp="1"/>
          </p:cNvSpPr>
          <p:nvPr>
            <p:ph type="title"/>
          </p:nvPr>
        </p:nvSpPr>
        <p:spPr>
          <a:xfrm>
            <a:off x="2667000" y="365127"/>
            <a:ext cx="7372350" cy="701674"/>
          </a:xfrm>
        </p:spPr>
        <p:txBody>
          <a:bodyPr>
            <a:normAutofit fontScale="90000"/>
          </a:bodyPr>
          <a:lstStyle/>
          <a:p>
            <a:r>
              <a:rPr lang="en-US" dirty="0"/>
              <a:t>The Processor State (hidden from the C programmer)</a:t>
            </a:r>
          </a:p>
        </p:txBody>
      </p:sp>
      <p:sp>
        <p:nvSpPr>
          <p:cNvPr id="3" name="Content Placeholder 2">
            <a:extLst>
              <a:ext uri="{FF2B5EF4-FFF2-40B4-BE49-F238E27FC236}">
                <a16:creationId xmlns:a16="http://schemas.microsoft.com/office/drawing/2014/main" id="{CF758522-90E9-3444-879F-E09E6DD45FF0}"/>
              </a:ext>
            </a:extLst>
          </p:cNvPr>
          <p:cNvSpPr>
            <a:spLocks noGrp="1"/>
          </p:cNvSpPr>
          <p:nvPr>
            <p:ph idx="1"/>
          </p:nvPr>
        </p:nvSpPr>
        <p:spPr>
          <a:xfrm>
            <a:off x="1981200" y="1295401"/>
            <a:ext cx="8058150" cy="4881563"/>
          </a:xfrm>
        </p:spPr>
        <p:txBody>
          <a:bodyPr/>
          <a:lstStyle/>
          <a:p>
            <a:r>
              <a:rPr lang="en-US" b="1" dirty="0"/>
              <a:t> The condition code registers:  </a:t>
            </a:r>
            <a:r>
              <a:rPr lang="en-US" dirty="0"/>
              <a:t>hold status information about the most recently executed arithmetic or logical instruction. These are used to implement conditional changes in the control or data flow, such as is required to implement </a:t>
            </a:r>
            <a:r>
              <a:rPr lang="en-US" dirty="0">
                <a:solidFill>
                  <a:srgbClr val="C00000"/>
                </a:solidFill>
              </a:rPr>
              <a:t>if </a:t>
            </a:r>
            <a:r>
              <a:rPr lang="en-US" dirty="0"/>
              <a:t> and </a:t>
            </a:r>
            <a:r>
              <a:rPr lang="en-US" dirty="0">
                <a:solidFill>
                  <a:srgbClr val="C00000"/>
                </a:solidFill>
              </a:rPr>
              <a:t>while </a:t>
            </a:r>
            <a:r>
              <a:rPr lang="en-US" dirty="0"/>
              <a:t> statements.</a:t>
            </a:r>
          </a:p>
          <a:p>
            <a:endParaRPr lang="en-US" dirty="0"/>
          </a:p>
          <a:p>
            <a:endParaRPr lang="en-US" dirty="0"/>
          </a:p>
          <a:p>
            <a:r>
              <a:rPr lang="en-US" b="1" dirty="0"/>
              <a:t> A set of vector registers: </a:t>
            </a:r>
            <a:r>
              <a:rPr lang="en-US" dirty="0"/>
              <a:t>can each hold one or more </a:t>
            </a:r>
            <a:r>
              <a:rPr lang="en-US" dirty="0">
                <a:solidFill>
                  <a:srgbClr val="C00000"/>
                </a:solidFill>
              </a:rPr>
              <a:t>integer</a:t>
            </a:r>
            <a:r>
              <a:rPr lang="en-US" dirty="0"/>
              <a:t> or </a:t>
            </a:r>
            <a:r>
              <a:rPr lang="en-US" dirty="0">
                <a:solidFill>
                  <a:srgbClr val="C00000"/>
                </a:solidFill>
              </a:rPr>
              <a:t>floating-point </a:t>
            </a:r>
            <a:r>
              <a:rPr lang="en-US" dirty="0"/>
              <a:t>values.</a:t>
            </a:r>
          </a:p>
          <a:p>
            <a:endParaRPr lang="en-US" dirty="0"/>
          </a:p>
        </p:txBody>
      </p:sp>
    </p:spTree>
    <p:extLst>
      <p:ext uri="{BB962C8B-B14F-4D97-AF65-F5344CB8AC3E}">
        <p14:creationId xmlns:p14="http://schemas.microsoft.com/office/powerpoint/2010/main" val="10493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4F259-1536-4B44-8B34-4879611F48D7}"/>
              </a:ext>
            </a:extLst>
          </p:cNvPr>
          <p:cNvSpPr>
            <a:spLocks noGrp="1"/>
          </p:cNvSpPr>
          <p:nvPr>
            <p:ph type="title"/>
          </p:nvPr>
        </p:nvSpPr>
        <p:spPr/>
        <p:txBody>
          <a:bodyPr/>
          <a:lstStyle/>
          <a:p>
            <a:r>
              <a:rPr lang="en-US" dirty="0"/>
              <a:t>Difference between C and Assembly</a:t>
            </a:r>
          </a:p>
        </p:txBody>
      </p:sp>
      <p:sp>
        <p:nvSpPr>
          <p:cNvPr id="3" name="Content Placeholder 2">
            <a:extLst>
              <a:ext uri="{FF2B5EF4-FFF2-40B4-BE49-F238E27FC236}">
                <a16:creationId xmlns:a16="http://schemas.microsoft.com/office/drawing/2014/main" id="{A912C2DC-0A3B-DB44-9102-F164E9FF7B78}"/>
              </a:ext>
            </a:extLst>
          </p:cNvPr>
          <p:cNvSpPr>
            <a:spLocks noGrp="1"/>
          </p:cNvSpPr>
          <p:nvPr>
            <p:ph idx="1"/>
          </p:nvPr>
        </p:nvSpPr>
        <p:spPr/>
        <p:txBody>
          <a:bodyPr>
            <a:normAutofit/>
          </a:bodyPr>
          <a:lstStyle/>
          <a:p>
            <a:r>
              <a:rPr lang="en-US" dirty="0"/>
              <a:t> Whereas C provides a model in which objects of different data types can be declared and allocated in memory, machine code views the memory as simply a </a:t>
            </a:r>
            <a:r>
              <a:rPr lang="en-US" dirty="0">
                <a:solidFill>
                  <a:srgbClr val="C00000"/>
                </a:solidFill>
              </a:rPr>
              <a:t>large byte-addressable array</a:t>
            </a:r>
            <a:r>
              <a:rPr lang="en-US" dirty="0"/>
              <a:t>. </a:t>
            </a:r>
          </a:p>
          <a:p>
            <a:r>
              <a:rPr lang="en-US" dirty="0"/>
              <a:t>Aggregate data types in C such as </a:t>
            </a:r>
            <a:r>
              <a:rPr lang="en-US" dirty="0">
                <a:solidFill>
                  <a:srgbClr val="C00000"/>
                </a:solidFill>
              </a:rPr>
              <a:t>arrays and structures </a:t>
            </a:r>
            <a:r>
              <a:rPr lang="en-US" dirty="0"/>
              <a:t>are represented in machine code as </a:t>
            </a:r>
            <a:r>
              <a:rPr lang="en-US" dirty="0">
                <a:solidFill>
                  <a:srgbClr val="C00000"/>
                </a:solidFill>
              </a:rPr>
              <a:t>contiguous collections of bytes</a:t>
            </a:r>
            <a:r>
              <a:rPr lang="en-US" dirty="0"/>
              <a:t>.</a:t>
            </a:r>
          </a:p>
          <a:p>
            <a:r>
              <a:rPr lang="en-US" dirty="0"/>
              <a:t>Even for scalar data types, assembly code makes no distinctions between </a:t>
            </a:r>
            <a:r>
              <a:rPr lang="en-US" dirty="0">
                <a:solidFill>
                  <a:srgbClr val="C00000"/>
                </a:solidFill>
              </a:rPr>
              <a:t>signed or unsigned integers</a:t>
            </a:r>
            <a:r>
              <a:rPr lang="en-US" dirty="0"/>
              <a:t>, between </a:t>
            </a:r>
            <a:r>
              <a:rPr lang="en-US" dirty="0">
                <a:solidFill>
                  <a:srgbClr val="C00000"/>
                </a:solidFill>
              </a:rPr>
              <a:t>different types of pointers</a:t>
            </a:r>
            <a:r>
              <a:rPr lang="en-US" dirty="0"/>
              <a:t>, or even between </a:t>
            </a:r>
            <a:r>
              <a:rPr lang="en-US" dirty="0">
                <a:solidFill>
                  <a:srgbClr val="C00000"/>
                </a:solidFill>
              </a:rPr>
              <a:t>pointers and integers</a:t>
            </a:r>
            <a:r>
              <a:rPr lang="en-US" dirty="0"/>
              <a:t>.</a:t>
            </a:r>
          </a:p>
          <a:p>
            <a:endParaRPr lang="en-US" dirty="0"/>
          </a:p>
        </p:txBody>
      </p:sp>
    </p:spTree>
    <p:extLst>
      <p:ext uri="{BB962C8B-B14F-4D97-AF65-F5344CB8AC3E}">
        <p14:creationId xmlns:p14="http://schemas.microsoft.com/office/powerpoint/2010/main" val="242161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D799D-131D-A442-B086-8CFF43AC33A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BD8AC8D-341E-BB4E-A544-A505DAB66855}"/>
              </a:ext>
            </a:extLst>
          </p:cNvPr>
          <p:cNvSpPr>
            <a:spLocks noGrp="1"/>
          </p:cNvSpPr>
          <p:nvPr>
            <p:ph idx="1"/>
          </p:nvPr>
        </p:nvSpPr>
        <p:spPr/>
        <p:txBody>
          <a:bodyPr/>
          <a:lstStyle/>
          <a:p>
            <a:r>
              <a:rPr lang="en-US" dirty="0"/>
              <a:t> </a:t>
            </a:r>
            <a:r>
              <a:rPr lang="en-US" dirty="0" err="1"/>
              <a:t>pushq</a:t>
            </a:r>
            <a:r>
              <a:rPr lang="en-US" dirty="0"/>
              <a:t> instruction indicates that the contents of register  %</a:t>
            </a:r>
            <a:r>
              <a:rPr lang="en-US" dirty="0" err="1"/>
              <a:t>rbx</a:t>
            </a:r>
            <a:r>
              <a:rPr lang="en-US" dirty="0"/>
              <a:t> should be pushed onto the program stack. </a:t>
            </a:r>
          </a:p>
          <a:p>
            <a:r>
              <a:rPr lang="en-US" dirty="0"/>
              <a:t>All information about local variable names or data types has been stripped away.</a:t>
            </a:r>
          </a:p>
          <a:p>
            <a:pPr marL="0" indent="0">
              <a:buNone/>
            </a:pPr>
            <a:r>
              <a:rPr lang="en-US" dirty="0">
                <a:solidFill>
                  <a:srgbClr val="0070C0"/>
                </a:solidFill>
                <a:latin typeface="Consolas" panose="020B0609020204030204" pitchFamily="49" charset="0"/>
                <a:cs typeface="Consolas" panose="020B0609020204030204" pitchFamily="49" charset="0"/>
              </a:rPr>
              <a:t>linux&gt; </a:t>
            </a:r>
            <a:r>
              <a:rPr lang="en-US" dirty="0" err="1">
                <a:solidFill>
                  <a:srgbClr val="0070C0"/>
                </a:solidFill>
                <a:latin typeface="Consolas" panose="020B0609020204030204" pitchFamily="49" charset="0"/>
                <a:cs typeface="Consolas" panose="020B0609020204030204" pitchFamily="49" charset="0"/>
              </a:rPr>
              <a:t>gcc</a:t>
            </a:r>
            <a:r>
              <a:rPr lang="en-US" dirty="0">
                <a:solidFill>
                  <a:srgbClr val="0070C0"/>
                </a:solidFill>
                <a:latin typeface="Consolas" panose="020B0609020204030204" pitchFamily="49" charset="0"/>
                <a:cs typeface="Consolas" panose="020B0609020204030204" pitchFamily="49" charset="0"/>
              </a:rPr>
              <a:t> -</a:t>
            </a:r>
            <a:r>
              <a:rPr lang="en-US" dirty="0" err="1">
                <a:solidFill>
                  <a:srgbClr val="0070C0"/>
                </a:solidFill>
                <a:latin typeface="Consolas" panose="020B0609020204030204" pitchFamily="49" charset="0"/>
                <a:cs typeface="Consolas" panose="020B0609020204030204" pitchFamily="49" charset="0"/>
              </a:rPr>
              <a:t>Og</a:t>
            </a:r>
            <a:r>
              <a:rPr lang="en-US" dirty="0">
                <a:solidFill>
                  <a:srgbClr val="0070C0"/>
                </a:solidFill>
                <a:latin typeface="Consolas" panose="020B0609020204030204" pitchFamily="49" charset="0"/>
                <a:cs typeface="Consolas" panose="020B0609020204030204" pitchFamily="49" charset="0"/>
              </a:rPr>
              <a:t> -c </a:t>
            </a:r>
            <a:r>
              <a:rPr lang="en-US" dirty="0" err="1">
                <a:solidFill>
                  <a:srgbClr val="0070C0"/>
                </a:solidFill>
                <a:latin typeface="Consolas" panose="020B0609020204030204" pitchFamily="49" charset="0"/>
                <a:cs typeface="Consolas" panose="020B0609020204030204" pitchFamily="49" charset="0"/>
              </a:rPr>
              <a:t>mstore.c</a:t>
            </a:r>
            <a:endParaRPr lang="en-US" dirty="0">
              <a:solidFill>
                <a:srgbClr val="0070C0"/>
              </a:solidFill>
              <a:latin typeface="Consolas" panose="020B0609020204030204" pitchFamily="49" charset="0"/>
              <a:cs typeface="Consolas" panose="020B0609020204030204" pitchFamily="49" charset="0"/>
            </a:endParaRPr>
          </a:p>
          <a:p>
            <a:endParaRPr lang="en-US" dirty="0"/>
          </a:p>
          <a:p>
            <a:endParaRPr lang="en-US" dirty="0"/>
          </a:p>
        </p:txBody>
      </p:sp>
    </p:spTree>
    <p:extLst>
      <p:ext uri="{BB962C8B-B14F-4D97-AF65-F5344CB8AC3E}">
        <p14:creationId xmlns:p14="http://schemas.microsoft.com/office/powerpoint/2010/main" val="4241438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C26F-E3FD-BD47-AFBA-7680ADB2395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75C5676-A9FF-D14B-BD63-21FBF02C4769}"/>
              </a:ext>
            </a:extLst>
          </p:cNvPr>
          <p:cNvSpPr>
            <a:spLocks noGrp="1"/>
          </p:cNvSpPr>
          <p:nvPr>
            <p:ph idx="1"/>
          </p:nvPr>
        </p:nvSpPr>
        <p:spPr/>
        <p:txBody>
          <a:bodyPr/>
          <a:lstStyle/>
          <a:p>
            <a:endParaRPr lang="en-US" dirty="0"/>
          </a:p>
        </p:txBody>
      </p:sp>
      <p:sp>
        <p:nvSpPr>
          <p:cNvPr id="4" name="Rectangle 3">
            <a:extLst>
              <a:ext uri="{FF2B5EF4-FFF2-40B4-BE49-F238E27FC236}">
                <a16:creationId xmlns:a16="http://schemas.microsoft.com/office/drawing/2014/main" id="{979C9FEA-F9D2-4C45-ADFB-7B3A07EA1B2A}"/>
              </a:ext>
            </a:extLst>
          </p:cNvPr>
          <p:cNvSpPr/>
          <p:nvPr/>
        </p:nvSpPr>
        <p:spPr>
          <a:xfrm>
            <a:off x="3352800" y="682625"/>
            <a:ext cx="4953000" cy="9144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2400" b="1" dirty="0">
                <a:solidFill>
                  <a:srgbClr val="0070C0"/>
                </a:solidFill>
                <a:latin typeface="Consolas" panose="020B0609020204030204" pitchFamily="49" charset="0"/>
                <a:cs typeface="Consolas" panose="020B0609020204030204" pitchFamily="49" charset="0"/>
              </a:rPr>
              <a:t>linux&gt; </a:t>
            </a:r>
            <a:r>
              <a:rPr lang="en-US" sz="2400" b="1" dirty="0" err="1">
                <a:solidFill>
                  <a:srgbClr val="0070C0"/>
                </a:solidFill>
                <a:latin typeface="Consolas" panose="020B0609020204030204" pitchFamily="49" charset="0"/>
                <a:cs typeface="Consolas" panose="020B0609020204030204" pitchFamily="49" charset="0"/>
              </a:rPr>
              <a:t>gcc</a:t>
            </a:r>
            <a:r>
              <a:rPr lang="en-US" sz="2400" b="1" dirty="0">
                <a:solidFill>
                  <a:srgbClr val="0070C0"/>
                </a:solidFill>
                <a:latin typeface="Consolas" panose="020B0609020204030204" pitchFamily="49" charset="0"/>
                <a:cs typeface="Consolas" panose="020B0609020204030204" pitchFamily="49" charset="0"/>
              </a:rPr>
              <a:t> -</a:t>
            </a:r>
            <a:r>
              <a:rPr lang="en-US" sz="2400" b="1" dirty="0" err="1">
                <a:solidFill>
                  <a:srgbClr val="0070C0"/>
                </a:solidFill>
                <a:latin typeface="Consolas" panose="020B0609020204030204" pitchFamily="49" charset="0"/>
                <a:cs typeface="Consolas" panose="020B0609020204030204" pitchFamily="49" charset="0"/>
              </a:rPr>
              <a:t>Og</a:t>
            </a:r>
            <a:r>
              <a:rPr lang="en-US" sz="2400" b="1" dirty="0">
                <a:solidFill>
                  <a:srgbClr val="0070C0"/>
                </a:solidFill>
                <a:latin typeface="Consolas" panose="020B0609020204030204" pitchFamily="49" charset="0"/>
                <a:cs typeface="Consolas" panose="020B0609020204030204" pitchFamily="49" charset="0"/>
              </a:rPr>
              <a:t> -c </a:t>
            </a:r>
            <a:r>
              <a:rPr lang="en-US" sz="2400" b="1" dirty="0" err="1">
                <a:solidFill>
                  <a:srgbClr val="0070C0"/>
                </a:solidFill>
                <a:latin typeface="Consolas" panose="020B0609020204030204" pitchFamily="49" charset="0"/>
                <a:cs typeface="Consolas" panose="020B0609020204030204" pitchFamily="49" charset="0"/>
              </a:rPr>
              <a:t>mstore.c</a:t>
            </a:r>
            <a:endParaRPr lang="en-US" sz="2400" b="1" dirty="0">
              <a:solidFill>
                <a:srgbClr val="0070C0"/>
              </a:solidFill>
              <a:latin typeface="Consolas" panose="020B0609020204030204" pitchFamily="49" charset="0"/>
              <a:cs typeface="Consolas" panose="020B0609020204030204" pitchFamily="49" charset="0"/>
            </a:endParaRPr>
          </a:p>
        </p:txBody>
      </p:sp>
      <p:cxnSp>
        <p:nvCxnSpPr>
          <p:cNvPr id="6" name="Straight Arrow Connector 5">
            <a:extLst>
              <a:ext uri="{FF2B5EF4-FFF2-40B4-BE49-F238E27FC236}">
                <a16:creationId xmlns:a16="http://schemas.microsoft.com/office/drawing/2014/main" id="{6438F619-3609-A748-AB74-A0A719DD79A6}"/>
              </a:ext>
            </a:extLst>
          </p:cNvPr>
          <p:cNvCxnSpPr/>
          <p:nvPr/>
        </p:nvCxnSpPr>
        <p:spPr>
          <a:xfrm>
            <a:off x="5497551" y="1597025"/>
            <a:ext cx="0" cy="9900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BC6A856-DE61-614D-9DF7-FB8007DD4BCD}"/>
              </a:ext>
            </a:extLst>
          </p:cNvPr>
          <p:cNvSpPr/>
          <p:nvPr/>
        </p:nvSpPr>
        <p:spPr>
          <a:xfrm>
            <a:off x="2362200" y="2618099"/>
            <a:ext cx="7467600" cy="10668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prstClr val="black"/>
                </a:solidFill>
                <a:latin typeface="Calibri" panose="020F0502020204030204"/>
              </a:rPr>
              <a:t>This will generate an object-code file </a:t>
            </a:r>
            <a:r>
              <a:rPr lang="en-US" sz="1600" b="1" dirty="0" err="1">
                <a:solidFill>
                  <a:prstClr val="black"/>
                </a:solidFill>
                <a:latin typeface="Calibri" panose="020F0502020204030204"/>
              </a:rPr>
              <a:t>mstore.o</a:t>
            </a:r>
            <a:r>
              <a:rPr lang="en-US" sz="1600" b="1" dirty="0">
                <a:solidFill>
                  <a:prstClr val="black"/>
                </a:solidFill>
                <a:latin typeface="Calibri" panose="020F0502020204030204"/>
              </a:rPr>
              <a:t> that is in binary format and hence</a:t>
            </a:r>
          </a:p>
          <a:p>
            <a:pPr eaLnBrk="0" fontAlgn="base" hangingPunct="0">
              <a:spcBef>
                <a:spcPct val="0"/>
              </a:spcBef>
              <a:spcAft>
                <a:spcPct val="0"/>
              </a:spcAft>
            </a:pPr>
            <a:r>
              <a:rPr lang="en-US" sz="1600" b="1" dirty="0">
                <a:solidFill>
                  <a:prstClr val="black"/>
                </a:solidFill>
                <a:latin typeface="Calibri" panose="020F0502020204030204"/>
              </a:rPr>
              <a:t>cannot be viewed directly. Embedded within the 1,368 bytes of the file </a:t>
            </a:r>
            <a:r>
              <a:rPr lang="en-US" sz="1600" b="1" dirty="0" err="1">
                <a:solidFill>
                  <a:prstClr val="black"/>
                </a:solidFill>
                <a:latin typeface="Calibri" panose="020F0502020204030204"/>
              </a:rPr>
              <a:t>mstore.o</a:t>
            </a:r>
            <a:endParaRPr lang="en-US" sz="1600" b="1" dirty="0">
              <a:solidFill>
                <a:prstClr val="black"/>
              </a:solidFill>
              <a:latin typeface="Calibri" panose="020F0502020204030204"/>
            </a:endParaRPr>
          </a:p>
          <a:p>
            <a:pPr eaLnBrk="0" fontAlgn="base" hangingPunct="0">
              <a:spcBef>
                <a:spcPct val="0"/>
              </a:spcBef>
              <a:spcAft>
                <a:spcPct val="0"/>
              </a:spcAft>
            </a:pPr>
            <a:r>
              <a:rPr lang="en-US" sz="1600" b="1" dirty="0">
                <a:solidFill>
                  <a:prstClr val="black"/>
                </a:solidFill>
                <a:latin typeface="Calibri" panose="020F0502020204030204"/>
              </a:rPr>
              <a:t>is a </a:t>
            </a:r>
            <a:r>
              <a:rPr lang="en-US" sz="1600" b="1" dirty="0">
                <a:solidFill>
                  <a:srgbClr val="C00000"/>
                </a:solidFill>
                <a:latin typeface="Calibri" panose="020F0502020204030204"/>
              </a:rPr>
              <a:t>14-byte sequence </a:t>
            </a:r>
            <a:r>
              <a:rPr lang="en-US" sz="1600" b="1" dirty="0">
                <a:solidFill>
                  <a:prstClr val="black"/>
                </a:solidFill>
                <a:latin typeface="Calibri" panose="020F0502020204030204"/>
              </a:rPr>
              <a:t>with the hexadecimal representation</a:t>
            </a:r>
          </a:p>
        </p:txBody>
      </p:sp>
      <p:sp>
        <p:nvSpPr>
          <p:cNvPr id="8" name="Rectangle 7">
            <a:extLst>
              <a:ext uri="{FF2B5EF4-FFF2-40B4-BE49-F238E27FC236}">
                <a16:creationId xmlns:a16="http://schemas.microsoft.com/office/drawing/2014/main" id="{EA8A1A39-BC19-D44F-98FE-A146DF94D393}"/>
              </a:ext>
            </a:extLst>
          </p:cNvPr>
          <p:cNvSpPr/>
          <p:nvPr/>
        </p:nvSpPr>
        <p:spPr>
          <a:xfrm>
            <a:off x="1752600" y="4362712"/>
            <a:ext cx="8458200" cy="609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2400" b="1" dirty="0">
                <a:solidFill>
                  <a:prstClr val="black"/>
                </a:solidFill>
                <a:latin typeface="Calibri" panose="020F0502020204030204"/>
              </a:rPr>
              <a:t>               53 48 89 d3 e8 00 00 00 00 48 89 03 5b c3</a:t>
            </a:r>
          </a:p>
        </p:txBody>
      </p:sp>
      <p:cxnSp>
        <p:nvCxnSpPr>
          <p:cNvPr id="9" name="Straight Arrow Connector 8">
            <a:extLst>
              <a:ext uri="{FF2B5EF4-FFF2-40B4-BE49-F238E27FC236}">
                <a16:creationId xmlns:a16="http://schemas.microsoft.com/office/drawing/2014/main" id="{EC9827F1-01B4-834E-8128-C940F4C200A6}"/>
              </a:ext>
            </a:extLst>
          </p:cNvPr>
          <p:cNvCxnSpPr>
            <a:cxnSpLocks/>
          </p:cNvCxnSpPr>
          <p:nvPr/>
        </p:nvCxnSpPr>
        <p:spPr>
          <a:xfrm>
            <a:off x="5497551" y="3696765"/>
            <a:ext cx="0" cy="6090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98E997F-FA2F-AA4B-B6D6-F38CDAC774C9}"/>
              </a:ext>
            </a:extLst>
          </p:cNvPr>
          <p:cNvSpPr/>
          <p:nvPr/>
        </p:nvSpPr>
        <p:spPr>
          <a:xfrm>
            <a:off x="2705100" y="5259106"/>
            <a:ext cx="6553200" cy="143351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prstClr val="black"/>
                </a:solidFill>
                <a:latin typeface="Calibri" panose="020F0502020204030204"/>
              </a:rPr>
              <a:t>the program executed by the machine is simply a sequence of bytes encoding a series of instructions. The machine has very little information about the source code from which these instructions were</a:t>
            </a:r>
          </a:p>
          <a:p>
            <a:pPr eaLnBrk="0" fontAlgn="base" hangingPunct="0">
              <a:spcBef>
                <a:spcPct val="0"/>
              </a:spcBef>
              <a:spcAft>
                <a:spcPct val="0"/>
              </a:spcAft>
            </a:pPr>
            <a:r>
              <a:rPr lang="en-US" sz="1600" b="1" dirty="0">
                <a:solidFill>
                  <a:prstClr val="black"/>
                </a:solidFill>
                <a:latin typeface="Calibri" panose="020F0502020204030204"/>
              </a:rPr>
              <a:t>generated.</a:t>
            </a:r>
          </a:p>
        </p:txBody>
      </p:sp>
    </p:spTree>
    <p:extLst>
      <p:ext uri="{BB962C8B-B14F-4D97-AF65-F5344CB8AC3E}">
        <p14:creationId xmlns:p14="http://schemas.microsoft.com/office/powerpoint/2010/main" val="397655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D55FB-CF80-B940-9D49-8469A7907493}"/>
              </a:ext>
            </a:extLst>
          </p:cNvPr>
          <p:cNvSpPr>
            <a:spLocks noGrp="1"/>
          </p:cNvSpPr>
          <p:nvPr>
            <p:ph type="title"/>
          </p:nvPr>
        </p:nvSpPr>
        <p:spPr>
          <a:xfrm>
            <a:off x="2667000" y="365127"/>
            <a:ext cx="7372350" cy="1082674"/>
          </a:xfrm>
        </p:spPr>
        <p:txBody>
          <a:bodyPr/>
          <a:lstStyle/>
          <a:p>
            <a:r>
              <a:rPr lang="en-US" dirty="0"/>
              <a:t>Disassemblers</a:t>
            </a:r>
            <a:br>
              <a:rPr lang="en-US" dirty="0"/>
            </a:br>
            <a:endParaRPr lang="en-US" dirty="0"/>
          </a:p>
        </p:txBody>
      </p:sp>
      <p:sp>
        <p:nvSpPr>
          <p:cNvPr id="3" name="Content Placeholder 2">
            <a:extLst>
              <a:ext uri="{FF2B5EF4-FFF2-40B4-BE49-F238E27FC236}">
                <a16:creationId xmlns:a16="http://schemas.microsoft.com/office/drawing/2014/main" id="{2E147D5C-4EE2-C34C-91BE-AC14661A4708}"/>
              </a:ext>
            </a:extLst>
          </p:cNvPr>
          <p:cNvSpPr>
            <a:spLocks noGrp="1"/>
          </p:cNvSpPr>
          <p:nvPr>
            <p:ph idx="1"/>
          </p:nvPr>
        </p:nvSpPr>
        <p:spPr>
          <a:xfrm>
            <a:off x="2057400" y="1295401"/>
            <a:ext cx="7981950" cy="4881563"/>
          </a:xfrm>
        </p:spPr>
        <p:txBody>
          <a:bodyPr/>
          <a:lstStyle/>
          <a:p>
            <a:r>
              <a:rPr lang="en-US" dirty="0"/>
              <a:t>-A set of programs</a:t>
            </a:r>
          </a:p>
          <a:p>
            <a:r>
              <a:rPr lang="en-US" dirty="0"/>
              <a:t>Generate Assembly code from machine code</a:t>
            </a:r>
          </a:p>
          <a:p>
            <a:pPr marL="0" indent="0">
              <a:buNone/>
            </a:pPr>
            <a:r>
              <a:rPr lang="en-US" dirty="0">
                <a:solidFill>
                  <a:srgbClr val="0070C0"/>
                </a:solidFill>
                <a:latin typeface="Consolas" panose="020B0609020204030204" pitchFamily="49" charset="0"/>
                <a:cs typeface="Consolas" panose="020B0609020204030204" pitchFamily="49" charset="0"/>
              </a:rPr>
              <a:t>linux&gt; </a:t>
            </a:r>
            <a:r>
              <a:rPr lang="en-US" dirty="0" err="1">
                <a:solidFill>
                  <a:srgbClr val="0070C0"/>
                </a:solidFill>
                <a:latin typeface="Consolas" panose="020B0609020204030204" pitchFamily="49" charset="0"/>
                <a:cs typeface="Consolas" panose="020B0609020204030204" pitchFamily="49" charset="0"/>
              </a:rPr>
              <a:t>objdump</a:t>
            </a:r>
            <a:r>
              <a:rPr lang="en-US" dirty="0">
                <a:solidFill>
                  <a:srgbClr val="0070C0"/>
                </a:solidFill>
                <a:latin typeface="Consolas" panose="020B0609020204030204" pitchFamily="49" charset="0"/>
                <a:cs typeface="Consolas" panose="020B0609020204030204" pitchFamily="49" charset="0"/>
              </a:rPr>
              <a:t> -d </a:t>
            </a:r>
            <a:r>
              <a:rPr lang="en-US" dirty="0" err="1">
                <a:solidFill>
                  <a:srgbClr val="0070C0"/>
                </a:solidFill>
                <a:latin typeface="Consolas" panose="020B0609020204030204" pitchFamily="49" charset="0"/>
                <a:cs typeface="Consolas" panose="020B0609020204030204" pitchFamily="49" charset="0"/>
              </a:rPr>
              <a:t>mstore.o</a:t>
            </a:r>
            <a:endParaRPr lang="en-US" dirty="0">
              <a:solidFill>
                <a:srgbClr val="0070C0"/>
              </a:solidFill>
              <a:latin typeface="Consolas" panose="020B0609020204030204" pitchFamily="49" charset="0"/>
              <a:cs typeface="Consolas" panose="020B0609020204030204" pitchFamily="49" charset="0"/>
            </a:endParaRPr>
          </a:p>
          <a:p>
            <a:endParaRPr lang="en-US" dirty="0"/>
          </a:p>
        </p:txBody>
      </p:sp>
      <p:sp>
        <p:nvSpPr>
          <p:cNvPr id="4" name="Down Arrow 3">
            <a:extLst>
              <a:ext uri="{FF2B5EF4-FFF2-40B4-BE49-F238E27FC236}">
                <a16:creationId xmlns:a16="http://schemas.microsoft.com/office/drawing/2014/main" id="{C7BC938A-418E-D047-9882-3F319DB6371A}"/>
              </a:ext>
            </a:extLst>
          </p:cNvPr>
          <p:cNvSpPr/>
          <p:nvPr/>
        </p:nvSpPr>
        <p:spPr>
          <a:xfrm>
            <a:off x="4953000" y="2514600"/>
            <a:ext cx="304800" cy="762000"/>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b="1">
              <a:solidFill>
                <a:prstClr val="white"/>
              </a:solidFill>
              <a:latin typeface="Calibri" panose="020F0502020204030204"/>
            </a:endParaRPr>
          </a:p>
        </p:txBody>
      </p:sp>
      <p:pic>
        <p:nvPicPr>
          <p:cNvPr id="6" name="Picture 5">
            <a:extLst>
              <a:ext uri="{FF2B5EF4-FFF2-40B4-BE49-F238E27FC236}">
                <a16:creationId xmlns:a16="http://schemas.microsoft.com/office/drawing/2014/main" id="{BE1E17CB-0A47-DB4F-8F84-B60D6FD206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1" y="3341071"/>
            <a:ext cx="7490825" cy="2697078"/>
          </a:xfrm>
          <a:prstGeom prst="rect">
            <a:avLst/>
          </a:prstGeom>
        </p:spPr>
      </p:pic>
    </p:spTree>
    <p:extLst>
      <p:ext uri="{BB962C8B-B14F-4D97-AF65-F5344CB8AC3E}">
        <p14:creationId xmlns:p14="http://schemas.microsoft.com/office/powerpoint/2010/main" val="26325240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CC5F1-DA5D-344B-8BEE-FFAF8F8A8BB6}"/>
              </a:ext>
            </a:extLst>
          </p:cNvPr>
          <p:cNvSpPr>
            <a:spLocks noGrp="1"/>
          </p:cNvSpPr>
          <p:nvPr>
            <p:ph type="title"/>
          </p:nvPr>
        </p:nvSpPr>
        <p:spPr>
          <a:xfrm>
            <a:off x="2971800" y="365127"/>
            <a:ext cx="7067550" cy="396874"/>
          </a:xfrm>
        </p:spPr>
        <p:txBody>
          <a:bodyPr>
            <a:normAutofit fontScale="90000"/>
          </a:bodyPr>
          <a:lstStyle/>
          <a:p>
            <a:r>
              <a:rPr lang="en-US" dirty="0" err="1"/>
              <a:t>Diassembler</a:t>
            </a:r>
            <a:endParaRPr lang="en-US" dirty="0"/>
          </a:p>
        </p:txBody>
      </p:sp>
      <p:sp>
        <p:nvSpPr>
          <p:cNvPr id="3" name="Content Placeholder 2">
            <a:extLst>
              <a:ext uri="{FF2B5EF4-FFF2-40B4-BE49-F238E27FC236}">
                <a16:creationId xmlns:a16="http://schemas.microsoft.com/office/drawing/2014/main" id="{71BAEFDB-8814-8B43-8F34-03DC0C74A900}"/>
              </a:ext>
            </a:extLst>
          </p:cNvPr>
          <p:cNvSpPr>
            <a:spLocks noGrp="1"/>
          </p:cNvSpPr>
          <p:nvPr>
            <p:ph idx="1"/>
          </p:nvPr>
        </p:nvSpPr>
        <p:spPr>
          <a:xfrm>
            <a:off x="2209800" y="1066801"/>
            <a:ext cx="7829550" cy="5110163"/>
          </a:xfrm>
        </p:spPr>
        <p:txBody>
          <a:bodyPr>
            <a:normAutofit lnSpcReduction="10000"/>
          </a:bodyPr>
          <a:lstStyle/>
          <a:p>
            <a:r>
              <a:rPr lang="en-US" dirty="0"/>
              <a:t> x86-64 instructions can range in length from </a:t>
            </a:r>
            <a:r>
              <a:rPr lang="en-US" dirty="0">
                <a:solidFill>
                  <a:srgbClr val="C00000"/>
                </a:solidFill>
              </a:rPr>
              <a:t>1 to 15 bytes</a:t>
            </a:r>
            <a:r>
              <a:rPr lang="en-US" dirty="0"/>
              <a:t>. The instruction encoding is designed so that commonly used instructions and those with fewer operands require a </a:t>
            </a:r>
            <a:r>
              <a:rPr lang="en-US" dirty="0">
                <a:solidFill>
                  <a:srgbClr val="C00000"/>
                </a:solidFill>
              </a:rPr>
              <a:t>smaller number of bytes </a:t>
            </a:r>
            <a:r>
              <a:rPr lang="en-US" dirty="0"/>
              <a:t>than do less common ones or ones with more operands.</a:t>
            </a:r>
          </a:p>
          <a:p>
            <a:r>
              <a:rPr lang="en-US" dirty="0"/>
              <a:t>The instruction format is designed in such a way that from a given starting position, there is a </a:t>
            </a:r>
            <a:r>
              <a:rPr lang="en-US" dirty="0">
                <a:solidFill>
                  <a:srgbClr val="C00000"/>
                </a:solidFill>
              </a:rPr>
              <a:t>unique decoding of the bytes </a:t>
            </a:r>
            <a:r>
              <a:rPr lang="en-US" dirty="0"/>
              <a:t>into machine instructions. For example, only the instruction </a:t>
            </a:r>
            <a:r>
              <a:rPr lang="en-US" dirty="0" err="1"/>
              <a:t>pushq</a:t>
            </a:r>
            <a:r>
              <a:rPr lang="en-US" dirty="0"/>
              <a:t> %</a:t>
            </a:r>
            <a:r>
              <a:rPr lang="en-US" dirty="0" err="1"/>
              <a:t>rbx</a:t>
            </a:r>
            <a:r>
              <a:rPr lang="en-US" dirty="0"/>
              <a:t>  can start with byte value 53 .</a:t>
            </a:r>
          </a:p>
          <a:p>
            <a:r>
              <a:rPr lang="en-US" dirty="0"/>
              <a:t>The disassembler determines the assembly code based purely on the byte sequences in the machine-code file. It </a:t>
            </a:r>
            <a:r>
              <a:rPr lang="en-US" dirty="0">
                <a:solidFill>
                  <a:srgbClr val="C00000"/>
                </a:solidFill>
              </a:rPr>
              <a:t>does</a:t>
            </a:r>
            <a:r>
              <a:rPr lang="en-US" dirty="0"/>
              <a:t> </a:t>
            </a:r>
            <a:r>
              <a:rPr lang="en-US" dirty="0">
                <a:solidFill>
                  <a:srgbClr val="C00000"/>
                </a:solidFill>
              </a:rPr>
              <a:t>not require access </a:t>
            </a:r>
            <a:r>
              <a:rPr lang="en-US" dirty="0"/>
              <a:t>to the source or assembly-code versions of the program.</a:t>
            </a:r>
          </a:p>
          <a:p>
            <a:r>
              <a:rPr lang="en-US" dirty="0"/>
              <a:t> The disassembler uses a slightly different naming convention for the instructions than does the assembly code generated by </a:t>
            </a:r>
            <a:r>
              <a:rPr lang="en-US" dirty="0" err="1"/>
              <a:t>gcc</a:t>
            </a:r>
            <a:r>
              <a:rPr lang="en-US" dirty="0"/>
              <a:t> . In our example, it has omitted the </a:t>
            </a:r>
            <a:r>
              <a:rPr lang="en-US" dirty="0">
                <a:solidFill>
                  <a:srgbClr val="C00000"/>
                </a:solidFill>
              </a:rPr>
              <a:t>suffix ‘q ’ </a:t>
            </a:r>
            <a:r>
              <a:rPr lang="en-US" dirty="0"/>
              <a:t>from many of the instructions. These suffixes are size designators and can be omitted in most cases. Conversely, the disassembler adds the suffix ‘q ’ to the call  and ret  instructions. Again, these suffixes can safely be omitted.</a:t>
            </a:r>
          </a:p>
          <a:p>
            <a:endParaRPr lang="en-US" dirty="0"/>
          </a:p>
        </p:txBody>
      </p:sp>
    </p:spTree>
    <p:extLst>
      <p:ext uri="{BB962C8B-B14F-4D97-AF65-F5344CB8AC3E}">
        <p14:creationId xmlns:p14="http://schemas.microsoft.com/office/powerpoint/2010/main" val="17295471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9A31-4434-3F47-AB72-ACE9F70AFEC2}"/>
              </a:ext>
            </a:extLst>
          </p:cNvPr>
          <p:cNvSpPr>
            <a:spLocks noGrp="1"/>
          </p:cNvSpPr>
          <p:nvPr>
            <p:ph type="title"/>
          </p:nvPr>
        </p:nvSpPr>
        <p:spPr>
          <a:xfrm>
            <a:off x="3048000" y="365127"/>
            <a:ext cx="6991350" cy="625474"/>
          </a:xfrm>
        </p:spPr>
        <p:txBody>
          <a:bodyPr/>
          <a:lstStyle/>
          <a:p>
            <a:endParaRPr lang="en-US" dirty="0"/>
          </a:p>
        </p:txBody>
      </p:sp>
      <p:sp>
        <p:nvSpPr>
          <p:cNvPr id="3" name="Content Placeholder 2">
            <a:extLst>
              <a:ext uri="{FF2B5EF4-FFF2-40B4-BE49-F238E27FC236}">
                <a16:creationId xmlns:a16="http://schemas.microsoft.com/office/drawing/2014/main" id="{836B750D-1F63-6744-9CEC-61D8C3F816D9}"/>
              </a:ext>
            </a:extLst>
          </p:cNvPr>
          <p:cNvSpPr>
            <a:spLocks noGrp="1"/>
          </p:cNvSpPr>
          <p:nvPr>
            <p:ph idx="1"/>
          </p:nvPr>
        </p:nvSpPr>
        <p:spPr>
          <a:xfrm>
            <a:off x="2133600" y="1066801"/>
            <a:ext cx="7905750" cy="5110163"/>
          </a:xfrm>
        </p:spPr>
        <p:txBody>
          <a:bodyPr/>
          <a:lstStyle/>
          <a:p>
            <a:endParaRPr lang="en-US" dirty="0"/>
          </a:p>
        </p:txBody>
      </p:sp>
      <p:sp>
        <p:nvSpPr>
          <p:cNvPr id="4" name="Rectangle 3">
            <a:extLst>
              <a:ext uri="{FF2B5EF4-FFF2-40B4-BE49-F238E27FC236}">
                <a16:creationId xmlns:a16="http://schemas.microsoft.com/office/drawing/2014/main" id="{2D57281A-103E-DF4E-8841-B34F892246E9}"/>
              </a:ext>
            </a:extLst>
          </p:cNvPr>
          <p:cNvSpPr/>
          <p:nvPr/>
        </p:nvSpPr>
        <p:spPr>
          <a:xfrm>
            <a:off x="2133600" y="457200"/>
            <a:ext cx="3352800" cy="29718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#include &lt;</a:t>
            </a:r>
            <a:r>
              <a:rPr lang="en-US" sz="1400" b="1" dirty="0" err="1">
                <a:solidFill>
                  <a:prstClr val="black"/>
                </a:solidFill>
                <a:latin typeface="Consolas" panose="020B0609020204030204" pitchFamily="49" charset="0"/>
                <a:cs typeface="Consolas" panose="020B0609020204030204" pitchFamily="49" charset="0"/>
              </a:rPr>
              <a:t>stdio.h</a:t>
            </a:r>
            <a:r>
              <a:rPr lang="en-US" sz="1400" b="1" dirty="0">
                <a:solidFill>
                  <a:prstClr val="black"/>
                </a:solidFill>
                <a:latin typeface="Consolas" panose="020B0609020204030204" pitchFamily="49" charset="0"/>
                <a:cs typeface="Consolas" panose="020B0609020204030204" pitchFamily="49" charset="0"/>
              </a:rPr>
              <a:t>&gt;</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void </a:t>
            </a:r>
            <a:r>
              <a:rPr lang="en-US" sz="1400" b="1" dirty="0" err="1">
                <a:solidFill>
                  <a:prstClr val="black"/>
                </a:solidFill>
                <a:latin typeface="Consolas" panose="020B0609020204030204" pitchFamily="49" charset="0"/>
                <a:cs typeface="Consolas" panose="020B0609020204030204" pitchFamily="49" charset="0"/>
              </a:rPr>
              <a:t>multstore</a:t>
            </a:r>
            <a:r>
              <a:rPr lang="en-US" sz="1400" b="1" dirty="0">
                <a:solidFill>
                  <a:prstClr val="black"/>
                </a:solidFill>
                <a:latin typeface="Consolas" panose="020B0609020204030204" pitchFamily="49" charset="0"/>
                <a:cs typeface="Consolas" panose="020B0609020204030204" pitchFamily="49" charset="0"/>
              </a:rPr>
              <a:t>(long, long, long *);</a:t>
            </a: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int</a:t>
            </a:r>
            <a:r>
              <a:rPr lang="en-US" sz="1400" b="1" dirty="0">
                <a:solidFill>
                  <a:prstClr val="black"/>
                </a:solidFill>
                <a:latin typeface="Consolas" panose="020B0609020204030204" pitchFamily="49" charset="0"/>
                <a:cs typeface="Consolas" panose="020B0609020204030204" pitchFamily="49" charset="0"/>
              </a:rPr>
              <a:t> main() {</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long d;</a:t>
            </a: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multstore</a:t>
            </a:r>
            <a:r>
              <a:rPr lang="en-US" sz="1400" b="1" dirty="0">
                <a:solidFill>
                  <a:prstClr val="black"/>
                </a:solidFill>
                <a:latin typeface="Consolas" panose="020B0609020204030204" pitchFamily="49" charset="0"/>
                <a:cs typeface="Consolas" panose="020B0609020204030204" pitchFamily="49" charset="0"/>
              </a:rPr>
              <a:t>(2, 3, &amp;d);</a:t>
            </a: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printf</a:t>
            </a:r>
            <a:r>
              <a:rPr lang="en-US" sz="1400" b="1" dirty="0">
                <a:solidFill>
                  <a:prstClr val="black"/>
                </a:solidFill>
                <a:latin typeface="Consolas" panose="020B0609020204030204" pitchFamily="49" charset="0"/>
                <a:cs typeface="Consolas" panose="020B0609020204030204" pitchFamily="49" charset="0"/>
              </a:rPr>
              <a:t>("2 * 3 --&gt; %</a:t>
            </a:r>
            <a:r>
              <a:rPr lang="en-US" sz="1400" b="1" dirty="0" err="1">
                <a:solidFill>
                  <a:prstClr val="black"/>
                </a:solidFill>
                <a:latin typeface="Consolas" panose="020B0609020204030204" pitchFamily="49" charset="0"/>
                <a:cs typeface="Consolas" panose="020B0609020204030204" pitchFamily="49" charset="0"/>
              </a:rPr>
              <a:t>ld</a:t>
            </a:r>
            <a:r>
              <a:rPr lang="en-US" sz="1400" b="1" dirty="0">
                <a:solidFill>
                  <a:prstClr val="black"/>
                </a:solidFill>
                <a:latin typeface="Consolas" panose="020B0609020204030204" pitchFamily="49" charset="0"/>
                <a:cs typeface="Consolas" panose="020B0609020204030204" pitchFamily="49" charset="0"/>
              </a:rPr>
              <a:t>\n", d);</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return 0;</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a:t>
            </a:r>
          </a:p>
          <a:p>
            <a:pPr eaLnBrk="0" fontAlgn="base" hangingPunct="0">
              <a:spcBef>
                <a:spcPct val="0"/>
              </a:spcBef>
              <a:spcAft>
                <a:spcPct val="0"/>
              </a:spcAft>
            </a:pPr>
            <a:r>
              <a:rPr lang="en-US" sz="1400" b="1" dirty="0">
                <a:solidFill>
                  <a:prstClr val="black"/>
                </a:solidFill>
                <a:latin typeface="Calibri" panose="020F0502020204030204"/>
              </a:rPr>
              <a:t>long mult2(long a, long b) {</a:t>
            </a:r>
          </a:p>
          <a:p>
            <a:pPr eaLnBrk="0" fontAlgn="base" hangingPunct="0">
              <a:spcBef>
                <a:spcPct val="0"/>
              </a:spcBef>
              <a:spcAft>
                <a:spcPct val="0"/>
              </a:spcAft>
            </a:pPr>
            <a:r>
              <a:rPr lang="en-US" sz="1400" b="1" dirty="0">
                <a:solidFill>
                  <a:prstClr val="black"/>
                </a:solidFill>
                <a:latin typeface="Calibri" panose="020F0502020204030204"/>
              </a:rPr>
              <a:t>long s = a * b;</a:t>
            </a:r>
          </a:p>
          <a:p>
            <a:pPr eaLnBrk="0" fontAlgn="base" hangingPunct="0">
              <a:spcBef>
                <a:spcPct val="0"/>
              </a:spcBef>
              <a:spcAft>
                <a:spcPct val="0"/>
              </a:spcAft>
            </a:pPr>
            <a:r>
              <a:rPr lang="en-US" sz="1400" b="1" dirty="0">
                <a:solidFill>
                  <a:prstClr val="black"/>
                </a:solidFill>
                <a:latin typeface="Calibri" panose="020F0502020204030204"/>
              </a:rPr>
              <a:t>return s;</a:t>
            </a:r>
          </a:p>
          <a:p>
            <a:pPr eaLnBrk="0" fontAlgn="base" hangingPunct="0">
              <a:spcBef>
                <a:spcPct val="0"/>
              </a:spcBef>
              <a:spcAft>
                <a:spcPct val="0"/>
              </a:spcAft>
            </a:pPr>
            <a:r>
              <a:rPr lang="en-US" sz="1400" b="1" dirty="0">
                <a:solidFill>
                  <a:prstClr val="black"/>
                </a:solidFill>
                <a:latin typeface="Calibri" panose="020F0502020204030204"/>
              </a:rPr>
              <a:t>}</a:t>
            </a:r>
          </a:p>
          <a:p>
            <a:pPr eaLnBrk="0" fontAlgn="base" hangingPunct="0">
              <a:spcBef>
                <a:spcPct val="0"/>
              </a:spcBef>
              <a:spcAft>
                <a:spcPct val="0"/>
              </a:spcAft>
            </a:pPr>
            <a:endParaRPr lang="en-US" sz="1400" b="1" dirty="0">
              <a:solidFill>
                <a:prstClr val="black"/>
              </a:solidFill>
              <a:latin typeface="Consolas" panose="020B0609020204030204" pitchFamily="49" charset="0"/>
              <a:cs typeface="Consolas" panose="020B0609020204030204" pitchFamily="49" charset="0"/>
            </a:endParaRPr>
          </a:p>
        </p:txBody>
      </p:sp>
      <p:cxnSp>
        <p:nvCxnSpPr>
          <p:cNvPr id="6" name="Straight Arrow Connector 5">
            <a:extLst>
              <a:ext uri="{FF2B5EF4-FFF2-40B4-BE49-F238E27FC236}">
                <a16:creationId xmlns:a16="http://schemas.microsoft.com/office/drawing/2014/main" id="{025A051D-C18D-7D45-8C5E-E84755259BA4}"/>
              </a:ext>
            </a:extLst>
          </p:cNvPr>
          <p:cNvCxnSpPr/>
          <p:nvPr/>
        </p:nvCxnSpPr>
        <p:spPr>
          <a:xfrm>
            <a:off x="5562600" y="1905000"/>
            <a:ext cx="7620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4F13265-13D4-0B43-93FC-BFC8C8D89817}"/>
              </a:ext>
            </a:extLst>
          </p:cNvPr>
          <p:cNvSpPr/>
          <p:nvPr/>
        </p:nvSpPr>
        <p:spPr>
          <a:xfrm>
            <a:off x="6400800" y="1447800"/>
            <a:ext cx="3714750"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prstClr val="black"/>
                </a:solidFill>
                <a:latin typeface="Calibri" panose="020F0502020204030204"/>
              </a:rPr>
              <a:t>linux&gt; </a:t>
            </a:r>
            <a:r>
              <a:rPr lang="en-US" sz="1600" b="1" dirty="0" err="1">
                <a:solidFill>
                  <a:prstClr val="black"/>
                </a:solidFill>
                <a:latin typeface="Calibri" panose="020F0502020204030204"/>
              </a:rPr>
              <a:t>gcc</a:t>
            </a:r>
            <a:r>
              <a:rPr lang="en-US" sz="1600" b="1" dirty="0">
                <a:solidFill>
                  <a:prstClr val="black"/>
                </a:solidFill>
                <a:latin typeface="Calibri" panose="020F0502020204030204"/>
              </a:rPr>
              <a:t> -</a:t>
            </a:r>
            <a:r>
              <a:rPr lang="en-US" sz="1600" b="1" dirty="0" err="1">
                <a:solidFill>
                  <a:prstClr val="black"/>
                </a:solidFill>
                <a:latin typeface="Calibri" panose="020F0502020204030204"/>
              </a:rPr>
              <a:t>Og</a:t>
            </a:r>
            <a:r>
              <a:rPr lang="en-US" sz="1600" b="1" dirty="0">
                <a:solidFill>
                  <a:prstClr val="black"/>
                </a:solidFill>
                <a:latin typeface="Calibri" panose="020F0502020204030204"/>
              </a:rPr>
              <a:t> -o prog </a:t>
            </a:r>
            <a:r>
              <a:rPr lang="en-US" sz="1600" b="1" dirty="0" err="1">
                <a:solidFill>
                  <a:prstClr val="black"/>
                </a:solidFill>
                <a:latin typeface="Calibri" panose="020F0502020204030204"/>
              </a:rPr>
              <a:t>main.c</a:t>
            </a:r>
            <a:r>
              <a:rPr lang="en-US" sz="1600" b="1" dirty="0">
                <a:solidFill>
                  <a:prstClr val="black"/>
                </a:solidFill>
                <a:latin typeface="Calibri" panose="020F0502020204030204"/>
              </a:rPr>
              <a:t> </a:t>
            </a:r>
            <a:r>
              <a:rPr lang="en-US" sz="1600" b="1" dirty="0" err="1">
                <a:solidFill>
                  <a:prstClr val="black"/>
                </a:solidFill>
                <a:latin typeface="Calibri" panose="020F0502020204030204"/>
              </a:rPr>
              <a:t>mstore.c</a:t>
            </a:r>
            <a:endParaRPr lang="en-US" sz="1600" b="1" dirty="0">
              <a:solidFill>
                <a:prstClr val="black"/>
              </a:solidFill>
              <a:latin typeface="Calibri" panose="020F0502020204030204"/>
            </a:endParaRPr>
          </a:p>
        </p:txBody>
      </p:sp>
      <p:cxnSp>
        <p:nvCxnSpPr>
          <p:cNvPr id="9" name="Straight Arrow Connector 8">
            <a:extLst>
              <a:ext uri="{FF2B5EF4-FFF2-40B4-BE49-F238E27FC236}">
                <a16:creationId xmlns:a16="http://schemas.microsoft.com/office/drawing/2014/main" id="{F187F017-4C57-0844-9840-4BB191C80287}"/>
              </a:ext>
            </a:extLst>
          </p:cNvPr>
          <p:cNvCxnSpPr/>
          <p:nvPr/>
        </p:nvCxnSpPr>
        <p:spPr>
          <a:xfrm>
            <a:off x="7924800" y="2590800"/>
            <a:ext cx="0" cy="8382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DC694A8C-8F27-5143-A37F-A48CABCDBEA5}"/>
              </a:ext>
            </a:extLst>
          </p:cNvPr>
          <p:cNvSpPr/>
          <p:nvPr/>
        </p:nvSpPr>
        <p:spPr>
          <a:xfrm>
            <a:off x="6324600" y="3486613"/>
            <a:ext cx="3505200" cy="2438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400" b="1" dirty="0">
                <a:solidFill>
                  <a:prstClr val="black"/>
                </a:solidFill>
                <a:latin typeface="Calibri" panose="020F0502020204030204"/>
              </a:rPr>
              <a:t>The file prog has grown to 8,655 bytes, since it contains not just the machine</a:t>
            </a:r>
          </a:p>
          <a:p>
            <a:pPr eaLnBrk="0" fontAlgn="base" hangingPunct="0">
              <a:spcBef>
                <a:spcPct val="0"/>
              </a:spcBef>
              <a:spcAft>
                <a:spcPct val="0"/>
              </a:spcAft>
            </a:pPr>
            <a:r>
              <a:rPr lang="en-US" sz="1400" b="1" dirty="0">
                <a:solidFill>
                  <a:prstClr val="black"/>
                </a:solidFill>
                <a:latin typeface="Calibri" panose="020F0502020204030204"/>
              </a:rPr>
              <a:t>code for the procedures we provided but also code used to start and terminate</a:t>
            </a:r>
          </a:p>
          <a:p>
            <a:pPr eaLnBrk="0" fontAlgn="base" hangingPunct="0">
              <a:spcBef>
                <a:spcPct val="0"/>
              </a:spcBef>
              <a:spcAft>
                <a:spcPct val="0"/>
              </a:spcAft>
            </a:pPr>
            <a:r>
              <a:rPr lang="en-US" sz="1400" b="1" dirty="0">
                <a:solidFill>
                  <a:prstClr val="black"/>
                </a:solidFill>
                <a:latin typeface="Calibri" panose="020F0502020204030204"/>
              </a:rPr>
              <a:t>the program as well as to interact with the operating system.</a:t>
            </a:r>
          </a:p>
        </p:txBody>
      </p:sp>
    </p:spTree>
    <p:extLst>
      <p:ext uri="{BB962C8B-B14F-4D97-AF65-F5344CB8AC3E}">
        <p14:creationId xmlns:p14="http://schemas.microsoft.com/office/powerpoint/2010/main" val="98757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199C9-8F52-914A-A226-FD0CCD32D6FB}"/>
              </a:ext>
            </a:extLst>
          </p:cNvPr>
          <p:cNvSpPr>
            <a:spLocks noGrp="1"/>
          </p:cNvSpPr>
          <p:nvPr>
            <p:ph type="title"/>
          </p:nvPr>
        </p:nvSpPr>
        <p:spPr>
          <a:xfrm>
            <a:off x="2895600" y="365127"/>
            <a:ext cx="7143750" cy="473074"/>
          </a:xfrm>
        </p:spPr>
        <p:txBody>
          <a:bodyPr>
            <a:normAutofit fontScale="90000"/>
          </a:bodyPr>
          <a:lstStyle/>
          <a:p>
            <a:endParaRPr lang="en-US" dirty="0"/>
          </a:p>
        </p:txBody>
      </p:sp>
      <p:pic>
        <p:nvPicPr>
          <p:cNvPr id="6" name="Content Placeholder 5">
            <a:extLst>
              <a:ext uri="{FF2B5EF4-FFF2-40B4-BE49-F238E27FC236}">
                <a16:creationId xmlns:a16="http://schemas.microsoft.com/office/drawing/2014/main" id="{00E10708-C3B2-E34F-A493-14F73A97C0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400" y="1869688"/>
            <a:ext cx="6991350" cy="2755849"/>
          </a:xfrm>
        </p:spPr>
      </p:pic>
      <p:sp>
        <p:nvSpPr>
          <p:cNvPr id="4" name="Rectangle 3">
            <a:extLst>
              <a:ext uri="{FF2B5EF4-FFF2-40B4-BE49-F238E27FC236}">
                <a16:creationId xmlns:a16="http://schemas.microsoft.com/office/drawing/2014/main" id="{3062F8DE-8BD9-474F-9F18-41D6630045A7}"/>
              </a:ext>
            </a:extLst>
          </p:cNvPr>
          <p:cNvSpPr/>
          <p:nvPr/>
        </p:nvSpPr>
        <p:spPr>
          <a:xfrm>
            <a:off x="2362200" y="1143000"/>
            <a:ext cx="6248400" cy="457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00" b="1" dirty="0">
                <a:solidFill>
                  <a:prstClr val="black"/>
                </a:solidFill>
                <a:latin typeface="Consolas" panose="020B0609020204030204" pitchFamily="49" charset="0"/>
                <a:cs typeface="Consolas" panose="020B0609020204030204" pitchFamily="49" charset="0"/>
              </a:rPr>
              <a:t>linux&gt; </a:t>
            </a:r>
            <a:r>
              <a:rPr lang="en-US" sz="1600" b="1" dirty="0" err="1">
                <a:solidFill>
                  <a:prstClr val="black"/>
                </a:solidFill>
                <a:latin typeface="Consolas" panose="020B0609020204030204" pitchFamily="49" charset="0"/>
                <a:cs typeface="Consolas" panose="020B0609020204030204" pitchFamily="49" charset="0"/>
              </a:rPr>
              <a:t>objdump</a:t>
            </a:r>
            <a:r>
              <a:rPr lang="en-US" sz="1600" b="1" dirty="0">
                <a:solidFill>
                  <a:prstClr val="black"/>
                </a:solidFill>
                <a:latin typeface="Consolas" panose="020B0609020204030204" pitchFamily="49" charset="0"/>
                <a:cs typeface="Consolas" panose="020B0609020204030204" pitchFamily="49" charset="0"/>
              </a:rPr>
              <a:t> -d prog</a:t>
            </a:r>
          </a:p>
        </p:txBody>
      </p:sp>
      <p:cxnSp>
        <p:nvCxnSpPr>
          <p:cNvPr id="8" name="Straight Arrow Connector 7">
            <a:extLst>
              <a:ext uri="{FF2B5EF4-FFF2-40B4-BE49-F238E27FC236}">
                <a16:creationId xmlns:a16="http://schemas.microsoft.com/office/drawing/2014/main" id="{4B93F26B-D2E9-1645-BC2F-48F484BA6B33}"/>
              </a:ext>
            </a:extLst>
          </p:cNvPr>
          <p:cNvCxnSpPr/>
          <p:nvPr/>
        </p:nvCxnSpPr>
        <p:spPr>
          <a:xfrm>
            <a:off x="5486400" y="1600200"/>
            <a:ext cx="0" cy="381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DC9EAC4-D09F-4047-9DAF-37F125C0E82E}"/>
              </a:ext>
            </a:extLst>
          </p:cNvPr>
          <p:cNvSpPr txBox="1"/>
          <p:nvPr/>
        </p:nvSpPr>
        <p:spPr>
          <a:xfrm>
            <a:off x="1828800" y="5105401"/>
            <a:ext cx="2362200" cy="1169551"/>
          </a:xfrm>
          <a:prstGeom prst="rect">
            <a:avLst/>
          </a:prstGeom>
          <a:noFill/>
        </p:spPr>
        <p:txBody>
          <a:bodyPr wrap="square" rtlCol="0">
            <a:spAutoFit/>
          </a:bodyPr>
          <a:lstStyle/>
          <a:p>
            <a:pPr eaLnBrk="0" fontAlgn="base" hangingPunct="0">
              <a:spcBef>
                <a:spcPct val="0"/>
              </a:spcBef>
              <a:spcAft>
                <a:spcPct val="0"/>
              </a:spcAft>
            </a:pPr>
            <a:r>
              <a:rPr lang="en-US" sz="1400" b="1" dirty="0">
                <a:solidFill>
                  <a:prstClr val="black"/>
                </a:solidFill>
                <a:latin typeface="Calibri" panose="020F0502020204030204"/>
              </a:rPr>
              <a:t>the addresses listed along the left are different—</a:t>
            </a:r>
          </a:p>
          <a:p>
            <a:pPr eaLnBrk="0" fontAlgn="base" hangingPunct="0">
              <a:spcBef>
                <a:spcPct val="0"/>
              </a:spcBef>
              <a:spcAft>
                <a:spcPct val="0"/>
              </a:spcAft>
            </a:pPr>
            <a:r>
              <a:rPr lang="en-US" sz="1400" b="1" dirty="0">
                <a:solidFill>
                  <a:prstClr val="black"/>
                </a:solidFill>
                <a:latin typeface="Calibri" panose="020F0502020204030204"/>
              </a:rPr>
              <a:t>the linker has shifted the location of this code to a different range of addresses</a:t>
            </a:r>
          </a:p>
        </p:txBody>
      </p:sp>
      <p:sp>
        <p:nvSpPr>
          <p:cNvPr id="10" name="Up Arrow 9">
            <a:extLst>
              <a:ext uri="{FF2B5EF4-FFF2-40B4-BE49-F238E27FC236}">
                <a16:creationId xmlns:a16="http://schemas.microsoft.com/office/drawing/2014/main" id="{6292E6EF-46CB-CD49-BA28-BD69FE1AB21D}"/>
              </a:ext>
            </a:extLst>
          </p:cNvPr>
          <p:cNvSpPr/>
          <p:nvPr/>
        </p:nvSpPr>
        <p:spPr>
          <a:xfrm rot="3283027">
            <a:off x="2667096" y="4092856"/>
            <a:ext cx="126886" cy="11308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b="1">
              <a:solidFill>
                <a:prstClr val="white"/>
              </a:solidFill>
              <a:latin typeface="Calibri" panose="020F0502020204030204"/>
            </a:endParaRPr>
          </a:p>
        </p:txBody>
      </p:sp>
      <p:sp>
        <p:nvSpPr>
          <p:cNvPr id="11" name="TextBox 10">
            <a:extLst>
              <a:ext uri="{FF2B5EF4-FFF2-40B4-BE49-F238E27FC236}">
                <a16:creationId xmlns:a16="http://schemas.microsoft.com/office/drawing/2014/main" id="{4A3AE7AA-4E62-0C48-A643-08B99FEFD465}"/>
              </a:ext>
            </a:extLst>
          </p:cNvPr>
          <p:cNvSpPr txBox="1"/>
          <p:nvPr/>
        </p:nvSpPr>
        <p:spPr>
          <a:xfrm>
            <a:off x="6629400" y="261373"/>
            <a:ext cx="3810000" cy="1169551"/>
          </a:xfrm>
          <a:prstGeom prst="rect">
            <a:avLst/>
          </a:prstGeom>
          <a:noFill/>
        </p:spPr>
        <p:txBody>
          <a:bodyPr wrap="square" rtlCol="0">
            <a:spAutoFit/>
          </a:bodyPr>
          <a:lstStyle/>
          <a:p>
            <a:pPr eaLnBrk="0" fontAlgn="base" hangingPunct="0">
              <a:spcBef>
                <a:spcPct val="0"/>
              </a:spcBef>
              <a:spcAft>
                <a:spcPct val="0"/>
              </a:spcAft>
            </a:pPr>
            <a:r>
              <a:rPr lang="en-US" sz="1400" dirty="0">
                <a:solidFill>
                  <a:prstClr val="black"/>
                </a:solidFill>
                <a:latin typeface="Calibri" panose="020F0502020204030204"/>
              </a:rPr>
              <a:t>the linker has filled in the address that the </a:t>
            </a:r>
            <a:r>
              <a:rPr lang="en-US" sz="1400" dirty="0" err="1">
                <a:solidFill>
                  <a:prstClr val="black"/>
                </a:solidFill>
                <a:latin typeface="Calibri" panose="020F0502020204030204"/>
              </a:rPr>
              <a:t>callq</a:t>
            </a:r>
            <a:r>
              <a:rPr lang="en-US" sz="1400" dirty="0">
                <a:solidFill>
                  <a:prstClr val="black"/>
                </a:solidFill>
                <a:latin typeface="Calibri" panose="020F0502020204030204"/>
              </a:rPr>
              <a:t> instruction should use in calling the function mult2 (line 4 of the disassembly). One task for the linker is to match function calls with the locations of the executable code for those functions</a:t>
            </a:r>
          </a:p>
        </p:txBody>
      </p:sp>
      <p:sp>
        <p:nvSpPr>
          <p:cNvPr id="12" name="Up Arrow 11">
            <a:extLst>
              <a:ext uri="{FF2B5EF4-FFF2-40B4-BE49-F238E27FC236}">
                <a16:creationId xmlns:a16="http://schemas.microsoft.com/office/drawing/2014/main" id="{09FF30FA-12DD-AB49-9C23-0E6D7D4F7A11}"/>
              </a:ext>
            </a:extLst>
          </p:cNvPr>
          <p:cNvSpPr/>
          <p:nvPr/>
        </p:nvSpPr>
        <p:spPr>
          <a:xfrm rot="11776166">
            <a:off x="9562386" y="1439574"/>
            <a:ext cx="86380" cy="155118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b="1">
              <a:solidFill>
                <a:prstClr val="white"/>
              </a:solidFill>
              <a:latin typeface="Calibri" panose="020F0502020204030204"/>
            </a:endParaRPr>
          </a:p>
        </p:txBody>
      </p:sp>
      <p:sp>
        <p:nvSpPr>
          <p:cNvPr id="13" name="TextBox 12">
            <a:extLst>
              <a:ext uri="{FF2B5EF4-FFF2-40B4-BE49-F238E27FC236}">
                <a16:creationId xmlns:a16="http://schemas.microsoft.com/office/drawing/2014/main" id="{861B5548-682D-9F4E-AFBC-0B7F38578775}"/>
              </a:ext>
            </a:extLst>
          </p:cNvPr>
          <p:cNvSpPr txBox="1"/>
          <p:nvPr/>
        </p:nvSpPr>
        <p:spPr>
          <a:xfrm>
            <a:off x="6324601" y="4895023"/>
            <a:ext cx="3730083" cy="1815882"/>
          </a:xfrm>
          <a:prstGeom prst="rect">
            <a:avLst/>
          </a:prstGeom>
          <a:noFill/>
        </p:spPr>
        <p:txBody>
          <a:bodyPr wrap="square" rtlCol="0">
            <a:spAutoFit/>
          </a:bodyPr>
          <a:lstStyle/>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two additional lines of code (lines</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8–9). These instructions will have no effect on the program, since they occur after</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the return instruction (line 7). They have been inserted to grow the code for the</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function to 16 bytes, enabling a better placement of the next block of code in terms</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of memory system performance.</a:t>
            </a:r>
          </a:p>
        </p:txBody>
      </p:sp>
      <p:sp>
        <p:nvSpPr>
          <p:cNvPr id="14" name="Up Arrow 13">
            <a:extLst>
              <a:ext uri="{FF2B5EF4-FFF2-40B4-BE49-F238E27FC236}">
                <a16:creationId xmlns:a16="http://schemas.microsoft.com/office/drawing/2014/main" id="{73EBC0C6-0B33-EE45-8DA2-819D1FED06E5}"/>
              </a:ext>
            </a:extLst>
          </p:cNvPr>
          <p:cNvSpPr/>
          <p:nvPr/>
        </p:nvSpPr>
        <p:spPr>
          <a:xfrm rot="3283027">
            <a:off x="6396730" y="4060097"/>
            <a:ext cx="126886" cy="11308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b="1">
              <a:solidFill>
                <a:prstClr val="white"/>
              </a:solidFill>
              <a:latin typeface="Calibri" panose="020F0502020204030204"/>
            </a:endParaRPr>
          </a:p>
        </p:txBody>
      </p:sp>
    </p:spTree>
    <p:extLst>
      <p:ext uri="{BB962C8B-B14F-4D97-AF65-F5344CB8AC3E}">
        <p14:creationId xmlns:p14="http://schemas.microsoft.com/office/powerpoint/2010/main" val="168112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1"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C7264-C17A-F84B-8E25-B18E3C7E6ED7}"/>
              </a:ext>
            </a:extLst>
          </p:cNvPr>
          <p:cNvSpPr>
            <a:spLocks noGrp="1"/>
          </p:cNvSpPr>
          <p:nvPr>
            <p:ph type="title"/>
          </p:nvPr>
        </p:nvSpPr>
        <p:spPr>
          <a:xfrm>
            <a:off x="2819400" y="365127"/>
            <a:ext cx="7219950" cy="549274"/>
          </a:xfrm>
        </p:spPr>
        <p:txBody>
          <a:bodyPr/>
          <a:lstStyle/>
          <a:p>
            <a:endParaRPr lang="en-US" dirty="0"/>
          </a:p>
        </p:txBody>
      </p:sp>
      <p:sp>
        <p:nvSpPr>
          <p:cNvPr id="4" name="Rectangle 3">
            <a:extLst>
              <a:ext uri="{FF2B5EF4-FFF2-40B4-BE49-F238E27FC236}">
                <a16:creationId xmlns:a16="http://schemas.microsoft.com/office/drawing/2014/main" id="{8447615C-D521-774D-8BAA-6B62FEB36412}"/>
              </a:ext>
            </a:extLst>
          </p:cNvPr>
          <p:cNvSpPr/>
          <p:nvPr/>
        </p:nvSpPr>
        <p:spPr>
          <a:xfrm>
            <a:off x="1828800" y="365128"/>
            <a:ext cx="3124200" cy="3749673"/>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.file "010-mstore.c"</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.text</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a:t>
            </a:r>
            <a:r>
              <a:rPr lang="en-US" sz="1400" b="1" dirty="0" err="1">
                <a:solidFill>
                  <a:prstClr val="black"/>
                </a:solidFill>
                <a:latin typeface="Consolas" panose="020B0609020204030204" pitchFamily="49" charset="0"/>
                <a:cs typeface="Consolas" panose="020B0609020204030204" pitchFamily="49" charset="0"/>
              </a:rPr>
              <a:t>globl</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multstore</a:t>
            </a:r>
            <a:endParaRPr lang="en-US" sz="1400" b="1" dirty="0">
              <a:solidFill>
                <a:prstClr val="black"/>
              </a:solidFill>
              <a:latin typeface="Consolas" panose="020B0609020204030204" pitchFamily="49" charset="0"/>
              <a:cs typeface="Consolas" panose="020B0609020204030204" pitchFamily="49" charset="0"/>
            </a:endParaRP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.type </a:t>
            </a:r>
            <a:r>
              <a:rPr lang="en-US" sz="1400" b="1" dirty="0" err="1">
                <a:solidFill>
                  <a:prstClr val="black"/>
                </a:solidFill>
                <a:latin typeface="Consolas" panose="020B0609020204030204" pitchFamily="49" charset="0"/>
                <a:cs typeface="Consolas" panose="020B0609020204030204" pitchFamily="49" charset="0"/>
              </a:rPr>
              <a:t>multstore</a:t>
            </a:r>
            <a:r>
              <a:rPr lang="en-US" sz="1400" b="1" dirty="0">
                <a:solidFill>
                  <a:prstClr val="black"/>
                </a:solidFill>
                <a:latin typeface="Consolas" panose="020B0609020204030204" pitchFamily="49" charset="0"/>
                <a:cs typeface="Consolas" panose="020B0609020204030204" pitchFamily="49" charset="0"/>
              </a:rPr>
              <a:t>, @function</a:t>
            </a: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multstore</a:t>
            </a:r>
            <a:r>
              <a:rPr lang="en-US" sz="1400" b="1" dirty="0">
                <a:solidFill>
                  <a:prstClr val="black"/>
                </a:solidFill>
                <a:latin typeface="Consolas" panose="020B0609020204030204" pitchFamily="49" charset="0"/>
                <a:cs typeface="Consolas" panose="020B0609020204030204" pitchFamily="49" charset="0"/>
              </a:rPr>
              <a:t>:</a:t>
            </a: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pushq</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rbx</a:t>
            </a:r>
            <a:endParaRPr lang="en-US" sz="1400" b="1" dirty="0">
              <a:solidFill>
                <a:prstClr val="black"/>
              </a:solidFill>
              <a:latin typeface="Consolas" panose="020B0609020204030204" pitchFamily="49" charset="0"/>
              <a:cs typeface="Consolas" panose="020B0609020204030204" pitchFamily="49" charset="0"/>
            </a:endParaRP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movq</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rdx</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rbx</a:t>
            </a:r>
            <a:endParaRPr lang="en-US" sz="1400" b="1" dirty="0">
              <a:solidFill>
                <a:prstClr val="black"/>
              </a:solidFill>
              <a:latin typeface="Consolas" panose="020B0609020204030204" pitchFamily="49" charset="0"/>
              <a:cs typeface="Consolas" panose="020B0609020204030204" pitchFamily="49" charset="0"/>
            </a:endParaRP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call mult2</a:t>
            </a: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movq</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rax</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rbx</a:t>
            </a:r>
            <a:r>
              <a:rPr lang="en-US" sz="1400" b="1" dirty="0">
                <a:solidFill>
                  <a:prstClr val="black"/>
                </a:solidFill>
                <a:latin typeface="Consolas" panose="020B0609020204030204" pitchFamily="49" charset="0"/>
                <a:cs typeface="Consolas" panose="020B0609020204030204" pitchFamily="49" charset="0"/>
              </a:rPr>
              <a:t>)</a:t>
            </a:r>
          </a:p>
          <a:p>
            <a:pPr eaLnBrk="0" fontAlgn="base" hangingPunct="0">
              <a:spcBef>
                <a:spcPct val="0"/>
              </a:spcBef>
              <a:spcAft>
                <a:spcPct val="0"/>
              </a:spcAft>
            </a:pPr>
            <a:r>
              <a:rPr lang="en-US" sz="1400" b="1" dirty="0" err="1">
                <a:solidFill>
                  <a:prstClr val="black"/>
                </a:solidFill>
                <a:latin typeface="Consolas" panose="020B0609020204030204" pitchFamily="49" charset="0"/>
                <a:cs typeface="Consolas" panose="020B0609020204030204" pitchFamily="49" charset="0"/>
              </a:rPr>
              <a:t>popq</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rbx</a:t>
            </a:r>
            <a:endParaRPr lang="en-US" sz="1400" b="1" dirty="0">
              <a:solidFill>
                <a:prstClr val="black"/>
              </a:solidFill>
              <a:latin typeface="Consolas" panose="020B0609020204030204" pitchFamily="49" charset="0"/>
              <a:cs typeface="Consolas" panose="020B0609020204030204" pitchFamily="49" charset="0"/>
            </a:endParaRP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ret</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.size </a:t>
            </a:r>
            <a:r>
              <a:rPr lang="en-US" sz="1400" b="1" dirty="0" err="1">
                <a:solidFill>
                  <a:prstClr val="black"/>
                </a:solidFill>
                <a:latin typeface="Consolas" panose="020B0609020204030204" pitchFamily="49" charset="0"/>
                <a:cs typeface="Consolas" panose="020B0609020204030204" pitchFamily="49" charset="0"/>
              </a:rPr>
              <a:t>multstore</a:t>
            </a:r>
            <a:r>
              <a:rPr lang="en-US" sz="1400" b="1" dirty="0">
                <a:solidFill>
                  <a:prstClr val="black"/>
                </a:solidFill>
                <a:latin typeface="Consolas" panose="020B0609020204030204" pitchFamily="49" charset="0"/>
                <a:cs typeface="Consolas" panose="020B0609020204030204" pitchFamily="49" charset="0"/>
              </a:rPr>
              <a:t>, .-</a:t>
            </a:r>
            <a:r>
              <a:rPr lang="en-US" sz="1400" b="1" dirty="0" err="1">
                <a:solidFill>
                  <a:prstClr val="black"/>
                </a:solidFill>
                <a:latin typeface="Consolas" panose="020B0609020204030204" pitchFamily="49" charset="0"/>
                <a:cs typeface="Consolas" panose="020B0609020204030204" pitchFamily="49" charset="0"/>
              </a:rPr>
              <a:t>multstore</a:t>
            </a:r>
            <a:endParaRPr lang="en-US" sz="1400" b="1" dirty="0">
              <a:solidFill>
                <a:prstClr val="black"/>
              </a:solidFill>
              <a:latin typeface="Consolas" panose="020B0609020204030204" pitchFamily="49" charset="0"/>
              <a:cs typeface="Consolas" panose="020B0609020204030204" pitchFamily="49" charset="0"/>
            </a:endParaRP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.ident "GCC: (Ubuntu 4.8.1-2ubuntu1~12.04) 4.8.1"</a:t>
            </a:r>
          </a:p>
          <a:p>
            <a:pPr eaLnBrk="0" fontAlgn="base" hangingPunct="0">
              <a:spcBef>
                <a:spcPct val="0"/>
              </a:spcBef>
              <a:spcAft>
                <a:spcPct val="0"/>
              </a:spcAft>
            </a:pPr>
            <a:r>
              <a:rPr lang="en-US" sz="1400" b="1" dirty="0">
                <a:solidFill>
                  <a:prstClr val="black"/>
                </a:solidFill>
                <a:latin typeface="Consolas" panose="020B0609020204030204" pitchFamily="49" charset="0"/>
                <a:cs typeface="Consolas" panose="020B0609020204030204" pitchFamily="49" charset="0"/>
              </a:rPr>
              <a:t>.section .note.GNU-stack,"",@</a:t>
            </a:r>
            <a:r>
              <a:rPr lang="en-US" sz="1400" b="1" dirty="0" err="1">
                <a:solidFill>
                  <a:prstClr val="black"/>
                </a:solidFill>
                <a:latin typeface="Consolas" panose="020B0609020204030204" pitchFamily="49" charset="0"/>
                <a:cs typeface="Consolas" panose="020B0609020204030204" pitchFamily="49" charset="0"/>
              </a:rPr>
              <a:t>progbits</a:t>
            </a:r>
            <a:endParaRPr lang="en-US" sz="1400" b="1" dirty="0">
              <a:solidFill>
                <a:prstClr val="black"/>
              </a:solidFill>
              <a:latin typeface="Consolas" panose="020B0609020204030204" pitchFamily="49" charset="0"/>
              <a:cs typeface="Consolas" panose="020B0609020204030204" pitchFamily="49" charset="0"/>
            </a:endParaRPr>
          </a:p>
        </p:txBody>
      </p:sp>
      <p:sp>
        <p:nvSpPr>
          <p:cNvPr id="5" name="Right Arrow 4">
            <a:extLst>
              <a:ext uri="{FF2B5EF4-FFF2-40B4-BE49-F238E27FC236}">
                <a16:creationId xmlns:a16="http://schemas.microsoft.com/office/drawing/2014/main" id="{DDF881B1-F807-B44E-8B5A-4B5494BEB285}"/>
              </a:ext>
            </a:extLst>
          </p:cNvPr>
          <p:cNvSpPr/>
          <p:nvPr/>
        </p:nvSpPr>
        <p:spPr>
          <a:xfrm>
            <a:off x="5105400" y="20574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b="1">
              <a:solidFill>
                <a:prstClr val="white"/>
              </a:solidFill>
              <a:latin typeface="Calibri" panose="020F0502020204030204"/>
            </a:endParaRPr>
          </a:p>
        </p:txBody>
      </p:sp>
      <p:pic>
        <p:nvPicPr>
          <p:cNvPr id="8" name="Content Placeholder 7">
            <a:extLst>
              <a:ext uri="{FF2B5EF4-FFF2-40B4-BE49-F238E27FC236}">
                <a16:creationId xmlns:a16="http://schemas.microsoft.com/office/drawing/2014/main" id="{0781CC74-06FC-444F-9910-84EFEDCA86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15000" y="947856"/>
            <a:ext cx="4953000" cy="248114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188969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C8711-3A05-31CA-5776-C87F5611F6FA}"/>
              </a:ext>
            </a:extLst>
          </p:cNvPr>
          <p:cNvSpPr>
            <a:spLocks noGrp="1"/>
          </p:cNvSpPr>
          <p:nvPr>
            <p:ph type="title"/>
          </p:nvPr>
        </p:nvSpPr>
        <p:spPr/>
        <p:txBody>
          <a:bodyPr/>
          <a:lstStyle/>
          <a:p>
            <a:r>
              <a:rPr lang="en-US" dirty="0"/>
              <a:t>Reading/What to do</a:t>
            </a:r>
          </a:p>
        </p:txBody>
      </p:sp>
      <p:sp>
        <p:nvSpPr>
          <p:cNvPr id="3" name="Content Placeholder 2">
            <a:extLst>
              <a:ext uri="{FF2B5EF4-FFF2-40B4-BE49-F238E27FC236}">
                <a16:creationId xmlns:a16="http://schemas.microsoft.com/office/drawing/2014/main" id="{76DE0C3A-7F41-071B-D775-77D48E08C6DB}"/>
              </a:ext>
            </a:extLst>
          </p:cNvPr>
          <p:cNvSpPr>
            <a:spLocks noGrp="1"/>
          </p:cNvSpPr>
          <p:nvPr>
            <p:ph idx="1"/>
          </p:nvPr>
        </p:nvSpPr>
        <p:spPr/>
        <p:txBody>
          <a:bodyPr/>
          <a:lstStyle/>
          <a:p>
            <a:r>
              <a:rPr lang="en-US" dirty="0"/>
              <a:t>Read: Book Chapter 02 (</a:t>
            </a:r>
            <a:r>
              <a:rPr lang="en-US" dirty="0" err="1"/>
              <a:t>pg</a:t>
            </a:r>
            <a:r>
              <a:rPr lang="en-US"/>
              <a:t> 166 to 197)</a:t>
            </a:r>
            <a:endParaRPr lang="en-US" dirty="0"/>
          </a:p>
          <a:p>
            <a:r>
              <a:rPr lang="en-US" b="1" dirty="0">
                <a:solidFill>
                  <a:srgbClr val="C00000"/>
                </a:solidFill>
              </a:rPr>
              <a:t>Take Notes</a:t>
            </a:r>
          </a:p>
          <a:p>
            <a:r>
              <a:rPr lang="en-US" dirty="0"/>
              <a:t>Explore the related practice problems</a:t>
            </a:r>
          </a:p>
          <a:p>
            <a:r>
              <a:rPr lang="en-US" dirty="0"/>
              <a:t>Explore the related HW</a:t>
            </a:r>
          </a:p>
          <a:p>
            <a:r>
              <a:rPr lang="en-US" dirty="0"/>
              <a:t>Explore the related online quiz</a:t>
            </a:r>
          </a:p>
          <a:p>
            <a:endParaRPr lang="en-US" dirty="0"/>
          </a:p>
        </p:txBody>
      </p:sp>
    </p:spTree>
    <p:extLst>
      <p:ext uri="{BB962C8B-B14F-4D97-AF65-F5344CB8AC3E}">
        <p14:creationId xmlns:p14="http://schemas.microsoft.com/office/powerpoint/2010/main" val="69014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2007">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00000"/>
      </a:hlink>
      <a:folHlink>
        <a:srgbClr val="C0000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25400" cap="flat" cmpd="sng" algn="ctr">
          <a:noFill/>
          <a:prstDash val="solid"/>
          <a:round/>
          <a:headEnd type="none" w="med" len="med"/>
          <a:tailEnd type="triangle" w="med" len="med"/>
        </a:ln>
        <a:effectLst/>
      </a:spPr>
      <a:bodyPr vert="horz" wrap="square" lIns="91440" tIns="45720" rIns="91440" bIns="45720" numCol="1" rtlCol="0"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dirty="0" smtClean="0">
            <a:latin typeface="Calibri"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sz="1800"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4144</Words>
  <Application>Microsoft Office PowerPoint</Application>
  <PresentationFormat>Widescreen</PresentationFormat>
  <Paragraphs>578</Paragraphs>
  <Slides>50</Slides>
  <Notes>22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50</vt:i4>
      </vt:variant>
    </vt:vector>
  </HeadingPairs>
  <TitlesOfParts>
    <vt:vector size="63" baseType="lpstr">
      <vt:lpstr>Arial</vt:lpstr>
      <vt:lpstr>Arial Narrow</vt:lpstr>
      <vt:lpstr>Calibri</vt:lpstr>
      <vt:lpstr>Calibri Light</vt:lpstr>
      <vt:lpstr>Consolas</vt:lpstr>
      <vt:lpstr>Courier</vt:lpstr>
      <vt:lpstr>Courier New</vt:lpstr>
      <vt:lpstr>Times New Roman</vt:lpstr>
      <vt:lpstr>Wingdings</vt:lpstr>
      <vt:lpstr>Wingdings 2</vt:lpstr>
      <vt:lpstr>Office Theme</vt:lpstr>
      <vt:lpstr>template2007</vt:lpstr>
      <vt:lpstr>1_Office Theme</vt:lpstr>
      <vt:lpstr>Lecture 01-Introduction</vt:lpstr>
      <vt:lpstr>Topics</vt:lpstr>
      <vt:lpstr>PowerPoint Presentation</vt:lpstr>
      <vt:lpstr>Note</vt:lpstr>
      <vt:lpstr>Note</vt:lpstr>
      <vt:lpstr>PowerPoint Presentation</vt:lpstr>
      <vt:lpstr>PowerPoint Presentation</vt:lpstr>
      <vt:lpstr>PowerPoint Presentation</vt:lpstr>
      <vt:lpstr>PowerPoint Presentation</vt:lpstr>
      <vt:lpstr>PowerPoint Presentation</vt:lpstr>
      <vt:lpstr>Intel x86 Processors</vt:lpstr>
      <vt:lpstr>Intel x86 Evolution: Milestones</vt:lpstr>
      <vt:lpstr>Intel x86 Processors, cont.</vt:lpstr>
      <vt:lpstr>Intel x86 Processors, cont.</vt:lpstr>
      <vt:lpstr>2017 State of the Art: Skylake</vt:lpstr>
      <vt:lpstr>x86 Clones: Advanced Micro Devices (AMD)</vt:lpstr>
      <vt:lpstr>Intel’s 64-Bit History</vt:lpstr>
      <vt:lpstr>Levels of Abstraction</vt:lpstr>
      <vt:lpstr>Definitions</vt:lpstr>
      <vt:lpstr>Assembly/Machine Code View</vt:lpstr>
      <vt:lpstr>Assembly/Machine Code View</vt:lpstr>
      <vt:lpstr>Turning C into Object Code</vt:lpstr>
      <vt:lpstr>Note</vt:lpstr>
      <vt:lpstr>Compiling Into Assembly</vt:lpstr>
      <vt:lpstr>What it really looks like</vt:lpstr>
      <vt:lpstr>What it really looks like</vt:lpstr>
      <vt:lpstr>Assembly Characteristics: Data Types</vt:lpstr>
      <vt:lpstr>Assembly Characteristics: Operations</vt:lpstr>
      <vt:lpstr>Object Code</vt:lpstr>
      <vt:lpstr>Turning C into Object Code</vt:lpstr>
      <vt:lpstr>Machine Instruction Example</vt:lpstr>
      <vt:lpstr>Disassembling Object Code</vt:lpstr>
      <vt:lpstr>Alternate Disassembly</vt:lpstr>
      <vt:lpstr>Alternate Disassembly</vt:lpstr>
      <vt:lpstr>What Can be Disassembled?</vt:lpstr>
      <vt:lpstr>Machine Programming I: Summary</vt:lpstr>
      <vt:lpstr>PowerPoint Presentation</vt:lpstr>
      <vt:lpstr>Two abstractions/illusions</vt:lpstr>
      <vt:lpstr>Note</vt:lpstr>
      <vt:lpstr>The Processor State (hidden from the C programmer)</vt:lpstr>
      <vt:lpstr>The Processor State (hidden from the C programmer)</vt:lpstr>
      <vt:lpstr>Difference between C and Assembly</vt:lpstr>
      <vt:lpstr>PowerPoint Presentation</vt:lpstr>
      <vt:lpstr>PowerPoint Presentation</vt:lpstr>
      <vt:lpstr>Disassemblers </vt:lpstr>
      <vt:lpstr>Diassembler</vt:lpstr>
      <vt:lpstr>PowerPoint Presentation</vt:lpstr>
      <vt:lpstr>PowerPoint Presentation</vt:lpstr>
      <vt:lpstr>PowerPoint Presentation</vt:lpstr>
      <vt:lpstr>Reading/What to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01-Introduction</dc:title>
  <dc:creator>Anandi Dutta</dc:creator>
  <cp:lastModifiedBy>Anandi Dutta</cp:lastModifiedBy>
  <cp:revision>1</cp:revision>
  <dcterms:created xsi:type="dcterms:W3CDTF">2023-07-26T13:31:14Z</dcterms:created>
  <dcterms:modified xsi:type="dcterms:W3CDTF">2023-07-27T00:57:17Z</dcterms:modified>
</cp:coreProperties>
</file>