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sldIdLst>
    <p:sldId id="714" r:id="rId5"/>
    <p:sldId id="707" r:id="rId6"/>
    <p:sldId id="708" r:id="rId7"/>
    <p:sldId id="709" r:id="rId8"/>
    <p:sldId id="289" r:id="rId9"/>
    <p:sldId id="403" r:id="rId10"/>
    <p:sldId id="402" r:id="rId11"/>
    <p:sldId id="290" r:id="rId12"/>
    <p:sldId id="404" r:id="rId13"/>
    <p:sldId id="405" r:id="rId14"/>
    <p:sldId id="256" r:id="rId15"/>
    <p:sldId id="407" r:id="rId16"/>
    <p:sldId id="710" r:id="rId17"/>
    <p:sldId id="711" r:id="rId18"/>
    <p:sldId id="712" r:id="rId19"/>
    <p:sldId id="71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D7A389-B3DE-488F-80E5-FE8BBC6DF61D}" v="1" dt="2023-10-10T15:39:00.8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5" d="100"/>
          <a:sy n="85" d="100"/>
        </p:scale>
        <p:origin x="147"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ndi Dutta" userId="87eb70f522ca77d4" providerId="LiveId" clId="{CFA908AD-0FD1-47D1-9B30-158B563F56E8}"/>
    <pc:docChg chg="modSld">
      <pc:chgData name="Anandi Dutta" userId="87eb70f522ca77d4" providerId="LiveId" clId="{CFA908AD-0FD1-47D1-9B30-158B563F56E8}" dt="2023-01-09T22:49:49.014" v="3" actId="20577"/>
      <pc:docMkLst>
        <pc:docMk/>
      </pc:docMkLst>
      <pc:sldChg chg="modSp mod">
        <pc:chgData name="Anandi Dutta" userId="87eb70f522ca77d4" providerId="LiveId" clId="{CFA908AD-0FD1-47D1-9B30-158B563F56E8}" dt="2023-01-09T22:49:49.014" v="3" actId="20577"/>
        <pc:sldMkLst>
          <pc:docMk/>
          <pc:sldMk cId="76709198" sldId="714"/>
        </pc:sldMkLst>
        <pc:spChg chg="mod">
          <ac:chgData name="Anandi Dutta" userId="87eb70f522ca77d4" providerId="LiveId" clId="{CFA908AD-0FD1-47D1-9B30-158B563F56E8}" dt="2023-01-09T22:49:49.014" v="3" actId="20577"/>
          <ac:spMkLst>
            <pc:docMk/>
            <pc:sldMk cId="76709198" sldId="714"/>
            <ac:spMk id="3" creationId="{2453025B-D194-4C55-AA90-44475ACDF598}"/>
          </ac:spMkLst>
        </pc:spChg>
      </pc:sldChg>
    </pc:docChg>
  </pc:docChgLst>
  <pc:docChgLst>
    <pc:chgData name="Anandi Dutta" userId="87eb70f522ca77d4" providerId="LiveId" clId="{AFFFC0F7-6E48-4DE2-8439-27F18DD5C550}"/>
    <pc:docChg chg="modSld">
      <pc:chgData name="Anandi Dutta" userId="87eb70f522ca77d4" providerId="LiveId" clId="{AFFFC0F7-6E48-4DE2-8439-27F18DD5C550}" dt="2023-07-26T17:22:13.986" v="19" actId="20577"/>
      <pc:docMkLst>
        <pc:docMk/>
      </pc:docMkLst>
      <pc:sldChg chg="modSp mod">
        <pc:chgData name="Anandi Dutta" userId="87eb70f522ca77d4" providerId="LiveId" clId="{AFFFC0F7-6E48-4DE2-8439-27F18DD5C550}" dt="2023-07-26T17:22:13.986" v="19" actId="20577"/>
        <pc:sldMkLst>
          <pc:docMk/>
          <pc:sldMk cId="76709198" sldId="714"/>
        </pc:sldMkLst>
        <pc:spChg chg="mod">
          <ac:chgData name="Anandi Dutta" userId="87eb70f522ca77d4" providerId="LiveId" clId="{AFFFC0F7-6E48-4DE2-8439-27F18DD5C550}" dt="2023-07-26T17:22:13.986" v="19" actId="20577"/>
          <ac:spMkLst>
            <pc:docMk/>
            <pc:sldMk cId="76709198" sldId="714"/>
            <ac:spMk id="2" creationId="{164D612D-1B4D-4407-8D7F-626D113C631F}"/>
          </ac:spMkLst>
        </pc:spChg>
        <pc:spChg chg="mod">
          <ac:chgData name="Anandi Dutta" userId="87eb70f522ca77d4" providerId="LiveId" clId="{AFFFC0F7-6E48-4DE2-8439-27F18DD5C550}" dt="2023-07-26T17:22:04.215" v="1" actId="20577"/>
          <ac:spMkLst>
            <pc:docMk/>
            <pc:sldMk cId="76709198" sldId="714"/>
            <ac:spMk id="3" creationId="{2453025B-D194-4C55-AA90-44475ACDF59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27CE0-3620-4274-BA84-28FBD76FE0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61C9F0-364C-4620-A8C3-0B45F436E5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4142F63-A116-46FC-B368-D6F513F842DE}"/>
              </a:ext>
            </a:extLst>
          </p:cNvPr>
          <p:cNvSpPr>
            <a:spLocks noGrp="1"/>
          </p:cNvSpPr>
          <p:nvPr>
            <p:ph type="dt" sz="half" idx="10"/>
          </p:nvPr>
        </p:nvSpPr>
        <p:spPr/>
        <p:txBody>
          <a:bodyPr/>
          <a:lstStyle/>
          <a:p>
            <a:fld id="{BA0CE671-97F8-4726-B658-DCA4C8AC8FD6}" type="datetimeFigureOut">
              <a:rPr lang="en-US" smtClean="0"/>
              <a:t>10/10/2023</a:t>
            </a:fld>
            <a:endParaRPr lang="en-US"/>
          </a:p>
        </p:txBody>
      </p:sp>
      <p:sp>
        <p:nvSpPr>
          <p:cNvPr id="5" name="Footer Placeholder 4">
            <a:extLst>
              <a:ext uri="{FF2B5EF4-FFF2-40B4-BE49-F238E27FC236}">
                <a16:creationId xmlns:a16="http://schemas.microsoft.com/office/drawing/2014/main" id="{623187B7-5BDA-4DE8-9768-3A88032C42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F896AD-29EE-4407-AD9B-A892E93501EC}"/>
              </a:ext>
            </a:extLst>
          </p:cNvPr>
          <p:cNvSpPr>
            <a:spLocks noGrp="1"/>
          </p:cNvSpPr>
          <p:nvPr>
            <p:ph type="sldNum" sz="quarter" idx="12"/>
          </p:nvPr>
        </p:nvSpPr>
        <p:spPr/>
        <p:txBody>
          <a:bodyPr/>
          <a:lstStyle/>
          <a:p>
            <a:fld id="{C60E0F7C-C39F-4A7C-BE10-6BC3AB4C2068}" type="slidenum">
              <a:rPr lang="en-US" smtClean="0"/>
              <a:t>‹#›</a:t>
            </a:fld>
            <a:endParaRPr lang="en-US"/>
          </a:p>
        </p:txBody>
      </p:sp>
    </p:spTree>
    <p:extLst>
      <p:ext uri="{BB962C8B-B14F-4D97-AF65-F5344CB8AC3E}">
        <p14:creationId xmlns:p14="http://schemas.microsoft.com/office/powerpoint/2010/main" val="752110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67411-FCEB-4BA4-9869-03499BC1FB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48851F-6127-46DE-990E-57696804BE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321C68-6F72-4251-A9B6-ED38114EB6CB}"/>
              </a:ext>
            </a:extLst>
          </p:cNvPr>
          <p:cNvSpPr>
            <a:spLocks noGrp="1"/>
          </p:cNvSpPr>
          <p:nvPr>
            <p:ph type="dt" sz="half" idx="10"/>
          </p:nvPr>
        </p:nvSpPr>
        <p:spPr/>
        <p:txBody>
          <a:bodyPr/>
          <a:lstStyle/>
          <a:p>
            <a:fld id="{BA0CE671-97F8-4726-B658-DCA4C8AC8FD6}" type="datetimeFigureOut">
              <a:rPr lang="en-US" smtClean="0"/>
              <a:t>10/10/2023</a:t>
            </a:fld>
            <a:endParaRPr lang="en-US"/>
          </a:p>
        </p:txBody>
      </p:sp>
      <p:sp>
        <p:nvSpPr>
          <p:cNvPr id="5" name="Footer Placeholder 4">
            <a:extLst>
              <a:ext uri="{FF2B5EF4-FFF2-40B4-BE49-F238E27FC236}">
                <a16:creationId xmlns:a16="http://schemas.microsoft.com/office/drawing/2014/main" id="{25E6F29E-A31E-4469-8205-018C30089B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D7EDA0-91FD-4E6B-81CB-EE5138246306}"/>
              </a:ext>
            </a:extLst>
          </p:cNvPr>
          <p:cNvSpPr>
            <a:spLocks noGrp="1"/>
          </p:cNvSpPr>
          <p:nvPr>
            <p:ph type="sldNum" sz="quarter" idx="12"/>
          </p:nvPr>
        </p:nvSpPr>
        <p:spPr/>
        <p:txBody>
          <a:bodyPr/>
          <a:lstStyle/>
          <a:p>
            <a:fld id="{C60E0F7C-C39F-4A7C-BE10-6BC3AB4C2068}" type="slidenum">
              <a:rPr lang="en-US" smtClean="0"/>
              <a:t>‹#›</a:t>
            </a:fld>
            <a:endParaRPr lang="en-US"/>
          </a:p>
        </p:txBody>
      </p:sp>
    </p:spTree>
    <p:extLst>
      <p:ext uri="{BB962C8B-B14F-4D97-AF65-F5344CB8AC3E}">
        <p14:creationId xmlns:p14="http://schemas.microsoft.com/office/powerpoint/2010/main" val="908925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AAB51-8BC3-4F44-86A3-11C72A33ED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D2B854-734C-4DD5-B2EA-8BB7416A39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E8B478-CB48-497D-9E8A-B626447BDF3D}"/>
              </a:ext>
            </a:extLst>
          </p:cNvPr>
          <p:cNvSpPr>
            <a:spLocks noGrp="1"/>
          </p:cNvSpPr>
          <p:nvPr>
            <p:ph type="dt" sz="half" idx="10"/>
          </p:nvPr>
        </p:nvSpPr>
        <p:spPr/>
        <p:txBody>
          <a:bodyPr/>
          <a:lstStyle/>
          <a:p>
            <a:fld id="{BA0CE671-97F8-4726-B658-DCA4C8AC8FD6}" type="datetimeFigureOut">
              <a:rPr lang="en-US" smtClean="0"/>
              <a:t>10/10/2023</a:t>
            </a:fld>
            <a:endParaRPr lang="en-US"/>
          </a:p>
        </p:txBody>
      </p:sp>
      <p:sp>
        <p:nvSpPr>
          <p:cNvPr id="5" name="Footer Placeholder 4">
            <a:extLst>
              <a:ext uri="{FF2B5EF4-FFF2-40B4-BE49-F238E27FC236}">
                <a16:creationId xmlns:a16="http://schemas.microsoft.com/office/drawing/2014/main" id="{CE0B57FF-8849-4677-8CD4-9FC57DCA0A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7EC79F-5C02-418F-9A00-BB9738CFE85C}"/>
              </a:ext>
            </a:extLst>
          </p:cNvPr>
          <p:cNvSpPr>
            <a:spLocks noGrp="1"/>
          </p:cNvSpPr>
          <p:nvPr>
            <p:ph type="sldNum" sz="quarter" idx="12"/>
          </p:nvPr>
        </p:nvSpPr>
        <p:spPr/>
        <p:txBody>
          <a:bodyPr/>
          <a:lstStyle/>
          <a:p>
            <a:fld id="{C60E0F7C-C39F-4A7C-BE10-6BC3AB4C2068}" type="slidenum">
              <a:rPr lang="en-US" smtClean="0"/>
              <a:t>‹#›</a:t>
            </a:fld>
            <a:endParaRPr lang="en-US"/>
          </a:p>
        </p:txBody>
      </p:sp>
    </p:spTree>
    <p:extLst>
      <p:ext uri="{BB962C8B-B14F-4D97-AF65-F5344CB8AC3E}">
        <p14:creationId xmlns:p14="http://schemas.microsoft.com/office/powerpoint/2010/main" val="29840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C398-686C-4533-8B7F-5491BB917D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AE4C8F-CE3D-4C71-AFF7-A3618D9D65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F92D9CD-2434-4165-B89B-DFB667E226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1287C9-50EE-483C-9F85-DA48177E4072}"/>
              </a:ext>
            </a:extLst>
          </p:cNvPr>
          <p:cNvSpPr>
            <a:spLocks noGrp="1"/>
          </p:cNvSpPr>
          <p:nvPr>
            <p:ph type="dt" sz="half" idx="10"/>
          </p:nvPr>
        </p:nvSpPr>
        <p:spPr/>
        <p:txBody>
          <a:bodyPr/>
          <a:lstStyle/>
          <a:p>
            <a:fld id="{BA0CE671-97F8-4726-B658-DCA4C8AC8FD6}" type="datetimeFigureOut">
              <a:rPr lang="en-US" smtClean="0"/>
              <a:t>10/10/2023</a:t>
            </a:fld>
            <a:endParaRPr lang="en-US"/>
          </a:p>
        </p:txBody>
      </p:sp>
      <p:sp>
        <p:nvSpPr>
          <p:cNvPr id="6" name="Footer Placeholder 5">
            <a:extLst>
              <a:ext uri="{FF2B5EF4-FFF2-40B4-BE49-F238E27FC236}">
                <a16:creationId xmlns:a16="http://schemas.microsoft.com/office/drawing/2014/main" id="{58739CE1-7B1A-4315-9DEB-444EFAF850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B5299C-870A-4E7B-B251-6C2082B88AAC}"/>
              </a:ext>
            </a:extLst>
          </p:cNvPr>
          <p:cNvSpPr>
            <a:spLocks noGrp="1"/>
          </p:cNvSpPr>
          <p:nvPr>
            <p:ph type="sldNum" sz="quarter" idx="12"/>
          </p:nvPr>
        </p:nvSpPr>
        <p:spPr/>
        <p:txBody>
          <a:bodyPr/>
          <a:lstStyle/>
          <a:p>
            <a:fld id="{C60E0F7C-C39F-4A7C-BE10-6BC3AB4C2068}" type="slidenum">
              <a:rPr lang="en-US" smtClean="0"/>
              <a:t>‹#›</a:t>
            </a:fld>
            <a:endParaRPr lang="en-US"/>
          </a:p>
        </p:txBody>
      </p:sp>
    </p:spTree>
    <p:extLst>
      <p:ext uri="{BB962C8B-B14F-4D97-AF65-F5344CB8AC3E}">
        <p14:creationId xmlns:p14="http://schemas.microsoft.com/office/powerpoint/2010/main" val="3762288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00E22-14BF-445E-B008-2224B0C0BE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23D90E6-BD50-4D61-82EE-81C80BC876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F1CB22-F97C-4483-8DAB-6295DA0E3E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9A8822-10AD-4C87-BF2A-F1A66BB415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2B1E30-9DC5-42B9-94B4-6ADBF8356D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43B3C14-EDE1-45CA-8280-A35E75C568E8}"/>
              </a:ext>
            </a:extLst>
          </p:cNvPr>
          <p:cNvSpPr>
            <a:spLocks noGrp="1"/>
          </p:cNvSpPr>
          <p:nvPr>
            <p:ph type="dt" sz="half" idx="10"/>
          </p:nvPr>
        </p:nvSpPr>
        <p:spPr/>
        <p:txBody>
          <a:bodyPr/>
          <a:lstStyle/>
          <a:p>
            <a:fld id="{BA0CE671-97F8-4726-B658-DCA4C8AC8FD6}" type="datetimeFigureOut">
              <a:rPr lang="en-US" smtClean="0"/>
              <a:t>10/10/2023</a:t>
            </a:fld>
            <a:endParaRPr lang="en-US"/>
          </a:p>
        </p:txBody>
      </p:sp>
      <p:sp>
        <p:nvSpPr>
          <p:cNvPr id="8" name="Footer Placeholder 7">
            <a:extLst>
              <a:ext uri="{FF2B5EF4-FFF2-40B4-BE49-F238E27FC236}">
                <a16:creationId xmlns:a16="http://schemas.microsoft.com/office/drawing/2014/main" id="{7D7C7C0D-AB43-4ADD-BD13-5959988366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72B186-13A1-49DC-98A4-BB40E73A9149}"/>
              </a:ext>
            </a:extLst>
          </p:cNvPr>
          <p:cNvSpPr>
            <a:spLocks noGrp="1"/>
          </p:cNvSpPr>
          <p:nvPr>
            <p:ph type="sldNum" sz="quarter" idx="12"/>
          </p:nvPr>
        </p:nvSpPr>
        <p:spPr/>
        <p:txBody>
          <a:bodyPr/>
          <a:lstStyle/>
          <a:p>
            <a:fld id="{C60E0F7C-C39F-4A7C-BE10-6BC3AB4C2068}" type="slidenum">
              <a:rPr lang="en-US" smtClean="0"/>
              <a:t>‹#›</a:t>
            </a:fld>
            <a:endParaRPr lang="en-US"/>
          </a:p>
        </p:txBody>
      </p:sp>
    </p:spTree>
    <p:extLst>
      <p:ext uri="{BB962C8B-B14F-4D97-AF65-F5344CB8AC3E}">
        <p14:creationId xmlns:p14="http://schemas.microsoft.com/office/powerpoint/2010/main" val="2953337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8F203-8F0C-4F47-BF29-629F62AE8C2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C26E00-3A5F-424C-A538-0548EB70FFA1}"/>
              </a:ext>
            </a:extLst>
          </p:cNvPr>
          <p:cNvSpPr>
            <a:spLocks noGrp="1"/>
          </p:cNvSpPr>
          <p:nvPr>
            <p:ph type="dt" sz="half" idx="10"/>
          </p:nvPr>
        </p:nvSpPr>
        <p:spPr/>
        <p:txBody>
          <a:bodyPr/>
          <a:lstStyle/>
          <a:p>
            <a:fld id="{BA0CE671-97F8-4726-B658-DCA4C8AC8FD6}" type="datetimeFigureOut">
              <a:rPr lang="en-US" smtClean="0"/>
              <a:t>10/10/2023</a:t>
            </a:fld>
            <a:endParaRPr lang="en-US"/>
          </a:p>
        </p:txBody>
      </p:sp>
      <p:sp>
        <p:nvSpPr>
          <p:cNvPr id="4" name="Footer Placeholder 3">
            <a:extLst>
              <a:ext uri="{FF2B5EF4-FFF2-40B4-BE49-F238E27FC236}">
                <a16:creationId xmlns:a16="http://schemas.microsoft.com/office/drawing/2014/main" id="{C4B943E0-BD26-47EE-9673-0CA375A323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4F48840-97D0-460A-AF2A-67B1C1FC2D71}"/>
              </a:ext>
            </a:extLst>
          </p:cNvPr>
          <p:cNvSpPr>
            <a:spLocks noGrp="1"/>
          </p:cNvSpPr>
          <p:nvPr>
            <p:ph type="sldNum" sz="quarter" idx="12"/>
          </p:nvPr>
        </p:nvSpPr>
        <p:spPr/>
        <p:txBody>
          <a:bodyPr/>
          <a:lstStyle/>
          <a:p>
            <a:fld id="{C60E0F7C-C39F-4A7C-BE10-6BC3AB4C2068}" type="slidenum">
              <a:rPr lang="en-US" smtClean="0"/>
              <a:t>‹#›</a:t>
            </a:fld>
            <a:endParaRPr lang="en-US"/>
          </a:p>
        </p:txBody>
      </p:sp>
    </p:spTree>
    <p:extLst>
      <p:ext uri="{BB962C8B-B14F-4D97-AF65-F5344CB8AC3E}">
        <p14:creationId xmlns:p14="http://schemas.microsoft.com/office/powerpoint/2010/main" val="3143949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B2914E-A6A2-4837-8470-856E3E4BC9A4}"/>
              </a:ext>
            </a:extLst>
          </p:cNvPr>
          <p:cNvSpPr>
            <a:spLocks noGrp="1"/>
          </p:cNvSpPr>
          <p:nvPr>
            <p:ph type="dt" sz="half" idx="10"/>
          </p:nvPr>
        </p:nvSpPr>
        <p:spPr/>
        <p:txBody>
          <a:bodyPr/>
          <a:lstStyle/>
          <a:p>
            <a:fld id="{BA0CE671-97F8-4726-B658-DCA4C8AC8FD6}" type="datetimeFigureOut">
              <a:rPr lang="en-US" smtClean="0"/>
              <a:t>10/10/2023</a:t>
            </a:fld>
            <a:endParaRPr lang="en-US"/>
          </a:p>
        </p:txBody>
      </p:sp>
      <p:sp>
        <p:nvSpPr>
          <p:cNvPr id="3" name="Footer Placeholder 2">
            <a:extLst>
              <a:ext uri="{FF2B5EF4-FFF2-40B4-BE49-F238E27FC236}">
                <a16:creationId xmlns:a16="http://schemas.microsoft.com/office/drawing/2014/main" id="{0881FC1A-E573-4AF3-8615-3EAA8A04F5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B14F59F-C37B-47CE-AF81-733EA8BAE87C}"/>
              </a:ext>
            </a:extLst>
          </p:cNvPr>
          <p:cNvSpPr>
            <a:spLocks noGrp="1"/>
          </p:cNvSpPr>
          <p:nvPr>
            <p:ph type="sldNum" sz="quarter" idx="12"/>
          </p:nvPr>
        </p:nvSpPr>
        <p:spPr/>
        <p:txBody>
          <a:bodyPr/>
          <a:lstStyle/>
          <a:p>
            <a:fld id="{C60E0F7C-C39F-4A7C-BE10-6BC3AB4C2068}" type="slidenum">
              <a:rPr lang="en-US" smtClean="0"/>
              <a:t>‹#›</a:t>
            </a:fld>
            <a:endParaRPr lang="en-US"/>
          </a:p>
        </p:txBody>
      </p:sp>
    </p:spTree>
    <p:extLst>
      <p:ext uri="{BB962C8B-B14F-4D97-AF65-F5344CB8AC3E}">
        <p14:creationId xmlns:p14="http://schemas.microsoft.com/office/powerpoint/2010/main" val="4223863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5FAF8-E86F-427D-957C-C26D4BAA54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48DEF1-C50C-4B0A-A350-DDFAF930B4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77787D-78A2-4A7C-9F74-8D829287F3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D7F14F-A408-432D-AAA4-EC53F3086D02}"/>
              </a:ext>
            </a:extLst>
          </p:cNvPr>
          <p:cNvSpPr>
            <a:spLocks noGrp="1"/>
          </p:cNvSpPr>
          <p:nvPr>
            <p:ph type="dt" sz="half" idx="10"/>
          </p:nvPr>
        </p:nvSpPr>
        <p:spPr/>
        <p:txBody>
          <a:bodyPr/>
          <a:lstStyle/>
          <a:p>
            <a:fld id="{BA0CE671-97F8-4726-B658-DCA4C8AC8FD6}" type="datetimeFigureOut">
              <a:rPr lang="en-US" smtClean="0"/>
              <a:t>10/10/2023</a:t>
            </a:fld>
            <a:endParaRPr lang="en-US"/>
          </a:p>
        </p:txBody>
      </p:sp>
      <p:sp>
        <p:nvSpPr>
          <p:cNvPr id="6" name="Footer Placeholder 5">
            <a:extLst>
              <a:ext uri="{FF2B5EF4-FFF2-40B4-BE49-F238E27FC236}">
                <a16:creationId xmlns:a16="http://schemas.microsoft.com/office/drawing/2014/main" id="{EE58746D-9FAF-4A48-AB82-8F212D4DA7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04A438-CC18-4D35-9B30-F81B3D0D9C1B}"/>
              </a:ext>
            </a:extLst>
          </p:cNvPr>
          <p:cNvSpPr>
            <a:spLocks noGrp="1"/>
          </p:cNvSpPr>
          <p:nvPr>
            <p:ph type="sldNum" sz="quarter" idx="12"/>
          </p:nvPr>
        </p:nvSpPr>
        <p:spPr/>
        <p:txBody>
          <a:bodyPr/>
          <a:lstStyle/>
          <a:p>
            <a:fld id="{C60E0F7C-C39F-4A7C-BE10-6BC3AB4C2068}" type="slidenum">
              <a:rPr lang="en-US" smtClean="0"/>
              <a:t>‹#›</a:t>
            </a:fld>
            <a:endParaRPr lang="en-US"/>
          </a:p>
        </p:txBody>
      </p:sp>
    </p:spTree>
    <p:extLst>
      <p:ext uri="{BB962C8B-B14F-4D97-AF65-F5344CB8AC3E}">
        <p14:creationId xmlns:p14="http://schemas.microsoft.com/office/powerpoint/2010/main" val="4256680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10DD2-E609-4248-9C37-DCE4E09656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3DB79B-EE88-40B0-905C-6AB643FF05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8A17FEF-FDE1-4039-AA11-7EDF62E1A7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B00F4D-BF99-4B3F-BA06-714314E54685}"/>
              </a:ext>
            </a:extLst>
          </p:cNvPr>
          <p:cNvSpPr>
            <a:spLocks noGrp="1"/>
          </p:cNvSpPr>
          <p:nvPr>
            <p:ph type="dt" sz="half" idx="10"/>
          </p:nvPr>
        </p:nvSpPr>
        <p:spPr/>
        <p:txBody>
          <a:bodyPr/>
          <a:lstStyle/>
          <a:p>
            <a:fld id="{BA0CE671-97F8-4726-B658-DCA4C8AC8FD6}" type="datetimeFigureOut">
              <a:rPr lang="en-US" smtClean="0"/>
              <a:t>10/10/2023</a:t>
            </a:fld>
            <a:endParaRPr lang="en-US"/>
          </a:p>
        </p:txBody>
      </p:sp>
      <p:sp>
        <p:nvSpPr>
          <p:cNvPr id="6" name="Footer Placeholder 5">
            <a:extLst>
              <a:ext uri="{FF2B5EF4-FFF2-40B4-BE49-F238E27FC236}">
                <a16:creationId xmlns:a16="http://schemas.microsoft.com/office/drawing/2014/main" id="{2140A5A7-F4A0-4A62-98CF-5C649A01AC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146AC7-FE9C-4EBF-AFBA-76535F51E36E}"/>
              </a:ext>
            </a:extLst>
          </p:cNvPr>
          <p:cNvSpPr>
            <a:spLocks noGrp="1"/>
          </p:cNvSpPr>
          <p:nvPr>
            <p:ph type="sldNum" sz="quarter" idx="12"/>
          </p:nvPr>
        </p:nvSpPr>
        <p:spPr/>
        <p:txBody>
          <a:bodyPr/>
          <a:lstStyle/>
          <a:p>
            <a:fld id="{C60E0F7C-C39F-4A7C-BE10-6BC3AB4C2068}" type="slidenum">
              <a:rPr lang="en-US" smtClean="0"/>
              <a:t>‹#›</a:t>
            </a:fld>
            <a:endParaRPr lang="en-US"/>
          </a:p>
        </p:txBody>
      </p:sp>
    </p:spTree>
    <p:extLst>
      <p:ext uri="{BB962C8B-B14F-4D97-AF65-F5344CB8AC3E}">
        <p14:creationId xmlns:p14="http://schemas.microsoft.com/office/powerpoint/2010/main" val="216949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97B15-4788-4205-B497-381A2E340A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ADC89E-A1D7-4B2C-A32B-BDDC80E88F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E696DB-1960-4CC7-BFC4-69DC451FB740}"/>
              </a:ext>
            </a:extLst>
          </p:cNvPr>
          <p:cNvSpPr>
            <a:spLocks noGrp="1"/>
          </p:cNvSpPr>
          <p:nvPr>
            <p:ph type="dt" sz="half" idx="10"/>
          </p:nvPr>
        </p:nvSpPr>
        <p:spPr/>
        <p:txBody>
          <a:bodyPr/>
          <a:lstStyle/>
          <a:p>
            <a:fld id="{BA0CE671-97F8-4726-B658-DCA4C8AC8FD6}" type="datetimeFigureOut">
              <a:rPr lang="en-US" smtClean="0"/>
              <a:t>10/10/2023</a:t>
            </a:fld>
            <a:endParaRPr lang="en-US"/>
          </a:p>
        </p:txBody>
      </p:sp>
      <p:sp>
        <p:nvSpPr>
          <p:cNvPr id="5" name="Footer Placeholder 4">
            <a:extLst>
              <a:ext uri="{FF2B5EF4-FFF2-40B4-BE49-F238E27FC236}">
                <a16:creationId xmlns:a16="http://schemas.microsoft.com/office/drawing/2014/main" id="{F1F7ADCF-6CE7-42E6-A763-F6D9BD912C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658767-6CA1-4F84-B350-A4756E9514CC}"/>
              </a:ext>
            </a:extLst>
          </p:cNvPr>
          <p:cNvSpPr>
            <a:spLocks noGrp="1"/>
          </p:cNvSpPr>
          <p:nvPr>
            <p:ph type="sldNum" sz="quarter" idx="12"/>
          </p:nvPr>
        </p:nvSpPr>
        <p:spPr/>
        <p:txBody>
          <a:bodyPr/>
          <a:lstStyle/>
          <a:p>
            <a:fld id="{C60E0F7C-C39F-4A7C-BE10-6BC3AB4C2068}" type="slidenum">
              <a:rPr lang="en-US" smtClean="0"/>
              <a:t>‹#›</a:t>
            </a:fld>
            <a:endParaRPr lang="en-US"/>
          </a:p>
        </p:txBody>
      </p:sp>
    </p:spTree>
    <p:extLst>
      <p:ext uri="{BB962C8B-B14F-4D97-AF65-F5344CB8AC3E}">
        <p14:creationId xmlns:p14="http://schemas.microsoft.com/office/powerpoint/2010/main" val="3936595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1D5944-7F68-4CD6-BCB0-CCFF6E7A9D2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43BF663-AA54-4C09-AB39-83ED3059169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DB742B-0CC4-4D12-84A4-8C12D204C1D0}"/>
              </a:ext>
            </a:extLst>
          </p:cNvPr>
          <p:cNvSpPr>
            <a:spLocks noGrp="1"/>
          </p:cNvSpPr>
          <p:nvPr>
            <p:ph type="dt" sz="half" idx="10"/>
          </p:nvPr>
        </p:nvSpPr>
        <p:spPr/>
        <p:txBody>
          <a:bodyPr/>
          <a:lstStyle/>
          <a:p>
            <a:fld id="{BA0CE671-97F8-4726-B658-DCA4C8AC8FD6}" type="datetimeFigureOut">
              <a:rPr lang="en-US" smtClean="0"/>
              <a:t>10/10/2023</a:t>
            </a:fld>
            <a:endParaRPr lang="en-US"/>
          </a:p>
        </p:txBody>
      </p:sp>
      <p:sp>
        <p:nvSpPr>
          <p:cNvPr id="5" name="Footer Placeholder 4">
            <a:extLst>
              <a:ext uri="{FF2B5EF4-FFF2-40B4-BE49-F238E27FC236}">
                <a16:creationId xmlns:a16="http://schemas.microsoft.com/office/drawing/2014/main" id="{812E14FD-2EE9-4B35-AE64-6D44AF7238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C7AF74-2F6D-4EAA-87F2-DE9EF2F7AA39}"/>
              </a:ext>
            </a:extLst>
          </p:cNvPr>
          <p:cNvSpPr>
            <a:spLocks noGrp="1"/>
          </p:cNvSpPr>
          <p:nvPr>
            <p:ph type="sldNum" sz="quarter" idx="12"/>
          </p:nvPr>
        </p:nvSpPr>
        <p:spPr/>
        <p:txBody>
          <a:bodyPr/>
          <a:lstStyle/>
          <a:p>
            <a:fld id="{C60E0F7C-C39F-4A7C-BE10-6BC3AB4C2068}" type="slidenum">
              <a:rPr lang="en-US" smtClean="0"/>
              <a:t>‹#›</a:t>
            </a:fld>
            <a:endParaRPr lang="en-US"/>
          </a:p>
        </p:txBody>
      </p:sp>
    </p:spTree>
    <p:extLst>
      <p:ext uri="{BB962C8B-B14F-4D97-AF65-F5344CB8AC3E}">
        <p14:creationId xmlns:p14="http://schemas.microsoft.com/office/powerpoint/2010/main" val="41519220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2A8C1-F0B8-E542-9DEA-D45517F226FB}"/>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416CD02-6734-DA45-A824-D20C01E59CD3}"/>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48D60312-EFA7-A142-90DA-39BA447CC4B4}"/>
              </a:ext>
            </a:extLst>
          </p:cNvPr>
          <p:cNvSpPr>
            <a:spLocks noGrp="1"/>
          </p:cNvSpPr>
          <p:nvPr>
            <p:ph type="dt" sz="half" idx="10"/>
          </p:nvPr>
        </p:nvSpPr>
        <p:spPr/>
        <p:txBody>
          <a:bodyPr/>
          <a:lstStyle/>
          <a:p>
            <a:fld id="{E46C7F0F-F799-A541-AB9B-F543FD03C104}" type="datetimeFigureOut">
              <a:rPr lang="en-US" smtClean="0"/>
              <a:t>10/10/2023</a:t>
            </a:fld>
            <a:endParaRPr lang="en-US"/>
          </a:p>
        </p:txBody>
      </p:sp>
      <p:sp>
        <p:nvSpPr>
          <p:cNvPr id="5" name="Footer Placeholder 4">
            <a:extLst>
              <a:ext uri="{FF2B5EF4-FFF2-40B4-BE49-F238E27FC236}">
                <a16:creationId xmlns:a16="http://schemas.microsoft.com/office/drawing/2014/main" id="{7E7B46C3-AD99-DA45-A988-EAFB4FDAA8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81C818-44A7-2F41-8F97-D7CD1DBB6532}"/>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42374643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AFEF9-327E-1847-9B39-CA47CFF490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C3A372-B2D2-834A-B2A6-2F4BC2DD78E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D72802-F775-E74D-B191-35C0E969664E}"/>
              </a:ext>
            </a:extLst>
          </p:cNvPr>
          <p:cNvSpPr>
            <a:spLocks noGrp="1"/>
          </p:cNvSpPr>
          <p:nvPr>
            <p:ph type="dt" sz="half" idx="10"/>
          </p:nvPr>
        </p:nvSpPr>
        <p:spPr/>
        <p:txBody>
          <a:bodyPr/>
          <a:lstStyle/>
          <a:p>
            <a:fld id="{E46C7F0F-F799-A541-AB9B-F543FD03C104}" type="datetimeFigureOut">
              <a:rPr lang="en-US" smtClean="0"/>
              <a:t>10/10/2023</a:t>
            </a:fld>
            <a:endParaRPr lang="en-US"/>
          </a:p>
        </p:txBody>
      </p:sp>
      <p:sp>
        <p:nvSpPr>
          <p:cNvPr id="5" name="Footer Placeholder 4">
            <a:extLst>
              <a:ext uri="{FF2B5EF4-FFF2-40B4-BE49-F238E27FC236}">
                <a16:creationId xmlns:a16="http://schemas.microsoft.com/office/drawing/2014/main" id="{301D5873-862A-A441-91DF-B94A56271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43F475-C28E-B741-A9C2-7F40DFFE4D6C}"/>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16060706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750FF-10A7-8249-8EFF-27381B5DE732}"/>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BA81B8C-0BBE-EA40-B31D-380D9639CD9F}"/>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DB4A9D1-B337-A947-9B3D-99D632BF2705}"/>
              </a:ext>
            </a:extLst>
          </p:cNvPr>
          <p:cNvSpPr>
            <a:spLocks noGrp="1"/>
          </p:cNvSpPr>
          <p:nvPr>
            <p:ph type="dt" sz="half" idx="10"/>
          </p:nvPr>
        </p:nvSpPr>
        <p:spPr/>
        <p:txBody>
          <a:bodyPr/>
          <a:lstStyle/>
          <a:p>
            <a:fld id="{E46C7F0F-F799-A541-AB9B-F543FD03C104}" type="datetimeFigureOut">
              <a:rPr lang="en-US" smtClean="0"/>
              <a:t>10/10/2023</a:t>
            </a:fld>
            <a:endParaRPr lang="en-US"/>
          </a:p>
        </p:txBody>
      </p:sp>
      <p:sp>
        <p:nvSpPr>
          <p:cNvPr id="5" name="Footer Placeholder 4">
            <a:extLst>
              <a:ext uri="{FF2B5EF4-FFF2-40B4-BE49-F238E27FC236}">
                <a16:creationId xmlns:a16="http://schemas.microsoft.com/office/drawing/2014/main" id="{61B3116E-18E4-5B46-AF64-B22AD40C5E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494739-E539-134D-8D67-7082D838B73C}"/>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5412343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E98AE-F0D3-B940-A11A-0B0459DA7E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739FC6-1C8E-8346-A23C-3A72971B584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975A48-3894-B745-8C8C-66FB99D26B0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1258CAF-8B1B-C040-B294-17B05C8DB732}"/>
              </a:ext>
            </a:extLst>
          </p:cNvPr>
          <p:cNvSpPr>
            <a:spLocks noGrp="1"/>
          </p:cNvSpPr>
          <p:nvPr>
            <p:ph type="dt" sz="half" idx="10"/>
          </p:nvPr>
        </p:nvSpPr>
        <p:spPr/>
        <p:txBody>
          <a:bodyPr/>
          <a:lstStyle/>
          <a:p>
            <a:fld id="{E46C7F0F-F799-A541-AB9B-F543FD03C104}" type="datetimeFigureOut">
              <a:rPr lang="en-US" smtClean="0"/>
              <a:t>10/10/2023</a:t>
            </a:fld>
            <a:endParaRPr lang="en-US"/>
          </a:p>
        </p:txBody>
      </p:sp>
      <p:sp>
        <p:nvSpPr>
          <p:cNvPr id="6" name="Footer Placeholder 5">
            <a:extLst>
              <a:ext uri="{FF2B5EF4-FFF2-40B4-BE49-F238E27FC236}">
                <a16:creationId xmlns:a16="http://schemas.microsoft.com/office/drawing/2014/main" id="{9BE637D7-679F-6E49-B43A-D265CDDC14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4B1203-C0BD-8942-8EAE-F425F3D71F38}"/>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24433297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B6643-7DF5-BC41-8DBC-ADA0423B3291}"/>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4BE6C15-5FA0-8847-B5D1-B38E36F7E700}"/>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48489096-962A-864A-9752-036A68752C9C}"/>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4651AD-A449-EB44-A96D-7AEF877A7A64}"/>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FE7D8499-1AEB-0145-B936-494F17F2CFAC}"/>
              </a:ext>
            </a:extLst>
          </p:cNvPr>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A9D388-FCC3-DA44-B15E-5B3F8165FA9B}"/>
              </a:ext>
            </a:extLst>
          </p:cNvPr>
          <p:cNvSpPr>
            <a:spLocks noGrp="1"/>
          </p:cNvSpPr>
          <p:nvPr>
            <p:ph type="dt" sz="half" idx="10"/>
          </p:nvPr>
        </p:nvSpPr>
        <p:spPr/>
        <p:txBody>
          <a:bodyPr/>
          <a:lstStyle/>
          <a:p>
            <a:fld id="{E46C7F0F-F799-A541-AB9B-F543FD03C104}" type="datetimeFigureOut">
              <a:rPr lang="en-US" smtClean="0"/>
              <a:t>10/10/2023</a:t>
            </a:fld>
            <a:endParaRPr lang="en-US"/>
          </a:p>
        </p:txBody>
      </p:sp>
      <p:sp>
        <p:nvSpPr>
          <p:cNvPr id="8" name="Footer Placeholder 7">
            <a:extLst>
              <a:ext uri="{FF2B5EF4-FFF2-40B4-BE49-F238E27FC236}">
                <a16:creationId xmlns:a16="http://schemas.microsoft.com/office/drawing/2014/main" id="{D63C1562-598F-954A-92EE-5388E5C715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FDF693-3CB0-074D-8DD4-41352F995D14}"/>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14392688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EFA8E-4A52-094E-B027-D07E54AB62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BDA319-C149-D74D-8932-C3657115B661}"/>
              </a:ext>
            </a:extLst>
          </p:cNvPr>
          <p:cNvSpPr>
            <a:spLocks noGrp="1"/>
          </p:cNvSpPr>
          <p:nvPr>
            <p:ph type="dt" sz="half" idx="10"/>
          </p:nvPr>
        </p:nvSpPr>
        <p:spPr/>
        <p:txBody>
          <a:bodyPr/>
          <a:lstStyle/>
          <a:p>
            <a:fld id="{E46C7F0F-F799-A541-AB9B-F543FD03C104}" type="datetimeFigureOut">
              <a:rPr lang="en-US" smtClean="0"/>
              <a:t>10/10/2023</a:t>
            </a:fld>
            <a:endParaRPr lang="en-US"/>
          </a:p>
        </p:txBody>
      </p:sp>
      <p:sp>
        <p:nvSpPr>
          <p:cNvPr id="4" name="Footer Placeholder 3">
            <a:extLst>
              <a:ext uri="{FF2B5EF4-FFF2-40B4-BE49-F238E27FC236}">
                <a16:creationId xmlns:a16="http://schemas.microsoft.com/office/drawing/2014/main" id="{6EE309C2-D2C0-3C48-848C-C61525FA88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78CEAE-068D-534E-B6CD-C2E2A8756AD0}"/>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16848526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3B10BB-EC59-1143-AA86-DBEC0E409343}"/>
              </a:ext>
            </a:extLst>
          </p:cNvPr>
          <p:cNvSpPr>
            <a:spLocks noGrp="1"/>
          </p:cNvSpPr>
          <p:nvPr>
            <p:ph type="dt" sz="half" idx="10"/>
          </p:nvPr>
        </p:nvSpPr>
        <p:spPr/>
        <p:txBody>
          <a:bodyPr/>
          <a:lstStyle/>
          <a:p>
            <a:fld id="{E46C7F0F-F799-A541-AB9B-F543FD03C104}" type="datetimeFigureOut">
              <a:rPr lang="en-US" smtClean="0"/>
              <a:t>10/10/2023</a:t>
            </a:fld>
            <a:endParaRPr lang="en-US"/>
          </a:p>
        </p:txBody>
      </p:sp>
      <p:sp>
        <p:nvSpPr>
          <p:cNvPr id="3" name="Footer Placeholder 2">
            <a:extLst>
              <a:ext uri="{FF2B5EF4-FFF2-40B4-BE49-F238E27FC236}">
                <a16:creationId xmlns:a16="http://schemas.microsoft.com/office/drawing/2014/main" id="{CE8660F2-6AB0-414E-A834-1CEB5B8667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5335D0-911A-8F4E-A5EA-39797205F97F}"/>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15921989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6AD93-14AD-7945-821C-466B173C1711}"/>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51BE9BB6-E1DB-AD4D-B43F-5BDD3BCD875C}"/>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0FA0C7-7C1B-0549-A686-B1E771E276DA}"/>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DF6CD3D4-432B-4948-B165-9DED3125B9D2}"/>
              </a:ext>
            </a:extLst>
          </p:cNvPr>
          <p:cNvSpPr>
            <a:spLocks noGrp="1"/>
          </p:cNvSpPr>
          <p:nvPr>
            <p:ph type="dt" sz="half" idx="10"/>
          </p:nvPr>
        </p:nvSpPr>
        <p:spPr/>
        <p:txBody>
          <a:bodyPr/>
          <a:lstStyle/>
          <a:p>
            <a:fld id="{E46C7F0F-F799-A541-AB9B-F543FD03C104}" type="datetimeFigureOut">
              <a:rPr lang="en-US" smtClean="0"/>
              <a:t>10/10/2023</a:t>
            </a:fld>
            <a:endParaRPr lang="en-US"/>
          </a:p>
        </p:txBody>
      </p:sp>
      <p:sp>
        <p:nvSpPr>
          <p:cNvPr id="6" name="Footer Placeholder 5">
            <a:extLst>
              <a:ext uri="{FF2B5EF4-FFF2-40B4-BE49-F238E27FC236}">
                <a16:creationId xmlns:a16="http://schemas.microsoft.com/office/drawing/2014/main" id="{0D49C7E0-D4B3-354E-B10B-CE6EAF5AC7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838D0A-7077-FB4A-914A-1E01D131FFD2}"/>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17871657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B3066-805D-6E45-B885-6CF8E85D7DE6}"/>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133483A-0600-5E4E-BA3B-708134DF4C24}"/>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57C131B-3B95-5943-9806-A864309C2C0F}"/>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167E6BDE-1126-C545-B1C7-FE929E50CD93}"/>
              </a:ext>
            </a:extLst>
          </p:cNvPr>
          <p:cNvSpPr>
            <a:spLocks noGrp="1"/>
          </p:cNvSpPr>
          <p:nvPr>
            <p:ph type="dt" sz="half" idx="10"/>
          </p:nvPr>
        </p:nvSpPr>
        <p:spPr/>
        <p:txBody>
          <a:bodyPr/>
          <a:lstStyle/>
          <a:p>
            <a:fld id="{E46C7F0F-F799-A541-AB9B-F543FD03C104}" type="datetimeFigureOut">
              <a:rPr lang="en-US" smtClean="0"/>
              <a:t>10/10/2023</a:t>
            </a:fld>
            <a:endParaRPr lang="en-US"/>
          </a:p>
        </p:txBody>
      </p:sp>
      <p:sp>
        <p:nvSpPr>
          <p:cNvPr id="6" name="Footer Placeholder 5">
            <a:extLst>
              <a:ext uri="{FF2B5EF4-FFF2-40B4-BE49-F238E27FC236}">
                <a16:creationId xmlns:a16="http://schemas.microsoft.com/office/drawing/2014/main" id="{B9C0D569-86D3-254B-B203-91B419C47E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65CC23-D129-6B41-97A7-0E1B804B9DE1}"/>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37410640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36E98-2579-6C48-A091-2716D941F4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7F4F4-4C09-5741-ABF7-E7664EF66C9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4BF58B-3E76-3E40-AA62-FE13D8AB16AD}"/>
              </a:ext>
            </a:extLst>
          </p:cNvPr>
          <p:cNvSpPr>
            <a:spLocks noGrp="1"/>
          </p:cNvSpPr>
          <p:nvPr>
            <p:ph type="dt" sz="half" idx="10"/>
          </p:nvPr>
        </p:nvSpPr>
        <p:spPr/>
        <p:txBody>
          <a:bodyPr/>
          <a:lstStyle/>
          <a:p>
            <a:fld id="{E46C7F0F-F799-A541-AB9B-F543FD03C104}" type="datetimeFigureOut">
              <a:rPr lang="en-US" smtClean="0"/>
              <a:t>10/10/2023</a:t>
            </a:fld>
            <a:endParaRPr lang="en-US"/>
          </a:p>
        </p:txBody>
      </p:sp>
      <p:sp>
        <p:nvSpPr>
          <p:cNvPr id="5" name="Footer Placeholder 4">
            <a:extLst>
              <a:ext uri="{FF2B5EF4-FFF2-40B4-BE49-F238E27FC236}">
                <a16:creationId xmlns:a16="http://schemas.microsoft.com/office/drawing/2014/main" id="{310F5994-1724-474E-8907-2257C852B7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C519A8-B6A4-A640-BC62-E809AE78DCBD}"/>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37838177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82F996-823D-1C4F-8FD4-B0E40A2FE2F3}"/>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6A3250-44FD-7D48-8AFE-B5C1AF78447D}"/>
              </a:ext>
            </a:extLst>
          </p:cNvPr>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A9507-2E1A-E746-9561-C549280C3318}"/>
              </a:ext>
            </a:extLst>
          </p:cNvPr>
          <p:cNvSpPr>
            <a:spLocks noGrp="1"/>
          </p:cNvSpPr>
          <p:nvPr>
            <p:ph type="dt" sz="half" idx="10"/>
          </p:nvPr>
        </p:nvSpPr>
        <p:spPr/>
        <p:txBody>
          <a:bodyPr/>
          <a:lstStyle/>
          <a:p>
            <a:fld id="{E46C7F0F-F799-A541-AB9B-F543FD03C104}" type="datetimeFigureOut">
              <a:rPr lang="en-US" smtClean="0"/>
              <a:t>10/10/2023</a:t>
            </a:fld>
            <a:endParaRPr lang="en-US"/>
          </a:p>
        </p:txBody>
      </p:sp>
      <p:sp>
        <p:nvSpPr>
          <p:cNvPr id="5" name="Footer Placeholder 4">
            <a:extLst>
              <a:ext uri="{FF2B5EF4-FFF2-40B4-BE49-F238E27FC236}">
                <a16:creationId xmlns:a16="http://schemas.microsoft.com/office/drawing/2014/main" id="{B53DABE8-9FFE-0744-B2A8-AC02310DEC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0B7BF4-E8C0-E848-B4E5-96A52F141EE1}"/>
              </a:ext>
            </a:extLst>
          </p:cNvPr>
          <p:cNvSpPr>
            <a:spLocks noGrp="1"/>
          </p:cNvSpPr>
          <p:nvPr>
            <p:ph type="sldNum" sz="quarter" idx="12"/>
          </p:nvPr>
        </p:nvSpPr>
        <p:spPr/>
        <p:txBody>
          <a:bodyPr/>
          <a:lstStyle/>
          <a:p>
            <a:fld id="{0AEE74BE-81D2-4D43-92CB-9CBD6628226A}" type="slidenum">
              <a:rPr lang="en-US" smtClean="0"/>
              <a:t>‹#›</a:t>
            </a:fld>
            <a:endParaRPr lang="en-US"/>
          </a:p>
        </p:txBody>
      </p:sp>
    </p:spTree>
    <p:extLst>
      <p:ext uri="{BB962C8B-B14F-4D97-AF65-F5344CB8AC3E}">
        <p14:creationId xmlns:p14="http://schemas.microsoft.com/office/powerpoint/2010/main" val="31027846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91144953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574752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049965489"/>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8000" y="1397000"/>
            <a:ext cx="5486400" cy="543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397000"/>
            <a:ext cx="5486400" cy="543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8958403"/>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3654723"/>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10324033"/>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675608"/>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55384667"/>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88248098"/>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9367569"/>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90000" y="254000"/>
            <a:ext cx="2794000" cy="6578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8000" y="254000"/>
            <a:ext cx="8178800" cy="6578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3888133"/>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9539540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8343700"/>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822903090"/>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8000" y="1397000"/>
            <a:ext cx="5486400" cy="543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397000"/>
            <a:ext cx="5486400" cy="543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2853650"/>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4970773"/>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8175695"/>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53389351"/>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31208297"/>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4688755"/>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592790"/>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90000" y="254000"/>
            <a:ext cx="2794000" cy="6578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8000" y="254000"/>
            <a:ext cx="8178800" cy="6578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690234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BDA668-0C28-4C26-909F-8DA9C2831B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D0C2D4-1756-45B6-B313-1C1A2A41A1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549969-287E-4861-B98F-14FB76AD34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0CE671-97F8-4726-B658-DCA4C8AC8FD6}" type="datetimeFigureOut">
              <a:rPr lang="en-US" smtClean="0"/>
              <a:t>10/10/2023</a:t>
            </a:fld>
            <a:endParaRPr lang="en-US"/>
          </a:p>
        </p:txBody>
      </p:sp>
      <p:sp>
        <p:nvSpPr>
          <p:cNvPr id="5" name="Footer Placeholder 4">
            <a:extLst>
              <a:ext uri="{FF2B5EF4-FFF2-40B4-BE49-F238E27FC236}">
                <a16:creationId xmlns:a16="http://schemas.microsoft.com/office/drawing/2014/main" id="{AC271DF0-5D37-46AA-850A-79878F30CE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0F59391-ED4C-41BF-867D-722D7DC36B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0E0F7C-C39F-4A7C-BE10-6BC3AB4C2068}" type="slidenum">
              <a:rPr lang="en-US" smtClean="0"/>
              <a:t>‹#›</a:t>
            </a:fld>
            <a:endParaRPr lang="en-US"/>
          </a:p>
        </p:txBody>
      </p:sp>
    </p:spTree>
    <p:extLst>
      <p:ext uri="{BB962C8B-B14F-4D97-AF65-F5344CB8AC3E}">
        <p14:creationId xmlns:p14="http://schemas.microsoft.com/office/powerpoint/2010/main" val="11349142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90D77F-C1BA-C643-9264-865312305CEE}"/>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340940-03D7-3048-A451-94218DED1D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BDEF08-50D5-7648-84A3-AE6E81EB53A3}"/>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46C7F0F-F799-A541-AB9B-F543FD03C104}" type="datetimeFigureOut">
              <a:rPr lang="en-US" smtClean="0"/>
              <a:t>10/10/2023</a:t>
            </a:fld>
            <a:endParaRPr lang="en-US"/>
          </a:p>
        </p:txBody>
      </p:sp>
      <p:sp>
        <p:nvSpPr>
          <p:cNvPr id="5" name="Footer Placeholder 4">
            <a:extLst>
              <a:ext uri="{FF2B5EF4-FFF2-40B4-BE49-F238E27FC236}">
                <a16:creationId xmlns:a16="http://schemas.microsoft.com/office/drawing/2014/main" id="{CAF290BB-D096-2847-B723-4068E07887EC}"/>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9C668C7-55A0-124D-A84D-9693FC43FAB4}"/>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AEE74BE-81D2-4D43-92CB-9CBD6628226A}" type="slidenum">
              <a:rPr lang="en-US" smtClean="0"/>
              <a:t>‹#›</a:t>
            </a:fld>
            <a:endParaRPr lang="en-US"/>
          </a:p>
        </p:txBody>
      </p:sp>
      <p:sp>
        <p:nvSpPr>
          <p:cNvPr id="7" name="TextBox 6">
            <a:extLst>
              <a:ext uri="{FF2B5EF4-FFF2-40B4-BE49-F238E27FC236}">
                <a16:creationId xmlns:a16="http://schemas.microsoft.com/office/drawing/2014/main" id="{54A23C63-0A31-7C44-B651-9B98C11D7D5A}"/>
              </a:ext>
            </a:extLst>
          </p:cNvPr>
          <p:cNvSpPr txBox="1"/>
          <p:nvPr userDrawn="1"/>
        </p:nvSpPr>
        <p:spPr>
          <a:xfrm>
            <a:off x="12046858" y="6724952"/>
            <a:ext cx="184731" cy="369332"/>
          </a:xfrm>
          <a:prstGeom prst="rect">
            <a:avLst/>
          </a:prstGeom>
          <a:noFill/>
        </p:spPr>
        <p:txBody>
          <a:bodyPr wrap="none" rtlCol="0">
            <a:spAutoFit/>
          </a:bodyPr>
          <a:lstStyle/>
          <a:p>
            <a:endParaRPr lang="en-US" sz="1800" dirty="0">
              <a:latin typeface="Calibri" pitchFamily="34" charset="0"/>
            </a:endParaRPr>
          </a:p>
        </p:txBody>
      </p:sp>
      <p:sp>
        <p:nvSpPr>
          <p:cNvPr id="8" name="Rectangle 7">
            <a:extLst>
              <a:ext uri="{FF2B5EF4-FFF2-40B4-BE49-F238E27FC236}">
                <a16:creationId xmlns:a16="http://schemas.microsoft.com/office/drawing/2014/main" id="{690B255F-973E-4B4B-8B67-2EA6AE6BC209}"/>
              </a:ext>
            </a:extLst>
          </p:cNvPr>
          <p:cNvSpPr/>
          <p:nvPr userDrawn="1"/>
        </p:nvSpPr>
        <p:spPr>
          <a:xfrm>
            <a:off x="11774458" y="6601842"/>
            <a:ext cx="312906" cy="246221"/>
          </a:xfrm>
          <a:prstGeom prst="rect">
            <a:avLst/>
          </a:prstGeom>
        </p:spPr>
        <p:txBody>
          <a:bodyPr wrap="none">
            <a:spAutoFit/>
          </a:bodyPr>
          <a:lstStyle/>
          <a:p>
            <a:fld id="{F5551B27-49BC-4291-80C6-707CDCF1D651}" type="slidenum">
              <a:rPr kumimoji="0" lang="en-US" sz="1000" b="1" i="0" u="none" strike="noStrike" kern="1200" cap="none" spc="0" normalizeH="0" baseline="0" noProof="0" smtClean="0">
                <a:ln>
                  <a:noFill/>
                </a:ln>
                <a:solidFill>
                  <a:srgbClr val="000000"/>
                </a:solidFill>
                <a:effectLst/>
                <a:uLnTx/>
                <a:uFillTx/>
                <a:latin typeface="Arial Narrow" pitchFamily="-96" charset="0"/>
                <a:ea typeface="ＭＳ Ｐゴシック" pitchFamily="-96" charset="-128"/>
                <a:cs typeface="ＭＳ Ｐゴシック" pitchFamily="-96" charset="-128"/>
              </a:rPr>
              <a:pPr/>
              <a:t>‹#›</a:t>
            </a:fld>
            <a:endParaRPr lang="en-US" sz="1800" dirty="0"/>
          </a:p>
        </p:txBody>
      </p:sp>
      <p:sp>
        <p:nvSpPr>
          <p:cNvPr id="9" name="TextBox 8">
            <a:extLst>
              <a:ext uri="{FF2B5EF4-FFF2-40B4-BE49-F238E27FC236}">
                <a16:creationId xmlns:a16="http://schemas.microsoft.com/office/drawing/2014/main" id="{E2C0E64D-7BED-2042-AC76-7EC144757734}"/>
              </a:ext>
            </a:extLst>
          </p:cNvPr>
          <p:cNvSpPr txBox="1"/>
          <p:nvPr userDrawn="1"/>
        </p:nvSpPr>
        <p:spPr>
          <a:xfrm>
            <a:off x="-21375" y="6629401"/>
            <a:ext cx="4645824" cy="246221"/>
          </a:xfrm>
          <a:prstGeom prst="rect">
            <a:avLst/>
          </a:prstGeom>
          <a:noFill/>
        </p:spPr>
        <p:txBody>
          <a:bodyPr wrap="none" rtlCol="0">
            <a:spAutoFit/>
          </a:bodyPr>
          <a:lstStyle/>
          <a:p>
            <a:r>
              <a:rPr lang="en-US" sz="1000" b="0" i="0" dirty="0">
                <a:latin typeface="Calibri" pitchFamily="34" charset="0"/>
              </a:rPr>
              <a:t>Bryant</a:t>
            </a:r>
            <a:r>
              <a:rPr lang="en-US" sz="1000" b="0" i="0" baseline="0" dirty="0">
                <a:latin typeface="Calibri" pitchFamily="34" charset="0"/>
              </a:rPr>
              <a:t> and </a:t>
            </a:r>
            <a:r>
              <a:rPr lang="en-US" sz="1000" b="0" i="0" baseline="0" dirty="0" err="1">
                <a:latin typeface="Calibri" pitchFamily="34" charset="0"/>
              </a:rPr>
              <a:t>O’Hallaron</a:t>
            </a:r>
            <a:r>
              <a:rPr lang="en-US" sz="1000" b="0" i="0" baseline="0" dirty="0">
                <a:latin typeface="Calibri" pitchFamily="34" charset="0"/>
              </a:rPr>
              <a:t>, Computer Systems: A Programmer’s Perspective, Third Edition</a:t>
            </a:r>
            <a:endParaRPr lang="en-US" sz="1000" b="0" i="0" dirty="0">
              <a:latin typeface="Calibri" pitchFamily="34" charset="0"/>
            </a:endParaRPr>
          </a:p>
        </p:txBody>
      </p:sp>
    </p:spTree>
    <p:extLst>
      <p:ext uri="{BB962C8B-B14F-4D97-AF65-F5344CB8AC3E}">
        <p14:creationId xmlns:p14="http://schemas.microsoft.com/office/powerpoint/2010/main" val="17632194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508000" y="254000"/>
            <a:ext cx="11176000" cy="1143000"/>
          </a:xfrm>
          <a:prstGeom prst="rect">
            <a:avLst/>
          </a:prstGeom>
          <a:noFill/>
          <a:ln w="9525">
            <a:noFill/>
            <a:miter lim="800000"/>
            <a:headEnd/>
            <a:tailEnd/>
          </a:ln>
          <a:effectLst/>
        </p:spPr>
        <p:txBody>
          <a:bodyPr vert="horz" wrap="square" lIns="38100" tIns="38100" rIns="38100" bIns="38100" numCol="1" anchor="ctr" anchorCtr="0" compatLnSpc="1">
            <a:prstTxWarp prst="textNoShape">
              <a:avLst/>
            </a:prstTxWarp>
          </a:bodyPr>
          <a:lstStyle/>
          <a:p>
            <a:pPr lvl="0"/>
            <a:r>
              <a:rPr lang="en-US" dirty="0">
                <a:sym typeface="Calibri Bold" charset="0"/>
              </a:rPr>
              <a:t>Click to edit Master title style</a:t>
            </a:r>
          </a:p>
        </p:txBody>
      </p:sp>
      <p:sp>
        <p:nvSpPr>
          <p:cNvPr id="2050" name="Rectangle 2"/>
          <p:cNvSpPr>
            <a:spLocks noGrp="1" noChangeArrowheads="1"/>
          </p:cNvSpPr>
          <p:nvPr>
            <p:ph type="body" idx="1"/>
          </p:nvPr>
        </p:nvSpPr>
        <p:spPr bwMode="auto">
          <a:xfrm>
            <a:off x="508000" y="1397000"/>
            <a:ext cx="11176000" cy="5435600"/>
          </a:xfrm>
          <a:prstGeom prst="rect">
            <a:avLst/>
          </a:prstGeom>
          <a:noFill/>
          <a:ln w="9525">
            <a:noFill/>
            <a:miter lim="800000"/>
            <a:headEnd/>
            <a:tailEnd/>
          </a:ln>
          <a:effectLst/>
        </p:spPr>
        <p:txBody>
          <a:bodyPr vert="horz" wrap="square" lIns="38100" tIns="38100" rIns="38100" bIns="38100" numCol="1" anchor="t" anchorCtr="0" compatLnSpc="1">
            <a:prstTxWarp prst="textNoShape">
              <a:avLst/>
            </a:prstTxWarp>
          </a:bodyPr>
          <a:lstStyle/>
          <a:p>
            <a:pPr lvl="0"/>
            <a:r>
              <a:rPr lang="en-US" dirty="0">
                <a:sym typeface="Calibri Bold" charset="0"/>
              </a:rPr>
              <a:t>Click to edit Master text styles</a:t>
            </a:r>
          </a:p>
          <a:p>
            <a:pPr lvl="1"/>
            <a:r>
              <a:rPr lang="en-US" dirty="0">
                <a:sym typeface="Calibri" charset="0"/>
              </a:rPr>
              <a:t>Second level</a:t>
            </a:r>
          </a:p>
          <a:p>
            <a:pPr lvl="2"/>
            <a:r>
              <a:rPr lang="en-US" dirty="0">
                <a:sym typeface="Calibri" charset="0"/>
              </a:rPr>
              <a:t>Third level</a:t>
            </a:r>
          </a:p>
          <a:p>
            <a:pPr lvl="3"/>
            <a:r>
              <a:rPr lang="en-US" dirty="0">
                <a:sym typeface="Calibri" charset="0"/>
              </a:rPr>
              <a:t>Fourth level</a:t>
            </a:r>
          </a:p>
          <a:p>
            <a:pPr lvl="4"/>
            <a:r>
              <a:rPr lang="en-US" dirty="0">
                <a:sym typeface="Calibri" charset="0"/>
              </a:rPr>
              <a:t>Fifth level</a:t>
            </a:r>
          </a:p>
        </p:txBody>
      </p:sp>
      <p:sp>
        <p:nvSpPr>
          <p:cNvPr id="4" name="Rectangle 3"/>
          <p:cNvSpPr/>
          <p:nvPr/>
        </p:nvSpPr>
        <p:spPr>
          <a:xfrm>
            <a:off x="11774458" y="6611780"/>
            <a:ext cx="312906" cy="246221"/>
          </a:xfrm>
          <a:prstGeom prst="rect">
            <a:avLst/>
          </a:prstGeom>
        </p:spPr>
        <p:txBody>
          <a:bodyPr wrap="none">
            <a:spAutoFit/>
          </a:bodyPr>
          <a:lstStyle/>
          <a:p>
            <a:fld id="{F5551B27-49BC-4291-80C6-707CDCF1D651}" type="slidenum">
              <a:rPr kumimoji="0" lang="en-US" sz="1000" b="1" i="0" u="none" strike="noStrike" kern="1200" cap="none" spc="0" normalizeH="0" baseline="0" noProof="0" smtClean="0">
                <a:ln>
                  <a:noFill/>
                </a:ln>
                <a:solidFill>
                  <a:srgbClr val="000000"/>
                </a:solidFill>
                <a:effectLst/>
                <a:uLnTx/>
                <a:uFillTx/>
                <a:latin typeface="Arial Narrow" pitchFamily="-96" charset="0"/>
                <a:ea typeface="ＭＳ Ｐゴシック" pitchFamily="-96" charset="-128"/>
                <a:cs typeface="ＭＳ Ｐゴシック" pitchFamily="-96" charset="-128"/>
              </a:rPr>
              <a:pPr/>
              <a:t>‹#›</a:t>
            </a:fld>
            <a:endParaRPr lang="en-US" sz="1800" dirty="0"/>
          </a:p>
        </p:txBody>
      </p:sp>
      <p:sp>
        <p:nvSpPr>
          <p:cNvPr id="5" name="TextBox 4"/>
          <p:cNvSpPr txBox="1"/>
          <p:nvPr/>
        </p:nvSpPr>
        <p:spPr>
          <a:xfrm>
            <a:off x="-21375" y="6629401"/>
            <a:ext cx="4645824" cy="246221"/>
          </a:xfrm>
          <a:prstGeom prst="rect">
            <a:avLst/>
          </a:prstGeom>
          <a:noFill/>
        </p:spPr>
        <p:txBody>
          <a:bodyPr wrap="none" rtlCol="0">
            <a:spAutoFit/>
          </a:bodyPr>
          <a:lstStyle/>
          <a:p>
            <a:r>
              <a:rPr lang="en-US" sz="1000" b="0" i="0" dirty="0">
                <a:latin typeface="Calibri" pitchFamily="34" charset="0"/>
              </a:rPr>
              <a:t>Bryant</a:t>
            </a:r>
            <a:r>
              <a:rPr lang="en-US" sz="1000" b="0" i="0" baseline="0" dirty="0">
                <a:latin typeface="Calibri" pitchFamily="34" charset="0"/>
              </a:rPr>
              <a:t> and </a:t>
            </a:r>
            <a:r>
              <a:rPr lang="en-US" sz="1000" b="0" i="0" baseline="0" dirty="0" err="1">
                <a:latin typeface="Calibri" pitchFamily="34" charset="0"/>
              </a:rPr>
              <a:t>O’Hallaron</a:t>
            </a:r>
            <a:r>
              <a:rPr lang="en-US" sz="1000" b="0" i="0" baseline="0" dirty="0">
                <a:latin typeface="Calibri" pitchFamily="34" charset="0"/>
              </a:rPr>
              <a:t>, Computer Systems: A Programmer’s Perspective, Third Edition</a:t>
            </a:r>
            <a:endParaRPr lang="en-US" sz="1000" b="0" i="0" dirty="0">
              <a:latin typeface="Calibri" pitchFamily="34" charset="0"/>
            </a:endParaRPr>
          </a:p>
        </p:txBody>
      </p:sp>
      <p:sp>
        <p:nvSpPr>
          <p:cNvPr id="6" name="Rectangle 8"/>
          <p:cNvSpPr>
            <a:spLocks noChangeArrowheads="1"/>
          </p:cNvSpPr>
          <p:nvPr userDrawn="1"/>
        </p:nvSpPr>
        <p:spPr bwMode="auto">
          <a:xfrm>
            <a:off x="0" y="0"/>
            <a:ext cx="12192000" cy="228600"/>
          </a:xfrm>
          <a:prstGeom prst="rect">
            <a:avLst/>
          </a:prstGeom>
          <a:solidFill>
            <a:srgbClr val="990000"/>
          </a:solidFill>
          <a:ln w="9525">
            <a:noFill/>
            <a:miter lim="800000"/>
            <a:headEnd/>
            <a:tailEnd/>
          </a:ln>
          <a:effectLst/>
        </p:spPr>
        <p:txBody>
          <a:bodyPr wrap="none" anchor="ctr"/>
          <a:lstStyle/>
          <a:p>
            <a:pPr eaLnBrk="0" hangingPunct="0">
              <a:defRPr/>
            </a:pPr>
            <a:endParaRPr lang="en-US" sz="2400">
              <a:latin typeface="Times New Roman" pitchFamily="18" charset="0"/>
              <a:ea typeface="+mn-ea"/>
              <a:cs typeface="+mn-cs"/>
            </a:endParaRPr>
          </a:p>
        </p:txBody>
      </p:sp>
      <p:sp>
        <p:nvSpPr>
          <p:cNvPr id="7" name="Rectangle 2"/>
          <p:cNvSpPr>
            <a:spLocks/>
          </p:cNvSpPr>
          <p:nvPr userDrawn="1"/>
        </p:nvSpPr>
        <p:spPr bwMode="auto">
          <a:xfrm>
            <a:off x="10530417" y="-26988"/>
            <a:ext cx="1761067" cy="252413"/>
          </a:xfrm>
          <a:prstGeom prst="rect">
            <a:avLst/>
          </a:prstGeom>
          <a:noFill/>
          <a:ln w="25400" cap="flat">
            <a:noFill/>
            <a:miter lim="800000"/>
            <a:headEnd type="none" w="med" len="med"/>
            <a:tailEnd type="none" w="med" len="med"/>
          </a:ln>
        </p:spPr>
        <p:txBody>
          <a:bodyPr lIns="38100" tIns="38100" rIns="38100" bIns="38100"/>
          <a:lstStyle/>
          <a:p>
            <a:pPr algn="l"/>
            <a:r>
              <a:rPr lang="en-US" sz="1200" b="1" dirty="0">
                <a:solidFill>
                  <a:srgbClr val="FFFFFF"/>
                </a:solidFill>
                <a:latin typeface="Times New Roman" charset="0"/>
                <a:cs typeface="Times New Roman" charset="0"/>
                <a:sym typeface="Times New Roman" charset="0"/>
              </a:rPr>
              <a:t>CS 3843</a:t>
            </a:r>
          </a:p>
        </p:txBody>
      </p:sp>
    </p:spTree>
    <p:extLst>
      <p:ext uri="{BB962C8B-B14F-4D97-AF65-F5344CB8AC3E}">
        <p14:creationId xmlns:p14="http://schemas.microsoft.com/office/powerpoint/2010/main" val="5554923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xStyles>
    <p:titleStyle>
      <a:lvl1pPr algn="l" rtl="0" fontAlgn="base">
        <a:spcBef>
          <a:spcPct val="0"/>
        </a:spcBef>
        <a:spcAft>
          <a:spcPct val="0"/>
        </a:spcAft>
        <a:defRPr sz="3600" b="1">
          <a:solidFill>
            <a:schemeClr val="tx1"/>
          </a:solidFill>
          <a:latin typeface="+mj-lt"/>
          <a:ea typeface="+mj-ea"/>
          <a:cs typeface="+mj-cs"/>
          <a:sym typeface="Calibri Bold" charset="0"/>
        </a:defRPr>
      </a:lvl1pPr>
      <a:lvl2pPr algn="l" rtl="0" fontAlgn="base">
        <a:spcBef>
          <a:spcPct val="0"/>
        </a:spcBef>
        <a:spcAft>
          <a:spcPct val="0"/>
        </a:spcAft>
        <a:defRPr sz="3600">
          <a:solidFill>
            <a:schemeClr val="tx1"/>
          </a:solidFill>
          <a:latin typeface="Calibri Bold" charset="0"/>
          <a:ea typeface="ヒラギノ角ゴ ProN W6" charset="0"/>
          <a:cs typeface="ヒラギノ角ゴ ProN W6" charset="0"/>
          <a:sym typeface="Calibri Bold" charset="0"/>
        </a:defRPr>
      </a:lvl2pPr>
      <a:lvl3pPr algn="l" rtl="0" fontAlgn="base">
        <a:spcBef>
          <a:spcPct val="0"/>
        </a:spcBef>
        <a:spcAft>
          <a:spcPct val="0"/>
        </a:spcAft>
        <a:defRPr sz="3600">
          <a:solidFill>
            <a:schemeClr val="tx1"/>
          </a:solidFill>
          <a:latin typeface="Calibri Bold" charset="0"/>
          <a:ea typeface="ヒラギノ角ゴ ProN W6" charset="0"/>
          <a:cs typeface="ヒラギノ角ゴ ProN W6" charset="0"/>
          <a:sym typeface="Calibri Bold" charset="0"/>
        </a:defRPr>
      </a:lvl3pPr>
      <a:lvl4pPr algn="l" rtl="0" fontAlgn="base">
        <a:spcBef>
          <a:spcPct val="0"/>
        </a:spcBef>
        <a:spcAft>
          <a:spcPct val="0"/>
        </a:spcAft>
        <a:defRPr sz="3600">
          <a:solidFill>
            <a:schemeClr val="tx1"/>
          </a:solidFill>
          <a:latin typeface="Calibri Bold" charset="0"/>
          <a:ea typeface="ヒラギノ角ゴ ProN W6" charset="0"/>
          <a:cs typeface="ヒラギノ角ゴ ProN W6" charset="0"/>
          <a:sym typeface="Calibri Bold" charset="0"/>
        </a:defRPr>
      </a:lvl4pPr>
      <a:lvl5pPr algn="l" rtl="0" fontAlgn="base">
        <a:spcBef>
          <a:spcPct val="0"/>
        </a:spcBef>
        <a:spcAft>
          <a:spcPct val="0"/>
        </a:spcAft>
        <a:defRPr sz="3600">
          <a:solidFill>
            <a:schemeClr val="tx1"/>
          </a:solidFill>
          <a:latin typeface="Calibri Bold" charset="0"/>
          <a:ea typeface="ヒラギノ角ゴ ProN W6" charset="0"/>
          <a:cs typeface="ヒラギノ角ゴ ProN W6" charset="0"/>
          <a:sym typeface="Calibri Bold" charset="0"/>
        </a:defRPr>
      </a:lvl5pPr>
      <a:lvl6pPr marL="457200" algn="l" rtl="0" fontAlgn="base">
        <a:spcBef>
          <a:spcPct val="0"/>
        </a:spcBef>
        <a:spcAft>
          <a:spcPct val="0"/>
        </a:spcAft>
        <a:defRPr sz="3600">
          <a:solidFill>
            <a:schemeClr val="tx1"/>
          </a:solidFill>
          <a:latin typeface="Calibri Bold" charset="0"/>
          <a:ea typeface="ヒラギノ角ゴ ProN W6" charset="0"/>
          <a:cs typeface="ヒラギノ角ゴ ProN W6" charset="0"/>
          <a:sym typeface="Calibri Bold" charset="0"/>
        </a:defRPr>
      </a:lvl6pPr>
      <a:lvl7pPr marL="914400" algn="l" rtl="0" fontAlgn="base">
        <a:spcBef>
          <a:spcPct val="0"/>
        </a:spcBef>
        <a:spcAft>
          <a:spcPct val="0"/>
        </a:spcAft>
        <a:defRPr sz="3600">
          <a:solidFill>
            <a:schemeClr val="tx1"/>
          </a:solidFill>
          <a:latin typeface="Calibri Bold" charset="0"/>
          <a:ea typeface="ヒラギノ角ゴ ProN W6" charset="0"/>
          <a:cs typeface="ヒラギノ角ゴ ProN W6" charset="0"/>
          <a:sym typeface="Calibri Bold" charset="0"/>
        </a:defRPr>
      </a:lvl7pPr>
      <a:lvl8pPr marL="1371600" algn="l" rtl="0" fontAlgn="base">
        <a:spcBef>
          <a:spcPct val="0"/>
        </a:spcBef>
        <a:spcAft>
          <a:spcPct val="0"/>
        </a:spcAft>
        <a:defRPr sz="3600">
          <a:solidFill>
            <a:schemeClr val="tx1"/>
          </a:solidFill>
          <a:latin typeface="Calibri Bold" charset="0"/>
          <a:ea typeface="ヒラギノ角ゴ ProN W6" charset="0"/>
          <a:cs typeface="ヒラギノ角ゴ ProN W6" charset="0"/>
          <a:sym typeface="Calibri Bold" charset="0"/>
        </a:defRPr>
      </a:lvl8pPr>
      <a:lvl9pPr marL="1828800" algn="l" rtl="0" fontAlgn="base">
        <a:spcBef>
          <a:spcPct val="0"/>
        </a:spcBef>
        <a:spcAft>
          <a:spcPct val="0"/>
        </a:spcAft>
        <a:defRPr sz="3600">
          <a:solidFill>
            <a:schemeClr val="tx1"/>
          </a:solidFill>
          <a:latin typeface="Calibri Bold" charset="0"/>
          <a:ea typeface="ヒラギノ角ゴ ProN W6" charset="0"/>
          <a:cs typeface="ヒラギノ角ゴ ProN W6" charset="0"/>
          <a:sym typeface="Calibri Bold" charset="0"/>
        </a:defRPr>
      </a:lvl9pPr>
    </p:titleStyle>
    <p:bodyStyle>
      <a:lvl1pPr marL="254000" indent="-254000" algn="l" rtl="0" fontAlgn="base">
        <a:spcBef>
          <a:spcPts val="600"/>
        </a:spcBef>
        <a:spcAft>
          <a:spcPct val="0"/>
        </a:spcAft>
        <a:buClr>
          <a:srgbClr val="990000"/>
        </a:buClr>
        <a:buSzPct val="60000"/>
        <a:buFont typeface="Wingdings 2" charset="2"/>
        <a:buChar char="¢"/>
        <a:defRPr sz="2400" b="1">
          <a:solidFill>
            <a:schemeClr val="tx1"/>
          </a:solidFill>
          <a:latin typeface="+mn-lt"/>
          <a:ea typeface="+mn-ea"/>
          <a:cs typeface="+mn-cs"/>
          <a:sym typeface="Calibri Bold" charset="0"/>
        </a:defRPr>
      </a:lvl1pPr>
      <a:lvl2pPr marL="514350" indent="-234950" algn="l" rtl="0" fontAlgn="base">
        <a:spcBef>
          <a:spcPts val="500"/>
        </a:spcBef>
        <a:spcAft>
          <a:spcPct val="0"/>
        </a:spcAft>
        <a:buClr>
          <a:srgbClr val="990000"/>
        </a:buClr>
        <a:buSzPct val="110000"/>
        <a:buFont typeface="Wingdings" charset="2"/>
        <a:buChar char="§"/>
        <a:defRPr sz="2000">
          <a:solidFill>
            <a:schemeClr val="tx1"/>
          </a:solidFill>
          <a:latin typeface="Calibri" charset="0"/>
          <a:ea typeface="ヒラギノ角ゴ ProN W3" charset="0"/>
          <a:cs typeface="ヒラギノ角ゴ ProN W3" charset="0"/>
          <a:sym typeface="Calibri" charset="0"/>
        </a:defRPr>
      </a:lvl2pPr>
      <a:lvl3pPr marL="800100" indent="-203200" algn="l" rtl="0" fontAlgn="base">
        <a:spcBef>
          <a:spcPts val="500"/>
        </a:spcBef>
        <a:spcAft>
          <a:spcPct val="0"/>
        </a:spcAft>
        <a:buClr>
          <a:srgbClr val="000000"/>
        </a:buClr>
        <a:buSzPct val="80000"/>
        <a:buFont typeface="Wingdings" charset="2"/>
        <a:buChar char="§"/>
        <a:defRPr sz="2000">
          <a:solidFill>
            <a:schemeClr val="tx1"/>
          </a:solidFill>
          <a:latin typeface="Calibri" charset="0"/>
          <a:ea typeface="ヒラギノ角ゴ ProN W3" charset="0"/>
          <a:cs typeface="ヒラギノ角ゴ ProN W3" charset="0"/>
          <a:sym typeface="Calibri" charset="0"/>
        </a:defRPr>
      </a:lvl3pPr>
      <a:lvl4pPr marL="11430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4pPr>
      <a:lvl5pPr marL="14605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5pPr>
      <a:lvl6pPr marL="19177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6pPr>
      <a:lvl7pPr marL="23749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7pPr>
      <a:lvl8pPr marL="28321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8pPr>
      <a:lvl9pPr marL="32893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bwMode="auto">
          <a:xfrm>
            <a:off x="508000" y="254000"/>
            <a:ext cx="11176000" cy="1143000"/>
          </a:xfrm>
          <a:prstGeom prst="rect">
            <a:avLst/>
          </a:prstGeom>
          <a:noFill/>
          <a:ln w="9525">
            <a:noFill/>
            <a:miter lim="800000"/>
            <a:headEnd/>
            <a:tailEnd/>
          </a:ln>
          <a:effectLst/>
        </p:spPr>
        <p:txBody>
          <a:bodyPr vert="horz" wrap="square" lIns="38100" tIns="38100" rIns="38100" bIns="38100" numCol="1" anchor="ctr" anchorCtr="0" compatLnSpc="1">
            <a:prstTxWarp prst="textNoShape">
              <a:avLst/>
            </a:prstTxWarp>
          </a:bodyPr>
          <a:lstStyle/>
          <a:p>
            <a:pPr lvl="0"/>
            <a:r>
              <a:rPr lang="en-US" dirty="0">
                <a:sym typeface="Calibri Bold" charset="0"/>
              </a:rPr>
              <a:t>Click to edit Master title style</a:t>
            </a:r>
          </a:p>
        </p:txBody>
      </p:sp>
      <p:sp>
        <p:nvSpPr>
          <p:cNvPr id="6146" name="Rectangle 2"/>
          <p:cNvSpPr>
            <a:spLocks noGrp="1" noChangeArrowheads="1"/>
          </p:cNvSpPr>
          <p:nvPr>
            <p:ph type="body" idx="1"/>
          </p:nvPr>
        </p:nvSpPr>
        <p:spPr bwMode="auto">
          <a:xfrm>
            <a:off x="508000" y="1397000"/>
            <a:ext cx="11176000" cy="5435600"/>
          </a:xfrm>
          <a:prstGeom prst="rect">
            <a:avLst/>
          </a:prstGeom>
          <a:noFill/>
          <a:ln w="9525">
            <a:noFill/>
            <a:miter lim="800000"/>
            <a:headEnd/>
            <a:tailEnd/>
          </a:ln>
          <a:effectLst/>
        </p:spPr>
        <p:txBody>
          <a:bodyPr vert="horz" wrap="square" lIns="38100" tIns="38100" rIns="38100" bIns="38100" numCol="1" anchor="t" anchorCtr="0" compatLnSpc="1">
            <a:prstTxWarp prst="textNoShape">
              <a:avLst/>
            </a:prstTxWarp>
          </a:bodyPr>
          <a:lstStyle/>
          <a:p>
            <a:pPr lvl="0"/>
            <a:r>
              <a:rPr lang="en-US" dirty="0">
                <a:sym typeface="Calibri Bold" charset="0"/>
              </a:rPr>
              <a:t>Click to edit Master text styles</a:t>
            </a:r>
          </a:p>
          <a:p>
            <a:pPr lvl="1"/>
            <a:r>
              <a:rPr lang="en-US" dirty="0">
                <a:sym typeface="Calibri" charset="0"/>
              </a:rPr>
              <a:t>Second level</a:t>
            </a:r>
          </a:p>
          <a:p>
            <a:pPr lvl="2"/>
            <a:r>
              <a:rPr lang="en-US" dirty="0">
                <a:sym typeface="Calibri" charset="0"/>
              </a:rPr>
              <a:t>Third level</a:t>
            </a:r>
          </a:p>
          <a:p>
            <a:pPr lvl="3"/>
            <a:r>
              <a:rPr lang="en-US" dirty="0">
                <a:sym typeface="Calibri" charset="0"/>
              </a:rPr>
              <a:t>Fourth level</a:t>
            </a:r>
          </a:p>
          <a:p>
            <a:pPr lvl="4"/>
            <a:r>
              <a:rPr lang="en-US" dirty="0">
                <a:sym typeface="Calibri" charset="0"/>
              </a:rPr>
              <a:t>Fifth level</a:t>
            </a:r>
          </a:p>
        </p:txBody>
      </p:sp>
      <p:sp>
        <p:nvSpPr>
          <p:cNvPr id="4" name="Rectangle 3"/>
          <p:cNvSpPr/>
          <p:nvPr/>
        </p:nvSpPr>
        <p:spPr>
          <a:xfrm>
            <a:off x="11774458" y="6611780"/>
            <a:ext cx="312906" cy="246221"/>
          </a:xfrm>
          <a:prstGeom prst="rect">
            <a:avLst/>
          </a:prstGeom>
        </p:spPr>
        <p:txBody>
          <a:bodyPr wrap="none">
            <a:spAutoFit/>
          </a:bodyPr>
          <a:lstStyle/>
          <a:p>
            <a:fld id="{F5551B27-49BC-4291-80C6-707CDCF1D651}" type="slidenum">
              <a:rPr kumimoji="0" lang="en-US" sz="1000" b="1" i="0" u="none" strike="noStrike" kern="1200" cap="none" spc="0" normalizeH="0" baseline="0" noProof="0" smtClean="0">
                <a:ln>
                  <a:noFill/>
                </a:ln>
                <a:solidFill>
                  <a:srgbClr val="000000"/>
                </a:solidFill>
                <a:effectLst/>
                <a:uLnTx/>
                <a:uFillTx/>
                <a:latin typeface="Arial Narrow" pitchFamily="-96" charset="0"/>
                <a:ea typeface="ＭＳ Ｐゴシック" pitchFamily="-96" charset="-128"/>
                <a:cs typeface="ＭＳ Ｐゴシック" pitchFamily="-96" charset="-128"/>
              </a:rPr>
              <a:pPr/>
              <a:t>‹#›</a:t>
            </a:fld>
            <a:endParaRPr lang="en-US" sz="1800" dirty="0"/>
          </a:p>
        </p:txBody>
      </p:sp>
      <p:sp>
        <p:nvSpPr>
          <p:cNvPr id="5" name="TextBox 4"/>
          <p:cNvSpPr txBox="1"/>
          <p:nvPr/>
        </p:nvSpPr>
        <p:spPr>
          <a:xfrm>
            <a:off x="-21375" y="6629401"/>
            <a:ext cx="4645824" cy="246221"/>
          </a:xfrm>
          <a:prstGeom prst="rect">
            <a:avLst/>
          </a:prstGeom>
          <a:noFill/>
        </p:spPr>
        <p:txBody>
          <a:bodyPr wrap="none" rtlCol="0">
            <a:spAutoFit/>
          </a:bodyPr>
          <a:lstStyle/>
          <a:p>
            <a:r>
              <a:rPr lang="en-US" sz="1000" b="0" i="0" dirty="0">
                <a:latin typeface="Calibri" pitchFamily="34" charset="0"/>
              </a:rPr>
              <a:t>Bryant</a:t>
            </a:r>
            <a:r>
              <a:rPr lang="en-US" sz="1000" b="0" i="0" baseline="0" dirty="0">
                <a:latin typeface="Calibri" pitchFamily="34" charset="0"/>
              </a:rPr>
              <a:t> and </a:t>
            </a:r>
            <a:r>
              <a:rPr lang="en-US" sz="1000" b="0" i="0" baseline="0" dirty="0" err="1">
                <a:latin typeface="Calibri" pitchFamily="34" charset="0"/>
              </a:rPr>
              <a:t>O’Hallaron</a:t>
            </a:r>
            <a:r>
              <a:rPr lang="en-US" sz="1000" b="0" i="0" baseline="0" dirty="0">
                <a:latin typeface="Calibri" pitchFamily="34" charset="0"/>
              </a:rPr>
              <a:t>, Computer Systems: A Programmer’s Perspective, Third Edition</a:t>
            </a:r>
            <a:endParaRPr lang="en-US" sz="1000" b="0" i="0" dirty="0">
              <a:latin typeface="Calibri" pitchFamily="34" charset="0"/>
            </a:endParaRPr>
          </a:p>
        </p:txBody>
      </p:sp>
      <p:sp>
        <p:nvSpPr>
          <p:cNvPr id="6" name="Rectangle 8"/>
          <p:cNvSpPr>
            <a:spLocks noChangeArrowheads="1"/>
          </p:cNvSpPr>
          <p:nvPr userDrawn="1"/>
        </p:nvSpPr>
        <p:spPr bwMode="auto">
          <a:xfrm>
            <a:off x="0" y="0"/>
            <a:ext cx="12192000" cy="228600"/>
          </a:xfrm>
          <a:prstGeom prst="rect">
            <a:avLst/>
          </a:prstGeom>
          <a:solidFill>
            <a:srgbClr val="990000"/>
          </a:solidFill>
          <a:ln w="9525">
            <a:noFill/>
            <a:miter lim="800000"/>
            <a:headEnd/>
            <a:tailEnd/>
          </a:ln>
          <a:effectLst/>
        </p:spPr>
        <p:txBody>
          <a:bodyPr wrap="none" anchor="ctr"/>
          <a:lstStyle/>
          <a:p>
            <a:pPr eaLnBrk="0" hangingPunct="0">
              <a:defRPr/>
            </a:pPr>
            <a:endParaRPr lang="en-US" sz="2400">
              <a:latin typeface="Times New Roman" pitchFamily="18" charset="0"/>
              <a:ea typeface="+mn-ea"/>
              <a:cs typeface="+mn-cs"/>
            </a:endParaRPr>
          </a:p>
        </p:txBody>
      </p:sp>
      <p:sp>
        <p:nvSpPr>
          <p:cNvPr id="7" name="Rectangle 2"/>
          <p:cNvSpPr>
            <a:spLocks/>
          </p:cNvSpPr>
          <p:nvPr userDrawn="1"/>
        </p:nvSpPr>
        <p:spPr bwMode="auto">
          <a:xfrm>
            <a:off x="10530417" y="-26988"/>
            <a:ext cx="1761067" cy="252413"/>
          </a:xfrm>
          <a:prstGeom prst="rect">
            <a:avLst/>
          </a:prstGeom>
          <a:noFill/>
          <a:ln w="25400" cap="flat">
            <a:noFill/>
            <a:miter lim="800000"/>
            <a:headEnd type="none" w="med" len="med"/>
            <a:tailEnd type="none" w="med" len="med"/>
          </a:ln>
        </p:spPr>
        <p:txBody>
          <a:bodyPr lIns="38100" tIns="38100" rIns="38100" bIns="38100"/>
          <a:lstStyle/>
          <a:p>
            <a:pPr algn="l"/>
            <a:r>
              <a:rPr lang="en-US" sz="1200" b="1" dirty="0">
                <a:solidFill>
                  <a:srgbClr val="FFFFFF"/>
                </a:solidFill>
                <a:latin typeface="Times New Roman" charset="0"/>
                <a:cs typeface="Times New Roman" charset="0"/>
                <a:sym typeface="Times New Roman" charset="0"/>
              </a:rPr>
              <a:t>CS 3843</a:t>
            </a:r>
          </a:p>
        </p:txBody>
      </p:sp>
    </p:spTree>
    <p:extLst>
      <p:ext uri="{BB962C8B-B14F-4D97-AF65-F5344CB8AC3E}">
        <p14:creationId xmlns:p14="http://schemas.microsoft.com/office/powerpoint/2010/main" val="346138293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txStyles>
    <p:titleStyle>
      <a:lvl1pPr algn="l" rtl="0" fontAlgn="base">
        <a:spcBef>
          <a:spcPct val="0"/>
        </a:spcBef>
        <a:spcAft>
          <a:spcPct val="0"/>
        </a:spcAft>
        <a:defRPr sz="3600" b="1">
          <a:solidFill>
            <a:schemeClr val="tx1"/>
          </a:solidFill>
          <a:latin typeface="+mj-lt"/>
          <a:ea typeface="+mj-ea"/>
          <a:cs typeface="+mj-cs"/>
          <a:sym typeface="Calibri Bold" charset="0"/>
        </a:defRPr>
      </a:lvl1pPr>
      <a:lvl2pPr algn="l" rtl="0" fontAlgn="base">
        <a:spcBef>
          <a:spcPct val="0"/>
        </a:spcBef>
        <a:spcAft>
          <a:spcPct val="0"/>
        </a:spcAft>
        <a:defRPr sz="3600">
          <a:solidFill>
            <a:schemeClr val="tx1"/>
          </a:solidFill>
          <a:latin typeface="Calibri Bold" charset="0"/>
          <a:ea typeface="ヒラギノ角ゴ ProN W6" charset="0"/>
          <a:cs typeface="ヒラギノ角ゴ ProN W6" charset="0"/>
          <a:sym typeface="Calibri Bold" charset="0"/>
        </a:defRPr>
      </a:lvl2pPr>
      <a:lvl3pPr algn="l" rtl="0" fontAlgn="base">
        <a:spcBef>
          <a:spcPct val="0"/>
        </a:spcBef>
        <a:spcAft>
          <a:spcPct val="0"/>
        </a:spcAft>
        <a:defRPr sz="3600">
          <a:solidFill>
            <a:schemeClr val="tx1"/>
          </a:solidFill>
          <a:latin typeface="Calibri Bold" charset="0"/>
          <a:ea typeface="ヒラギノ角ゴ ProN W6" charset="0"/>
          <a:cs typeface="ヒラギノ角ゴ ProN W6" charset="0"/>
          <a:sym typeface="Calibri Bold" charset="0"/>
        </a:defRPr>
      </a:lvl3pPr>
      <a:lvl4pPr algn="l" rtl="0" fontAlgn="base">
        <a:spcBef>
          <a:spcPct val="0"/>
        </a:spcBef>
        <a:spcAft>
          <a:spcPct val="0"/>
        </a:spcAft>
        <a:defRPr sz="3600">
          <a:solidFill>
            <a:schemeClr val="tx1"/>
          </a:solidFill>
          <a:latin typeface="Calibri Bold" charset="0"/>
          <a:ea typeface="ヒラギノ角ゴ ProN W6" charset="0"/>
          <a:cs typeface="ヒラギノ角ゴ ProN W6" charset="0"/>
          <a:sym typeface="Calibri Bold" charset="0"/>
        </a:defRPr>
      </a:lvl4pPr>
      <a:lvl5pPr algn="l" rtl="0" fontAlgn="base">
        <a:spcBef>
          <a:spcPct val="0"/>
        </a:spcBef>
        <a:spcAft>
          <a:spcPct val="0"/>
        </a:spcAft>
        <a:defRPr sz="3600">
          <a:solidFill>
            <a:schemeClr val="tx1"/>
          </a:solidFill>
          <a:latin typeface="Calibri Bold" charset="0"/>
          <a:ea typeface="ヒラギノ角ゴ ProN W6" charset="0"/>
          <a:cs typeface="ヒラギノ角ゴ ProN W6" charset="0"/>
          <a:sym typeface="Calibri Bold" charset="0"/>
        </a:defRPr>
      </a:lvl5pPr>
      <a:lvl6pPr marL="457200" algn="l" rtl="0" fontAlgn="base">
        <a:spcBef>
          <a:spcPct val="0"/>
        </a:spcBef>
        <a:spcAft>
          <a:spcPct val="0"/>
        </a:spcAft>
        <a:defRPr sz="3600">
          <a:solidFill>
            <a:schemeClr val="tx1"/>
          </a:solidFill>
          <a:latin typeface="Calibri Bold" charset="0"/>
          <a:ea typeface="ヒラギノ角ゴ ProN W6" charset="0"/>
          <a:cs typeface="ヒラギノ角ゴ ProN W6" charset="0"/>
          <a:sym typeface="Calibri Bold" charset="0"/>
        </a:defRPr>
      </a:lvl6pPr>
      <a:lvl7pPr marL="914400" algn="l" rtl="0" fontAlgn="base">
        <a:spcBef>
          <a:spcPct val="0"/>
        </a:spcBef>
        <a:spcAft>
          <a:spcPct val="0"/>
        </a:spcAft>
        <a:defRPr sz="3600">
          <a:solidFill>
            <a:schemeClr val="tx1"/>
          </a:solidFill>
          <a:latin typeface="Calibri Bold" charset="0"/>
          <a:ea typeface="ヒラギノ角ゴ ProN W6" charset="0"/>
          <a:cs typeface="ヒラギノ角ゴ ProN W6" charset="0"/>
          <a:sym typeface="Calibri Bold" charset="0"/>
        </a:defRPr>
      </a:lvl7pPr>
      <a:lvl8pPr marL="1371600" algn="l" rtl="0" fontAlgn="base">
        <a:spcBef>
          <a:spcPct val="0"/>
        </a:spcBef>
        <a:spcAft>
          <a:spcPct val="0"/>
        </a:spcAft>
        <a:defRPr sz="3600">
          <a:solidFill>
            <a:schemeClr val="tx1"/>
          </a:solidFill>
          <a:latin typeface="Calibri Bold" charset="0"/>
          <a:ea typeface="ヒラギノ角ゴ ProN W6" charset="0"/>
          <a:cs typeface="ヒラギノ角ゴ ProN W6" charset="0"/>
          <a:sym typeface="Calibri Bold" charset="0"/>
        </a:defRPr>
      </a:lvl8pPr>
      <a:lvl9pPr marL="1828800" algn="l" rtl="0" fontAlgn="base">
        <a:spcBef>
          <a:spcPct val="0"/>
        </a:spcBef>
        <a:spcAft>
          <a:spcPct val="0"/>
        </a:spcAft>
        <a:defRPr sz="3600">
          <a:solidFill>
            <a:schemeClr val="tx1"/>
          </a:solidFill>
          <a:latin typeface="Calibri Bold" charset="0"/>
          <a:ea typeface="ヒラギノ角ゴ ProN W6" charset="0"/>
          <a:cs typeface="ヒラギノ角ゴ ProN W6" charset="0"/>
          <a:sym typeface="Calibri Bold" charset="0"/>
        </a:defRPr>
      </a:lvl9pPr>
    </p:titleStyle>
    <p:bodyStyle>
      <a:lvl1pPr marL="254000" indent="-254000" algn="l" rtl="0" fontAlgn="base">
        <a:spcBef>
          <a:spcPts val="600"/>
        </a:spcBef>
        <a:spcAft>
          <a:spcPct val="0"/>
        </a:spcAft>
        <a:buClr>
          <a:srgbClr val="990000"/>
        </a:buClr>
        <a:buSzPct val="60000"/>
        <a:buFont typeface="Wingdings 2" charset="2"/>
        <a:buChar char="¢"/>
        <a:defRPr sz="2400" b="1">
          <a:solidFill>
            <a:schemeClr val="tx1"/>
          </a:solidFill>
          <a:latin typeface="+mn-lt"/>
          <a:ea typeface="+mn-ea"/>
          <a:cs typeface="+mn-cs"/>
          <a:sym typeface="Calibri Bold" charset="0"/>
        </a:defRPr>
      </a:lvl1pPr>
      <a:lvl2pPr marL="514350" indent="-234950" algn="l" rtl="0" fontAlgn="base">
        <a:spcBef>
          <a:spcPts val="500"/>
        </a:spcBef>
        <a:spcAft>
          <a:spcPct val="0"/>
        </a:spcAft>
        <a:buClr>
          <a:srgbClr val="990000"/>
        </a:buClr>
        <a:buSzPct val="110000"/>
        <a:buFont typeface="Wingdings" charset="2"/>
        <a:buChar char="§"/>
        <a:defRPr sz="2000">
          <a:solidFill>
            <a:schemeClr val="tx1"/>
          </a:solidFill>
          <a:latin typeface="Calibri" charset="0"/>
          <a:ea typeface="ヒラギノ角ゴ ProN W3" charset="0"/>
          <a:cs typeface="ヒラギノ角ゴ ProN W3" charset="0"/>
          <a:sym typeface="Calibri" charset="0"/>
        </a:defRPr>
      </a:lvl2pPr>
      <a:lvl3pPr marL="800100" indent="-203200" algn="l" rtl="0" fontAlgn="base">
        <a:spcBef>
          <a:spcPts val="500"/>
        </a:spcBef>
        <a:spcAft>
          <a:spcPct val="0"/>
        </a:spcAft>
        <a:buClr>
          <a:srgbClr val="000000"/>
        </a:buClr>
        <a:buSzPct val="80000"/>
        <a:buFont typeface="Wingdings" charset="2"/>
        <a:buChar char="§"/>
        <a:defRPr sz="2000">
          <a:solidFill>
            <a:schemeClr val="tx1"/>
          </a:solidFill>
          <a:latin typeface="Calibri" charset="0"/>
          <a:ea typeface="ヒラギノ角ゴ ProN W3" charset="0"/>
          <a:cs typeface="ヒラギノ角ゴ ProN W3" charset="0"/>
          <a:sym typeface="Calibri" charset="0"/>
        </a:defRPr>
      </a:lvl3pPr>
      <a:lvl4pPr marL="11430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4pPr>
      <a:lvl5pPr marL="14605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5pPr>
      <a:lvl6pPr marL="19177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6pPr>
      <a:lvl7pPr marL="23749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7pPr>
      <a:lvl8pPr marL="28321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8pPr>
      <a:lvl9pPr marL="32893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D612D-1B4D-4407-8D7F-626D113C631F}"/>
              </a:ext>
            </a:extLst>
          </p:cNvPr>
          <p:cNvSpPr>
            <a:spLocks noGrp="1"/>
          </p:cNvSpPr>
          <p:nvPr>
            <p:ph type="ctrTitle"/>
          </p:nvPr>
        </p:nvSpPr>
        <p:spPr/>
        <p:txBody>
          <a:bodyPr/>
          <a:lstStyle/>
          <a:p>
            <a:r>
              <a:rPr lang="en-US" dirty="0"/>
              <a:t>Stack </a:t>
            </a:r>
            <a:r>
              <a:rPr lang="en-US"/>
              <a:t>Operations: pushq</a:t>
            </a:r>
            <a:r>
              <a:rPr lang="en-US" dirty="0"/>
              <a:t> and </a:t>
            </a:r>
            <a:r>
              <a:rPr lang="en-US" dirty="0" err="1"/>
              <a:t>popq</a:t>
            </a:r>
            <a:endParaRPr lang="en-US" dirty="0"/>
          </a:p>
        </p:txBody>
      </p:sp>
      <p:sp>
        <p:nvSpPr>
          <p:cNvPr id="3" name="Subtitle 2">
            <a:extLst>
              <a:ext uri="{FF2B5EF4-FFF2-40B4-BE49-F238E27FC236}">
                <a16:creationId xmlns:a16="http://schemas.microsoft.com/office/drawing/2014/main" id="{2453025B-D194-4C55-AA90-44475ACDF598}"/>
              </a:ext>
            </a:extLst>
          </p:cNvPr>
          <p:cNvSpPr>
            <a:spLocks noGrp="1"/>
          </p:cNvSpPr>
          <p:nvPr>
            <p:ph type="subTitle" idx="1"/>
          </p:nvPr>
        </p:nvSpPr>
        <p:spPr/>
        <p:txBody>
          <a:bodyPr/>
          <a:lstStyle/>
          <a:p>
            <a:r>
              <a:rPr lang="en-US" dirty="0"/>
              <a:t>Lecture 03</a:t>
            </a:r>
          </a:p>
        </p:txBody>
      </p:sp>
    </p:spTree>
    <p:extLst>
      <p:ext uri="{BB962C8B-B14F-4D97-AF65-F5344CB8AC3E}">
        <p14:creationId xmlns:p14="http://schemas.microsoft.com/office/powerpoint/2010/main" val="76709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36EFA-46B6-0D44-A145-E996D20EE8DD}"/>
              </a:ext>
            </a:extLst>
          </p:cNvPr>
          <p:cNvSpPr>
            <a:spLocks noGrp="1"/>
          </p:cNvSpPr>
          <p:nvPr>
            <p:ph type="title"/>
          </p:nvPr>
        </p:nvSpPr>
        <p:spPr/>
        <p:txBody>
          <a:bodyPr/>
          <a:lstStyle/>
          <a:p>
            <a:r>
              <a:rPr lang="en-US" b="1" dirty="0">
                <a:latin typeface="Consolas" panose="020B0609020204030204" pitchFamily="49" charset="0"/>
                <a:cs typeface="Consolas" panose="020B0609020204030204" pitchFamily="49" charset="0"/>
              </a:rPr>
              <a:t>pushq</a:t>
            </a:r>
            <a:r>
              <a:rPr lang="en-US" dirty="0"/>
              <a:t> and </a:t>
            </a:r>
            <a:r>
              <a:rPr lang="en-US" b="1" dirty="0" err="1">
                <a:latin typeface="Consolas" panose="020B0609020204030204" pitchFamily="49" charset="0"/>
                <a:cs typeface="Consolas" panose="020B0609020204030204" pitchFamily="49" charset="0"/>
              </a:rPr>
              <a:t>popq</a:t>
            </a:r>
            <a:endParaRPr lang="en-US" b="1"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6AA538A2-4536-B847-96A6-E88888040224}"/>
              </a:ext>
            </a:extLst>
          </p:cNvPr>
          <p:cNvSpPr>
            <a:spLocks noGrp="1"/>
          </p:cNvSpPr>
          <p:nvPr>
            <p:ph idx="1"/>
          </p:nvPr>
        </p:nvSpPr>
        <p:spPr/>
        <p:txBody>
          <a:bodyPr/>
          <a:lstStyle/>
          <a:p>
            <a:r>
              <a:rPr lang="en-US" dirty="0"/>
              <a:t>A stack is a data structure where values can be added or deleted, but only according to a “</a:t>
            </a:r>
            <a:r>
              <a:rPr lang="en-US" b="1" dirty="0"/>
              <a:t>last-in, first-out</a:t>
            </a:r>
            <a:r>
              <a:rPr lang="en-US" dirty="0"/>
              <a:t>” discipline. </a:t>
            </a:r>
          </a:p>
          <a:p>
            <a:r>
              <a:rPr lang="en-US" dirty="0"/>
              <a:t>We add data to a stack via a </a:t>
            </a:r>
            <a:r>
              <a:rPr lang="en-US" b="1" dirty="0"/>
              <a:t>push</a:t>
            </a:r>
            <a:r>
              <a:rPr lang="en-US" dirty="0"/>
              <a:t> operation and remove it via a </a:t>
            </a:r>
            <a:r>
              <a:rPr lang="en-US" b="1" dirty="0"/>
              <a:t>pop</a:t>
            </a:r>
            <a:r>
              <a:rPr lang="en-US" dirty="0"/>
              <a:t> operation, with the property that the value popped will always be the value that was most recently pushed and is still on the stack. </a:t>
            </a:r>
          </a:p>
          <a:p>
            <a:r>
              <a:rPr lang="en-US" dirty="0"/>
              <a:t>A stack can be implemented as an array, where we always insert and remove elements from one end of the array. This end is called the top of the stack. With x86-64, the program stack is stored in some region of memory.</a:t>
            </a:r>
          </a:p>
          <a:p>
            <a:endParaRPr lang="en-US" dirty="0"/>
          </a:p>
          <a:p>
            <a:endParaRPr lang="en-US" dirty="0"/>
          </a:p>
        </p:txBody>
      </p:sp>
    </p:spTree>
    <p:extLst>
      <p:ext uri="{BB962C8B-B14F-4D97-AF65-F5344CB8AC3E}">
        <p14:creationId xmlns:p14="http://schemas.microsoft.com/office/powerpoint/2010/main" val="2032618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754C3-9762-664F-8C4C-9AF098C0D8AB}"/>
              </a:ext>
            </a:extLst>
          </p:cNvPr>
          <p:cNvSpPr>
            <a:spLocks noGrp="1"/>
          </p:cNvSpPr>
          <p:nvPr>
            <p:ph type="title"/>
          </p:nvPr>
        </p:nvSpPr>
        <p:spPr/>
        <p:txBody>
          <a:bodyPr/>
          <a:lstStyle/>
          <a:p>
            <a:r>
              <a:rPr lang="en-US" b="1" dirty="0">
                <a:latin typeface="Consolas" panose="020B0609020204030204" pitchFamily="49" charset="0"/>
                <a:cs typeface="Consolas" panose="020B0609020204030204" pitchFamily="49" charset="0"/>
              </a:rPr>
              <a:t>pushq</a:t>
            </a:r>
            <a:r>
              <a:rPr lang="en-US" dirty="0"/>
              <a:t> and </a:t>
            </a:r>
            <a:r>
              <a:rPr lang="en-US" b="1" dirty="0" err="1">
                <a:latin typeface="Consolas" panose="020B0609020204030204" pitchFamily="49" charset="0"/>
                <a:cs typeface="Consolas" panose="020B0609020204030204" pitchFamily="49" charset="0"/>
              </a:rPr>
              <a:t>popq</a:t>
            </a:r>
            <a:endParaRPr lang="en-US" dirty="0"/>
          </a:p>
        </p:txBody>
      </p:sp>
      <p:pic>
        <p:nvPicPr>
          <p:cNvPr id="5" name="Content Placeholder 4">
            <a:extLst>
              <a:ext uri="{FF2B5EF4-FFF2-40B4-BE49-F238E27FC236}">
                <a16:creationId xmlns:a16="http://schemas.microsoft.com/office/drawing/2014/main" id="{BF2321D8-5935-0246-9969-E8243123BB6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19400" y="1981200"/>
            <a:ext cx="6259286" cy="1905000"/>
          </a:xfrm>
        </p:spPr>
      </p:pic>
    </p:spTree>
    <p:extLst>
      <p:ext uri="{BB962C8B-B14F-4D97-AF65-F5344CB8AC3E}">
        <p14:creationId xmlns:p14="http://schemas.microsoft.com/office/powerpoint/2010/main" val="2010943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1AF8D-09F5-644E-9525-6BBF12E3E352}"/>
              </a:ext>
            </a:extLst>
          </p:cNvPr>
          <p:cNvSpPr>
            <a:spLocks noGrp="1"/>
          </p:cNvSpPr>
          <p:nvPr>
            <p:ph type="title"/>
          </p:nvPr>
        </p:nvSpPr>
        <p:spPr>
          <a:xfrm>
            <a:off x="3048000" y="365127"/>
            <a:ext cx="6991350" cy="473074"/>
          </a:xfrm>
        </p:spPr>
        <p:txBody>
          <a:bodyPr>
            <a:normAutofit fontScale="90000"/>
          </a:bodyPr>
          <a:lstStyle/>
          <a:p>
            <a:r>
              <a:rPr lang="en-US" b="1" dirty="0">
                <a:latin typeface="Consolas" panose="020B0609020204030204" pitchFamily="49" charset="0"/>
                <a:cs typeface="Consolas" panose="020B0609020204030204" pitchFamily="49" charset="0"/>
              </a:rPr>
              <a:t>pushq</a:t>
            </a:r>
            <a:r>
              <a:rPr lang="en-US" dirty="0"/>
              <a:t> and </a:t>
            </a:r>
            <a:r>
              <a:rPr lang="en-US" b="1" dirty="0" err="1">
                <a:latin typeface="Consolas" panose="020B0609020204030204" pitchFamily="49" charset="0"/>
                <a:cs typeface="Consolas" panose="020B0609020204030204" pitchFamily="49" charset="0"/>
              </a:rPr>
              <a:t>popq</a:t>
            </a:r>
            <a:endParaRPr lang="en-US" dirty="0"/>
          </a:p>
        </p:txBody>
      </p:sp>
      <p:pic>
        <p:nvPicPr>
          <p:cNvPr id="5" name="Content Placeholder 4">
            <a:extLst>
              <a:ext uri="{FF2B5EF4-FFF2-40B4-BE49-F238E27FC236}">
                <a16:creationId xmlns:a16="http://schemas.microsoft.com/office/drawing/2014/main" id="{C90E869F-B2A2-2840-A523-25E20ADCAF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7400" y="838202"/>
            <a:ext cx="7391400" cy="4118777"/>
          </a:xfrm>
        </p:spPr>
      </p:pic>
      <p:sp>
        <p:nvSpPr>
          <p:cNvPr id="6" name="Rectangle 5">
            <a:extLst>
              <a:ext uri="{FF2B5EF4-FFF2-40B4-BE49-F238E27FC236}">
                <a16:creationId xmlns:a16="http://schemas.microsoft.com/office/drawing/2014/main" id="{917FE121-4BAE-3F49-95B7-3DBC0E42EA23}"/>
              </a:ext>
            </a:extLst>
          </p:cNvPr>
          <p:cNvSpPr/>
          <p:nvPr/>
        </p:nvSpPr>
        <p:spPr>
          <a:xfrm>
            <a:off x="2057400" y="5181600"/>
            <a:ext cx="8382000" cy="1077218"/>
          </a:xfrm>
          <a:prstGeom prst="rect">
            <a:avLst/>
          </a:prstGeom>
        </p:spPr>
        <p:txBody>
          <a:bodyPr wrap="square">
            <a:spAutoFit/>
          </a:bodyPr>
          <a:lstStyle/>
          <a:p>
            <a:pPr eaLnBrk="0" fontAlgn="base" hangingPunct="0">
              <a:spcBef>
                <a:spcPct val="0"/>
              </a:spcBef>
              <a:spcAft>
                <a:spcPct val="0"/>
              </a:spcAft>
            </a:pPr>
            <a:r>
              <a:rPr lang="en-US" sz="1600" dirty="0">
                <a:solidFill>
                  <a:prstClr val="black"/>
                </a:solidFill>
                <a:latin typeface="Calibri" panose="020F0502020204030204"/>
              </a:rPr>
              <a:t>By convention, we draw stacks upside down, so that the “top” of the stack is shown at the bottom. With x86-64, stacks grow toward lower addresses, so </a:t>
            </a:r>
            <a:r>
              <a:rPr lang="en-US" sz="1600" b="1" dirty="0">
                <a:solidFill>
                  <a:srgbClr val="C00000"/>
                </a:solidFill>
                <a:latin typeface="Calibri" panose="020F0502020204030204"/>
              </a:rPr>
              <a:t>pushing involves decrementing the stack pointer (register %</a:t>
            </a:r>
            <a:r>
              <a:rPr lang="en-US" sz="1600" b="1" dirty="0" err="1">
                <a:solidFill>
                  <a:srgbClr val="C00000"/>
                </a:solidFill>
                <a:latin typeface="Calibri" panose="020F0502020204030204"/>
              </a:rPr>
              <a:t>rsp</a:t>
            </a:r>
            <a:r>
              <a:rPr lang="en-US" sz="1600" b="1" dirty="0">
                <a:solidFill>
                  <a:srgbClr val="C00000"/>
                </a:solidFill>
                <a:latin typeface="Calibri" panose="020F0502020204030204"/>
              </a:rPr>
              <a:t>) and storing to memory</a:t>
            </a:r>
            <a:r>
              <a:rPr lang="en-US" sz="1600" dirty="0">
                <a:solidFill>
                  <a:prstClr val="black"/>
                </a:solidFill>
                <a:latin typeface="Calibri" panose="020F0502020204030204"/>
              </a:rPr>
              <a:t>, while </a:t>
            </a:r>
            <a:r>
              <a:rPr lang="en-US" sz="1600" b="1" dirty="0">
                <a:solidFill>
                  <a:srgbClr val="70AD47">
                    <a:lumMod val="50000"/>
                  </a:srgbClr>
                </a:solidFill>
                <a:latin typeface="Calibri" panose="020F0502020204030204"/>
              </a:rPr>
              <a:t>popping involves reading from memory and incrementing the stack pointer.</a:t>
            </a:r>
          </a:p>
        </p:txBody>
      </p:sp>
    </p:spTree>
    <p:extLst>
      <p:ext uri="{BB962C8B-B14F-4D97-AF65-F5344CB8AC3E}">
        <p14:creationId xmlns:p14="http://schemas.microsoft.com/office/powerpoint/2010/main" val="2002342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p:cNvSpPr>
          <p:nvPr/>
        </p:nvSpPr>
        <p:spPr bwMode="auto">
          <a:xfrm>
            <a:off x="9018561" y="235863"/>
            <a:ext cx="1320800" cy="177800"/>
          </a:xfrm>
          <a:prstGeom prst="rect">
            <a:avLst/>
          </a:prstGeom>
          <a:noFill/>
          <a:ln w="25400" cap="flat">
            <a:noFill/>
            <a:miter lim="800000"/>
            <a:headEnd type="none" w="med" len="med"/>
            <a:tailEnd type="none" w="med" len="med"/>
          </a:ln>
        </p:spPr>
        <p:txBody>
          <a:bodyPr lIns="0" tIns="0" rIns="0" bIns="0"/>
          <a:lstStyle/>
          <a:p>
            <a:pPr fontAlgn="base">
              <a:spcBef>
                <a:spcPct val="0"/>
              </a:spcBef>
              <a:spcAft>
                <a:spcPct val="0"/>
              </a:spcAft>
            </a:pPr>
            <a:r>
              <a:rPr lang="en-US" sz="1200" dirty="0">
                <a:solidFill>
                  <a:srgbClr val="FFFFFF"/>
                </a:solidFill>
                <a:latin typeface="Gill Sans" charset="0"/>
                <a:ea typeface="Gill Sans" charset="0"/>
                <a:cs typeface="Gill Sans" charset="0"/>
                <a:sym typeface="Gill Sans" charset="0"/>
              </a:rPr>
              <a:t>CS 3843</a:t>
            </a:r>
          </a:p>
        </p:txBody>
      </p:sp>
      <p:sp>
        <p:nvSpPr>
          <p:cNvPr id="41987" name="Rectangle 3"/>
          <p:cNvSpPr>
            <a:spLocks noGrp="1" noChangeArrowheads="1"/>
          </p:cNvSpPr>
          <p:nvPr>
            <p:ph type="title"/>
          </p:nvPr>
        </p:nvSpPr>
        <p:spPr>
          <a:ln/>
        </p:spPr>
        <p:txBody>
          <a:bodyPr/>
          <a:lstStyle/>
          <a:p>
            <a:pPr marL="119063" indent="-119063"/>
            <a:r>
              <a:rPr lang="en-US" dirty="0"/>
              <a:t>x86-64 Stack</a:t>
            </a:r>
          </a:p>
        </p:txBody>
      </p:sp>
      <p:sp>
        <p:nvSpPr>
          <p:cNvPr id="41988" name="Rectangle 4"/>
          <p:cNvSpPr>
            <a:spLocks noGrp="1" noChangeArrowheads="1"/>
          </p:cNvSpPr>
          <p:nvPr>
            <p:ph type="body" idx="1"/>
          </p:nvPr>
        </p:nvSpPr>
        <p:spPr>
          <a:xfrm>
            <a:off x="1905000" y="1397000"/>
            <a:ext cx="4457700" cy="5435600"/>
          </a:xfrm>
          <a:ln/>
        </p:spPr>
        <p:txBody>
          <a:bodyPr/>
          <a:lstStyle/>
          <a:p>
            <a:r>
              <a:rPr lang="en-US" dirty="0"/>
              <a:t>Region of memory managed with stack discipline</a:t>
            </a:r>
          </a:p>
          <a:p>
            <a:pPr marL="569913" indent="-225425">
              <a:buFont typeface="Wingdings" panose="05000000000000000000" pitchFamily="2" charset="2"/>
              <a:buChar char="§"/>
            </a:pPr>
            <a:r>
              <a:rPr lang="en-US" sz="2000" b="0" dirty="0">
                <a:latin typeface="Calibri" panose="020F0502020204030204" pitchFamily="34" charset="0"/>
                <a:cs typeface="Calibri" panose="020F0502020204030204" pitchFamily="34" charset="0"/>
              </a:rPr>
              <a:t>Memory viewed as array of bytes.</a:t>
            </a:r>
          </a:p>
          <a:p>
            <a:pPr marL="569913" indent="-225425">
              <a:buFont typeface="Wingdings" panose="05000000000000000000" pitchFamily="2" charset="2"/>
              <a:buChar char="§"/>
            </a:pPr>
            <a:r>
              <a:rPr lang="en-US" sz="2000" b="0" dirty="0">
                <a:latin typeface="Calibri" panose="020F0502020204030204" pitchFamily="34" charset="0"/>
                <a:cs typeface="Calibri" panose="020F0502020204030204" pitchFamily="34" charset="0"/>
              </a:rPr>
              <a:t>Different regions have different purposes.</a:t>
            </a:r>
          </a:p>
          <a:p>
            <a:pPr marL="569913" indent="-225425">
              <a:buFont typeface="Wingdings" panose="05000000000000000000" pitchFamily="2" charset="2"/>
              <a:buChar char="§"/>
            </a:pPr>
            <a:r>
              <a:rPr lang="en-US" sz="2000" b="0" dirty="0">
                <a:latin typeface="Calibri" panose="020F0502020204030204" pitchFamily="34" charset="0"/>
                <a:cs typeface="Calibri" panose="020F0502020204030204" pitchFamily="34" charset="0"/>
              </a:rPr>
              <a:t>(Like ABI, a policy decision)</a:t>
            </a:r>
          </a:p>
          <a:p>
            <a:endParaRPr lang="en-US" dirty="0"/>
          </a:p>
        </p:txBody>
      </p:sp>
      <p:sp>
        <p:nvSpPr>
          <p:cNvPr id="3" name="Rectangle 2"/>
          <p:cNvSpPr/>
          <p:nvPr/>
        </p:nvSpPr>
        <p:spPr bwMode="auto">
          <a:xfrm>
            <a:off x="8599461" y="975638"/>
            <a:ext cx="1142349" cy="5410200"/>
          </a:xfrm>
          <a:prstGeom prst="rect">
            <a:avLst/>
          </a:prstGeom>
          <a:solidFill>
            <a:schemeClr val="accent6">
              <a:lumMod val="20000"/>
              <a:lumOff val="80000"/>
            </a:scheme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0"/>
              <a:cs typeface="ヒラギノ角ゴ ProN W3" charset="0"/>
              <a:sym typeface="Gill Sans" charset="0"/>
            </a:endParaRPr>
          </a:p>
        </p:txBody>
      </p:sp>
      <p:grpSp>
        <p:nvGrpSpPr>
          <p:cNvPr id="6" name="Group 5"/>
          <p:cNvGrpSpPr/>
          <p:nvPr/>
        </p:nvGrpSpPr>
        <p:grpSpPr>
          <a:xfrm>
            <a:off x="8599462" y="654389"/>
            <a:ext cx="1142349" cy="559420"/>
            <a:chOff x="1154801" y="3021980"/>
            <a:chExt cx="1142349" cy="559420"/>
          </a:xfrm>
        </p:grpSpPr>
        <p:sp>
          <p:nvSpPr>
            <p:cNvPr id="4" name="Freeform 3"/>
            <p:cNvSpPr/>
            <p:nvPr/>
          </p:nvSpPr>
          <p:spPr bwMode="auto">
            <a:xfrm>
              <a:off x="1154801" y="3021980"/>
              <a:ext cx="1142349" cy="468909"/>
            </a:xfrm>
            <a:custGeom>
              <a:avLst/>
              <a:gdLst>
                <a:gd name="connsiteX0" fmla="*/ 0 w 1137424"/>
                <a:gd name="connsiteY0" fmla="*/ 468352 h 557561"/>
                <a:gd name="connsiteX1" fmla="*/ 1137424 w 1137424"/>
                <a:gd name="connsiteY1" fmla="*/ 468352 h 557561"/>
                <a:gd name="connsiteX2" fmla="*/ 1137424 w 1137424"/>
                <a:gd name="connsiteY2" fmla="*/ 11152 h 557561"/>
                <a:gd name="connsiteX3" fmla="*/ 1003610 w 1137424"/>
                <a:gd name="connsiteY3" fmla="*/ 144966 h 557561"/>
                <a:gd name="connsiteX4" fmla="*/ 892098 w 1137424"/>
                <a:gd name="connsiteY4" fmla="*/ 33454 h 557561"/>
                <a:gd name="connsiteX5" fmla="*/ 780586 w 1137424"/>
                <a:gd name="connsiteY5" fmla="*/ 144966 h 557561"/>
                <a:gd name="connsiteX6" fmla="*/ 646772 w 1137424"/>
                <a:gd name="connsiteY6" fmla="*/ 11152 h 557561"/>
                <a:gd name="connsiteX7" fmla="*/ 535258 w 1137424"/>
                <a:gd name="connsiteY7" fmla="*/ 122666 h 557561"/>
                <a:gd name="connsiteX8" fmla="*/ 446046 w 1137424"/>
                <a:gd name="connsiteY8" fmla="*/ 33454 h 557561"/>
                <a:gd name="connsiteX9" fmla="*/ 345688 w 1137424"/>
                <a:gd name="connsiteY9" fmla="*/ 133812 h 557561"/>
                <a:gd name="connsiteX10" fmla="*/ 211876 w 1137424"/>
                <a:gd name="connsiteY10" fmla="*/ 0 h 557561"/>
                <a:gd name="connsiteX11" fmla="*/ 122663 w 1137424"/>
                <a:gd name="connsiteY11" fmla="*/ 167269 h 557561"/>
                <a:gd name="connsiteX12" fmla="*/ 122663 w 1137424"/>
                <a:gd name="connsiteY12" fmla="*/ 167269 h 557561"/>
                <a:gd name="connsiteX13" fmla="*/ 44605 w 1137424"/>
                <a:gd name="connsiteY13" fmla="*/ 89211 h 557561"/>
                <a:gd name="connsiteX14" fmla="*/ 44605 w 1137424"/>
                <a:gd name="connsiteY14" fmla="*/ 446049 h 557561"/>
                <a:gd name="connsiteX15" fmla="*/ 100361 w 1137424"/>
                <a:gd name="connsiteY15" fmla="*/ 557561 h 557561"/>
                <a:gd name="connsiteX0" fmla="*/ 0 w 1137424"/>
                <a:gd name="connsiteY0" fmla="*/ 468352 h 468352"/>
                <a:gd name="connsiteX1" fmla="*/ 1137424 w 1137424"/>
                <a:gd name="connsiteY1" fmla="*/ 468352 h 468352"/>
                <a:gd name="connsiteX2" fmla="*/ 1137424 w 1137424"/>
                <a:gd name="connsiteY2" fmla="*/ 11152 h 468352"/>
                <a:gd name="connsiteX3" fmla="*/ 1003610 w 1137424"/>
                <a:gd name="connsiteY3" fmla="*/ 144966 h 468352"/>
                <a:gd name="connsiteX4" fmla="*/ 892098 w 1137424"/>
                <a:gd name="connsiteY4" fmla="*/ 33454 h 468352"/>
                <a:gd name="connsiteX5" fmla="*/ 780586 w 1137424"/>
                <a:gd name="connsiteY5" fmla="*/ 144966 h 468352"/>
                <a:gd name="connsiteX6" fmla="*/ 646772 w 1137424"/>
                <a:gd name="connsiteY6" fmla="*/ 11152 h 468352"/>
                <a:gd name="connsiteX7" fmla="*/ 535258 w 1137424"/>
                <a:gd name="connsiteY7" fmla="*/ 122666 h 468352"/>
                <a:gd name="connsiteX8" fmla="*/ 446046 w 1137424"/>
                <a:gd name="connsiteY8" fmla="*/ 33454 h 468352"/>
                <a:gd name="connsiteX9" fmla="*/ 345688 w 1137424"/>
                <a:gd name="connsiteY9" fmla="*/ 133812 h 468352"/>
                <a:gd name="connsiteX10" fmla="*/ 211876 w 1137424"/>
                <a:gd name="connsiteY10" fmla="*/ 0 h 468352"/>
                <a:gd name="connsiteX11" fmla="*/ 122663 w 1137424"/>
                <a:gd name="connsiteY11" fmla="*/ 167269 h 468352"/>
                <a:gd name="connsiteX12" fmla="*/ 122663 w 1137424"/>
                <a:gd name="connsiteY12" fmla="*/ 167269 h 468352"/>
                <a:gd name="connsiteX13" fmla="*/ 44605 w 1137424"/>
                <a:gd name="connsiteY13" fmla="*/ 89211 h 468352"/>
                <a:gd name="connsiteX14" fmla="*/ 44605 w 1137424"/>
                <a:gd name="connsiteY14" fmla="*/ 446049 h 468352"/>
                <a:gd name="connsiteX0" fmla="*/ 0 w 1137424"/>
                <a:gd name="connsiteY0" fmla="*/ 468352 h 468909"/>
                <a:gd name="connsiteX1" fmla="*/ 1137424 w 1137424"/>
                <a:gd name="connsiteY1" fmla="*/ 468352 h 468909"/>
                <a:gd name="connsiteX2" fmla="*/ 1137424 w 1137424"/>
                <a:gd name="connsiteY2" fmla="*/ 11152 h 468909"/>
                <a:gd name="connsiteX3" fmla="*/ 1003610 w 1137424"/>
                <a:gd name="connsiteY3" fmla="*/ 144966 h 468909"/>
                <a:gd name="connsiteX4" fmla="*/ 892098 w 1137424"/>
                <a:gd name="connsiteY4" fmla="*/ 33454 h 468909"/>
                <a:gd name="connsiteX5" fmla="*/ 780586 w 1137424"/>
                <a:gd name="connsiteY5" fmla="*/ 144966 h 468909"/>
                <a:gd name="connsiteX6" fmla="*/ 646772 w 1137424"/>
                <a:gd name="connsiteY6" fmla="*/ 11152 h 468909"/>
                <a:gd name="connsiteX7" fmla="*/ 535258 w 1137424"/>
                <a:gd name="connsiteY7" fmla="*/ 122666 h 468909"/>
                <a:gd name="connsiteX8" fmla="*/ 446046 w 1137424"/>
                <a:gd name="connsiteY8" fmla="*/ 33454 h 468909"/>
                <a:gd name="connsiteX9" fmla="*/ 345688 w 1137424"/>
                <a:gd name="connsiteY9" fmla="*/ 133812 h 468909"/>
                <a:gd name="connsiteX10" fmla="*/ 211876 w 1137424"/>
                <a:gd name="connsiteY10" fmla="*/ 0 h 468909"/>
                <a:gd name="connsiteX11" fmla="*/ 122663 w 1137424"/>
                <a:gd name="connsiteY11" fmla="*/ 167269 h 468909"/>
                <a:gd name="connsiteX12" fmla="*/ 122663 w 1137424"/>
                <a:gd name="connsiteY12" fmla="*/ 167269 h 468909"/>
                <a:gd name="connsiteX13" fmla="*/ 44605 w 1137424"/>
                <a:gd name="connsiteY13" fmla="*/ 89211 h 468909"/>
                <a:gd name="connsiteX14" fmla="*/ 2695 w 1137424"/>
                <a:gd name="connsiteY14" fmla="*/ 468909 h 468909"/>
                <a:gd name="connsiteX0" fmla="*/ 4925 w 1142349"/>
                <a:gd name="connsiteY0" fmla="*/ 468352 h 468909"/>
                <a:gd name="connsiteX1" fmla="*/ 1142349 w 1142349"/>
                <a:gd name="connsiteY1" fmla="*/ 468352 h 468909"/>
                <a:gd name="connsiteX2" fmla="*/ 1142349 w 1142349"/>
                <a:gd name="connsiteY2" fmla="*/ 11152 h 468909"/>
                <a:gd name="connsiteX3" fmla="*/ 1008535 w 1142349"/>
                <a:gd name="connsiteY3" fmla="*/ 144966 h 468909"/>
                <a:gd name="connsiteX4" fmla="*/ 897023 w 1142349"/>
                <a:gd name="connsiteY4" fmla="*/ 33454 h 468909"/>
                <a:gd name="connsiteX5" fmla="*/ 785511 w 1142349"/>
                <a:gd name="connsiteY5" fmla="*/ 144966 h 468909"/>
                <a:gd name="connsiteX6" fmla="*/ 651697 w 1142349"/>
                <a:gd name="connsiteY6" fmla="*/ 11152 h 468909"/>
                <a:gd name="connsiteX7" fmla="*/ 540183 w 1142349"/>
                <a:gd name="connsiteY7" fmla="*/ 122666 h 468909"/>
                <a:gd name="connsiteX8" fmla="*/ 450971 w 1142349"/>
                <a:gd name="connsiteY8" fmla="*/ 33454 h 468909"/>
                <a:gd name="connsiteX9" fmla="*/ 350613 w 1142349"/>
                <a:gd name="connsiteY9" fmla="*/ 133812 h 468909"/>
                <a:gd name="connsiteX10" fmla="*/ 216801 w 1142349"/>
                <a:gd name="connsiteY10" fmla="*/ 0 h 468909"/>
                <a:gd name="connsiteX11" fmla="*/ 127588 w 1142349"/>
                <a:gd name="connsiteY11" fmla="*/ 167269 h 468909"/>
                <a:gd name="connsiteX12" fmla="*/ 127588 w 1142349"/>
                <a:gd name="connsiteY12" fmla="*/ 167269 h 468909"/>
                <a:gd name="connsiteX13" fmla="*/ 0 w 1142349"/>
                <a:gd name="connsiteY13" fmla="*/ 28251 h 468909"/>
                <a:gd name="connsiteX14" fmla="*/ 7620 w 1142349"/>
                <a:gd name="connsiteY14" fmla="*/ 468909 h 468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2349" h="468909">
                  <a:moveTo>
                    <a:pt x="4925" y="468352"/>
                  </a:moveTo>
                  <a:lnTo>
                    <a:pt x="1142349" y="468352"/>
                  </a:lnTo>
                  <a:lnTo>
                    <a:pt x="1142349" y="11152"/>
                  </a:lnTo>
                  <a:lnTo>
                    <a:pt x="1008535" y="144966"/>
                  </a:lnTo>
                  <a:lnTo>
                    <a:pt x="897023" y="33454"/>
                  </a:lnTo>
                  <a:lnTo>
                    <a:pt x="785511" y="144966"/>
                  </a:lnTo>
                  <a:lnTo>
                    <a:pt x="651697" y="11152"/>
                  </a:lnTo>
                  <a:lnTo>
                    <a:pt x="540183" y="122666"/>
                  </a:lnTo>
                  <a:lnTo>
                    <a:pt x="450971" y="33454"/>
                  </a:lnTo>
                  <a:lnTo>
                    <a:pt x="350613" y="133812"/>
                  </a:lnTo>
                  <a:lnTo>
                    <a:pt x="216801" y="0"/>
                  </a:lnTo>
                  <a:lnTo>
                    <a:pt x="127588" y="167269"/>
                  </a:lnTo>
                  <a:lnTo>
                    <a:pt x="127588" y="167269"/>
                  </a:lnTo>
                  <a:lnTo>
                    <a:pt x="0" y="28251"/>
                  </a:lnTo>
                  <a:lnTo>
                    <a:pt x="7620" y="468909"/>
                  </a:lnTo>
                </a:path>
              </a:pathLst>
            </a:custGeom>
            <a:solidFill>
              <a:schemeClr val="accent6">
                <a:lumMod val="20000"/>
                <a:lumOff val="80000"/>
              </a:scheme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0"/>
                <a:cs typeface="ヒラギノ角ゴ ProN W3" charset="0"/>
                <a:sym typeface="Gill Sans" charset="0"/>
              </a:endParaRPr>
            </a:p>
          </p:txBody>
        </p:sp>
        <p:sp>
          <p:nvSpPr>
            <p:cNvPr id="5" name="Rectangle 4"/>
            <p:cNvSpPr/>
            <p:nvPr/>
          </p:nvSpPr>
          <p:spPr bwMode="auto">
            <a:xfrm>
              <a:off x="1179195" y="3429000"/>
              <a:ext cx="1106805" cy="152400"/>
            </a:xfrm>
            <a:prstGeom prst="rect">
              <a:avLst/>
            </a:prstGeom>
            <a:solidFill>
              <a:schemeClr val="accent6">
                <a:lumMod val="20000"/>
                <a:lumOff val="80000"/>
              </a:schemeClr>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0"/>
                <a:cs typeface="ヒラギノ角ゴ ProN W3" charset="0"/>
                <a:sym typeface="Gill Sans" charset="0"/>
              </a:endParaRPr>
            </a:p>
          </p:txBody>
        </p:sp>
      </p:grpSp>
      <p:grpSp>
        <p:nvGrpSpPr>
          <p:cNvPr id="24" name="Group 23"/>
          <p:cNvGrpSpPr/>
          <p:nvPr/>
        </p:nvGrpSpPr>
        <p:grpSpPr>
          <a:xfrm flipV="1">
            <a:off x="8588312" y="6014053"/>
            <a:ext cx="1142349" cy="559420"/>
            <a:chOff x="1154801" y="3021980"/>
            <a:chExt cx="1142349" cy="559420"/>
          </a:xfrm>
        </p:grpSpPr>
        <p:sp>
          <p:nvSpPr>
            <p:cNvPr id="25" name="Freeform 24"/>
            <p:cNvSpPr/>
            <p:nvPr/>
          </p:nvSpPr>
          <p:spPr bwMode="auto">
            <a:xfrm>
              <a:off x="1154801" y="3021980"/>
              <a:ext cx="1142349" cy="468909"/>
            </a:xfrm>
            <a:custGeom>
              <a:avLst/>
              <a:gdLst>
                <a:gd name="connsiteX0" fmla="*/ 0 w 1137424"/>
                <a:gd name="connsiteY0" fmla="*/ 468352 h 557561"/>
                <a:gd name="connsiteX1" fmla="*/ 1137424 w 1137424"/>
                <a:gd name="connsiteY1" fmla="*/ 468352 h 557561"/>
                <a:gd name="connsiteX2" fmla="*/ 1137424 w 1137424"/>
                <a:gd name="connsiteY2" fmla="*/ 11152 h 557561"/>
                <a:gd name="connsiteX3" fmla="*/ 1003610 w 1137424"/>
                <a:gd name="connsiteY3" fmla="*/ 144966 h 557561"/>
                <a:gd name="connsiteX4" fmla="*/ 892098 w 1137424"/>
                <a:gd name="connsiteY4" fmla="*/ 33454 h 557561"/>
                <a:gd name="connsiteX5" fmla="*/ 780586 w 1137424"/>
                <a:gd name="connsiteY5" fmla="*/ 144966 h 557561"/>
                <a:gd name="connsiteX6" fmla="*/ 646772 w 1137424"/>
                <a:gd name="connsiteY6" fmla="*/ 11152 h 557561"/>
                <a:gd name="connsiteX7" fmla="*/ 535258 w 1137424"/>
                <a:gd name="connsiteY7" fmla="*/ 122666 h 557561"/>
                <a:gd name="connsiteX8" fmla="*/ 446046 w 1137424"/>
                <a:gd name="connsiteY8" fmla="*/ 33454 h 557561"/>
                <a:gd name="connsiteX9" fmla="*/ 345688 w 1137424"/>
                <a:gd name="connsiteY9" fmla="*/ 133812 h 557561"/>
                <a:gd name="connsiteX10" fmla="*/ 211876 w 1137424"/>
                <a:gd name="connsiteY10" fmla="*/ 0 h 557561"/>
                <a:gd name="connsiteX11" fmla="*/ 122663 w 1137424"/>
                <a:gd name="connsiteY11" fmla="*/ 167269 h 557561"/>
                <a:gd name="connsiteX12" fmla="*/ 122663 w 1137424"/>
                <a:gd name="connsiteY12" fmla="*/ 167269 h 557561"/>
                <a:gd name="connsiteX13" fmla="*/ 44605 w 1137424"/>
                <a:gd name="connsiteY13" fmla="*/ 89211 h 557561"/>
                <a:gd name="connsiteX14" fmla="*/ 44605 w 1137424"/>
                <a:gd name="connsiteY14" fmla="*/ 446049 h 557561"/>
                <a:gd name="connsiteX15" fmla="*/ 100361 w 1137424"/>
                <a:gd name="connsiteY15" fmla="*/ 557561 h 557561"/>
                <a:gd name="connsiteX0" fmla="*/ 0 w 1137424"/>
                <a:gd name="connsiteY0" fmla="*/ 468352 h 468352"/>
                <a:gd name="connsiteX1" fmla="*/ 1137424 w 1137424"/>
                <a:gd name="connsiteY1" fmla="*/ 468352 h 468352"/>
                <a:gd name="connsiteX2" fmla="*/ 1137424 w 1137424"/>
                <a:gd name="connsiteY2" fmla="*/ 11152 h 468352"/>
                <a:gd name="connsiteX3" fmla="*/ 1003610 w 1137424"/>
                <a:gd name="connsiteY3" fmla="*/ 144966 h 468352"/>
                <a:gd name="connsiteX4" fmla="*/ 892098 w 1137424"/>
                <a:gd name="connsiteY4" fmla="*/ 33454 h 468352"/>
                <a:gd name="connsiteX5" fmla="*/ 780586 w 1137424"/>
                <a:gd name="connsiteY5" fmla="*/ 144966 h 468352"/>
                <a:gd name="connsiteX6" fmla="*/ 646772 w 1137424"/>
                <a:gd name="connsiteY6" fmla="*/ 11152 h 468352"/>
                <a:gd name="connsiteX7" fmla="*/ 535258 w 1137424"/>
                <a:gd name="connsiteY7" fmla="*/ 122666 h 468352"/>
                <a:gd name="connsiteX8" fmla="*/ 446046 w 1137424"/>
                <a:gd name="connsiteY8" fmla="*/ 33454 h 468352"/>
                <a:gd name="connsiteX9" fmla="*/ 345688 w 1137424"/>
                <a:gd name="connsiteY9" fmla="*/ 133812 h 468352"/>
                <a:gd name="connsiteX10" fmla="*/ 211876 w 1137424"/>
                <a:gd name="connsiteY10" fmla="*/ 0 h 468352"/>
                <a:gd name="connsiteX11" fmla="*/ 122663 w 1137424"/>
                <a:gd name="connsiteY11" fmla="*/ 167269 h 468352"/>
                <a:gd name="connsiteX12" fmla="*/ 122663 w 1137424"/>
                <a:gd name="connsiteY12" fmla="*/ 167269 h 468352"/>
                <a:gd name="connsiteX13" fmla="*/ 44605 w 1137424"/>
                <a:gd name="connsiteY13" fmla="*/ 89211 h 468352"/>
                <a:gd name="connsiteX14" fmla="*/ 44605 w 1137424"/>
                <a:gd name="connsiteY14" fmla="*/ 446049 h 468352"/>
                <a:gd name="connsiteX0" fmla="*/ 0 w 1137424"/>
                <a:gd name="connsiteY0" fmla="*/ 468352 h 468909"/>
                <a:gd name="connsiteX1" fmla="*/ 1137424 w 1137424"/>
                <a:gd name="connsiteY1" fmla="*/ 468352 h 468909"/>
                <a:gd name="connsiteX2" fmla="*/ 1137424 w 1137424"/>
                <a:gd name="connsiteY2" fmla="*/ 11152 h 468909"/>
                <a:gd name="connsiteX3" fmla="*/ 1003610 w 1137424"/>
                <a:gd name="connsiteY3" fmla="*/ 144966 h 468909"/>
                <a:gd name="connsiteX4" fmla="*/ 892098 w 1137424"/>
                <a:gd name="connsiteY4" fmla="*/ 33454 h 468909"/>
                <a:gd name="connsiteX5" fmla="*/ 780586 w 1137424"/>
                <a:gd name="connsiteY5" fmla="*/ 144966 h 468909"/>
                <a:gd name="connsiteX6" fmla="*/ 646772 w 1137424"/>
                <a:gd name="connsiteY6" fmla="*/ 11152 h 468909"/>
                <a:gd name="connsiteX7" fmla="*/ 535258 w 1137424"/>
                <a:gd name="connsiteY7" fmla="*/ 122666 h 468909"/>
                <a:gd name="connsiteX8" fmla="*/ 446046 w 1137424"/>
                <a:gd name="connsiteY8" fmla="*/ 33454 h 468909"/>
                <a:gd name="connsiteX9" fmla="*/ 345688 w 1137424"/>
                <a:gd name="connsiteY9" fmla="*/ 133812 h 468909"/>
                <a:gd name="connsiteX10" fmla="*/ 211876 w 1137424"/>
                <a:gd name="connsiteY10" fmla="*/ 0 h 468909"/>
                <a:gd name="connsiteX11" fmla="*/ 122663 w 1137424"/>
                <a:gd name="connsiteY11" fmla="*/ 167269 h 468909"/>
                <a:gd name="connsiteX12" fmla="*/ 122663 w 1137424"/>
                <a:gd name="connsiteY12" fmla="*/ 167269 h 468909"/>
                <a:gd name="connsiteX13" fmla="*/ 44605 w 1137424"/>
                <a:gd name="connsiteY13" fmla="*/ 89211 h 468909"/>
                <a:gd name="connsiteX14" fmla="*/ 2695 w 1137424"/>
                <a:gd name="connsiteY14" fmla="*/ 468909 h 468909"/>
                <a:gd name="connsiteX0" fmla="*/ 4925 w 1142349"/>
                <a:gd name="connsiteY0" fmla="*/ 468352 h 468909"/>
                <a:gd name="connsiteX1" fmla="*/ 1142349 w 1142349"/>
                <a:gd name="connsiteY1" fmla="*/ 468352 h 468909"/>
                <a:gd name="connsiteX2" fmla="*/ 1142349 w 1142349"/>
                <a:gd name="connsiteY2" fmla="*/ 11152 h 468909"/>
                <a:gd name="connsiteX3" fmla="*/ 1008535 w 1142349"/>
                <a:gd name="connsiteY3" fmla="*/ 144966 h 468909"/>
                <a:gd name="connsiteX4" fmla="*/ 897023 w 1142349"/>
                <a:gd name="connsiteY4" fmla="*/ 33454 h 468909"/>
                <a:gd name="connsiteX5" fmla="*/ 785511 w 1142349"/>
                <a:gd name="connsiteY5" fmla="*/ 144966 h 468909"/>
                <a:gd name="connsiteX6" fmla="*/ 651697 w 1142349"/>
                <a:gd name="connsiteY6" fmla="*/ 11152 h 468909"/>
                <a:gd name="connsiteX7" fmla="*/ 540183 w 1142349"/>
                <a:gd name="connsiteY7" fmla="*/ 122666 h 468909"/>
                <a:gd name="connsiteX8" fmla="*/ 450971 w 1142349"/>
                <a:gd name="connsiteY8" fmla="*/ 33454 h 468909"/>
                <a:gd name="connsiteX9" fmla="*/ 350613 w 1142349"/>
                <a:gd name="connsiteY9" fmla="*/ 133812 h 468909"/>
                <a:gd name="connsiteX10" fmla="*/ 216801 w 1142349"/>
                <a:gd name="connsiteY10" fmla="*/ 0 h 468909"/>
                <a:gd name="connsiteX11" fmla="*/ 127588 w 1142349"/>
                <a:gd name="connsiteY11" fmla="*/ 167269 h 468909"/>
                <a:gd name="connsiteX12" fmla="*/ 127588 w 1142349"/>
                <a:gd name="connsiteY12" fmla="*/ 167269 h 468909"/>
                <a:gd name="connsiteX13" fmla="*/ 0 w 1142349"/>
                <a:gd name="connsiteY13" fmla="*/ 28251 h 468909"/>
                <a:gd name="connsiteX14" fmla="*/ 7620 w 1142349"/>
                <a:gd name="connsiteY14" fmla="*/ 468909 h 468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2349" h="468909">
                  <a:moveTo>
                    <a:pt x="4925" y="468352"/>
                  </a:moveTo>
                  <a:lnTo>
                    <a:pt x="1142349" y="468352"/>
                  </a:lnTo>
                  <a:lnTo>
                    <a:pt x="1142349" y="11152"/>
                  </a:lnTo>
                  <a:lnTo>
                    <a:pt x="1008535" y="144966"/>
                  </a:lnTo>
                  <a:lnTo>
                    <a:pt x="897023" y="33454"/>
                  </a:lnTo>
                  <a:lnTo>
                    <a:pt x="785511" y="144966"/>
                  </a:lnTo>
                  <a:lnTo>
                    <a:pt x="651697" y="11152"/>
                  </a:lnTo>
                  <a:lnTo>
                    <a:pt x="540183" y="122666"/>
                  </a:lnTo>
                  <a:lnTo>
                    <a:pt x="450971" y="33454"/>
                  </a:lnTo>
                  <a:lnTo>
                    <a:pt x="350613" y="133812"/>
                  </a:lnTo>
                  <a:lnTo>
                    <a:pt x="216801" y="0"/>
                  </a:lnTo>
                  <a:lnTo>
                    <a:pt x="127588" y="167269"/>
                  </a:lnTo>
                  <a:lnTo>
                    <a:pt x="127588" y="167269"/>
                  </a:lnTo>
                  <a:lnTo>
                    <a:pt x="0" y="28251"/>
                  </a:lnTo>
                  <a:lnTo>
                    <a:pt x="7620" y="468909"/>
                  </a:lnTo>
                </a:path>
              </a:pathLst>
            </a:custGeom>
            <a:solidFill>
              <a:schemeClr val="accent6">
                <a:lumMod val="20000"/>
                <a:lumOff val="80000"/>
              </a:scheme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0"/>
                <a:cs typeface="ヒラギノ角ゴ ProN W3" charset="0"/>
                <a:sym typeface="Gill Sans" charset="0"/>
              </a:endParaRPr>
            </a:p>
          </p:txBody>
        </p:sp>
        <p:sp>
          <p:nvSpPr>
            <p:cNvPr id="26" name="Rectangle 25"/>
            <p:cNvSpPr/>
            <p:nvPr/>
          </p:nvSpPr>
          <p:spPr bwMode="auto">
            <a:xfrm>
              <a:off x="1179195" y="3429000"/>
              <a:ext cx="1106805" cy="152400"/>
            </a:xfrm>
            <a:prstGeom prst="rect">
              <a:avLst/>
            </a:prstGeom>
            <a:solidFill>
              <a:schemeClr val="accent6">
                <a:lumMod val="20000"/>
                <a:lumOff val="80000"/>
              </a:schemeClr>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0"/>
                <a:cs typeface="ヒラギノ角ゴ ProN W3" charset="0"/>
                <a:sym typeface="Gill Sans" charset="0"/>
              </a:endParaRPr>
            </a:p>
          </p:txBody>
        </p:sp>
      </p:grpSp>
      <p:cxnSp>
        <p:nvCxnSpPr>
          <p:cNvPr id="8" name="Straight Connector 7"/>
          <p:cNvCxnSpPr/>
          <p:nvPr/>
        </p:nvCxnSpPr>
        <p:spPr bwMode="auto">
          <a:xfrm>
            <a:off x="8599460" y="1507179"/>
            <a:ext cx="1131200" cy="0"/>
          </a:xfrm>
          <a:prstGeom prst="line">
            <a:avLst/>
          </a:prstGeom>
          <a:solidFill>
            <a:schemeClr val="accent1"/>
          </a:solidFill>
          <a:ln w="25400" cap="flat" cmpd="sng" algn="ctr">
            <a:solidFill>
              <a:srgbClr val="000000"/>
            </a:solidFill>
            <a:prstDash val="solid"/>
            <a:round/>
            <a:headEnd type="none" w="med" len="med"/>
            <a:tailEnd type="none" w="med" len="med"/>
          </a:ln>
          <a:effectLst/>
        </p:spPr>
      </p:cxnSp>
      <p:cxnSp>
        <p:nvCxnSpPr>
          <p:cNvPr id="29" name="Straight Connector 28"/>
          <p:cNvCxnSpPr/>
          <p:nvPr/>
        </p:nvCxnSpPr>
        <p:spPr bwMode="auto">
          <a:xfrm>
            <a:off x="8599460" y="2733814"/>
            <a:ext cx="1131200" cy="0"/>
          </a:xfrm>
          <a:prstGeom prst="line">
            <a:avLst/>
          </a:prstGeom>
          <a:solidFill>
            <a:schemeClr val="accent1"/>
          </a:solidFill>
          <a:ln w="25400" cap="flat" cmpd="sng" algn="ctr">
            <a:solidFill>
              <a:srgbClr val="000000"/>
            </a:solidFill>
            <a:prstDash val="solid"/>
            <a:round/>
            <a:headEnd type="none" w="med" len="med"/>
            <a:tailEnd type="none" w="med" len="med"/>
          </a:ln>
          <a:effectLst/>
        </p:spPr>
      </p:cxnSp>
      <p:cxnSp>
        <p:nvCxnSpPr>
          <p:cNvPr id="30" name="Straight Connector 29"/>
          <p:cNvCxnSpPr/>
          <p:nvPr/>
        </p:nvCxnSpPr>
        <p:spPr bwMode="auto">
          <a:xfrm>
            <a:off x="8599460" y="4071961"/>
            <a:ext cx="1131200" cy="0"/>
          </a:xfrm>
          <a:prstGeom prst="line">
            <a:avLst/>
          </a:prstGeom>
          <a:solidFill>
            <a:schemeClr val="accent1"/>
          </a:solidFill>
          <a:ln w="25400" cap="flat" cmpd="sng" algn="ctr">
            <a:solidFill>
              <a:srgbClr val="000000"/>
            </a:solidFill>
            <a:prstDash val="solid"/>
            <a:round/>
            <a:headEnd type="none" w="med" len="med"/>
            <a:tailEnd type="none" w="med" len="med"/>
          </a:ln>
          <a:effectLst/>
        </p:spPr>
      </p:cxnSp>
      <p:cxnSp>
        <p:nvCxnSpPr>
          <p:cNvPr id="31" name="Straight Connector 30"/>
          <p:cNvCxnSpPr/>
          <p:nvPr/>
        </p:nvCxnSpPr>
        <p:spPr bwMode="auto">
          <a:xfrm>
            <a:off x="8599460" y="5581928"/>
            <a:ext cx="1131200" cy="0"/>
          </a:xfrm>
          <a:prstGeom prst="line">
            <a:avLst/>
          </a:prstGeom>
          <a:solidFill>
            <a:schemeClr val="accent1"/>
          </a:solidFill>
          <a:ln w="25400" cap="flat" cmpd="sng" algn="ctr">
            <a:solidFill>
              <a:srgbClr val="000000"/>
            </a:solidFill>
            <a:prstDash val="solid"/>
            <a:round/>
            <a:headEnd type="none" w="med" len="med"/>
            <a:tailEnd type="none" w="med" len="med"/>
          </a:ln>
          <a:effectLst/>
        </p:spPr>
      </p:cxnSp>
      <p:sp>
        <p:nvSpPr>
          <p:cNvPr id="9" name="TextBox 8"/>
          <p:cNvSpPr txBox="1"/>
          <p:nvPr/>
        </p:nvSpPr>
        <p:spPr>
          <a:xfrm>
            <a:off x="8650486" y="4364004"/>
            <a:ext cx="1091324" cy="646331"/>
          </a:xfrm>
          <a:prstGeom prst="rect">
            <a:avLst/>
          </a:prstGeom>
          <a:noFill/>
        </p:spPr>
        <p:txBody>
          <a:bodyPr wrap="none" rtlCol="0">
            <a:spAutoFit/>
          </a:bodyPr>
          <a:lstStyle/>
          <a:p>
            <a:pPr algn="ctr" fontAlgn="base">
              <a:spcBef>
                <a:spcPct val="0"/>
              </a:spcBef>
              <a:spcAft>
                <a:spcPct val="0"/>
              </a:spcAft>
            </a:pPr>
            <a:r>
              <a:rPr lang="en-US" sz="3600" dirty="0">
                <a:solidFill>
                  <a:srgbClr val="000000"/>
                </a:solidFill>
                <a:latin typeface="Calibri" panose="020F0502020204030204" pitchFamily="34" charset="0"/>
                <a:cs typeface="Calibri" panose="020F0502020204030204" pitchFamily="34" charset="0"/>
                <a:sym typeface="Gill Sans" charset="0"/>
              </a:rPr>
              <a:t>code</a:t>
            </a:r>
          </a:p>
        </p:txBody>
      </p:sp>
      <p:sp>
        <p:nvSpPr>
          <p:cNvPr id="34" name="TextBox 33"/>
          <p:cNvSpPr txBox="1"/>
          <p:nvPr/>
        </p:nvSpPr>
        <p:spPr>
          <a:xfrm>
            <a:off x="8602283" y="1780511"/>
            <a:ext cx="1135632" cy="646331"/>
          </a:xfrm>
          <a:prstGeom prst="rect">
            <a:avLst/>
          </a:prstGeom>
          <a:noFill/>
        </p:spPr>
        <p:txBody>
          <a:bodyPr wrap="none" rtlCol="0">
            <a:spAutoFit/>
          </a:bodyPr>
          <a:lstStyle/>
          <a:p>
            <a:pPr algn="ctr" fontAlgn="base">
              <a:spcBef>
                <a:spcPct val="0"/>
              </a:spcBef>
              <a:spcAft>
                <a:spcPct val="0"/>
              </a:spcAft>
            </a:pPr>
            <a:r>
              <a:rPr lang="en-US" sz="3600" dirty="0">
                <a:solidFill>
                  <a:srgbClr val="000000"/>
                </a:solidFill>
                <a:latin typeface="Calibri" panose="020F0502020204030204" pitchFamily="34" charset="0"/>
                <a:cs typeface="Calibri" panose="020F0502020204030204" pitchFamily="34" charset="0"/>
                <a:sym typeface="Gill Sans" charset="0"/>
              </a:rPr>
              <a:t>stack</a:t>
            </a:r>
          </a:p>
        </p:txBody>
      </p:sp>
      <p:sp>
        <p:nvSpPr>
          <p:cNvPr id="2" name="TextBox 1">
            <a:extLst>
              <a:ext uri="{FF2B5EF4-FFF2-40B4-BE49-F238E27FC236}">
                <a16:creationId xmlns:a16="http://schemas.microsoft.com/office/drawing/2014/main" id="{E35A5C50-C591-41F4-B02C-D32C016D56E4}"/>
              </a:ext>
            </a:extLst>
          </p:cNvPr>
          <p:cNvSpPr txBox="1"/>
          <p:nvPr/>
        </p:nvSpPr>
        <p:spPr>
          <a:xfrm>
            <a:off x="9805506" y="1908358"/>
            <a:ext cx="696024" cy="3162212"/>
          </a:xfrm>
          <a:prstGeom prst="rect">
            <a:avLst/>
          </a:prstGeom>
          <a:noFill/>
        </p:spPr>
        <p:txBody>
          <a:bodyPr vert="wordArtVert" wrap="none" rtlCol="0" anchor="ctr">
            <a:spAutoFit/>
          </a:bodyPr>
          <a:lstStyle/>
          <a:p>
            <a:pPr algn="ctr" fontAlgn="base">
              <a:spcBef>
                <a:spcPct val="0"/>
              </a:spcBef>
              <a:spcAft>
                <a:spcPct val="0"/>
              </a:spcAft>
            </a:pPr>
            <a:r>
              <a:rPr lang="en-US" sz="2800" dirty="0">
                <a:solidFill>
                  <a:srgbClr val="2D2D8A">
                    <a:lumMod val="75000"/>
                  </a:srgbClr>
                </a:solidFill>
                <a:latin typeface="Calibri" panose="020F0502020204030204" pitchFamily="34" charset="0"/>
                <a:cs typeface="Calibri" panose="020F0502020204030204" pitchFamily="34" charset="0"/>
                <a:sym typeface="Gill Sans" charset="0"/>
              </a:rPr>
              <a:t>memory</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bwMode="auto">
          <a:xfrm flipV="1">
            <a:off x="5607443" y="1507180"/>
            <a:ext cx="2980869" cy="382858"/>
          </a:xfrm>
          <a:prstGeom prst="line">
            <a:avLst/>
          </a:prstGeom>
          <a:solidFill>
            <a:schemeClr val="accent1"/>
          </a:solidFill>
          <a:ln w="25400" cap="flat" cmpd="sng" algn="ctr">
            <a:solidFill>
              <a:srgbClr val="000000"/>
            </a:solidFill>
            <a:prstDash val="sysDash"/>
            <a:round/>
            <a:headEnd type="none" w="med" len="med"/>
            <a:tailEnd type="none" w="med" len="med"/>
          </a:ln>
          <a:effectLst/>
        </p:spPr>
      </p:cxnSp>
      <p:cxnSp>
        <p:nvCxnSpPr>
          <p:cNvPr id="17" name="Straight Connector 16"/>
          <p:cNvCxnSpPr/>
          <p:nvPr/>
        </p:nvCxnSpPr>
        <p:spPr bwMode="auto">
          <a:xfrm flipV="1">
            <a:off x="5605855" y="2733814"/>
            <a:ext cx="3006851" cy="2356624"/>
          </a:xfrm>
          <a:prstGeom prst="line">
            <a:avLst/>
          </a:prstGeom>
          <a:solidFill>
            <a:schemeClr val="accent1"/>
          </a:solidFill>
          <a:ln w="25400" cap="flat" cmpd="sng" algn="ctr">
            <a:solidFill>
              <a:srgbClr val="000000"/>
            </a:solidFill>
            <a:prstDash val="sysDash"/>
            <a:round/>
            <a:headEnd type="none" w="med" len="med"/>
            <a:tailEnd type="none" w="med" len="med"/>
          </a:ln>
          <a:effectLst/>
        </p:spPr>
      </p:cxnSp>
      <p:sp>
        <p:nvSpPr>
          <p:cNvPr id="41986" name="Rectangle 2"/>
          <p:cNvSpPr>
            <a:spLocks/>
          </p:cNvSpPr>
          <p:nvPr/>
        </p:nvSpPr>
        <p:spPr bwMode="auto">
          <a:xfrm>
            <a:off x="9018561" y="235863"/>
            <a:ext cx="1320800" cy="177800"/>
          </a:xfrm>
          <a:prstGeom prst="rect">
            <a:avLst/>
          </a:prstGeom>
          <a:noFill/>
          <a:ln w="25400" cap="flat">
            <a:noFill/>
            <a:miter lim="800000"/>
            <a:headEnd type="none" w="med" len="med"/>
            <a:tailEnd type="none" w="med" len="med"/>
          </a:ln>
        </p:spPr>
        <p:txBody>
          <a:bodyPr lIns="0" tIns="0" rIns="0" bIns="0"/>
          <a:lstStyle/>
          <a:p>
            <a:pPr fontAlgn="base">
              <a:spcBef>
                <a:spcPct val="0"/>
              </a:spcBef>
              <a:spcAft>
                <a:spcPct val="0"/>
              </a:spcAft>
            </a:pPr>
            <a:r>
              <a:rPr lang="en-US" sz="1200" dirty="0">
                <a:solidFill>
                  <a:srgbClr val="FFFFFF"/>
                </a:solidFill>
                <a:latin typeface="Gill Sans" charset="0"/>
                <a:ea typeface="Gill Sans" charset="0"/>
                <a:cs typeface="Gill Sans" charset="0"/>
                <a:sym typeface="Gill Sans" charset="0"/>
              </a:rPr>
              <a:t>CS 3843</a:t>
            </a:r>
          </a:p>
        </p:txBody>
      </p:sp>
      <p:sp>
        <p:nvSpPr>
          <p:cNvPr id="41987" name="Rectangle 3"/>
          <p:cNvSpPr>
            <a:spLocks noGrp="1" noChangeArrowheads="1"/>
          </p:cNvSpPr>
          <p:nvPr>
            <p:ph type="title"/>
          </p:nvPr>
        </p:nvSpPr>
        <p:spPr>
          <a:ln/>
        </p:spPr>
        <p:txBody>
          <a:bodyPr/>
          <a:lstStyle/>
          <a:p>
            <a:pPr marL="119063" indent="-119063"/>
            <a:r>
              <a:rPr lang="en-US" dirty="0"/>
              <a:t>x86-64 Stack</a:t>
            </a:r>
          </a:p>
        </p:txBody>
      </p:sp>
      <p:sp>
        <p:nvSpPr>
          <p:cNvPr id="41988" name="Rectangle 4"/>
          <p:cNvSpPr>
            <a:spLocks noGrp="1" noChangeArrowheads="1"/>
          </p:cNvSpPr>
          <p:nvPr>
            <p:ph type="body" idx="1"/>
          </p:nvPr>
        </p:nvSpPr>
        <p:spPr>
          <a:xfrm>
            <a:off x="1905000" y="1397000"/>
            <a:ext cx="4457700" cy="5435600"/>
          </a:xfrm>
          <a:ln/>
        </p:spPr>
        <p:txBody>
          <a:bodyPr/>
          <a:lstStyle/>
          <a:p>
            <a:r>
              <a:rPr lang="en-US" dirty="0"/>
              <a:t>Region of memory</a:t>
            </a:r>
            <a:br>
              <a:rPr lang="en-US" dirty="0"/>
            </a:br>
            <a:r>
              <a:rPr lang="en-US" dirty="0"/>
              <a:t>managed with</a:t>
            </a:r>
            <a:br>
              <a:rPr lang="en-US" dirty="0"/>
            </a:br>
            <a:r>
              <a:rPr lang="en-US" dirty="0"/>
              <a:t>stack discipline</a:t>
            </a:r>
          </a:p>
        </p:txBody>
      </p:sp>
      <p:sp>
        <p:nvSpPr>
          <p:cNvPr id="41990" name="Line 6"/>
          <p:cNvSpPr>
            <a:spLocks noChangeShapeType="1"/>
          </p:cNvSpPr>
          <p:nvPr/>
        </p:nvSpPr>
        <p:spPr bwMode="auto">
          <a:xfrm>
            <a:off x="4981817" y="4938038"/>
            <a:ext cx="508123" cy="0"/>
          </a:xfrm>
          <a:prstGeom prst="line">
            <a:avLst/>
          </a:prstGeom>
          <a:noFill/>
          <a:ln w="254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1991" name="Rectangle 7"/>
          <p:cNvSpPr>
            <a:spLocks/>
          </p:cNvSpPr>
          <p:nvPr/>
        </p:nvSpPr>
        <p:spPr bwMode="auto">
          <a:xfrm>
            <a:off x="2315758" y="4706263"/>
            <a:ext cx="2634300" cy="457200"/>
          </a:xfrm>
          <a:prstGeom prst="rect">
            <a:avLst/>
          </a:prstGeom>
          <a:noFill/>
          <a:ln w="25400" cap="flat">
            <a:noFill/>
            <a:miter lim="800000"/>
            <a:headEnd type="none" w="med" len="med"/>
            <a:tailEnd type="none" w="med" len="med"/>
          </a:ln>
        </p:spPr>
        <p:txBody>
          <a:bodyPr wrap="none" lIns="38100" tIns="38100" rIns="38100" bIns="38100">
            <a:spAutoFit/>
          </a:bodyPr>
          <a:lstStyle/>
          <a:p>
            <a:pPr algn="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Pointer: </a:t>
            </a:r>
            <a:r>
              <a:rPr lang="en-US" sz="2400" dirty="0">
                <a:solidFill>
                  <a:srgbClr val="000000"/>
                </a:solidFill>
                <a:latin typeface="Courier New Bold" charset="0"/>
                <a:cs typeface="Courier New Bold" charset="0"/>
                <a:sym typeface="Courier New Bold" charset="0"/>
              </a:rPr>
              <a:t>%</a:t>
            </a:r>
            <a:r>
              <a:rPr lang="en-US" sz="2400" dirty="0" err="1">
                <a:solidFill>
                  <a:srgbClr val="000000"/>
                </a:solidFill>
                <a:latin typeface="Courier New Bold" charset="0"/>
                <a:cs typeface="Courier New Bold" charset="0"/>
                <a:sym typeface="Courier New Bold" charset="0"/>
              </a:rPr>
              <a:t>rsp</a:t>
            </a:r>
            <a:endParaRPr lang="en-US" sz="2400" dirty="0">
              <a:solidFill>
                <a:srgbClr val="000000"/>
              </a:solidFill>
              <a:latin typeface="Courier New Bold" charset="0"/>
              <a:cs typeface="Courier New Bold" charset="0"/>
              <a:sym typeface="Courier New Bold" charset="0"/>
            </a:endParaRPr>
          </a:p>
        </p:txBody>
      </p:sp>
      <p:sp>
        <p:nvSpPr>
          <p:cNvPr id="41992" name="Rectangle 8"/>
          <p:cNvSpPr>
            <a:spLocks/>
          </p:cNvSpPr>
          <p:nvPr/>
        </p:nvSpPr>
        <p:spPr bwMode="auto">
          <a:xfrm>
            <a:off x="5607443" y="1890038"/>
            <a:ext cx="1305241" cy="3200400"/>
          </a:xfrm>
          <a:prstGeom prst="rect">
            <a:avLst/>
          </a:prstGeom>
          <a:solidFill>
            <a:srgbClr val="D6D6F4"/>
          </a:solidFill>
          <a:ln w="25400" cap="flat">
            <a:solidFill>
              <a:schemeClr val="tx1"/>
            </a:solidFill>
            <a:prstDash val="solid"/>
            <a:miter lim="800000"/>
            <a:headEnd type="none" w="med" len="med"/>
            <a:tailEnd type="none" w="med" len="med"/>
          </a:ln>
          <a:effectLst>
            <a:outerShdw dist="76199" dir="2700000" algn="ctr" rotWithShape="0">
              <a:schemeClr val="bg2">
                <a:alpha val="75000"/>
              </a:schemeClr>
            </a:outerShdw>
          </a:effectLst>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1997" name="Rectangle 13"/>
          <p:cNvSpPr>
            <a:spLocks/>
          </p:cNvSpPr>
          <p:nvPr/>
        </p:nvSpPr>
        <p:spPr bwMode="auto">
          <a:xfrm>
            <a:off x="5551565" y="5176516"/>
            <a:ext cx="1557714" cy="444500"/>
          </a:xfrm>
          <a:prstGeom prst="rect">
            <a:avLst/>
          </a:prstGeom>
          <a:noFill/>
          <a:ln w="25400" cap="flat">
            <a:noFill/>
            <a:miter lim="800000"/>
            <a:headEnd type="none" w="med" len="med"/>
            <a:tailEnd type="none" w="med" len="med"/>
          </a:ln>
        </p:spPr>
        <p:txBody>
          <a:bodyPr wrap="none" lIns="38100" tIns="38100" rIns="38100" bIns="38100">
            <a:spAutoFit/>
          </a:bodyPr>
          <a:lstStyle/>
          <a:p>
            <a:pPr algn="ct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“Top”</a:t>
            </a:r>
          </a:p>
        </p:txBody>
      </p:sp>
      <p:sp>
        <p:nvSpPr>
          <p:cNvPr id="41998" name="Line 14"/>
          <p:cNvSpPr>
            <a:spLocks noChangeShapeType="1"/>
          </p:cNvSpPr>
          <p:nvPr/>
        </p:nvSpPr>
        <p:spPr bwMode="auto">
          <a:xfrm>
            <a:off x="5605854" y="4785638"/>
            <a:ext cx="1295714" cy="0"/>
          </a:xfrm>
          <a:prstGeom prst="line">
            <a:avLst/>
          </a:prstGeom>
          <a:noFill/>
          <a:ln w="25400" cap="flat">
            <a:solidFill>
              <a:schemeClr val="tx1"/>
            </a:solidFill>
            <a:prstDash val="solid"/>
            <a:round/>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1999" name="Rectangle 15"/>
          <p:cNvSpPr>
            <a:spLocks/>
          </p:cNvSpPr>
          <p:nvPr/>
        </p:nvSpPr>
        <p:spPr bwMode="auto">
          <a:xfrm>
            <a:off x="5235878" y="1335358"/>
            <a:ext cx="2040431" cy="444500"/>
          </a:xfrm>
          <a:prstGeom prst="rect">
            <a:avLst/>
          </a:prstGeom>
          <a:noFill/>
          <a:ln w="25400" cap="flat">
            <a:noFill/>
            <a:miter lim="800000"/>
            <a:headEnd type="none" w="med" len="med"/>
            <a:tailEnd type="none" w="med" len="med"/>
          </a:ln>
        </p:spPr>
        <p:txBody>
          <a:bodyPr wrap="none" lIns="38100" tIns="38100" rIns="38100" bIns="38100">
            <a:spAutoFit/>
          </a:bodyPr>
          <a:lstStyle/>
          <a:p>
            <a:pPr algn="ct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“Bottom”</a:t>
            </a:r>
          </a:p>
        </p:txBody>
      </p:sp>
      <p:sp>
        <p:nvSpPr>
          <p:cNvPr id="3" name="Rectangle 2"/>
          <p:cNvSpPr/>
          <p:nvPr/>
        </p:nvSpPr>
        <p:spPr bwMode="auto">
          <a:xfrm>
            <a:off x="8599461" y="975638"/>
            <a:ext cx="1142349" cy="5410200"/>
          </a:xfrm>
          <a:prstGeom prst="rect">
            <a:avLst/>
          </a:prstGeom>
          <a:solidFill>
            <a:schemeClr val="accent6">
              <a:lumMod val="20000"/>
              <a:lumOff val="80000"/>
            </a:scheme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0"/>
              <a:cs typeface="ヒラギノ角ゴ ProN W3" charset="0"/>
              <a:sym typeface="Gill Sans" charset="0"/>
            </a:endParaRPr>
          </a:p>
        </p:txBody>
      </p:sp>
      <p:grpSp>
        <p:nvGrpSpPr>
          <p:cNvPr id="6" name="Group 5"/>
          <p:cNvGrpSpPr/>
          <p:nvPr/>
        </p:nvGrpSpPr>
        <p:grpSpPr>
          <a:xfrm>
            <a:off x="8599462" y="654389"/>
            <a:ext cx="1142349" cy="559420"/>
            <a:chOff x="1154801" y="3021980"/>
            <a:chExt cx="1142349" cy="559420"/>
          </a:xfrm>
        </p:grpSpPr>
        <p:sp>
          <p:nvSpPr>
            <p:cNvPr id="4" name="Freeform 3"/>
            <p:cNvSpPr/>
            <p:nvPr/>
          </p:nvSpPr>
          <p:spPr bwMode="auto">
            <a:xfrm>
              <a:off x="1154801" y="3021980"/>
              <a:ext cx="1142349" cy="468909"/>
            </a:xfrm>
            <a:custGeom>
              <a:avLst/>
              <a:gdLst>
                <a:gd name="connsiteX0" fmla="*/ 0 w 1137424"/>
                <a:gd name="connsiteY0" fmla="*/ 468352 h 557561"/>
                <a:gd name="connsiteX1" fmla="*/ 1137424 w 1137424"/>
                <a:gd name="connsiteY1" fmla="*/ 468352 h 557561"/>
                <a:gd name="connsiteX2" fmla="*/ 1137424 w 1137424"/>
                <a:gd name="connsiteY2" fmla="*/ 11152 h 557561"/>
                <a:gd name="connsiteX3" fmla="*/ 1003610 w 1137424"/>
                <a:gd name="connsiteY3" fmla="*/ 144966 h 557561"/>
                <a:gd name="connsiteX4" fmla="*/ 892098 w 1137424"/>
                <a:gd name="connsiteY4" fmla="*/ 33454 h 557561"/>
                <a:gd name="connsiteX5" fmla="*/ 780586 w 1137424"/>
                <a:gd name="connsiteY5" fmla="*/ 144966 h 557561"/>
                <a:gd name="connsiteX6" fmla="*/ 646772 w 1137424"/>
                <a:gd name="connsiteY6" fmla="*/ 11152 h 557561"/>
                <a:gd name="connsiteX7" fmla="*/ 535258 w 1137424"/>
                <a:gd name="connsiteY7" fmla="*/ 122666 h 557561"/>
                <a:gd name="connsiteX8" fmla="*/ 446046 w 1137424"/>
                <a:gd name="connsiteY8" fmla="*/ 33454 h 557561"/>
                <a:gd name="connsiteX9" fmla="*/ 345688 w 1137424"/>
                <a:gd name="connsiteY9" fmla="*/ 133812 h 557561"/>
                <a:gd name="connsiteX10" fmla="*/ 211876 w 1137424"/>
                <a:gd name="connsiteY10" fmla="*/ 0 h 557561"/>
                <a:gd name="connsiteX11" fmla="*/ 122663 w 1137424"/>
                <a:gd name="connsiteY11" fmla="*/ 167269 h 557561"/>
                <a:gd name="connsiteX12" fmla="*/ 122663 w 1137424"/>
                <a:gd name="connsiteY12" fmla="*/ 167269 h 557561"/>
                <a:gd name="connsiteX13" fmla="*/ 44605 w 1137424"/>
                <a:gd name="connsiteY13" fmla="*/ 89211 h 557561"/>
                <a:gd name="connsiteX14" fmla="*/ 44605 w 1137424"/>
                <a:gd name="connsiteY14" fmla="*/ 446049 h 557561"/>
                <a:gd name="connsiteX15" fmla="*/ 100361 w 1137424"/>
                <a:gd name="connsiteY15" fmla="*/ 557561 h 557561"/>
                <a:gd name="connsiteX0" fmla="*/ 0 w 1137424"/>
                <a:gd name="connsiteY0" fmla="*/ 468352 h 468352"/>
                <a:gd name="connsiteX1" fmla="*/ 1137424 w 1137424"/>
                <a:gd name="connsiteY1" fmla="*/ 468352 h 468352"/>
                <a:gd name="connsiteX2" fmla="*/ 1137424 w 1137424"/>
                <a:gd name="connsiteY2" fmla="*/ 11152 h 468352"/>
                <a:gd name="connsiteX3" fmla="*/ 1003610 w 1137424"/>
                <a:gd name="connsiteY3" fmla="*/ 144966 h 468352"/>
                <a:gd name="connsiteX4" fmla="*/ 892098 w 1137424"/>
                <a:gd name="connsiteY4" fmla="*/ 33454 h 468352"/>
                <a:gd name="connsiteX5" fmla="*/ 780586 w 1137424"/>
                <a:gd name="connsiteY5" fmla="*/ 144966 h 468352"/>
                <a:gd name="connsiteX6" fmla="*/ 646772 w 1137424"/>
                <a:gd name="connsiteY6" fmla="*/ 11152 h 468352"/>
                <a:gd name="connsiteX7" fmla="*/ 535258 w 1137424"/>
                <a:gd name="connsiteY7" fmla="*/ 122666 h 468352"/>
                <a:gd name="connsiteX8" fmla="*/ 446046 w 1137424"/>
                <a:gd name="connsiteY8" fmla="*/ 33454 h 468352"/>
                <a:gd name="connsiteX9" fmla="*/ 345688 w 1137424"/>
                <a:gd name="connsiteY9" fmla="*/ 133812 h 468352"/>
                <a:gd name="connsiteX10" fmla="*/ 211876 w 1137424"/>
                <a:gd name="connsiteY10" fmla="*/ 0 h 468352"/>
                <a:gd name="connsiteX11" fmla="*/ 122663 w 1137424"/>
                <a:gd name="connsiteY11" fmla="*/ 167269 h 468352"/>
                <a:gd name="connsiteX12" fmla="*/ 122663 w 1137424"/>
                <a:gd name="connsiteY12" fmla="*/ 167269 h 468352"/>
                <a:gd name="connsiteX13" fmla="*/ 44605 w 1137424"/>
                <a:gd name="connsiteY13" fmla="*/ 89211 h 468352"/>
                <a:gd name="connsiteX14" fmla="*/ 44605 w 1137424"/>
                <a:gd name="connsiteY14" fmla="*/ 446049 h 468352"/>
                <a:gd name="connsiteX0" fmla="*/ 0 w 1137424"/>
                <a:gd name="connsiteY0" fmla="*/ 468352 h 468909"/>
                <a:gd name="connsiteX1" fmla="*/ 1137424 w 1137424"/>
                <a:gd name="connsiteY1" fmla="*/ 468352 h 468909"/>
                <a:gd name="connsiteX2" fmla="*/ 1137424 w 1137424"/>
                <a:gd name="connsiteY2" fmla="*/ 11152 h 468909"/>
                <a:gd name="connsiteX3" fmla="*/ 1003610 w 1137424"/>
                <a:gd name="connsiteY3" fmla="*/ 144966 h 468909"/>
                <a:gd name="connsiteX4" fmla="*/ 892098 w 1137424"/>
                <a:gd name="connsiteY4" fmla="*/ 33454 h 468909"/>
                <a:gd name="connsiteX5" fmla="*/ 780586 w 1137424"/>
                <a:gd name="connsiteY5" fmla="*/ 144966 h 468909"/>
                <a:gd name="connsiteX6" fmla="*/ 646772 w 1137424"/>
                <a:gd name="connsiteY6" fmla="*/ 11152 h 468909"/>
                <a:gd name="connsiteX7" fmla="*/ 535258 w 1137424"/>
                <a:gd name="connsiteY7" fmla="*/ 122666 h 468909"/>
                <a:gd name="connsiteX8" fmla="*/ 446046 w 1137424"/>
                <a:gd name="connsiteY8" fmla="*/ 33454 h 468909"/>
                <a:gd name="connsiteX9" fmla="*/ 345688 w 1137424"/>
                <a:gd name="connsiteY9" fmla="*/ 133812 h 468909"/>
                <a:gd name="connsiteX10" fmla="*/ 211876 w 1137424"/>
                <a:gd name="connsiteY10" fmla="*/ 0 h 468909"/>
                <a:gd name="connsiteX11" fmla="*/ 122663 w 1137424"/>
                <a:gd name="connsiteY11" fmla="*/ 167269 h 468909"/>
                <a:gd name="connsiteX12" fmla="*/ 122663 w 1137424"/>
                <a:gd name="connsiteY12" fmla="*/ 167269 h 468909"/>
                <a:gd name="connsiteX13" fmla="*/ 44605 w 1137424"/>
                <a:gd name="connsiteY13" fmla="*/ 89211 h 468909"/>
                <a:gd name="connsiteX14" fmla="*/ 2695 w 1137424"/>
                <a:gd name="connsiteY14" fmla="*/ 468909 h 468909"/>
                <a:gd name="connsiteX0" fmla="*/ 4925 w 1142349"/>
                <a:gd name="connsiteY0" fmla="*/ 468352 h 468909"/>
                <a:gd name="connsiteX1" fmla="*/ 1142349 w 1142349"/>
                <a:gd name="connsiteY1" fmla="*/ 468352 h 468909"/>
                <a:gd name="connsiteX2" fmla="*/ 1142349 w 1142349"/>
                <a:gd name="connsiteY2" fmla="*/ 11152 h 468909"/>
                <a:gd name="connsiteX3" fmla="*/ 1008535 w 1142349"/>
                <a:gd name="connsiteY3" fmla="*/ 144966 h 468909"/>
                <a:gd name="connsiteX4" fmla="*/ 897023 w 1142349"/>
                <a:gd name="connsiteY4" fmla="*/ 33454 h 468909"/>
                <a:gd name="connsiteX5" fmla="*/ 785511 w 1142349"/>
                <a:gd name="connsiteY5" fmla="*/ 144966 h 468909"/>
                <a:gd name="connsiteX6" fmla="*/ 651697 w 1142349"/>
                <a:gd name="connsiteY6" fmla="*/ 11152 h 468909"/>
                <a:gd name="connsiteX7" fmla="*/ 540183 w 1142349"/>
                <a:gd name="connsiteY7" fmla="*/ 122666 h 468909"/>
                <a:gd name="connsiteX8" fmla="*/ 450971 w 1142349"/>
                <a:gd name="connsiteY8" fmla="*/ 33454 h 468909"/>
                <a:gd name="connsiteX9" fmla="*/ 350613 w 1142349"/>
                <a:gd name="connsiteY9" fmla="*/ 133812 h 468909"/>
                <a:gd name="connsiteX10" fmla="*/ 216801 w 1142349"/>
                <a:gd name="connsiteY10" fmla="*/ 0 h 468909"/>
                <a:gd name="connsiteX11" fmla="*/ 127588 w 1142349"/>
                <a:gd name="connsiteY11" fmla="*/ 167269 h 468909"/>
                <a:gd name="connsiteX12" fmla="*/ 127588 w 1142349"/>
                <a:gd name="connsiteY12" fmla="*/ 167269 h 468909"/>
                <a:gd name="connsiteX13" fmla="*/ 0 w 1142349"/>
                <a:gd name="connsiteY13" fmla="*/ 28251 h 468909"/>
                <a:gd name="connsiteX14" fmla="*/ 7620 w 1142349"/>
                <a:gd name="connsiteY14" fmla="*/ 468909 h 468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2349" h="468909">
                  <a:moveTo>
                    <a:pt x="4925" y="468352"/>
                  </a:moveTo>
                  <a:lnTo>
                    <a:pt x="1142349" y="468352"/>
                  </a:lnTo>
                  <a:lnTo>
                    <a:pt x="1142349" y="11152"/>
                  </a:lnTo>
                  <a:lnTo>
                    <a:pt x="1008535" y="144966"/>
                  </a:lnTo>
                  <a:lnTo>
                    <a:pt x="897023" y="33454"/>
                  </a:lnTo>
                  <a:lnTo>
                    <a:pt x="785511" y="144966"/>
                  </a:lnTo>
                  <a:lnTo>
                    <a:pt x="651697" y="11152"/>
                  </a:lnTo>
                  <a:lnTo>
                    <a:pt x="540183" y="122666"/>
                  </a:lnTo>
                  <a:lnTo>
                    <a:pt x="450971" y="33454"/>
                  </a:lnTo>
                  <a:lnTo>
                    <a:pt x="350613" y="133812"/>
                  </a:lnTo>
                  <a:lnTo>
                    <a:pt x="216801" y="0"/>
                  </a:lnTo>
                  <a:lnTo>
                    <a:pt x="127588" y="167269"/>
                  </a:lnTo>
                  <a:lnTo>
                    <a:pt x="127588" y="167269"/>
                  </a:lnTo>
                  <a:lnTo>
                    <a:pt x="0" y="28251"/>
                  </a:lnTo>
                  <a:lnTo>
                    <a:pt x="7620" y="468909"/>
                  </a:lnTo>
                </a:path>
              </a:pathLst>
            </a:custGeom>
            <a:solidFill>
              <a:schemeClr val="accent6">
                <a:lumMod val="20000"/>
                <a:lumOff val="80000"/>
              </a:scheme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0"/>
                <a:cs typeface="ヒラギノ角ゴ ProN W3" charset="0"/>
                <a:sym typeface="Gill Sans" charset="0"/>
              </a:endParaRPr>
            </a:p>
          </p:txBody>
        </p:sp>
        <p:sp>
          <p:nvSpPr>
            <p:cNvPr id="5" name="Rectangle 4"/>
            <p:cNvSpPr/>
            <p:nvPr/>
          </p:nvSpPr>
          <p:spPr bwMode="auto">
            <a:xfrm>
              <a:off x="1179195" y="3429000"/>
              <a:ext cx="1106805" cy="152400"/>
            </a:xfrm>
            <a:prstGeom prst="rect">
              <a:avLst/>
            </a:prstGeom>
            <a:solidFill>
              <a:schemeClr val="accent6">
                <a:lumMod val="20000"/>
                <a:lumOff val="80000"/>
              </a:schemeClr>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0"/>
                <a:cs typeface="ヒラギノ角ゴ ProN W3" charset="0"/>
                <a:sym typeface="Gill Sans" charset="0"/>
              </a:endParaRPr>
            </a:p>
          </p:txBody>
        </p:sp>
      </p:grpSp>
      <p:grpSp>
        <p:nvGrpSpPr>
          <p:cNvPr id="24" name="Group 23"/>
          <p:cNvGrpSpPr/>
          <p:nvPr/>
        </p:nvGrpSpPr>
        <p:grpSpPr>
          <a:xfrm flipV="1">
            <a:off x="8588312" y="6014053"/>
            <a:ext cx="1142349" cy="559420"/>
            <a:chOff x="1154801" y="3021980"/>
            <a:chExt cx="1142349" cy="559420"/>
          </a:xfrm>
        </p:grpSpPr>
        <p:sp>
          <p:nvSpPr>
            <p:cNvPr id="25" name="Freeform 24"/>
            <p:cNvSpPr/>
            <p:nvPr/>
          </p:nvSpPr>
          <p:spPr bwMode="auto">
            <a:xfrm>
              <a:off x="1154801" y="3021980"/>
              <a:ext cx="1142349" cy="468909"/>
            </a:xfrm>
            <a:custGeom>
              <a:avLst/>
              <a:gdLst>
                <a:gd name="connsiteX0" fmla="*/ 0 w 1137424"/>
                <a:gd name="connsiteY0" fmla="*/ 468352 h 557561"/>
                <a:gd name="connsiteX1" fmla="*/ 1137424 w 1137424"/>
                <a:gd name="connsiteY1" fmla="*/ 468352 h 557561"/>
                <a:gd name="connsiteX2" fmla="*/ 1137424 w 1137424"/>
                <a:gd name="connsiteY2" fmla="*/ 11152 h 557561"/>
                <a:gd name="connsiteX3" fmla="*/ 1003610 w 1137424"/>
                <a:gd name="connsiteY3" fmla="*/ 144966 h 557561"/>
                <a:gd name="connsiteX4" fmla="*/ 892098 w 1137424"/>
                <a:gd name="connsiteY4" fmla="*/ 33454 h 557561"/>
                <a:gd name="connsiteX5" fmla="*/ 780586 w 1137424"/>
                <a:gd name="connsiteY5" fmla="*/ 144966 h 557561"/>
                <a:gd name="connsiteX6" fmla="*/ 646772 w 1137424"/>
                <a:gd name="connsiteY6" fmla="*/ 11152 h 557561"/>
                <a:gd name="connsiteX7" fmla="*/ 535258 w 1137424"/>
                <a:gd name="connsiteY7" fmla="*/ 122666 h 557561"/>
                <a:gd name="connsiteX8" fmla="*/ 446046 w 1137424"/>
                <a:gd name="connsiteY8" fmla="*/ 33454 h 557561"/>
                <a:gd name="connsiteX9" fmla="*/ 345688 w 1137424"/>
                <a:gd name="connsiteY9" fmla="*/ 133812 h 557561"/>
                <a:gd name="connsiteX10" fmla="*/ 211876 w 1137424"/>
                <a:gd name="connsiteY10" fmla="*/ 0 h 557561"/>
                <a:gd name="connsiteX11" fmla="*/ 122663 w 1137424"/>
                <a:gd name="connsiteY11" fmla="*/ 167269 h 557561"/>
                <a:gd name="connsiteX12" fmla="*/ 122663 w 1137424"/>
                <a:gd name="connsiteY12" fmla="*/ 167269 h 557561"/>
                <a:gd name="connsiteX13" fmla="*/ 44605 w 1137424"/>
                <a:gd name="connsiteY13" fmla="*/ 89211 h 557561"/>
                <a:gd name="connsiteX14" fmla="*/ 44605 w 1137424"/>
                <a:gd name="connsiteY14" fmla="*/ 446049 h 557561"/>
                <a:gd name="connsiteX15" fmla="*/ 100361 w 1137424"/>
                <a:gd name="connsiteY15" fmla="*/ 557561 h 557561"/>
                <a:gd name="connsiteX0" fmla="*/ 0 w 1137424"/>
                <a:gd name="connsiteY0" fmla="*/ 468352 h 468352"/>
                <a:gd name="connsiteX1" fmla="*/ 1137424 w 1137424"/>
                <a:gd name="connsiteY1" fmla="*/ 468352 h 468352"/>
                <a:gd name="connsiteX2" fmla="*/ 1137424 w 1137424"/>
                <a:gd name="connsiteY2" fmla="*/ 11152 h 468352"/>
                <a:gd name="connsiteX3" fmla="*/ 1003610 w 1137424"/>
                <a:gd name="connsiteY3" fmla="*/ 144966 h 468352"/>
                <a:gd name="connsiteX4" fmla="*/ 892098 w 1137424"/>
                <a:gd name="connsiteY4" fmla="*/ 33454 h 468352"/>
                <a:gd name="connsiteX5" fmla="*/ 780586 w 1137424"/>
                <a:gd name="connsiteY5" fmla="*/ 144966 h 468352"/>
                <a:gd name="connsiteX6" fmla="*/ 646772 w 1137424"/>
                <a:gd name="connsiteY6" fmla="*/ 11152 h 468352"/>
                <a:gd name="connsiteX7" fmla="*/ 535258 w 1137424"/>
                <a:gd name="connsiteY7" fmla="*/ 122666 h 468352"/>
                <a:gd name="connsiteX8" fmla="*/ 446046 w 1137424"/>
                <a:gd name="connsiteY8" fmla="*/ 33454 h 468352"/>
                <a:gd name="connsiteX9" fmla="*/ 345688 w 1137424"/>
                <a:gd name="connsiteY9" fmla="*/ 133812 h 468352"/>
                <a:gd name="connsiteX10" fmla="*/ 211876 w 1137424"/>
                <a:gd name="connsiteY10" fmla="*/ 0 h 468352"/>
                <a:gd name="connsiteX11" fmla="*/ 122663 w 1137424"/>
                <a:gd name="connsiteY11" fmla="*/ 167269 h 468352"/>
                <a:gd name="connsiteX12" fmla="*/ 122663 w 1137424"/>
                <a:gd name="connsiteY12" fmla="*/ 167269 h 468352"/>
                <a:gd name="connsiteX13" fmla="*/ 44605 w 1137424"/>
                <a:gd name="connsiteY13" fmla="*/ 89211 h 468352"/>
                <a:gd name="connsiteX14" fmla="*/ 44605 w 1137424"/>
                <a:gd name="connsiteY14" fmla="*/ 446049 h 468352"/>
                <a:gd name="connsiteX0" fmla="*/ 0 w 1137424"/>
                <a:gd name="connsiteY0" fmla="*/ 468352 h 468909"/>
                <a:gd name="connsiteX1" fmla="*/ 1137424 w 1137424"/>
                <a:gd name="connsiteY1" fmla="*/ 468352 h 468909"/>
                <a:gd name="connsiteX2" fmla="*/ 1137424 w 1137424"/>
                <a:gd name="connsiteY2" fmla="*/ 11152 h 468909"/>
                <a:gd name="connsiteX3" fmla="*/ 1003610 w 1137424"/>
                <a:gd name="connsiteY3" fmla="*/ 144966 h 468909"/>
                <a:gd name="connsiteX4" fmla="*/ 892098 w 1137424"/>
                <a:gd name="connsiteY4" fmla="*/ 33454 h 468909"/>
                <a:gd name="connsiteX5" fmla="*/ 780586 w 1137424"/>
                <a:gd name="connsiteY5" fmla="*/ 144966 h 468909"/>
                <a:gd name="connsiteX6" fmla="*/ 646772 w 1137424"/>
                <a:gd name="connsiteY6" fmla="*/ 11152 h 468909"/>
                <a:gd name="connsiteX7" fmla="*/ 535258 w 1137424"/>
                <a:gd name="connsiteY7" fmla="*/ 122666 h 468909"/>
                <a:gd name="connsiteX8" fmla="*/ 446046 w 1137424"/>
                <a:gd name="connsiteY8" fmla="*/ 33454 h 468909"/>
                <a:gd name="connsiteX9" fmla="*/ 345688 w 1137424"/>
                <a:gd name="connsiteY9" fmla="*/ 133812 h 468909"/>
                <a:gd name="connsiteX10" fmla="*/ 211876 w 1137424"/>
                <a:gd name="connsiteY10" fmla="*/ 0 h 468909"/>
                <a:gd name="connsiteX11" fmla="*/ 122663 w 1137424"/>
                <a:gd name="connsiteY11" fmla="*/ 167269 h 468909"/>
                <a:gd name="connsiteX12" fmla="*/ 122663 w 1137424"/>
                <a:gd name="connsiteY12" fmla="*/ 167269 h 468909"/>
                <a:gd name="connsiteX13" fmla="*/ 44605 w 1137424"/>
                <a:gd name="connsiteY13" fmla="*/ 89211 h 468909"/>
                <a:gd name="connsiteX14" fmla="*/ 2695 w 1137424"/>
                <a:gd name="connsiteY14" fmla="*/ 468909 h 468909"/>
                <a:gd name="connsiteX0" fmla="*/ 4925 w 1142349"/>
                <a:gd name="connsiteY0" fmla="*/ 468352 h 468909"/>
                <a:gd name="connsiteX1" fmla="*/ 1142349 w 1142349"/>
                <a:gd name="connsiteY1" fmla="*/ 468352 h 468909"/>
                <a:gd name="connsiteX2" fmla="*/ 1142349 w 1142349"/>
                <a:gd name="connsiteY2" fmla="*/ 11152 h 468909"/>
                <a:gd name="connsiteX3" fmla="*/ 1008535 w 1142349"/>
                <a:gd name="connsiteY3" fmla="*/ 144966 h 468909"/>
                <a:gd name="connsiteX4" fmla="*/ 897023 w 1142349"/>
                <a:gd name="connsiteY4" fmla="*/ 33454 h 468909"/>
                <a:gd name="connsiteX5" fmla="*/ 785511 w 1142349"/>
                <a:gd name="connsiteY5" fmla="*/ 144966 h 468909"/>
                <a:gd name="connsiteX6" fmla="*/ 651697 w 1142349"/>
                <a:gd name="connsiteY6" fmla="*/ 11152 h 468909"/>
                <a:gd name="connsiteX7" fmla="*/ 540183 w 1142349"/>
                <a:gd name="connsiteY7" fmla="*/ 122666 h 468909"/>
                <a:gd name="connsiteX8" fmla="*/ 450971 w 1142349"/>
                <a:gd name="connsiteY8" fmla="*/ 33454 h 468909"/>
                <a:gd name="connsiteX9" fmla="*/ 350613 w 1142349"/>
                <a:gd name="connsiteY9" fmla="*/ 133812 h 468909"/>
                <a:gd name="connsiteX10" fmla="*/ 216801 w 1142349"/>
                <a:gd name="connsiteY10" fmla="*/ 0 h 468909"/>
                <a:gd name="connsiteX11" fmla="*/ 127588 w 1142349"/>
                <a:gd name="connsiteY11" fmla="*/ 167269 h 468909"/>
                <a:gd name="connsiteX12" fmla="*/ 127588 w 1142349"/>
                <a:gd name="connsiteY12" fmla="*/ 167269 h 468909"/>
                <a:gd name="connsiteX13" fmla="*/ 0 w 1142349"/>
                <a:gd name="connsiteY13" fmla="*/ 28251 h 468909"/>
                <a:gd name="connsiteX14" fmla="*/ 7620 w 1142349"/>
                <a:gd name="connsiteY14" fmla="*/ 468909 h 468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2349" h="468909">
                  <a:moveTo>
                    <a:pt x="4925" y="468352"/>
                  </a:moveTo>
                  <a:lnTo>
                    <a:pt x="1142349" y="468352"/>
                  </a:lnTo>
                  <a:lnTo>
                    <a:pt x="1142349" y="11152"/>
                  </a:lnTo>
                  <a:lnTo>
                    <a:pt x="1008535" y="144966"/>
                  </a:lnTo>
                  <a:lnTo>
                    <a:pt x="897023" y="33454"/>
                  </a:lnTo>
                  <a:lnTo>
                    <a:pt x="785511" y="144966"/>
                  </a:lnTo>
                  <a:lnTo>
                    <a:pt x="651697" y="11152"/>
                  </a:lnTo>
                  <a:lnTo>
                    <a:pt x="540183" y="122666"/>
                  </a:lnTo>
                  <a:lnTo>
                    <a:pt x="450971" y="33454"/>
                  </a:lnTo>
                  <a:lnTo>
                    <a:pt x="350613" y="133812"/>
                  </a:lnTo>
                  <a:lnTo>
                    <a:pt x="216801" y="0"/>
                  </a:lnTo>
                  <a:lnTo>
                    <a:pt x="127588" y="167269"/>
                  </a:lnTo>
                  <a:lnTo>
                    <a:pt x="127588" y="167269"/>
                  </a:lnTo>
                  <a:lnTo>
                    <a:pt x="0" y="28251"/>
                  </a:lnTo>
                  <a:lnTo>
                    <a:pt x="7620" y="468909"/>
                  </a:lnTo>
                </a:path>
              </a:pathLst>
            </a:custGeom>
            <a:solidFill>
              <a:schemeClr val="accent6">
                <a:lumMod val="20000"/>
                <a:lumOff val="80000"/>
              </a:scheme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0"/>
                <a:cs typeface="ヒラギノ角ゴ ProN W3" charset="0"/>
                <a:sym typeface="Gill Sans" charset="0"/>
              </a:endParaRPr>
            </a:p>
          </p:txBody>
        </p:sp>
        <p:sp>
          <p:nvSpPr>
            <p:cNvPr id="26" name="Rectangle 25"/>
            <p:cNvSpPr/>
            <p:nvPr/>
          </p:nvSpPr>
          <p:spPr bwMode="auto">
            <a:xfrm>
              <a:off x="1179195" y="3429000"/>
              <a:ext cx="1106805" cy="152400"/>
            </a:xfrm>
            <a:prstGeom prst="rect">
              <a:avLst/>
            </a:prstGeom>
            <a:solidFill>
              <a:schemeClr val="accent6">
                <a:lumMod val="20000"/>
                <a:lumOff val="80000"/>
              </a:schemeClr>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4200">
                <a:solidFill>
                  <a:srgbClr val="000000"/>
                </a:solidFill>
                <a:latin typeface="Gill Sans" charset="0"/>
                <a:ea typeface="ヒラギノ角ゴ ProN W3" charset="0"/>
                <a:cs typeface="ヒラギノ角ゴ ProN W3" charset="0"/>
                <a:sym typeface="Gill Sans" charset="0"/>
              </a:endParaRPr>
            </a:p>
          </p:txBody>
        </p:sp>
      </p:grpSp>
      <p:cxnSp>
        <p:nvCxnSpPr>
          <p:cNvPr id="8" name="Straight Connector 7"/>
          <p:cNvCxnSpPr/>
          <p:nvPr/>
        </p:nvCxnSpPr>
        <p:spPr bwMode="auto">
          <a:xfrm>
            <a:off x="8599460" y="1507179"/>
            <a:ext cx="1131200" cy="0"/>
          </a:xfrm>
          <a:prstGeom prst="line">
            <a:avLst/>
          </a:prstGeom>
          <a:solidFill>
            <a:schemeClr val="accent1"/>
          </a:solidFill>
          <a:ln w="25400" cap="flat" cmpd="sng" algn="ctr">
            <a:solidFill>
              <a:srgbClr val="000000"/>
            </a:solidFill>
            <a:prstDash val="solid"/>
            <a:round/>
            <a:headEnd type="none" w="med" len="med"/>
            <a:tailEnd type="none" w="med" len="med"/>
          </a:ln>
          <a:effectLst/>
        </p:spPr>
      </p:cxnSp>
      <p:cxnSp>
        <p:nvCxnSpPr>
          <p:cNvPr id="29" name="Straight Connector 28"/>
          <p:cNvCxnSpPr/>
          <p:nvPr/>
        </p:nvCxnSpPr>
        <p:spPr bwMode="auto">
          <a:xfrm>
            <a:off x="8599460" y="2733814"/>
            <a:ext cx="1131200" cy="0"/>
          </a:xfrm>
          <a:prstGeom prst="line">
            <a:avLst/>
          </a:prstGeom>
          <a:solidFill>
            <a:schemeClr val="accent1"/>
          </a:solidFill>
          <a:ln w="25400" cap="flat" cmpd="sng" algn="ctr">
            <a:solidFill>
              <a:srgbClr val="000000"/>
            </a:solidFill>
            <a:prstDash val="solid"/>
            <a:round/>
            <a:headEnd type="none" w="med" len="med"/>
            <a:tailEnd type="none" w="med" len="med"/>
          </a:ln>
          <a:effectLst/>
        </p:spPr>
      </p:cxnSp>
      <p:cxnSp>
        <p:nvCxnSpPr>
          <p:cNvPr id="30" name="Straight Connector 29"/>
          <p:cNvCxnSpPr/>
          <p:nvPr/>
        </p:nvCxnSpPr>
        <p:spPr bwMode="auto">
          <a:xfrm>
            <a:off x="8599460" y="4071961"/>
            <a:ext cx="1131200" cy="0"/>
          </a:xfrm>
          <a:prstGeom prst="line">
            <a:avLst/>
          </a:prstGeom>
          <a:solidFill>
            <a:schemeClr val="accent1"/>
          </a:solidFill>
          <a:ln w="25400" cap="flat" cmpd="sng" algn="ctr">
            <a:solidFill>
              <a:srgbClr val="000000"/>
            </a:solidFill>
            <a:prstDash val="solid"/>
            <a:round/>
            <a:headEnd type="none" w="med" len="med"/>
            <a:tailEnd type="none" w="med" len="med"/>
          </a:ln>
          <a:effectLst/>
        </p:spPr>
      </p:cxnSp>
      <p:cxnSp>
        <p:nvCxnSpPr>
          <p:cNvPr id="31" name="Straight Connector 30"/>
          <p:cNvCxnSpPr/>
          <p:nvPr/>
        </p:nvCxnSpPr>
        <p:spPr bwMode="auto">
          <a:xfrm>
            <a:off x="8599460" y="5581928"/>
            <a:ext cx="1131200" cy="0"/>
          </a:xfrm>
          <a:prstGeom prst="line">
            <a:avLst/>
          </a:prstGeom>
          <a:solidFill>
            <a:schemeClr val="accent1"/>
          </a:solidFill>
          <a:ln w="25400" cap="flat" cmpd="sng" algn="ctr">
            <a:solidFill>
              <a:srgbClr val="000000"/>
            </a:solidFill>
            <a:prstDash val="solid"/>
            <a:round/>
            <a:headEnd type="none" w="med" len="med"/>
            <a:tailEnd type="none" w="med" len="med"/>
          </a:ln>
          <a:effectLst/>
        </p:spPr>
      </p:cxnSp>
      <p:sp>
        <p:nvSpPr>
          <p:cNvPr id="9" name="TextBox 8"/>
          <p:cNvSpPr txBox="1"/>
          <p:nvPr/>
        </p:nvSpPr>
        <p:spPr>
          <a:xfrm>
            <a:off x="8650486" y="4364004"/>
            <a:ext cx="1091324" cy="646331"/>
          </a:xfrm>
          <a:prstGeom prst="rect">
            <a:avLst/>
          </a:prstGeom>
          <a:noFill/>
        </p:spPr>
        <p:txBody>
          <a:bodyPr wrap="none" rtlCol="0">
            <a:spAutoFit/>
          </a:bodyPr>
          <a:lstStyle/>
          <a:p>
            <a:pPr algn="ctr" fontAlgn="base">
              <a:spcBef>
                <a:spcPct val="0"/>
              </a:spcBef>
              <a:spcAft>
                <a:spcPct val="0"/>
              </a:spcAft>
            </a:pPr>
            <a:r>
              <a:rPr lang="en-US" sz="3600" dirty="0">
                <a:solidFill>
                  <a:srgbClr val="000000"/>
                </a:solidFill>
                <a:latin typeface="Calibri" panose="020F0502020204030204" pitchFamily="34" charset="0"/>
                <a:cs typeface="Calibri" panose="020F0502020204030204" pitchFamily="34" charset="0"/>
                <a:sym typeface="Gill Sans" charset="0"/>
              </a:rPr>
              <a:t>code</a:t>
            </a:r>
          </a:p>
        </p:txBody>
      </p:sp>
      <p:sp>
        <p:nvSpPr>
          <p:cNvPr id="34" name="TextBox 33"/>
          <p:cNvSpPr txBox="1"/>
          <p:nvPr/>
        </p:nvSpPr>
        <p:spPr>
          <a:xfrm>
            <a:off x="8602283" y="1780511"/>
            <a:ext cx="1135632" cy="646331"/>
          </a:xfrm>
          <a:prstGeom prst="rect">
            <a:avLst/>
          </a:prstGeom>
          <a:noFill/>
        </p:spPr>
        <p:txBody>
          <a:bodyPr wrap="none" rtlCol="0">
            <a:spAutoFit/>
          </a:bodyPr>
          <a:lstStyle/>
          <a:p>
            <a:pPr algn="ctr" fontAlgn="base">
              <a:spcBef>
                <a:spcPct val="0"/>
              </a:spcBef>
              <a:spcAft>
                <a:spcPct val="0"/>
              </a:spcAft>
            </a:pPr>
            <a:r>
              <a:rPr lang="en-US" sz="3600" dirty="0">
                <a:solidFill>
                  <a:srgbClr val="000000"/>
                </a:solidFill>
                <a:latin typeface="Calibri" panose="020F0502020204030204" pitchFamily="34" charset="0"/>
                <a:cs typeface="Calibri" panose="020F0502020204030204" pitchFamily="34" charset="0"/>
                <a:sym typeface="Gill Sans" charset="0"/>
              </a:rPr>
              <a:t>stack</a:t>
            </a:r>
          </a:p>
        </p:txBody>
      </p:sp>
      <p:cxnSp>
        <p:nvCxnSpPr>
          <p:cNvPr id="13" name="Straight Connector 12"/>
          <p:cNvCxnSpPr/>
          <p:nvPr/>
        </p:nvCxnSpPr>
        <p:spPr bwMode="auto">
          <a:xfrm flipV="1">
            <a:off x="6901568" y="1507180"/>
            <a:ext cx="2840242" cy="382858"/>
          </a:xfrm>
          <a:prstGeom prst="line">
            <a:avLst/>
          </a:prstGeom>
          <a:solidFill>
            <a:schemeClr val="accent1"/>
          </a:solidFill>
          <a:ln w="25400" cap="flat" cmpd="sng" algn="ctr">
            <a:solidFill>
              <a:srgbClr val="000000"/>
            </a:solidFill>
            <a:prstDash val="sysDash"/>
            <a:round/>
            <a:headEnd type="none" w="med" len="med"/>
            <a:tailEnd type="none" w="med" len="med"/>
          </a:ln>
          <a:effectLst/>
        </p:spPr>
      </p:cxnSp>
      <p:cxnSp>
        <p:nvCxnSpPr>
          <p:cNvPr id="15" name="Straight Connector 14"/>
          <p:cNvCxnSpPr/>
          <p:nvPr/>
        </p:nvCxnSpPr>
        <p:spPr bwMode="auto">
          <a:xfrm flipV="1">
            <a:off x="6912683" y="2733814"/>
            <a:ext cx="2766278" cy="2356624"/>
          </a:xfrm>
          <a:prstGeom prst="line">
            <a:avLst/>
          </a:prstGeom>
          <a:solidFill>
            <a:schemeClr val="accent1"/>
          </a:solidFill>
          <a:ln w="25400" cap="flat" cmpd="sng" algn="ctr">
            <a:solidFill>
              <a:srgbClr val="000000"/>
            </a:solidFill>
            <a:prstDash val="sysDash"/>
            <a:round/>
            <a:headEnd type="none" w="med" len="med"/>
            <a:tailEnd type="none" w="med" len="med"/>
          </a:ln>
          <a:effectLst/>
        </p:spPr>
      </p:cxnSp>
      <p:sp>
        <p:nvSpPr>
          <p:cNvPr id="32" name="AutoShape 16">
            <a:extLst>
              <a:ext uri="{FF2B5EF4-FFF2-40B4-BE49-F238E27FC236}">
                <a16:creationId xmlns:a16="http://schemas.microsoft.com/office/drawing/2014/main" id="{17A15FED-2143-445C-B158-AB8DED884911}"/>
              </a:ext>
            </a:extLst>
          </p:cNvPr>
          <p:cNvSpPr>
            <a:spLocks/>
          </p:cNvSpPr>
          <p:nvPr/>
        </p:nvSpPr>
        <p:spPr bwMode="auto">
          <a:xfrm>
            <a:off x="5904882" y="4251152"/>
            <a:ext cx="609748" cy="381000"/>
          </a:xfrm>
          <a:custGeom>
            <a:avLst/>
            <a:gdLst>
              <a:gd name="T0" fmla="*/ 10800 w 21600"/>
              <a:gd name="T1" fmla="*/ 10800 h 21600"/>
            </a:gdLst>
            <a:ahLst/>
            <a:cxnLst>
              <a:cxn ang="0">
                <a:pos x="T0" y="T1"/>
              </a:cxn>
            </a:cxnLst>
            <a:rect l="0" t="0" r="r" b="b"/>
            <a:pathLst>
              <a:path w="21600" h="21600">
                <a:moveTo>
                  <a:pt x="0" y="10800"/>
                </a:moveTo>
                <a:lnTo>
                  <a:pt x="5400" y="10800"/>
                </a:lnTo>
                <a:lnTo>
                  <a:pt x="5400" y="0"/>
                </a:lnTo>
                <a:lnTo>
                  <a:pt x="16200" y="0"/>
                </a:lnTo>
                <a:lnTo>
                  <a:pt x="16200" y="10800"/>
                </a:lnTo>
                <a:lnTo>
                  <a:pt x="21600" y="10800"/>
                </a:lnTo>
                <a:lnTo>
                  <a:pt x="10800" y="21600"/>
                </a:lnTo>
                <a:close/>
                <a:moveTo>
                  <a:pt x="0" y="10800"/>
                </a:moveTo>
              </a:path>
            </a:pathLst>
          </a:custGeom>
          <a:solidFill>
            <a:srgbClr val="980002"/>
          </a:solidFill>
          <a:ln w="25400" cap="flat">
            <a:noFill/>
            <a:round/>
            <a:headEnd type="none" w="med" len="med"/>
            <a:tailEnd type="triangle" w="med" len="med"/>
          </a:ln>
          <a:effectLst>
            <a:outerShdw dist="76199" dir="2700000" algn="ctr" rotWithShape="0">
              <a:schemeClr val="bg2">
                <a:alpha val="75000"/>
              </a:schemeClr>
            </a:outerShdw>
          </a:effectLst>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Tree>
    <p:extLst>
      <p:ext uri="{BB962C8B-B14F-4D97-AF65-F5344CB8AC3E}">
        <p14:creationId xmlns:p14="http://schemas.microsoft.com/office/powerpoint/2010/main" val="156774133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type="title"/>
          </p:nvPr>
        </p:nvSpPr>
        <p:spPr>
          <a:ln/>
        </p:spPr>
        <p:txBody>
          <a:bodyPr/>
          <a:lstStyle/>
          <a:p>
            <a:pPr marL="119063" indent="-119063"/>
            <a:r>
              <a:rPr lang="en-US" dirty="0"/>
              <a:t>x86-64 Stack</a:t>
            </a:r>
          </a:p>
        </p:txBody>
      </p:sp>
      <p:sp>
        <p:nvSpPr>
          <p:cNvPr id="41988" name="Rectangle 4"/>
          <p:cNvSpPr>
            <a:spLocks noGrp="1" noChangeArrowheads="1"/>
          </p:cNvSpPr>
          <p:nvPr>
            <p:ph type="body" idx="1"/>
          </p:nvPr>
        </p:nvSpPr>
        <p:spPr>
          <a:xfrm>
            <a:off x="1905000" y="1397000"/>
            <a:ext cx="4457700" cy="5435600"/>
          </a:xfrm>
          <a:ln/>
        </p:spPr>
        <p:txBody>
          <a:bodyPr/>
          <a:lstStyle/>
          <a:p>
            <a:r>
              <a:rPr lang="en-US" dirty="0"/>
              <a:t>Region of memory managed with stack discipline</a:t>
            </a:r>
          </a:p>
          <a:p>
            <a:r>
              <a:rPr lang="en-US" dirty="0"/>
              <a:t>Grows toward lower addresses</a:t>
            </a:r>
          </a:p>
          <a:p>
            <a:endParaRPr lang="en-US" dirty="0"/>
          </a:p>
          <a:p>
            <a:r>
              <a:rPr lang="en-US" dirty="0"/>
              <a:t>Register </a:t>
            </a:r>
            <a:r>
              <a:rPr lang="en-US" dirty="0">
                <a:latin typeface="Courier New Bold" charset="0"/>
                <a:cs typeface="Courier New Bold" charset="0"/>
                <a:sym typeface="Courier New Bold" charset="0"/>
              </a:rPr>
              <a:t>%</a:t>
            </a:r>
            <a:r>
              <a:rPr lang="en-US" dirty="0" err="1">
                <a:latin typeface="Courier New Bold" charset="0"/>
                <a:cs typeface="Courier New Bold" charset="0"/>
                <a:sym typeface="Courier New Bold" charset="0"/>
              </a:rPr>
              <a:t>rsp</a:t>
            </a:r>
            <a:r>
              <a:rPr lang="en-US" dirty="0"/>
              <a:t> contains </a:t>
            </a:r>
            <a:br>
              <a:rPr lang="en-US" dirty="0"/>
            </a:br>
            <a:r>
              <a:rPr lang="en-US" dirty="0"/>
              <a:t>lowest  stack address</a:t>
            </a:r>
          </a:p>
          <a:p>
            <a:pPr marL="552450" lvl="1"/>
            <a:r>
              <a:rPr lang="en-US" dirty="0"/>
              <a:t>address of “top” element</a:t>
            </a:r>
          </a:p>
        </p:txBody>
      </p:sp>
      <p:grpSp>
        <p:nvGrpSpPr>
          <p:cNvPr id="41989" name="Group 5"/>
          <p:cNvGrpSpPr>
            <a:grpSpLocks/>
          </p:cNvGrpSpPr>
          <p:nvPr/>
        </p:nvGrpSpPr>
        <p:grpSpPr bwMode="auto">
          <a:xfrm>
            <a:off x="3883766" y="1655413"/>
            <a:ext cx="6559550" cy="4254500"/>
            <a:chOff x="0" y="288"/>
            <a:chExt cx="4131" cy="2680"/>
          </a:xfrm>
        </p:grpSpPr>
        <p:sp>
          <p:nvSpPr>
            <p:cNvPr id="41990" name="Line 6"/>
            <p:cNvSpPr>
              <a:spLocks noChangeShapeType="1"/>
            </p:cNvSpPr>
            <p:nvPr/>
          </p:nvSpPr>
          <p:spPr bwMode="auto">
            <a:xfrm>
              <a:off x="1679" y="2496"/>
              <a:ext cx="320" cy="0"/>
            </a:xfrm>
            <a:prstGeom prst="line">
              <a:avLst/>
            </a:prstGeom>
            <a:noFill/>
            <a:ln w="254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1991" name="Rectangle 7"/>
            <p:cNvSpPr>
              <a:spLocks/>
            </p:cNvSpPr>
            <p:nvPr/>
          </p:nvSpPr>
          <p:spPr bwMode="auto">
            <a:xfrm>
              <a:off x="0" y="2350"/>
              <a:ext cx="1659" cy="288"/>
            </a:xfrm>
            <a:prstGeom prst="rect">
              <a:avLst/>
            </a:prstGeom>
            <a:noFill/>
            <a:ln w="25400" cap="flat">
              <a:noFill/>
              <a:miter lim="800000"/>
              <a:headEnd type="none" w="med" len="med"/>
              <a:tailEnd type="none" w="med" len="med"/>
            </a:ln>
          </p:spPr>
          <p:txBody>
            <a:bodyPr wrap="none" lIns="38100" tIns="38100" rIns="38100" bIns="38100">
              <a:spAutoFit/>
            </a:bodyPr>
            <a:lstStyle/>
            <a:p>
              <a:pPr algn="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Pointer: </a:t>
              </a:r>
              <a:r>
                <a:rPr lang="en-US" sz="2400" dirty="0">
                  <a:solidFill>
                    <a:srgbClr val="000000"/>
                  </a:solidFill>
                  <a:latin typeface="Courier New Bold" charset="0"/>
                  <a:cs typeface="Courier New Bold" charset="0"/>
                  <a:sym typeface="Courier New Bold" charset="0"/>
                </a:rPr>
                <a:t>%</a:t>
              </a:r>
              <a:r>
                <a:rPr lang="en-US" sz="2400" dirty="0" err="1">
                  <a:solidFill>
                    <a:srgbClr val="000000"/>
                  </a:solidFill>
                  <a:latin typeface="Courier New Bold" charset="0"/>
                  <a:cs typeface="Courier New Bold" charset="0"/>
                  <a:sym typeface="Courier New Bold" charset="0"/>
                </a:rPr>
                <a:t>rsp</a:t>
              </a:r>
              <a:endParaRPr lang="en-US" sz="2400" dirty="0">
                <a:solidFill>
                  <a:srgbClr val="000000"/>
                </a:solidFill>
                <a:latin typeface="Courier New Bold" charset="0"/>
                <a:cs typeface="Courier New Bold" charset="0"/>
                <a:sym typeface="Courier New Bold" charset="0"/>
              </a:endParaRPr>
            </a:p>
          </p:txBody>
        </p:sp>
        <p:sp>
          <p:nvSpPr>
            <p:cNvPr id="41992" name="Rectangle 8"/>
            <p:cNvSpPr>
              <a:spLocks/>
            </p:cNvSpPr>
            <p:nvPr/>
          </p:nvSpPr>
          <p:spPr bwMode="auto">
            <a:xfrm>
              <a:off x="2073" y="576"/>
              <a:ext cx="822" cy="2016"/>
            </a:xfrm>
            <a:prstGeom prst="rect">
              <a:avLst/>
            </a:prstGeom>
            <a:solidFill>
              <a:srgbClr val="D6D6F4"/>
            </a:solidFill>
            <a:ln w="25400" cap="flat">
              <a:solidFill>
                <a:schemeClr val="tx1"/>
              </a:solidFill>
              <a:prstDash val="solid"/>
              <a:miter lim="800000"/>
              <a:headEnd type="none" w="med" len="med"/>
              <a:tailEnd type="none" w="med" len="med"/>
            </a:ln>
            <a:effectLst>
              <a:outerShdw dist="76199" dir="2700000" algn="ctr" rotWithShape="0">
                <a:schemeClr val="bg2">
                  <a:alpha val="75000"/>
                </a:schemeClr>
              </a:outerShdw>
            </a:effectLst>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1993" name="Line 9"/>
            <p:cNvSpPr>
              <a:spLocks noChangeShapeType="1"/>
            </p:cNvSpPr>
            <p:nvPr/>
          </p:nvSpPr>
          <p:spPr bwMode="auto">
            <a:xfrm>
              <a:off x="3418" y="1824"/>
              <a:ext cx="0" cy="864"/>
            </a:xfrm>
            <a:prstGeom prst="line">
              <a:avLst/>
            </a:prstGeom>
            <a:noFill/>
            <a:ln w="381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1994" name="Rectangle 10"/>
            <p:cNvSpPr>
              <a:spLocks/>
            </p:cNvSpPr>
            <p:nvPr/>
          </p:nvSpPr>
          <p:spPr bwMode="auto">
            <a:xfrm>
              <a:off x="3477" y="1918"/>
              <a:ext cx="512" cy="576"/>
            </a:xfrm>
            <a:prstGeom prst="rect">
              <a:avLst/>
            </a:prstGeom>
            <a:solidFill>
              <a:srgbClr val="FFFFFF"/>
            </a:solidFill>
            <a:ln w="25400" cap="flat">
              <a:noFill/>
              <a:miter lim="800000"/>
              <a:headEnd type="none" w="med" len="med"/>
              <a:tailEnd type="none" w="med" len="med"/>
            </a:ln>
          </p:spPr>
          <p:txBody>
            <a:bodyPr lIns="38100" tIns="38100" rIns="38100" bIns="38100"/>
            <a:lstStyle/>
            <a:p>
              <a:pPr algn="ctr" fontAlgn="base">
                <a:spcBef>
                  <a:spcPct val="0"/>
                </a:spcBef>
                <a:spcAft>
                  <a:spcPct val="0"/>
                </a:spcAft>
              </a:pPr>
              <a:r>
                <a:rPr lang="en-US">
                  <a:solidFill>
                    <a:srgbClr val="000000"/>
                  </a:solidFill>
                  <a:latin typeface="Calibri" charset="0"/>
                  <a:ea typeface="Calibri" charset="0"/>
                  <a:cs typeface="Calibri" charset="0"/>
                  <a:sym typeface="Calibri" charset="0"/>
                </a:rPr>
                <a:t>Stack Grows</a:t>
              </a:r>
              <a:endParaRPr lang="en-US" sz="4200">
                <a:solidFill>
                  <a:srgbClr val="000000"/>
                </a:solidFill>
                <a:latin typeface="Arial Narrow" charset="0"/>
                <a:ea typeface="Lucida Grande" charset="0"/>
                <a:cs typeface="Lucida Grande" charset="0"/>
                <a:sym typeface="Arial Narrow" charset="0"/>
              </a:endParaRPr>
            </a:p>
            <a:p>
              <a:pPr algn="ctr" fontAlgn="base">
                <a:spcBef>
                  <a:spcPct val="0"/>
                </a:spcBef>
                <a:spcAft>
                  <a:spcPct val="0"/>
                </a:spcAft>
              </a:pPr>
              <a:r>
                <a:rPr lang="en-US">
                  <a:solidFill>
                    <a:srgbClr val="000000"/>
                  </a:solidFill>
                  <a:latin typeface="Calibri" charset="0"/>
                  <a:ea typeface="Calibri" charset="0"/>
                  <a:cs typeface="Calibri" charset="0"/>
                  <a:sym typeface="Calibri" charset="0"/>
                </a:rPr>
                <a:t>Down</a:t>
              </a:r>
            </a:p>
          </p:txBody>
        </p:sp>
        <p:sp>
          <p:nvSpPr>
            <p:cNvPr id="41995" name="Line 11"/>
            <p:cNvSpPr>
              <a:spLocks noChangeShapeType="1"/>
            </p:cNvSpPr>
            <p:nvPr/>
          </p:nvSpPr>
          <p:spPr bwMode="auto">
            <a:xfrm rot="10800000" flipH="1">
              <a:off x="3418" y="432"/>
              <a:ext cx="0" cy="912"/>
            </a:xfrm>
            <a:prstGeom prst="line">
              <a:avLst/>
            </a:prstGeom>
            <a:noFill/>
            <a:ln w="381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1996" name="Rectangle 12"/>
            <p:cNvSpPr>
              <a:spLocks/>
            </p:cNvSpPr>
            <p:nvPr/>
          </p:nvSpPr>
          <p:spPr bwMode="auto">
            <a:xfrm>
              <a:off x="3480" y="690"/>
              <a:ext cx="651" cy="400"/>
            </a:xfrm>
            <a:prstGeom prst="rect">
              <a:avLst/>
            </a:prstGeom>
            <a:solidFill>
              <a:srgbClr val="FFFFFF"/>
            </a:solidFill>
            <a:ln w="25400" cap="flat">
              <a:noFill/>
              <a:miter lim="800000"/>
              <a:headEnd type="none" w="med" len="med"/>
              <a:tailEnd type="none" w="med" len="med"/>
            </a:ln>
          </p:spPr>
          <p:txBody>
            <a:bodyPr wrap="none" lIns="38100" tIns="38100" rIns="38100" bIns="38100">
              <a:spAutoFit/>
            </a:bodyPr>
            <a:lstStyle/>
            <a:p>
              <a:pPr algn="ctr" fontAlgn="base">
                <a:spcBef>
                  <a:spcPct val="0"/>
                </a:spcBef>
                <a:spcAft>
                  <a:spcPct val="0"/>
                </a:spcAft>
              </a:pPr>
              <a:r>
                <a:rPr lang="en-US">
                  <a:solidFill>
                    <a:srgbClr val="000000"/>
                  </a:solidFill>
                  <a:latin typeface="Calibri" charset="0"/>
                  <a:ea typeface="Calibri" charset="0"/>
                  <a:cs typeface="Calibri" charset="0"/>
                  <a:sym typeface="Calibri" charset="0"/>
                </a:rPr>
                <a:t>Increasing</a:t>
              </a:r>
              <a:endParaRPr lang="en-US" sz="4200">
                <a:solidFill>
                  <a:srgbClr val="000000"/>
                </a:solidFill>
                <a:latin typeface="Arial Narrow" charset="0"/>
                <a:ea typeface="Lucida Grande" charset="0"/>
                <a:cs typeface="Lucida Grande" charset="0"/>
                <a:sym typeface="Arial Narrow" charset="0"/>
              </a:endParaRPr>
            </a:p>
            <a:p>
              <a:pPr algn="ctr" fontAlgn="base">
                <a:spcBef>
                  <a:spcPct val="0"/>
                </a:spcBef>
                <a:spcAft>
                  <a:spcPct val="0"/>
                </a:spcAft>
              </a:pPr>
              <a:r>
                <a:rPr lang="en-US">
                  <a:solidFill>
                    <a:srgbClr val="000000"/>
                  </a:solidFill>
                  <a:latin typeface="Calibri" charset="0"/>
                  <a:ea typeface="Calibri" charset="0"/>
                  <a:cs typeface="Calibri" charset="0"/>
                  <a:sym typeface="Calibri" charset="0"/>
                </a:rPr>
                <a:t>Addresses</a:t>
              </a:r>
            </a:p>
          </p:txBody>
        </p:sp>
        <p:sp>
          <p:nvSpPr>
            <p:cNvPr id="41997" name="Rectangle 13"/>
            <p:cNvSpPr>
              <a:spLocks/>
            </p:cNvSpPr>
            <p:nvPr/>
          </p:nvSpPr>
          <p:spPr bwMode="auto">
            <a:xfrm>
              <a:off x="2048" y="2688"/>
              <a:ext cx="981" cy="280"/>
            </a:xfrm>
            <a:prstGeom prst="rect">
              <a:avLst/>
            </a:prstGeom>
            <a:noFill/>
            <a:ln w="25400" cap="flat">
              <a:noFill/>
              <a:miter lim="800000"/>
              <a:headEnd type="none" w="med" len="med"/>
              <a:tailEnd type="none" w="med" len="med"/>
            </a:ln>
          </p:spPr>
          <p:txBody>
            <a:bodyPr wrap="none" lIns="38100" tIns="38100" rIns="38100" bIns="38100">
              <a:spAutoFit/>
            </a:bodyPr>
            <a:lstStyle/>
            <a:p>
              <a:pPr algn="ct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“Top”</a:t>
              </a:r>
            </a:p>
          </p:txBody>
        </p:sp>
        <p:sp>
          <p:nvSpPr>
            <p:cNvPr id="41998" name="Line 14"/>
            <p:cNvSpPr>
              <a:spLocks noChangeShapeType="1"/>
            </p:cNvSpPr>
            <p:nvPr/>
          </p:nvSpPr>
          <p:spPr bwMode="auto">
            <a:xfrm>
              <a:off x="2072" y="2400"/>
              <a:ext cx="816" cy="0"/>
            </a:xfrm>
            <a:prstGeom prst="line">
              <a:avLst/>
            </a:prstGeom>
            <a:noFill/>
            <a:ln w="25400" cap="flat">
              <a:solidFill>
                <a:schemeClr val="tx1"/>
              </a:solidFill>
              <a:prstDash val="solid"/>
              <a:round/>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1999" name="Rectangle 15"/>
            <p:cNvSpPr>
              <a:spLocks/>
            </p:cNvSpPr>
            <p:nvPr/>
          </p:nvSpPr>
          <p:spPr bwMode="auto">
            <a:xfrm>
              <a:off x="1872" y="288"/>
              <a:ext cx="1285" cy="280"/>
            </a:xfrm>
            <a:prstGeom prst="rect">
              <a:avLst/>
            </a:prstGeom>
            <a:noFill/>
            <a:ln w="25400" cap="flat">
              <a:noFill/>
              <a:miter lim="800000"/>
              <a:headEnd type="none" w="med" len="med"/>
              <a:tailEnd type="none" w="med" len="med"/>
            </a:ln>
          </p:spPr>
          <p:txBody>
            <a:bodyPr wrap="none" lIns="38100" tIns="38100" rIns="38100" bIns="38100">
              <a:spAutoFit/>
            </a:bodyPr>
            <a:lstStyle/>
            <a:p>
              <a:pPr algn="ct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“Bottom”</a:t>
              </a:r>
            </a:p>
          </p:txBody>
        </p:sp>
        <p:sp>
          <p:nvSpPr>
            <p:cNvPr id="42000" name="AutoShape 16"/>
            <p:cNvSpPr>
              <a:spLocks/>
            </p:cNvSpPr>
            <p:nvPr/>
          </p:nvSpPr>
          <p:spPr bwMode="auto">
            <a:xfrm>
              <a:off x="2288" y="1992"/>
              <a:ext cx="384" cy="240"/>
            </a:xfrm>
            <a:custGeom>
              <a:avLst/>
              <a:gdLst>
                <a:gd name="T0" fmla="*/ 10800 w 21600"/>
                <a:gd name="T1" fmla="*/ 10800 h 21600"/>
              </a:gdLst>
              <a:ahLst/>
              <a:cxnLst>
                <a:cxn ang="0">
                  <a:pos x="T0" y="T1"/>
                </a:cxn>
              </a:cxnLst>
              <a:rect l="0" t="0" r="r" b="b"/>
              <a:pathLst>
                <a:path w="21600" h="21600">
                  <a:moveTo>
                    <a:pt x="0" y="10800"/>
                  </a:moveTo>
                  <a:lnTo>
                    <a:pt x="5400" y="10800"/>
                  </a:lnTo>
                  <a:lnTo>
                    <a:pt x="5400" y="0"/>
                  </a:lnTo>
                  <a:lnTo>
                    <a:pt x="16200" y="0"/>
                  </a:lnTo>
                  <a:lnTo>
                    <a:pt x="16200" y="10800"/>
                  </a:lnTo>
                  <a:lnTo>
                    <a:pt x="21600" y="10800"/>
                  </a:lnTo>
                  <a:lnTo>
                    <a:pt x="10800" y="21600"/>
                  </a:lnTo>
                  <a:close/>
                  <a:moveTo>
                    <a:pt x="0" y="10800"/>
                  </a:moveTo>
                </a:path>
              </a:pathLst>
            </a:custGeom>
            <a:solidFill>
              <a:srgbClr val="980002"/>
            </a:solidFill>
            <a:ln w="25400" cap="flat">
              <a:noFill/>
              <a:round/>
              <a:headEnd type="none" w="med" len="med"/>
              <a:tailEnd type="triangle" w="med" len="med"/>
            </a:ln>
            <a:effectLst>
              <a:outerShdw dist="76199" dir="2700000" algn="ctr" rotWithShape="0">
                <a:schemeClr val="bg2">
                  <a:alpha val="75000"/>
                </a:schemeClr>
              </a:outerShdw>
            </a:effectLst>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grpSp>
    </p:spTree>
    <p:extLst>
      <p:ext uri="{BB962C8B-B14F-4D97-AF65-F5344CB8AC3E}">
        <p14:creationId xmlns:p14="http://schemas.microsoft.com/office/powerpoint/2010/main" val="426816037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5" name="Rectangle 7"/>
          <p:cNvSpPr>
            <a:spLocks noGrp="1" noChangeArrowheads="1"/>
          </p:cNvSpPr>
          <p:nvPr>
            <p:ph type="title"/>
          </p:nvPr>
        </p:nvSpPr>
        <p:spPr>
          <a:ln/>
        </p:spPr>
        <p:txBody>
          <a:bodyPr/>
          <a:lstStyle/>
          <a:p>
            <a:pPr marL="119063" indent="-119063"/>
            <a:r>
              <a:rPr lang="en-US" dirty="0"/>
              <a:t>x86-64 Stack: Push</a:t>
            </a:r>
          </a:p>
        </p:txBody>
      </p:sp>
      <p:sp>
        <p:nvSpPr>
          <p:cNvPr id="43016" name="Rectangle 8"/>
          <p:cNvSpPr>
            <a:spLocks noGrp="1" noChangeArrowheads="1"/>
          </p:cNvSpPr>
          <p:nvPr>
            <p:ph type="body" idx="1"/>
          </p:nvPr>
        </p:nvSpPr>
        <p:spPr>
          <a:ln/>
        </p:spPr>
        <p:txBody>
          <a:bodyPr/>
          <a:lstStyle/>
          <a:p>
            <a:r>
              <a:rPr lang="en-US" dirty="0" err="1">
                <a:latin typeface="Courier New Bold" charset="0"/>
                <a:cs typeface="Courier New Bold" charset="0"/>
                <a:sym typeface="Courier New Bold" charset="0"/>
              </a:rPr>
              <a:t>pushq</a:t>
            </a:r>
            <a:r>
              <a:rPr lang="en-US" dirty="0">
                <a:latin typeface="Courier New Bold" charset="0"/>
                <a:cs typeface="Courier New Bold" charset="0"/>
                <a:sym typeface="Courier New Bold" charset="0"/>
              </a:rPr>
              <a:t> </a:t>
            </a:r>
            <a:r>
              <a:rPr lang="en-US" dirty="0" err="1">
                <a:latin typeface="Calibri Bold Italic" charset="0"/>
                <a:ea typeface="Calibri Bold Italic" charset="0"/>
                <a:cs typeface="Calibri Bold Italic" charset="0"/>
                <a:sym typeface="Calibri Bold Italic" charset="0"/>
              </a:rPr>
              <a:t>Src</a:t>
            </a:r>
            <a:endParaRPr lang="en-US" dirty="0">
              <a:latin typeface="Courier New Bold" charset="0"/>
              <a:sym typeface="Courier New Bold" charset="0"/>
            </a:endParaRPr>
          </a:p>
          <a:p>
            <a:pPr marL="552450" lvl="1"/>
            <a:r>
              <a:rPr lang="en-US" dirty="0"/>
              <a:t>Fetch operand at </a:t>
            </a:r>
            <a:r>
              <a:rPr lang="en-US" dirty="0" err="1">
                <a:latin typeface="Calibri Italic" charset="0"/>
                <a:ea typeface="Calibri Italic" charset="0"/>
                <a:cs typeface="Calibri Italic" charset="0"/>
                <a:sym typeface="Calibri Italic" charset="0"/>
              </a:rPr>
              <a:t>Src</a:t>
            </a:r>
            <a:endParaRPr lang="en-US" dirty="0"/>
          </a:p>
          <a:p>
            <a:pPr marL="552450" lvl="1"/>
            <a:r>
              <a:rPr lang="en-US" dirty="0"/>
              <a:t>Decrement </a:t>
            </a:r>
            <a:r>
              <a:rPr lang="en-US" dirty="0">
                <a:latin typeface="Courier New Bold" charset="0"/>
                <a:cs typeface="Courier New Bold" charset="0"/>
                <a:sym typeface="Courier New Bold" charset="0"/>
              </a:rPr>
              <a:t>%</a:t>
            </a:r>
            <a:r>
              <a:rPr lang="en-US" dirty="0" err="1">
                <a:latin typeface="Courier New Bold" charset="0"/>
                <a:cs typeface="Courier New Bold" charset="0"/>
                <a:sym typeface="Courier New Bold" charset="0"/>
              </a:rPr>
              <a:t>rsp</a:t>
            </a:r>
            <a:r>
              <a:rPr lang="en-US" dirty="0"/>
              <a:t> by 8</a:t>
            </a:r>
          </a:p>
          <a:p>
            <a:pPr marL="552450" lvl="1"/>
            <a:r>
              <a:rPr lang="en-US" dirty="0"/>
              <a:t>Write operand at address given by </a:t>
            </a:r>
            <a:r>
              <a:rPr lang="en-US" dirty="0">
                <a:latin typeface="Courier New Bold" charset="0"/>
                <a:cs typeface="Courier New Bold" charset="0"/>
                <a:sym typeface="Courier New Bold" charset="0"/>
              </a:rPr>
              <a:t>%</a:t>
            </a:r>
            <a:r>
              <a:rPr lang="en-US" dirty="0" err="1">
                <a:latin typeface="Courier New Bold" charset="0"/>
                <a:cs typeface="Courier New Bold" charset="0"/>
                <a:sym typeface="Courier New Bold" charset="0"/>
              </a:rPr>
              <a:t>rsp</a:t>
            </a:r>
            <a:endParaRPr lang="en-US" dirty="0">
              <a:latin typeface="Courier New Bold" charset="0"/>
              <a:ea typeface="ヒラギノ角ゴ ProN W6" charset="0"/>
              <a:cs typeface="ヒラギノ角ゴ ProN W6" charset="0"/>
              <a:sym typeface="Courier New Bold" charset="0"/>
            </a:endParaRPr>
          </a:p>
        </p:txBody>
      </p:sp>
      <p:sp>
        <p:nvSpPr>
          <p:cNvPr id="43017" name="Line 9"/>
          <p:cNvSpPr>
            <a:spLocks noChangeShapeType="1"/>
          </p:cNvSpPr>
          <p:nvPr/>
        </p:nvSpPr>
        <p:spPr bwMode="auto">
          <a:xfrm>
            <a:off x="6654800" y="5029200"/>
            <a:ext cx="508000" cy="0"/>
          </a:xfrm>
          <a:prstGeom prst="line">
            <a:avLst/>
          </a:prstGeom>
          <a:noFill/>
          <a:ln w="25400" cap="flat">
            <a:solidFill>
              <a:srgbClr val="7F7F7F"/>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3018" name="Line 10"/>
          <p:cNvSpPr>
            <a:spLocks noChangeShapeType="1"/>
          </p:cNvSpPr>
          <p:nvPr/>
        </p:nvSpPr>
        <p:spPr bwMode="auto">
          <a:xfrm>
            <a:off x="7278688" y="4876800"/>
            <a:ext cx="1295400" cy="0"/>
          </a:xfrm>
          <a:prstGeom prst="line">
            <a:avLst/>
          </a:prstGeom>
          <a:noFill/>
          <a:ln w="25400" cap="flat">
            <a:solidFill>
              <a:schemeClr val="tx1"/>
            </a:solidFill>
            <a:prstDash val="solid"/>
            <a:round/>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3024" name="Line 16"/>
          <p:cNvSpPr>
            <a:spLocks noChangeShapeType="1"/>
          </p:cNvSpPr>
          <p:nvPr/>
        </p:nvSpPr>
        <p:spPr bwMode="auto">
          <a:xfrm>
            <a:off x="6654800" y="5029200"/>
            <a:ext cx="508000" cy="0"/>
          </a:xfrm>
          <a:prstGeom prst="line">
            <a:avLst/>
          </a:prstGeom>
          <a:noFill/>
          <a:ln w="254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3025" name="Rectangle 17"/>
          <p:cNvSpPr>
            <a:spLocks/>
          </p:cNvSpPr>
          <p:nvPr/>
        </p:nvSpPr>
        <p:spPr bwMode="auto">
          <a:xfrm>
            <a:off x="7280276" y="1981200"/>
            <a:ext cx="1304925" cy="3200400"/>
          </a:xfrm>
          <a:prstGeom prst="rect">
            <a:avLst/>
          </a:prstGeom>
          <a:solidFill>
            <a:srgbClr val="D6D6F4"/>
          </a:solidFill>
          <a:ln w="25400" cap="flat">
            <a:solidFill>
              <a:schemeClr val="tx1"/>
            </a:solidFill>
            <a:prstDash val="solid"/>
            <a:miter lim="800000"/>
            <a:headEnd type="none" w="med" len="med"/>
            <a:tailEnd type="none" w="med" len="med"/>
          </a:ln>
          <a:effectLst>
            <a:outerShdw dist="76199" dir="2700000" algn="ctr" rotWithShape="0">
              <a:schemeClr val="bg2">
                <a:alpha val="75000"/>
              </a:schemeClr>
            </a:outerShdw>
          </a:effectLst>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3026" name="Line 18"/>
          <p:cNvSpPr>
            <a:spLocks noChangeShapeType="1"/>
          </p:cNvSpPr>
          <p:nvPr/>
        </p:nvSpPr>
        <p:spPr bwMode="auto">
          <a:xfrm>
            <a:off x="9415463" y="3962400"/>
            <a:ext cx="0" cy="1371600"/>
          </a:xfrm>
          <a:prstGeom prst="line">
            <a:avLst/>
          </a:prstGeom>
          <a:noFill/>
          <a:ln w="381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3027" name="Rectangle 19"/>
          <p:cNvSpPr>
            <a:spLocks/>
          </p:cNvSpPr>
          <p:nvPr/>
        </p:nvSpPr>
        <p:spPr bwMode="auto">
          <a:xfrm>
            <a:off x="9509125" y="4111625"/>
            <a:ext cx="812800" cy="914400"/>
          </a:xfrm>
          <a:prstGeom prst="rect">
            <a:avLst/>
          </a:prstGeom>
          <a:solidFill>
            <a:srgbClr val="FFFFFF"/>
          </a:solidFill>
          <a:ln w="25400" cap="flat">
            <a:noFill/>
            <a:miter lim="800000"/>
            <a:headEnd type="none" w="med" len="med"/>
            <a:tailEnd type="none" w="med" len="med"/>
          </a:ln>
        </p:spPr>
        <p:txBody>
          <a:bodyPr lIns="0" tIns="0" rIns="0" bIns="0"/>
          <a:lstStyle/>
          <a:p>
            <a:pPr algn="ctr" fontAlgn="base">
              <a:spcBef>
                <a:spcPct val="0"/>
              </a:spcBef>
              <a:spcAft>
                <a:spcPct val="0"/>
              </a:spcAft>
            </a:pPr>
            <a:r>
              <a:rPr lang="en-US">
                <a:solidFill>
                  <a:srgbClr val="000000"/>
                </a:solidFill>
                <a:latin typeface="Calibri" charset="0"/>
                <a:ea typeface="Calibri" charset="0"/>
                <a:cs typeface="Calibri" charset="0"/>
                <a:sym typeface="Calibri" charset="0"/>
              </a:rPr>
              <a:t>Stack Grows</a:t>
            </a:r>
            <a:endParaRPr lang="en-US" sz="4200">
              <a:solidFill>
                <a:srgbClr val="000000"/>
              </a:solidFill>
              <a:latin typeface="Arial Narrow" charset="0"/>
              <a:ea typeface="Lucida Grande" charset="0"/>
              <a:cs typeface="Lucida Grande" charset="0"/>
              <a:sym typeface="Arial Narrow" charset="0"/>
            </a:endParaRPr>
          </a:p>
          <a:p>
            <a:pPr algn="ctr" fontAlgn="base">
              <a:spcBef>
                <a:spcPct val="0"/>
              </a:spcBef>
              <a:spcAft>
                <a:spcPct val="0"/>
              </a:spcAft>
            </a:pPr>
            <a:r>
              <a:rPr lang="en-US">
                <a:solidFill>
                  <a:srgbClr val="000000"/>
                </a:solidFill>
                <a:latin typeface="Calibri" charset="0"/>
                <a:ea typeface="Calibri" charset="0"/>
                <a:cs typeface="Calibri" charset="0"/>
                <a:sym typeface="Calibri" charset="0"/>
              </a:rPr>
              <a:t>Down</a:t>
            </a:r>
          </a:p>
        </p:txBody>
      </p:sp>
      <p:sp>
        <p:nvSpPr>
          <p:cNvPr id="43028" name="Line 20"/>
          <p:cNvSpPr>
            <a:spLocks noChangeShapeType="1"/>
          </p:cNvSpPr>
          <p:nvPr/>
        </p:nvSpPr>
        <p:spPr bwMode="auto">
          <a:xfrm rot="10800000" flipH="1">
            <a:off x="9415463" y="1752600"/>
            <a:ext cx="0" cy="1447800"/>
          </a:xfrm>
          <a:prstGeom prst="line">
            <a:avLst/>
          </a:prstGeom>
          <a:noFill/>
          <a:ln w="381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3029" name="Rectangle 21"/>
          <p:cNvSpPr>
            <a:spLocks/>
          </p:cNvSpPr>
          <p:nvPr/>
        </p:nvSpPr>
        <p:spPr bwMode="auto">
          <a:xfrm>
            <a:off x="9553630" y="2162175"/>
            <a:ext cx="953979" cy="553998"/>
          </a:xfrm>
          <a:prstGeom prst="rect">
            <a:avLst/>
          </a:prstGeom>
          <a:solidFill>
            <a:srgbClr val="FFFFFF"/>
          </a:solidFill>
          <a:ln w="25400" cap="flat">
            <a:noFill/>
            <a:miter lim="800000"/>
            <a:headEnd type="none" w="med" len="med"/>
            <a:tailEnd type="none" w="med" len="med"/>
          </a:ln>
        </p:spPr>
        <p:txBody>
          <a:bodyPr wrap="none" lIns="0" tIns="0" rIns="0" bIns="0">
            <a:spAutoFit/>
          </a:bodyPr>
          <a:lstStyle/>
          <a:p>
            <a:pPr algn="ctr" fontAlgn="base">
              <a:spcBef>
                <a:spcPct val="0"/>
              </a:spcBef>
              <a:spcAft>
                <a:spcPct val="0"/>
              </a:spcAft>
            </a:pPr>
            <a:r>
              <a:rPr lang="en-US">
                <a:solidFill>
                  <a:srgbClr val="000000"/>
                </a:solidFill>
                <a:latin typeface="Calibri" charset="0"/>
                <a:ea typeface="Calibri" charset="0"/>
                <a:cs typeface="Calibri" charset="0"/>
                <a:sym typeface="Calibri" charset="0"/>
              </a:rPr>
              <a:t>Increasing</a:t>
            </a:r>
            <a:endParaRPr lang="en-US" sz="4200">
              <a:solidFill>
                <a:srgbClr val="000000"/>
              </a:solidFill>
              <a:latin typeface="Arial Narrow" charset="0"/>
              <a:ea typeface="Lucida Grande" charset="0"/>
              <a:cs typeface="Lucida Grande" charset="0"/>
              <a:sym typeface="Arial Narrow" charset="0"/>
            </a:endParaRPr>
          </a:p>
          <a:p>
            <a:pPr algn="ctr" fontAlgn="base">
              <a:spcBef>
                <a:spcPct val="0"/>
              </a:spcBef>
              <a:spcAft>
                <a:spcPct val="0"/>
              </a:spcAft>
            </a:pPr>
            <a:r>
              <a:rPr lang="en-US">
                <a:solidFill>
                  <a:srgbClr val="000000"/>
                </a:solidFill>
                <a:latin typeface="Calibri" charset="0"/>
                <a:ea typeface="Calibri" charset="0"/>
                <a:cs typeface="Calibri" charset="0"/>
                <a:sym typeface="Calibri" charset="0"/>
              </a:rPr>
              <a:t>Addresses</a:t>
            </a:r>
          </a:p>
        </p:txBody>
      </p:sp>
      <p:sp>
        <p:nvSpPr>
          <p:cNvPr id="43030" name="Line 22"/>
          <p:cNvSpPr>
            <a:spLocks noChangeShapeType="1"/>
          </p:cNvSpPr>
          <p:nvPr/>
        </p:nvSpPr>
        <p:spPr bwMode="auto">
          <a:xfrm>
            <a:off x="7278688" y="4876800"/>
            <a:ext cx="1295400" cy="0"/>
          </a:xfrm>
          <a:prstGeom prst="line">
            <a:avLst/>
          </a:prstGeom>
          <a:noFill/>
          <a:ln w="25400" cap="flat">
            <a:solidFill>
              <a:schemeClr val="tx1"/>
            </a:solidFill>
            <a:prstDash val="solid"/>
            <a:round/>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3031" name="Rectangle 23"/>
          <p:cNvSpPr>
            <a:spLocks/>
          </p:cNvSpPr>
          <p:nvPr/>
        </p:nvSpPr>
        <p:spPr bwMode="auto">
          <a:xfrm>
            <a:off x="7080635" y="1555751"/>
            <a:ext cx="1978106" cy="369332"/>
          </a:xfrm>
          <a:prstGeom prst="rect">
            <a:avLst/>
          </a:prstGeom>
          <a:noFill/>
          <a:ln w="25400" cap="flat">
            <a:noFill/>
            <a:miter lim="800000"/>
            <a:headEnd type="none" w="med" len="med"/>
            <a:tailEnd type="none" w="med" len="med"/>
          </a:ln>
        </p:spPr>
        <p:txBody>
          <a:bodyPr wrap="none" lIns="0" tIns="0" rIns="0" bIns="0">
            <a:spAutoFit/>
          </a:bodyPr>
          <a:lstStyle/>
          <a:p>
            <a:pPr algn="ct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“Bottom”</a:t>
            </a:r>
          </a:p>
        </p:txBody>
      </p:sp>
      <p:grpSp>
        <p:nvGrpSpPr>
          <p:cNvPr id="43033" name="Group 25"/>
          <p:cNvGrpSpPr>
            <a:grpSpLocks/>
          </p:cNvGrpSpPr>
          <p:nvPr/>
        </p:nvGrpSpPr>
        <p:grpSpPr bwMode="auto">
          <a:xfrm>
            <a:off x="4040189" y="4759326"/>
            <a:ext cx="4722813" cy="893763"/>
            <a:chOff x="41" y="0"/>
            <a:chExt cx="2975" cy="563"/>
          </a:xfrm>
        </p:grpSpPr>
        <p:sp>
          <p:nvSpPr>
            <p:cNvPr id="43034" name="Rectangle 26"/>
            <p:cNvSpPr>
              <a:spLocks/>
            </p:cNvSpPr>
            <p:nvPr/>
          </p:nvSpPr>
          <p:spPr bwMode="auto">
            <a:xfrm>
              <a:off x="41" y="0"/>
              <a:ext cx="1618" cy="233"/>
            </a:xfrm>
            <a:prstGeom prst="rect">
              <a:avLst/>
            </a:prstGeom>
            <a:noFill/>
            <a:ln w="25400" cap="flat">
              <a:noFill/>
              <a:miter lim="800000"/>
              <a:headEnd type="none" w="med" len="med"/>
              <a:tailEnd type="none" w="med" len="med"/>
            </a:ln>
          </p:spPr>
          <p:txBody>
            <a:bodyPr wrap="none" lIns="0" tIns="0" rIns="0" bIns="0">
              <a:spAutoFit/>
            </a:bodyPr>
            <a:lstStyle/>
            <a:p>
              <a:pPr algn="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Pointer: </a:t>
              </a:r>
              <a:r>
                <a:rPr lang="en-US" sz="2400" dirty="0">
                  <a:solidFill>
                    <a:srgbClr val="000000"/>
                  </a:solidFill>
                  <a:latin typeface="Courier New Bold" charset="0"/>
                  <a:cs typeface="Courier New Bold" charset="0"/>
                  <a:sym typeface="Courier New Bold" charset="0"/>
                </a:rPr>
                <a:t>%</a:t>
              </a:r>
              <a:r>
                <a:rPr lang="en-US" sz="2400" dirty="0" err="1">
                  <a:solidFill>
                    <a:srgbClr val="000000"/>
                  </a:solidFill>
                  <a:latin typeface="Courier New Bold" charset="0"/>
                  <a:cs typeface="Courier New Bold" charset="0"/>
                  <a:sym typeface="Courier New Bold" charset="0"/>
                </a:rPr>
                <a:t>rsp</a:t>
              </a:r>
              <a:endParaRPr lang="en-US" sz="2400" dirty="0">
                <a:solidFill>
                  <a:srgbClr val="000000"/>
                </a:solidFill>
                <a:latin typeface="Courier New Bold" charset="0"/>
                <a:cs typeface="Courier New Bold" charset="0"/>
                <a:sym typeface="Courier New Bold" charset="0"/>
              </a:endParaRPr>
            </a:p>
          </p:txBody>
        </p:sp>
        <p:sp>
          <p:nvSpPr>
            <p:cNvPr id="43035" name="Rectangle 27"/>
            <p:cNvSpPr>
              <a:spLocks/>
            </p:cNvSpPr>
            <p:nvPr/>
          </p:nvSpPr>
          <p:spPr bwMode="auto">
            <a:xfrm>
              <a:off x="2081" y="330"/>
              <a:ext cx="935" cy="233"/>
            </a:xfrm>
            <a:prstGeom prst="rect">
              <a:avLst/>
            </a:prstGeom>
            <a:noFill/>
            <a:ln w="25400" cap="flat">
              <a:noFill/>
              <a:miter lim="800000"/>
              <a:headEnd type="none" w="med" len="med"/>
              <a:tailEnd type="none" w="med" len="med"/>
            </a:ln>
          </p:spPr>
          <p:txBody>
            <a:bodyPr wrap="none" lIns="0" tIns="0" rIns="0" bIns="0">
              <a:spAutoFit/>
            </a:bodyPr>
            <a:lstStyle/>
            <a:p>
              <a:pPr algn="ct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“Top”</a:t>
              </a:r>
            </a:p>
          </p:txBody>
        </p:sp>
      </p:grpSp>
      <p:sp>
        <p:nvSpPr>
          <p:cNvPr id="2" name="Oval 1"/>
          <p:cNvSpPr/>
          <p:nvPr/>
        </p:nvSpPr>
        <p:spPr bwMode="auto">
          <a:xfrm>
            <a:off x="5114693" y="1870386"/>
            <a:ext cx="1103970" cy="369849"/>
          </a:xfrm>
          <a:prstGeom prst="ellipse">
            <a:avLst/>
          </a:prstGeom>
          <a:solidFill>
            <a:srgbClr val="FFFF00"/>
          </a:solidFill>
          <a:ln w="25400" cap="flat" cmpd="sng" algn="ctr">
            <a:solidFill>
              <a:srgbClr val="000000"/>
            </a:solidFill>
            <a:prstDash val="solid"/>
            <a:round/>
            <a:headEnd type="none" w="med" len="med"/>
            <a:tailEnd type="none" w="med" len="med"/>
          </a:ln>
          <a:effectLst/>
        </p:spPr>
        <p:txBody>
          <a:bodyPr vert="horz" wrap="square" lIns="91440" tIns="0" rIns="91440" bIns="0" numCol="1" rtlCol="0" anchor="t" anchorCtr="0" compatLnSpc="1">
            <a:prstTxWarp prst="textNoShape">
              <a:avLst/>
            </a:prstTxWarp>
          </a:bodyPr>
          <a:lstStyle/>
          <a:p>
            <a:pPr algn="ctr" fontAlgn="base">
              <a:spcBef>
                <a:spcPct val="0"/>
              </a:spcBef>
              <a:spcAft>
                <a:spcPct val="0"/>
              </a:spcAft>
            </a:pPr>
            <a:r>
              <a:rPr lang="en-US" sz="2000" dirty="0" err="1">
                <a:solidFill>
                  <a:srgbClr val="000000"/>
                </a:solidFill>
                <a:latin typeface="Gill Sans" charset="0"/>
                <a:ea typeface="ヒラギノ角ゴ ProN W3" charset="0"/>
                <a:cs typeface="ヒラギノ角ゴ ProN W3" charset="0"/>
                <a:sym typeface="Gill Sans" charset="0"/>
              </a:rPr>
              <a:t>val</a:t>
            </a:r>
            <a:endParaRPr lang="en-US" sz="2000" dirty="0">
              <a:solidFill>
                <a:srgbClr val="000000"/>
              </a:solidFill>
              <a:latin typeface="Gill Sans" charset="0"/>
              <a:ea typeface="ヒラギノ角ゴ ProN W3" charset="0"/>
              <a:cs typeface="ヒラギノ角ゴ ProN W3" charset="0"/>
              <a:sym typeface="Gill Sans"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5" name="Rectangle 7"/>
          <p:cNvSpPr>
            <a:spLocks noGrp="1" noChangeArrowheads="1"/>
          </p:cNvSpPr>
          <p:nvPr>
            <p:ph type="title"/>
          </p:nvPr>
        </p:nvSpPr>
        <p:spPr>
          <a:ln/>
        </p:spPr>
        <p:txBody>
          <a:bodyPr/>
          <a:lstStyle/>
          <a:p>
            <a:pPr marL="119063" indent="-119063"/>
            <a:r>
              <a:rPr lang="en-US" dirty="0"/>
              <a:t>x86-64 Stack: Push</a:t>
            </a:r>
          </a:p>
        </p:txBody>
      </p:sp>
      <p:sp>
        <p:nvSpPr>
          <p:cNvPr id="43016" name="Rectangle 8"/>
          <p:cNvSpPr>
            <a:spLocks noGrp="1" noChangeArrowheads="1"/>
          </p:cNvSpPr>
          <p:nvPr>
            <p:ph type="body" idx="1"/>
          </p:nvPr>
        </p:nvSpPr>
        <p:spPr>
          <a:ln/>
        </p:spPr>
        <p:txBody>
          <a:bodyPr/>
          <a:lstStyle/>
          <a:p>
            <a:r>
              <a:rPr lang="en-US" dirty="0" err="1">
                <a:latin typeface="Courier New Bold" charset="0"/>
                <a:cs typeface="Courier New Bold" charset="0"/>
                <a:sym typeface="Courier New Bold" charset="0"/>
              </a:rPr>
              <a:t>pushq</a:t>
            </a:r>
            <a:r>
              <a:rPr lang="en-US" dirty="0">
                <a:latin typeface="Courier New Bold" charset="0"/>
                <a:cs typeface="Courier New Bold" charset="0"/>
                <a:sym typeface="Courier New Bold" charset="0"/>
              </a:rPr>
              <a:t> </a:t>
            </a:r>
            <a:r>
              <a:rPr lang="en-US" dirty="0" err="1">
                <a:latin typeface="Calibri Bold Italic" charset="0"/>
                <a:ea typeface="Calibri Bold Italic" charset="0"/>
                <a:cs typeface="Calibri Bold Italic" charset="0"/>
                <a:sym typeface="Calibri Bold Italic" charset="0"/>
              </a:rPr>
              <a:t>Src</a:t>
            </a:r>
            <a:endParaRPr lang="en-US" dirty="0">
              <a:latin typeface="Courier New Bold" charset="0"/>
              <a:sym typeface="Courier New Bold" charset="0"/>
            </a:endParaRPr>
          </a:p>
          <a:p>
            <a:pPr marL="552450" lvl="1"/>
            <a:r>
              <a:rPr lang="en-US" dirty="0"/>
              <a:t>Fetch operand at </a:t>
            </a:r>
            <a:r>
              <a:rPr lang="en-US" dirty="0" err="1">
                <a:latin typeface="Calibri Italic" charset="0"/>
                <a:ea typeface="Calibri Italic" charset="0"/>
                <a:cs typeface="Calibri Italic" charset="0"/>
                <a:sym typeface="Calibri Italic" charset="0"/>
              </a:rPr>
              <a:t>Src</a:t>
            </a:r>
            <a:endParaRPr lang="en-US" dirty="0"/>
          </a:p>
          <a:p>
            <a:pPr marL="552450" lvl="1"/>
            <a:r>
              <a:rPr lang="en-US" dirty="0"/>
              <a:t>Decrement </a:t>
            </a:r>
            <a:r>
              <a:rPr lang="en-US" dirty="0">
                <a:latin typeface="Courier New Bold" charset="0"/>
                <a:cs typeface="Courier New Bold" charset="0"/>
                <a:sym typeface="Courier New Bold" charset="0"/>
              </a:rPr>
              <a:t>%</a:t>
            </a:r>
            <a:r>
              <a:rPr lang="en-US" dirty="0" err="1">
                <a:latin typeface="Courier New Bold" charset="0"/>
                <a:cs typeface="Courier New Bold" charset="0"/>
                <a:sym typeface="Courier New Bold" charset="0"/>
              </a:rPr>
              <a:t>rsp</a:t>
            </a:r>
            <a:r>
              <a:rPr lang="en-US" dirty="0"/>
              <a:t> by 8</a:t>
            </a:r>
          </a:p>
          <a:p>
            <a:pPr marL="552450" lvl="1"/>
            <a:r>
              <a:rPr lang="en-US" dirty="0"/>
              <a:t>Write operand at address given by </a:t>
            </a:r>
            <a:r>
              <a:rPr lang="en-US" dirty="0">
                <a:latin typeface="Courier New Bold" charset="0"/>
                <a:cs typeface="Courier New Bold" charset="0"/>
                <a:sym typeface="Courier New Bold" charset="0"/>
              </a:rPr>
              <a:t>%</a:t>
            </a:r>
            <a:r>
              <a:rPr lang="en-US" dirty="0" err="1">
                <a:latin typeface="Courier New Bold" charset="0"/>
                <a:cs typeface="Courier New Bold" charset="0"/>
                <a:sym typeface="Courier New Bold" charset="0"/>
              </a:rPr>
              <a:t>rsp</a:t>
            </a:r>
            <a:endParaRPr lang="en-US" dirty="0">
              <a:latin typeface="Courier New Bold" charset="0"/>
              <a:ea typeface="ヒラギノ角ゴ ProN W6" charset="0"/>
              <a:cs typeface="ヒラギノ角ゴ ProN W6" charset="0"/>
              <a:sym typeface="Courier New Bold" charset="0"/>
            </a:endParaRPr>
          </a:p>
        </p:txBody>
      </p:sp>
      <p:sp>
        <p:nvSpPr>
          <p:cNvPr id="43017" name="Line 9"/>
          <p:cNvSpPr>
            <a:spLocks noChangeShapeType="1"/>
          </p:cNvSpPr>
          <p:nvPr/>
        </p:nvSpPr>
        <p:spPr bwMode="auto">
          <a:xfrm>
            <a:off x="6654800" y="5029200"/>
            <a:ext cx="508000" cy="0"/>
          </a:xfrm>
          <a:prstGeom prst="line">
            <a:avLst/>
          </a:prstGeom>
          <a:noFill/>
          <a:ln w="25400" cap="flat">
            <a:solidFill>
              <a:srgbClr val="7F7F7F"/>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3018" name="Line 10"/>
          <p:cNvSpPr>
            <a:spLocks noChangeShapeType="1"/>
          </p:cNvSpPr>
          <p:nvPr/>
        </p:nvSpPr>
        <p:spPr bwMode="auto">
          <a:xfrm>
            <a:off x="7278688" y="4876800"/>
            <a:ext cx="1295400" cy="0"/>
          </a:xfrm>
          <a:prstGeom prst="line">
            <a:avLst/>
          </a:prstGeom>
          <a:noFill/>
          <a:ln w="25400" cap="flat">
            <a:solidFill>
              <a:schemeClr val="tx1"/>
            </a:solidFill>
            <a:prstDash val="solid"/>
            <a:round/>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grpSp>
        <p:nvGrpSpPr>
          <p:cNvPr id="43019" name="Group 11"/>
          <p:cNvGrpSpPr>
            <a:grpSpLocks/>
          </p:cNvGrpSpPr>
          <p:nvPr/>
        </p:nvGrpSpPr>
        <p:grpSpPr bwMode="auto">
          <a:xfrm>
            <a:off x="6564314" y="5011738"/>
            <a:ext cx="2016125" cy="474662"/>
            <a:chOff x="0" y="0"/>
            <a:chExt cx="1270" cy="298"/>
          </a:xfrm>
        </p:grpSpPr>
        <p:sp>
          <p:nvSpPr>
            <p:cNvPr id="43020" name="Rectangle 12"/>
            <p:cNvSpPr>
              <a:spLocks/>
            </p:cNvSpPr>
            <p:nvPr/>
          </p:nvSpPr>
          <p:spPr bwMode="auto">
            <a:xfrm>
              <a:off x="450" y="106"/>
              <a:ext cx="820" cy="192"/>
            </a:xfrm>
            <a:prstGeom prst="rect">
              <a:avLst/>
            </a:prstGeom>
            <a:solidFill>
              <a:srgbClr val="8484E0"/>
            </a:solidFill>
            <a:ln w="25400" cap="flat">
              <a:solidFill>
                <a:schemeClr val="tx1"/>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3021" name="Line 13"/>
            <p:cNvSpPr>
              <a:spLocks noChangeShapeType="1"/>
            </p:cNvSpPr>
            <p:nvPr/>
          </p:nvSpPr>
          <p:spPr bwMode="auto">
            <a:xfrm>
              <a:off x="56" y="203"/>
              <a:ext cx="320" cy="0"/>
            </a:xfrm>
            <a:prstGeom prst="line">
              <a:avLst/>
            </a:prstGeom>
            <a:noFill/>
            <a:ln w="254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3022" name="Rectangle 14"/>
            <p:cNvSpPr>
              <a:spLocks/>
            </p:cNvSpPr>
            <p:nvPr/>
          </p:nvSpPr>
          <p:spPr bwMode="auto">
            <a:xfrm>
              <a:off x="222" y="0"/>
              <a:ext cx="154" cy="203"/>
            </a:xfrm>
            <a:prstGeom prst="rect">
              <a:avLst/>
            </a:prstGeom>
            <a:noFill/>
            <a:ln w="19050" cap="flat">
              <a:noFill/>
              <a:miter lim="800000"/>
              <a:headEnd type="none" w="med" len="med"/>
              <a:tailEnd type="none" w="med" len="med"/>
            </a:ln>
          </p:spPr>
          <p:txBody>
            <a:bodyPr wrap="none" lIns="38100" tIns="38100" rIns="38100" bIns="38100">
              <a:spAutoFit/>
            </a:bodyPr>
            <a:lstStyle/>
            <a:p>
              <a:pPr algn="ctr" fontAlgn="base">
                <a:spcBef>
                  <a:spcPct val="0"/>
                </a:spcBef>
                <a:spcAft>
                  <a:spcPct val="0"/>
                </a:spcAft>
              </a:pPr>
              <a:r>
                <a:rPr lang="en-US" sz="1600" dirty="0">
                  <a:solidFill>
                    <a:srgbClr val="000000"/>
                  </a:solidFill>
                  <a:latin typeface="Calibri" charset="0"/>
                  <a:ea typeface="Calibri" charset="0"/>
                  <a:cs typeface="Calibri" charset="0"/>
                  <a:sym typeface="Calibri" charset="0"/>
                </a:rPr>
                <a:t>-8</a:t>
              </a:r>
            </a:p>
          </p:txBody>
        </p:sp>
        <p:sp>
          <p:nvSpPr>
            <p:cNvPr id="43023" name="AutoShape 15"/>
            <p:cNvSpPr>
              <a:spLocks/>
            </p:cNvSpPr>
            <p:nvPr/>
          </p:nvSpPr>
          <p:spPr bwMode="auto">
            <a:xfrm>
              <a:off x="0" y="53"/>
              <a:ext cx="232" cy="120"/>
            </a:xfrm>
            <a:custGeom>
              <a:avLst/>
              <a:gdLst>
                <a:gd name="T0" fmla="*/ 10800 w 21600"/>
                <a:gd name="T1" fmla="*/ 10800 h 21600"/>
              </a:gdLst>
              <a:ahLst/>
              <a:cxnLst>
                <a:cxn ang="0">
                  <a:pos x="T0" y="T1"/>
                </a:cxn>
              </a:cxnLst>
              <a:rect l="0" t="0" r="r" b="b"/>
              <a:pathLst>
                <a:path w="21600" h="21600">
                  <a:moveTo>
                    <a:pt x="0" y="10800"/>
                  </a:moveTo>
                  <a:lnTo>
                    <a:pt x="5400" y="10800"/>
                  </a:lnTo>
                  <a:lnTo>
                    <a:pt x="5400" y="0"/>
                  </a:lnTo>
                  <a:lnTo>
                    <a:pt x="16200" y="0"/>
                  </a:lnTo>
                  <a:lnTo>
                    <a:pt x="16200" y="10800"/>
                  </a:lnTo>
                  <a:lnTo>
                    <a:pt x="21600" y="10800"/>
                  </a:lnTo>
                  <a:lnTo>
                    <a:pt x="10800" y="21600"/>
                  </a:lnTo>
                  <a:close/>
                  <a:moveTo>
                    <a:pt x="0" y="10800"/>
                  </a:moveTo>
                </a:path>
              </a:pathLst>
            </a:custGeom>
            <a:solidFill>
              <a:srgbClr val="980002"/>
            </a:solidFill>
            <a:ln w="25400" cap="flat">
              <a:noFill/>
              <a:round/>
              <a:headEnd type="none" w="med" len="med"/>
              <a:tailEnd type="triangle" w="med" len="med"/>
            </a:ln>
            <a:effectLst>
              <a:outerShdw dist="76199" dir="2700000" algn="ctr" rotWithShape="0">
                <a:schemeClr val="bg2">
                  <a:alpha val="75000"/>
                </a:schemeClr>
              </a:outerShdw>
            </a:effectLst>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grpSp>
      <p:sp>
        <p:nvSpPr>
          <p:cNvPr id="43024" name="Line 16"/>
          <p:cNvSpPr>
            <a:spLocks noChangeShapeType="1"/>
          </p:cNvSpPr>
          <p:nvPr/>
        </p:nvSpPr>
        <p:spPr bwMode="auto">
          <a:xfrm>
            <a:off x="6654800" y="5029200"/>
            <a:ext cx="508000" cy="0"/>
          </a:xfrm>
          <a:prstGeom prst="line">
            <a:avLst/>
          </a:prstGeom>
          <a:noFill/>
          <a:ln w="254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3025" name="Rectangle 17"/>
          <p:cNvSpPr>
            <a:spLocks/>
          </p:cNvSpPr>
          <p:nvPr/>
        </p:nvSpPr>
        <p:spPr bwMode="auto">
          <a:xfrm>
            <a:off x="7280276" y="1981200"/>
            <a:ext cx="1304925" cy="3200400"/>
          </a:xfrm>
          <a:prstGeom prst="rect">
            <a:avLst/>
          </a:prstGeom>
          <a:solidFill>
            <a:srgbClr val="D6D6F4"/>
          </a:solidFill>
          <a:ln w="25400" cap="flat">
            <a:solidFill>
              <a:schemeClr val="tx1"/>
            </a:solidFill>
            <a:prstDash val="solid"/>
            <a:miter lim="800000"/>
            <a:headEnd type="none" w="med" len="med"/>
            <a:tailEnd type="none" w="med" len="med"/>
          </a:ln>
          <a:effectLst>
            <a:outerShdw dist="76199" dir="2700000" algn="ctr" rotWithShape="0">
              <a:schemeClr val="bg2">
                <a:alpha val="75000"/>
              </a:schemeClr>
            </a:outerShdw>
          </a:effectLst>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3026" name="Line 18"/>
          <p:cNvSpPr>
            <a:spLocks noChangeShapeType="1"/>
          </p:cNvSpPr>
          <p:nvPr/>
        </p:nvSpPr>
        <p:spPr bwMode="auto">
          <a:xfrm>
            <a:off x="9415463" y="3962400"/>
            <a:ext cx="0" cy="1371600"/>
          </a:xfrm>
          <a:prstGeom prst="line">
            <a:avLst/>
          </a:prstGeom>
          <a:noFill/>
          <a:ln w="381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3027" name="Rectangle 19"/>
          <p:cNvSpPr>
            <a:spLocks/>
          </p:cNvSpPr>
          <p:nvPr/>
        </p:nvSpPr>
        <p:spPr bwMode="auto">
          <a:xfrm>
            <a:off x="9509125" y="4111625"/>
            <a:ext cx="812800" cy="914400"/>
          </a:xfrm>
          <a:prstGeom prst="rect">
            <a:avLst/>
          </a:prstGeom>
          <a:solidFill>
            <a:srgbClr val="FFFFFF"/>
          </a:solidFill>
          <a:ln w="25400" cap="flat">
            <a:noFill/>
            <a:miter lim="800000"/>
            <a:headEnd type="none" w="med" len="med"/>
            <a:tailEnd type="none" w="med" len="med"/>
          </a:ln>
        </p:spPr>
        <p:txBody>
          <a:bodyPr lIns="0" tIns="0" rIns="0" bIns="0"/>
          <a:lstStyle/>
          <a:p>
            <a:pPr algn="ctr" fontAlgn="base">
              <a:spcBef>
                <a:spcPct val="0"/>
              </a:spcBef>
              <a:spcAft>
                <a:spcPct val="0"/>
              </a:spcAft>
            </a:pPr>
            <a:r>
              <a:rPr lang="en-US">
                <a:solidFill>
                  <a:srgbClr val="000000"/>
                </a:solidFill>
                <a:latin typeface="Calibri" charset="0"/>
                <a:ea typeface="Calibri" charset="0"/>
                <a:cs typeface="Calibri" charset="0"/>
                <a:sym typeface="Calibri" charset="0"/>
              </a:rPr>
              <a:t>Stack Grows</a:t>
            </a:r>
            <a:endParaRPr lang="en-US" sz="4200">
              <a:solidFill>
                <a:srgbClr val="000000"/>
              </a:solidFill>
              <a:latin typeface="Arial Narrow" charset="0"/>
              <a:ea typeface="Lucida Grande" charset="0"/>
              <a:cs typeface="Lucida Grande" charset="0"/>
              <a:sym typeface="Arial Narrow" charset="0"/>
            </a:endParaRPr>
          </a:p>
          <a:p>
            <a:pPr algn="ctr" fontAlgn="base">
              <a:spcBef>
                <a:spcPct val="0"/>
              </a:spcBef>
              <a:spcAft>
                <a:spcPct val="0"/>
              </a:spcAft>
            </a:pPr>
            <a:r>
              <a:rPr lang="en-US">
                <a:solidFill>
                  <a:srgbClr val="000000"/>
                </a:solidFill>
                <a:latin typeface="Calibri" charset="0"/>
                <a:ea typeface="Calibri" charset="0"/>
                <a:cs typeface="Calibri" charset="0"/>
                <a:sym typeface="Calibri" charset="0"/>
              </a:rPr>
              <a:t>Down</a:t>
            </a:r>
          </a:p>
        </p:txBody>
      </p:sp>
      <p:sp>
        <p:nvSpPr>
          <p:cNvPr id="43028" name="Line 20"/>
          <p:cNvSpPr>
            <a:spLocks noChangeShapeType="1"/>
          </p:cNvSpPr>
          <p:nvPr/>
        </p:nvSpPr>
        <p:spPr bwMode="auto">
          <a:xfrm rot="10800000" flipH="1">
            <a:off x="9415463" y="1752600"/>
            <a:ext cx="0" cy="1447800"/>
          </a:xfrm>
          <a:prstGeom prst="line">
            <a:avLst/>
          </a:prstGeom>
          <a:noFill/>
          <a:ln w="381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3029" name="Rectangle 21"/>
          <p:cNvSpPr>
            <a:spLocks/>
          </p:cNvSpPr>
          <p:nvPr/>
        </p:nvSpPr>
        <p:spPr bwMode="auto">
          <a:xfrm>
            <a:off x="9553630" y="2162175"/>
            <a:ext cx="953979" cy="553998"/>
          </a:xfrm>
          <a:prstGeom prst="rect">
            <a:avLst/>
          </a:prstGeom>
          <a:solidFill>
            <a:srgbClr val="FFFFFF"/>
          </a:solidFill>
          <a:ln w="25400" cap="flat">
            <a:noFill/>
            <a:miter lim="800000"/>
            <a:headEnd type="none" w="med" len="med"/>
            <a:tailEnd type="none" w="med" len="med"/>
          </a:ln>
        </p:spPr>
        <p:txBody>
          <a:bodyPr wrap="none" lIns="0" tIns="0" rIns="0" bIns="0">
            <a:spAutoFit/>
          </a:bodyPr>
          <a:lstStyle/>
          <a:p>
            <a:pPr algn="ctr" fontAlgn="base">
              <a:spcBef>
                <a:spcPct val="0"/>
              </a:spcBef>
              <a:spcAft>
                <a:spcPct val="0"/>
              </a:spcAft>
            </a:pPr>
            <a:r>
              <a:rPr lang="en-US">
                <a:solidFill>
                  <a:srgbClr val="000000"/>
                </a:solidFill>
                <a:latin typeface="Calibri" charset="0"/>
                <a:ea typeface="Calibri" charset="0"/>
                <a:cs typeface="Calibri" charset="0"/>
                <a:sym typeface="Calibri" charset="0"/>
              </a:rPr>
              <a:t>Increasing</a:t>
            </a:r>
            <a:endParaRPr lang="en-US" sz="4200">
              <a:solidFill>
                <a:srgbClr val="000000"/>
              </a:solidFill>
              <a:latin typeface="Arial Narrow" charset="0"/>
              <a:ea typeface="Lucida Grande" charset="0"/>
              <a:cs typeface="Lucida Grande" charset="0"/>
              <a:sym typeface="Arial Narrow" charset="0"/>
            </a:endParaRPr>
          </a:p>
          <a:p>
            <a:pPr algn="ctr" fontAlgn="base">
              <a:spcBef>
                <a:spcPct val="0"/>
              </a:spcBef>
              <a:spcAft>
                <a:spcPct val="0"/>
              </a:spcAft>
            </a:pPr>
            <a:r>
              <a:rPr lang="en-US">
                <a:solidFill>
                  <a:srgbClr val="000000"/>
                </a:solidFill>
                <a:latin typeface="Calibri" charset="0"/>
                <a:ea typeface="Calibri" charset="0"/>
                <a:cs typeface="Calibri" charset="0"/>
                <a:sym typeface="Calibri" charset="0"/>
              </a:rPr>
              <a:t>Addresses</a:t>
            </a:r>
          </a:p>
        </p:txBody>
      </p:sp>
      <p:sp>
        <p:nvSpPr>
          <p:cNvPr id="43030" name="Line 22"/>
          <p:cNvSpPr>
            <a:spLocks noChangeShapeType="1"/>
          </p:cNvSpPr>
          <p:nvPr/>
        </p:nvSpPr>
        <p:spPr bwMode="auto">
          <a:xfrm>
            <a:off x="7278688" y="4876800"/>
            <a:ext cx="1295400" cy="0"/>
          </a:xfrm>
          <a:prstGeom prst="line">
            <a:avLst/>
          </a:prstGeom>
          <a:noFill/>
          <a:ln w="25400" cap="flat">
            <a:solidFill>
              <a:schemeClr val="tx1"/>
            </a:solidFill>
            <a:prstDash val="solid"/>
            <a:round/>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3031" name="Rectangle 23"/>
          <p:cNvSpPr>
            <a:spLocks/>
          </p:cNvSpPr>
          <p:nvPr/>
        </p:nvSpPr>
        <p:spPr bwMode="auto">
          <a:xfrm>
            <a:off x="6990515" y="1557337"/>
            <a:ext cx="1978106" cy="369332"/>
          </a:xfrm>
          <a:prstGeom prst="rect">
            <a:avLst/>
          </a:prstGeom>
          <a:noFill/>
          <a:ln w="25400" cap="flat">
            <a:noFill/>
            <a:miter lim="800000"/>
            <a:headEnd type="none" w="med" len="med"/>
            <a:tailEnd type="none" w="med" len="med"/>
          </a:ln>
        </p:spPr>
        <p:txBody>
          <a:bodyPr wrap="none" lIns="0" tIns="0" rIns="0" bIns="0">
            <a:spAutoFit/>
          </a:bodyPr>
          <a:lstStyle/>
          <a:p>
            <a:pPr algn="ct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“Bottom”</a:t>
            </a:r>
          </a:p>
        </p:txBody>
      </p:sp>
      <p:grpSp>
        <p:nvGrpSpPr>
          <p:cNvPr id="43033" name="Group 25"/>
          <p:cNvGrpSpPr>
            <a:grpSpLocks/>
          </p:cNvGrpSpPr>
          <p:nvPr/>
        </p:nvGrpSpPr>
        <p:grpSpPr bwMode="auto">
          <a:xfrm>
            <a:off x="4040189" y="4759325"/>
            <a:ext cx="4683125" cy="1212850"/>
            <a:chOff x="41" y="0"/>
            <a:chExt cx="2950" cy="764"/>
          </a:xfrm>
        </p:grpSpPr>
        <p:sp>
          <p:nvSpPr>
            <p:cNvPr id="43034" name="Rectangle 26"/>
            <p:cNvSpPr>
              <a:spLocks/>
            </p:cNvSpPr>
            <p:nvPr/>
          </p:nvSpPr>
          <p:spPr bwMode="auto">
            <a:xfrm>
              <a:off x="41" y="0"/>
              <a:ext cx="1618" cy="233"/>
            </a:xfrm>
            <a:prstGeom prst="rect">
              <a:avLst/>
            </a:prstGeom>
            <a:noFill/>
            <a:ln w="25400" cap="flat">
              <a:noFill/>
              <a:miter lim="800000"/>
              <a:headEnd type="none" w="med" len="med"/>
              <a:tailEnd type="none" w="med" len="med"/>
            </a:ln>
          </p:spPr>
          <p:txBody>
            <a:bodyPr wrap="none" lIns="0" tIns="0" rIns="0" bIns="0">
              <a:spAutoFit/>
            </a:bodyPr>
            <a:lstStyle/>
            <a:p>
              <a:pPr algn="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Pointer: </a:t>
              </a:r>
              <a:r>
                <a:rPr lang="en-US" sz="2400" dirty="0">
                  <a:solidFill>
                    <a:srgbClr val="000000"/>
                  </a:solidFill>
                  <a:latin typeface="Courier New Bold" charset="0"/>
                  <a:cs typeface="Courier New Bold" charset="0"/>
                  <a:sym typeface="Courier New Bold" charset="0"/>
                </a:rPr>
                <a:t>%</a:t>
              </a:r>
              <a:r>
                <a:rPr lang="en-US" sz="2400" dirty="0" err="1">
                  <a:solidFill>
                    <a:srgbClr val="000000"/>
                  </a:solidFill>
                  <a:latin typeface="Courier New Bold" charset="0"/>
                  <a:cs typeface="Courier New Bold" charset="0"/>
                  <a:sym typeface="Courier New Bold" charset="0"/>
                </a:rPr>
                <a:t>rsp</a:t>
              </a:r>
              <a:endParaRPr lang="en-US" sz="2400" dirty="0">
                <a:solidFill>
                  <a:srgbClr val="000000"/>
                </a:solidFill>
                <a:latin typeface="Courier New Bold" charset="0"/>
                <a:cs typeface="Courier New Bold" charset="0"/>
                <a:sym typeface="Courier New Bold" charset="0"/>
              </a:endParaRPr>
            </a:p>
          </p:txBody>
        </p:sp>
        <p:sp>
          <p:nvSpPr>
            <p:cNvPr id="43035" name="Rectangle 27"/>
            <p:cNvSpPr>
              <a:spLocks/>
            </p:cNvSpPr>
            <p:nvPr/>
          </p:nvSpPr>
          <p:spPr bwMode="auto">
            <a:xfrm>
              <a:off x="2056" y="531"/>
              <a:ext cx="935" cy="233"/>
            </a:xfrm>
            <a:prstGeom prst="rect">
              <a:avLst/>
            </a:prstGeom>
            <a:noFill/>
            <a:ln w="25400" cap="flat">
              <a:noFill/>
              <a:miter lim="800000"/>
              <a:headEnd type="none" w="med" len="med"/>
              <a:tailEnd type="none" w="med" len="med"/>
            </a:ln>
          </p:spPr>
          <p:txBody>
            <a:bodyPr wrap="none" lIns="0" tIns="0" rIns="0" bIns="0">
              <a:spAutoFit/>
            </a:bodyPr>
            <a:lstStyle/>
            <a:p>
              <a:pPr algn="ct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“Top”</a:t>
              </a:r>
            </a:p>
          </p:txBody>
        </p:sp>
      </p:grpSp>
      <p:sp>
        <p:nvSpPr>
          <p:cNvPr id="2" name="Oval 1"/>
          <p:cNvSpPr/>
          <p:nvPr/>
        </p:nvSpPr>
        <p:spPr bwMode="auto">
          <a:xfrm>
            <a:off x="5114693" y="1870386"/>
            <a:ext cx="1103970" cy="369849"/>
          </a:xfrm>
          <a:prstGeom prst="ellipse">
            <a:avLst/>
          </a:prstGeom>
          <a:solidFill>
            <a:srgbClr val="FFFF00"/>
          </a:solidFill>
          <a:ln w="25400" cap="flat" cmpd="sng" algn="ctr">
            <a:solidFill>
              <a:srgbClr val="000000"/>
            </a:solidFill>
            <a:prstDash val="solid"/>
            <a:round/>
            <a:headEnd type="none" w="med" len="med"/>
            <a:tailEnd type="none" w="med" len="med"/>
          </a:ln>
          <a:effectLst/>
        </p:spPr>
        <p:txBody>
          <a:bodyPr vert="horz" wrap="square" lIns="91440" tIns="0" rIns="91440" bIns="0" numCol="1" rtlCol="0" anchor="t" anchorCtr="0" compatLnSpc="1">
            <a:prstTxWarp prst="textNoShape">
              <a:avLst/>
            </a:prstTxWarp>
          </a:bodyPr>
          <a:lstStyle/>
          <a:p>
            <a:pPr algn="ctr" fontAlgn="base">
              <a:spcBef>
                <a:spcPct val="0"/>
              </a:spcBef>
              <a:spcAft>
                <a:spcPct val="0"/>
              </a:spcAft>
            </a:pPr>
            <a:r>
              <a:rPr lang="en-US" sz="2000" dirty="0" err="1">
                <a:solidFill>
                  <a:srgbClr val="000000"/>
                </a:solidFill>
                <a:latin typeface="Gill Sans" charset="0"/>
                <a:ea typeface="ヒラギノ角ゴ ProN W3" charset="0"/>
                <a:cs typeface="ヒラギノ角ゴ ProN W3" charset="0"/>
                <a:sym typeface="Gill Sans" charset="0"/>
              </a:rPr>
              <a:t>val</a:t>
            </a:r>
            <a:endParaRPr lang="en-US" sz="2000" dirty="0">
              <a:solidFill>
                <a:srgbClr val="000000"/>
              </a:solidFill>
              <a:latin typeface="Gill Sans" charset="0"/>
              <a:ea typeface="ヒラギノ角ゴ ProN W3" charset="0"/>
              <a:cs typeface="ヒラギノ角ゴ ProN W3" charset="0"/>
              <a:sym typeface="Gill Sans" charset="0"/>
            </a:endParaRPr>
          </a:p>
        </p:txBody>
      </p:sp>
    </p:spTree>
    <p:extLst>
      <p:ext uri="{BB962C8B-B14F-4D97-AF65-F5344CB8AC3E}">
        <p14:creationId xmlns:p14="http://schemas.microsoft.com/office/powerpoint/2010/main" val="3782146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5.55556E-6 3.7037E-7 L 0.05122 0.25185 L 0.09636 0.35764 L 0.09514 0.52338 L 0.24271 0.47639 " pathEditMode="relative" ptsTypes="AAAAA">
                                      <p:cBhvr>
                                        <p:cTn id="6" dur="2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8"/>
          <p:cNvSpPr txBox="1">
            <a:spLocks noChangeArrowheads="1"/>
          </p:cNvSpPr>
          <p:nvPr/>
        </p:nvSpPr>
        <p:spPr bwMode="auto">
          <a:xfrm>
            <a:off x="1905000" y="1397000"/>
            <a:ext cx="8382000" cy="5435600"/>
          </a:xfrm>
          <a:prstGeom prst="rect">
            <a:avLst/>
          </a:prstGeom>
          <a:noFill/>
          <a:ln w="9525">
            <a:noFill/>
            <a:miter lim="800000"/>
            <a:headEnd/>
            <a:tailEnd/>
          </a:ln>
          <a:effectLst/>
        </p:spPr>
        <p:txBody>
          <a:bodyPr vert="horz" wrap="square" lIns="38100" tIns="38100" rIns="38100" bIns="38100" numCol="1" anchor="t" anchorCtr="0" compatLnSpc="1">
            <a:prstTxWarp prst="textNoShape">
              <a:avLst/>
            </a:prstTxWarp>
          </a:bodyPr>
          <a:lstStyle>
            <a:lvl1pPr marL="254000" indent="-254000" algn="l" rtl="0" fontAlgn="base">
              <a:spcBef>
                <a:spcPts val="600"/>
              </a:spcBef>
              <a:spcAft>
                <a:spcPct val="0"/>
              </a:spcAft>
              <a:buClr>
                <a:srgbClr val="990000"/>
              </a:buClr>
              <a:buSzPct val="60000"/>
              <a:buFont typeface="Wingdings 2" charset="2"/>
              <a:buChar char="¢"/>
              <a:defRPr sz="2400" b="1">
                <a:solidFill>
                  <a:schemeClr val="tx1"/>
                </a:solidFill>
                <a:latin typeface="+mn-lt"/>
                <a:ea typeface="+mn-ea"/>
                <a:cs typeface="+mn-cs"/>
                <a:sym typeface="Calibri Bold" charset="0"/>
              </a:defRPr>
            </a:lvl1pPr>
            <a:lvl2pPr marL="514350" indent="-234950" algn="l" rtl="0" fontAlgn="base">
              <a:spcBef>
                <a:spcPts val="500"/>
              </a:spcBef>
              <a:spcAft>
                <a:spcPct val="0"/>
              </a:spcAft>
              <a:buClr>
                <a:srgbClr val="990000"/>
              </a:buClr>
              <a:buSzPct val="110000"/>
              <a:buFont typeface="Wingdings" charset="2"/>
              <a:buChar char="§"/>
              <a:defRPr sz="2000">
                <a:solidFill>
                  <a:schemeClr val="tx1"/>
                </a:solidFill>
                <a:latin typeface="Calibri" charset="0"/>
                <a:ea typeface="ヒラギノ角ゴ ProN W3" charset="0"/>
                <a:cs typeface="ヒラギノ角ゴ ProN W3" charset="0"/>
                <a:sym typeface="Calibri" charset="0"/>
              </a:defRPr>
            </a:lvl2pPr>
            <a:lvl3pPr marL="800100" indent="-203200" algn="l" rtl="0" fontAlgn="base">
              <a:spcBef>
                <a:spcPts val="500"/>
              </a:spcBef>
              <a:spcAft>
                <a:spcPct val="0"/>
              </a:spcAft>
              <a:buClr>
                <a:srgbClr val="000000"/>
              </a:buClr>
              <a:buSzPct val="80000"/>
              <a:buFont typeface="Wingdings" charset="2"/>
              <a:buChar char="§"/>
              <a:defRPr sz="2000">
                <a:solidFill>
                  <a:schemeClr val="tx1"/>
                </a:solidFill>
                <a:latin typeface="Calibri" charset="0"/>
                <a:ea typeface="ヒラギノ角ゴ ProN W3" charset="0"/>
                <a:cs typeface="ヒラギノ角ゴ ProN W3" charset="0"/>
                <a:sym typeface="Calibri" charset="0"/>
              </a:defRPr>
            </a:lvl3pPr>
            <a:lvl4pPr marL="11430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4pPr>
            <a:lvl5pPr marL="14605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5pPr>
            <a:lvl6pPr marL="19177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6pPr>
            <a:lvl7pPr marL="23749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7pPr>
            <a:lvl8pPr marL="28321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8pPr>
            <a:lvl9pPr marL="32893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9pPr>
          </a:lstStyle>
          <a:p>
            <a:r>
              <a:rPr lang="en-US" dirty="0" err="1">
                <a:solidFill>
                  <a:srgbClr val="000000"/>
                </a:solidFill>
                <a:latin typeface="Courier New Bold" charset="0"/>
                <a:cs typeface="Courier New Bold" charset="0"/>
                <a:sym typeface="Courier New Bold" charset="0"/>
              </a:rPr>
              <a:t>popq</a:t>
            </a:r>
            <a:r>
              <a:rPr lang="en-US" dirty="0">
                <a:solidFill>
                  <a:srgbClr val="000000"/>
                </a:solidFill>
                <a:latin typeface="Courier New Bold" charset="0"/>
                <a:cs typeface="Courier New Bold" charset="0"/>
                <a:sym typeface="Courier New Bold" charset="0"/>
              </a:rPr>
              <a:t> </a:t>
            </a:r>
            <a:r>
              <a:rPr lang="en-US" dirty="0" err="1">
                <a:solidFill>
                  <a:srgbClr val="000000"/>
                </a:solidFill>
                <a:latin typeface="Calibri Bold Italic" charset="0"/>
                <a:ea typeface="Calibri Bold Italic" charset="0"/>
                <a:cs typeface="Calibri Bold Italic" charset="0"/>
                <a:sym typeface="Calibri Bold Italic" charset="0"/>
              </a:rPr>
              <a:t>Dest</a:t>
            </a:r>
            <a:endParaRPr lang="en-US" dirty="0">
              <a:solidFill>
                <a:srgbClr val="000000"/>
              </a:solidFill>
              <a:latin typeface="Courier New Bold" charset="0"/>
              <a:sym typeface="Courier New Bold" charset="0"/>
            </a:endParaRPr>
          </a:p>
          <a:p>
            <a:pPr marL="552450" lvl="1"/>
            <a:r>
              <a:rPr lang="en-US" dirty="0">
                <a:solidFill>
                  <a:srgbClr val="000000"/>
                </a:solidFill>
              </a:rPr>
              <a:t>Read value at address given by </a:t>
            </a:r>
            <a:r>
              <a:rPr lang="en-US" dirty="0">
                <a:solidFill>
                  <a:srgbClr val="000000"/>
                </a:solidFill>
                <a:latin typeface="Courier New Bold" charset="0"/>
                <a:cs typeface="Courier New Bold" charset="0"/>
                <a:sym typeface="Courier New Bold" charset="0"/>
              </a:rPr>
              <a:t>%</a:t>
            </a:r>
            <a:r>
              <a:rPr lang="en-US" dirty="0" err="1">
                <a:solidFill>
                  <a:srgbClr val="000000"/>
                </a:solidFill>
                <a:latin typeface="Courier New Bold" charset="0"/>
                <a:cs typeface="Courier New Bold" charset="0"/>
                <a:sym typeface="Courier New Bold" charset="0"/>
              </a:rPr>
              <a:t>rsp</a:t>
            </a:r>
            <a:endParaRPr lang="en-US" dirty="0">
              <a:solidFill>
                <a:srgbClr val="000000"/>
              </a:solidFill>
              <a:latin typeface="Courier New Bold" charset="0"/>
              <a:cs typeface="Courier New Bold" charset="0"/>
              <a:sym typeface="Courier New Bold" charset="0"/>
            </a:endParaRPr>
          </a:p>
          <a:p>
            <a:pPr marL="552450" lvl="1"/>
            <a:r>
              <a:rPr lang="en-US" dirty="0">
                <a:solidFill>
                  <a:srgbClr val="000000"/>
                </a:solidFill>
              </a:rPr>
              <a:t>Increment </a:t>
            </a:r>
            <a:r>
              <a:rPr lang="en-US" dirty="0">
                <a:solidFill>
                  <a:srgbClr val="000000"/>
                </a:solidFill>
                <a:latin typeface="Courier New Bold" charset="0"/>
                <a:cs typeface="Courier New Bold" charset="0"/>
                <a:sym typeface="Courier New Bold" charset="0"/>
              </a:rPr>
              <a:t>%</a:t>
            </a:r>
            <a:r>
              <a:rPr lang="en-US" dirty="0" err="1">
                <a:solidFill>
                  <a:srgbClr val="000000"/>
                </a:solidFill>
                <a:latin typeface="Courier New Bold" charset="0"/>
                <a:cs typeface="Courier New Bold" charset="0"/>
                <a:sym typeface="Courier New Bold" charset="0"/>
              </a:rPr>
              <a:t>rsp</a:t>
            </a:r>
            <a:r>
              <a:rPr lang="en-US" dirty="0">
                <a:solidFill>
                  <a:srgbClr val="000000"/>
                </a:solidFill>
              </a:rPr>
              <a:t> by 8</a:t>
            </a:r>
          </a:p>
          <a:p>
            <a:pPr marL="552450" lvl="1"/>
            <a:r>
              <a:rPr lang="en-US" dirty="0">
                <a:solidFill>
                  <a:srgbClr val="000000"/>
                </a:solidFill>
              </a:rPr>
              <a:t>Store value at </a:t>
            </a:r>
            <a:r>
              <a:rPr lang="en-US" dirty="0" err="1">
                <a:solidFill>
                  <a:srgbClr val="000000"/>
                </a:solidFill>
              </a:rPr>
              <a:t>Dest</a:t>
            </a:r>
            <a:r>
              <a:rPr lang="en-US" dirty="0">
                <a:solidFill>
                  <a:srgbClr val="000000"/>
                </a:solidFill>
              </a:rPr>
              <a:t> (usually a register)</a:t>
            </a:r>
            <a:endParaRPr lang="en-US" dirty="0">
              <a:solidFill>
                <a:srgbClr val="000000"/>
              </a:solidFill>
              <a:latin typeface="Courier New Bold" charset="0"/>
              <a:ea typeface="ヒラギノ角ゴ ProN W6" charset="0"/>
              <a:cs typeface="ヒラギノ角ゴ ProN W6" charset="0"/>
              <a:sym typeface="Courier New Bold" charset="0"/>
            </a:endParaRPr>
          </a:p>
        </p:txBody>
      </p:sp>
      <p:sp>
        <p:nvSpPr>
          <p:cNvPr id="44034" name="Line 2"/>
          <p:cNvSpPr>
            <a:spLocks noChangeShapeType="1"/>
          </p:cNvSpPr>
          <p:nvPr/>
        </p:nvSpPr>
        <p:spPr bwMode="auto">
          <a:xfrm>
            <a:off x="6654800" y="5029200"/>
            <a:ext cx="508000" cy="0"/>
          </a:xfrm>
          <a:prstGeom prst="line">
            <a:avLst/>
          </a:prstGeom>
          <a:noFill/>
          <a:ln w="254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35" name="Rectangle 3"/>
          <p:cNvSpPr>
            <a:spLocks/>
          </p:cNvSpPr>
          <p:nvPr/>
        </p:nvSpPr>
        <p:spPr bwMode="auto">
          <a:xfrm>
            <a:off x="4055232" y="4797425"/>
            <a:ext cx="2567819" cy="369332"/>
          </a:xfrm>
          <a:prstGeom prst="rect">
            <a:avLst/>
          </a:prstGeom>
          <a:noFill/>
          <a:ln w="25400" cap="flat">
            <a:noFill/>
            <a:miter lim="800000"/>
            <a:headEnd type="none" w="med" len="med"/>
            <a:tailEnd type="none" w="med" len="med"/>
          </a:ln>
        </p:spPr>
        <p:txBody>
          <a:bodyPr wrap="none" lIns="0" tIns="0" rIns="0" bIns="0">
            <a:spAutoFit/>
          </a:bodyPr>
          <a:lstStyle/>
          <a:p>
            <a:pPr algn="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Pointer: </a:t>
            </a:r>
            <a:r>
              <a:rPr lang="en-US" sz="2400" dirty="0">
                <a:solidFill>
                  <a:srgbClr val="000000"/>
                </a:solidFill>
                <a:latin typeface="Courier New Bold" charset="0"/>
                <a:cs typeface="Courier New Bold" charset="0"/>
                <a:sym typeface="Courier New Bold" charset="0"/>
              </a:rPr>
              <a:t>%</a:t>
            </a:r>
            <a:r>
              <a:rPr lang="en-US" sz="2400" dirty="0" err="1">
                <a:solidFill>
                  <a:srgbClr val="000000"/>
                </a:solidFill>
                <a:latin typeface="Courier New Bold" charset="0"/>
                <a:cs typeface="Courier New Bold" charset="0"/>
                <a:sym typeface="Courier New Bold" charset="0"/>
              </a:rPr>
              <a:t>rsp</a:t>
            </a:r>
            <a:endParaRPr lang="en-US" sz="2400" dirty="0">
              <a:solidFill>
                <a:srgbClr val="000000"/>
              </a:solidFill>
              <a:latin typeface="Courier New Bold" charset="0"/>
              <a:cs typeface="Courier New Bold" charset="0"/>
              <a:sym typeface="Courier New Bold" charset="0"/>
            </a:endParaRPr>
          </a:p>
        </p:txBody>
      </p:sp>
      <p:sp>
        <p:nvSpPr>
          <p:cNvPr id="44036" name="Rectangle 4"/>
          <p:cNvSpPr>
            <a:spLocks/>
          </p:cNvSpPr>
          <p:nvPr/>
        </p:nvSpPr>
        <p:spPr bwMode="auto">
          <a:xfrm>
            <a:off x="7280276" y="1981200"/>
            <a:ext cx="1304925" cy="3200400"/>
          </a:xfrm>
          <a:prstGeom prst="rect">
            <a:avLst/>
          </a:prstGeom>
          <a:solidFill>
            <a:srgbClr val="D6D6F4"/>
          </a:solidFill>
          <a:ln w="25400" cap="flat">
            <a:solidFill>
              <a:schemeClr val="tx1"/>
            </a:solidFill>
            <a:prstDash val="solid"/>
            <a:miter lim="800000"/>
            <a:headEnd type="none" w="med" len="med"/>
            <a:tailEnd type="none" w="med" len="med"/>
          </a:ln>
          <a:effectLst>
            <a:outerShdw dist="76199" dir="2700000" algn="ctr" rotWithShape="0">
              <a:schemeClr val="bg2">
                <a:alpha val="75000"/>
              </a:schemeClr>
            </a:outerShdw>
          </a:effectLst>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37" name="Line 5"/>
          <p:cNvSpPr>
            <a:spLocks noChangeShapeType="1"/>
          </p:cNvSpPr>
          <p:nvPr/>
        </p:nvSpPr>
        <p:spPr bwMode="auto">
          <a:xfrm>
            <a:off x="9415463" y="3962400"/>
            <a:ext cx="0" cy="1371600"/>
          </a:xfrm>
          <a:prstGeom prst="line">
            <a:avLst/>
          </a:prstGeom>
          <a:noFill/>
          <a:ln w="381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38" name="Rectangle 6"/>
          <p:cNvSpPr>
            <a:spLocks/>
          </p:cNvSpPr>
          <p:nvPr/>
        </p:nvSpPr>
        <p:spPr bwMode="auto">
          <a:xfrm>
            <a:off x="9509125" y="4111625"/>
            <a:ext cx="812800" cy="914400"/>
          </a:xfrm>
          <a:prstGeom prst="rect">
            <a:avLst/>
          </a:prstGeom>
          <a:solidFill>
            <a:srgbClr val="FFFFFF"/>
          </a:solidFill>
          <a:ln w="25400" cap="flat">
            <a:noFill/>
            <a:miter lim="800000"/>
            <a:headEnd type="none" w="med" len="med"/>
            <a:tailEnd type="none" w="med" len="med"/>
          </a:ln>
        </p:spPr>
        <p:txBody>
          <a:bodyPr lIns="0" tIns="0" rIns="0" bIns="0"/>
          <a:lstStyle/>
          <a:p>
            <a:pPr algn="ctr" fontAlgn="base">
              <a:spcBef>
                <a:spcPct val="0"/>
              </a:spcBef>
              <a:spcAft>
                <a:spcPct val="0"/>
              </a:spcAft>
            </a:pPr>
            <a:r>
              <a:rPr lang="en-US">
                <a:solidFill>
                  <a:srgbClr val="000000"/>
                </a:solidFill>
                <a:latin typeface="Calibri" charset="0"/>
                <a:ea typeface="Calibri" charset="0"/>
                <a:cs typeface="Calibri" charset="0"/>
                <a:sym typeface="Calibri" charset="0"/>
              </a:rPr>
              <a:t>Stack Grows</a:t>
            </a:r>
            <a:endParaRPr lang="en-US" sz="4200">
              <a:solidFill>
                <a:srgbClr val="000000"/>
              </a:solidFill>
              <a:latin typeface="Arial Narrow" charset="0"/>
              <a:ea typeface="Lucida Grande" charset="0"/>
              <a:cs typeface="Lucida Grande" charset="0"/>
              <a:sym typeface="Arial Narrow" charset="0"/>
            </a:endParaRPr>
          </a:p>
          <a:p>
            <a:pPr algn="ctr" fontAlgn="base">
              <a:spcBef>
                <a:spcPct val="0"/>
              </a:spcBef>
              <a:spcAft>
                <a:spcPct val="0"/>
              </a:spcAft>
            </a:pPr>
            <a:r>
              <a:rPr lang="en-US">
                <a:solidFill>
                  <a:srgbClr val="000000"/>
                </a:solidFill>
                <a:latin typeface="Calibri" charset="0"/>
                <a:ea typeface="Calibri" charset="0"/>
                <a:cs typeface="Calibri" charset="0"/>
                <a:sym typeface="Calibri" charset="0"/>
              </a:rPr>
              <a:t>Down</a:t>
            </a:r>
          </a:p>
        </p:txBody>
      </p:sp>
      <p:sp>
        <p:nvSpPr>
          <p:cNvPr id="44039" name="Line 7"/>
          <p:cNvSpPr>
            <a:spLocks noChangeShapeType="1"/>
          </p:cNvSpPr>
          <p:nvPr/>
        </p:nvSpPr>
        <p:spPr bwMode="auto">
          <a:xfrm rot="10800000" flipH="1">
            <a:off x="9415463" y="1752600"/>
            <a:ext cx="0" cy="1447800"/>
          </a:xfrm>
          <a:prstGeom prst="line">
            <a:avLst/>
          </a:prstGeom>
          <a:noFill/>
          <a:ln w="381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40" name="Rectangle 8"/>
          <p:cNvSpPr>
            <a:spLocks/>
          </p:cNvSpPr>
          <p:nvPr/>
        </p:nvSpPr>
        <p:spPr bwMode="auto">
          <a:xfrm>
            <a:off x="9553630" y="2162175"/>
            <a:ext cx="953979" cy="553998"/>
          </a:xfrm>
          <a:prstGeom prst="rect">
            <a:avLst/>
          </a:prstGeom>
          <a:solidFill>
            <a:srgbClr val="FFFFFF"/>
          </a:solidFill>
          <a:ln w="25400" cap="flat">
            <a:noFill/>
            <a:miter lim="800000"/>
            <a:headEnd type="none" w="med" len="med"/>
            <a:tailEnd type="none" w="med" len="med"/>
          </a:ln>
        </p:spPr>
        <p:txBody>
          <a:bodyPr wrap="none" lIns="0" tIns="0" rIns="0" bIns="0">
            <a:spAutoFit/>
          </a:bodyPr>
          <a:lstStyle/>
          <a:p>
            <a:pPr algn="ctr" fontAlgn="base">
              <a:spcBef>
                <a:spcPct val="0"/>
              </a:spcBef>
              <a:spcAft>
                <a:spcPct val="0"/>
              </a:spcAft>
            </a:pPr>
            <a:r>
              <a:rPr lang="en-US">
                <a:solidFill>
                  <a:srgbClr val="000000"/>
                </a:solidFill>
                <a:latin typeface="Calibri" charset="0"/>
                <a:ea typeface="Calibri" charset="0"/>
                <a:cs typeface="Calibri" charset="0"/>
                <a:sym typeface="Calibri" charset="0"/>
              </a:rPr>
              <a:t>Increasing</a:t>
            </a:r>
            <a:endParaRPr lang="en-US" sz="4200">
              <a:solidFill>
                <a:srgbClr val="000000"/>
              </a:solidFill>
              <a:latin typeface="Arial Narrow" charset="0"/>
              <a:ea typeface="Lucida Grande" charset="0"/>
              <a:cs typeface="Lucida Grande" charset="0"/>
              <a:sym typeface="Arial Narrow" charset="0"/>
            </a:endParaRPr>
          </a:p>
          <a:p>
            <a:pPr algn="ctr" fontAlgn="base">
              <a:spcBef>
                <a:spcPct val="0"/>
              </a:spcBef>
              <a:spcAft>
                <a:spcPct val="0"/>
              </a:spcAft>
            </a:pPr>
            <a:r>
              <a:rPr lang="en-US">
                <a:solidFill>
                  <a:srgbClr val="000000"/>
                </a:solidFill>
                <a:latin typeface="Calibri" charset="0"/>
                <a:ea typeface="Calibri" charset="0"/>
                <a:cs typeface="Calibri" charset="0"/>
                <a:sym typeface="Calibri" charset="0"/>
              </a:rPr>
              <a:t>Addresses</a:t>
            </a:r>
          </a:p>
        </p:txBody>
      </p:sp>
      <p:sp>
        <p:nvSpPr>
          <p:cNvPr id="44041" name="Rectangle 9"/>
          <p:cNvSpPr>
            <a:spLocks/>
          </p:cNvSpPr>
          <p:nvPr/>
        </p:nvSpPr>
        <p:spPr bwMode="auto">
          <a:xfrm>
            <a:off x="7237730" y="5367198"/>
            <a:ext cx="1483676" cy="369332"/>
          </a:xfrm>
          <a:prstGeom prst="rect">
            <a:avLst/>
          </a:prstGeom>
          <a:noFill/>
          <a:ln w="25400" cap="flat">
            <a:noFill/>
            <a:miter lim="800000"/>
            <a:headEnd type="none" w="med" len="med"/>
            <a:tailEnd type="none" w="med" len="med"/>
          </a:ln>
        </p:spPr>
        <p:txBody>
          <a:bodyPr wrap="none" lIns="0" tIns="0" rIns="0" bIns="0">
            <a:spAutoFit/>
          </a:bodyPr>
          <a:lstStyle/>
          <a:p>
            <a:pPr algn="ct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“Top”</a:t>
            </a:r>
          </a:p>
        </p:txBody>
      </p:sp>
      <p:sp>
        <p:nvSpPr>
          <p:cNvPr id="44042" name="Line 10"/>
          <p:cNvSpPr>
            <a:spLocks noChangeShapeType="1"/>
          </p:cNvSpPr>
          <p:nvPr/>
        </p:nvSpPr>
        <p:spPr bwMode="auto">
          <a:xfrm>
            <a:off x="7278688" y="4876800"/>
            <a:ext cx="1295400" cy="0"/>
          </a:xfrm>
          <a:prstGeom prst="line">
            <a:avLst/>
          </a:prstGeom>
          <a:noFill/>
          <a:ln w="25400" cap="flat">
            <a:solidFill>
              <a:schemeClr val="tx1"/>
            </a:solidFill>
            <a:prstDash val="solid"/>
            <a:round/>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45" name="Rectangle 13"/>
          <p:cNvSpPr>
            <a:spLocks/>
          </p:cNvSpPr>
          <p:nvPr/>
        </p:nvSpPr>
        <p:spPr bwMode="auto">
          <a:xfrm>
            <a:off x="1524000" y="0"/>
            <a:ext cx="9156700" cy="228600"/>
          </a:xfrm>
          <a:prstGeom prst="rect">
            <a:avLst/>
          </a:prstGeom>
          <a:solidFill>
            <a:schemeClr val="accent1"/>
          </a:solidFill>
          <a:ln w="9525" cap="flat">
            <a:noFill/>
            <a:miter lim="800000"/>
            <a:headEnd type="none" w="med" len="med"/>
            <a:tailEnd type="none" w="med" len="med"/>
          </a:ln>
        </p:spPr>
        <p:txBody>
          <a:bodyPr wrap="none"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46" name="Rectangle 14"/>
          <p:cNvSpPr>
            <a:spLocks/>
          </p:cNvSpPr>
          <p:nvPr/>
        </p:nvSpPr>
        <p:spPr bwMode="auto">
          <a:xfrm>
            <a:off x="9586913" y="22225"/>
            <a:ext cx="1320800" cy="177800"/>
          </a:xfrm>
          <a:prstGeom prst="rect">
            <a:avLst/>
          </a:prstGeom>
          <a:noFill/>
          <a:ln w="25400" cap="flat">
            <a:noFill/>
            <a:miter lim="800000"/>
            <a:headEnd type="none" w="med" len="med"/>
            <a:tailEnd type="none" w="med" len="med"/>
          </a:ln>
        </p:spPr>
        <p:txBody>
          <a:bodyPr lIns="0" tIns="0" rIns="0" bIns="0"/>
          <a:lstStyle/>
          <a:p>
            <a:pPr fontAlgn="base">
              <a:spcBef>
                <a:spcPct val="0"/>
              </a:spcBef>
              <a:spcAft>
                <a:spcPct val="0"/>
              </a:spcAft>
            </a:pPr>
            <a:r>
              <a:rPr lang="en-US" sz="1200" dirty="0">
                <a:solidFill>
                  <a:srgbClr val="FFFFFF"/>
                </a:solidFill>
                <a:latin typeface="Gill Sans" charset="0"/>
                <a:ea typeface="Gill Sans" charset="0"/>
                <a:cs typeface="Gill Sans" charset="0"/>
                <a:sym typeface="Gill Sans" charset="0"/>
              </a:rPr>
              <a:t>CS 3843</a:t>
            </a:r>
          </a:p>
        </p:txBody>
      </p:sp>
      <p:sp>
        <p:nvSpPr>
          <p:cNvPr id="44051" name="Rectangle 19"/>
          <p:cNvSpPr>
            <a:spLocks noGrp="1" noChangeArrowheads="1"/>
          </p:cNvSpPr>
          <p:nvPr>
            <p:ph type="title"/>
          </p:nvPr>
        </p:nvSpPr>
        <p:spPr>
          <a:ln/>
        </p:spPr>
        <p:txBody>
          <a:bodyPr/>
          <a:lstStyle/>
          <a:p>
            <a:pPr marL="119063" indent="-119063"/>
            <a:r>
              <a:rPr lang="en-US" dirty="0"/>
              <a:t>x86-64 Stack: Pop</a:t>
            </a:r>
          </a:p>
        </p:txBody>
      </p:sp>
      <p:sp>
        <p:nvSpPr>
          <p:cNvPr id="44052" name="Rectangle 20"/>
          <p:cNvSpPr>
            <a:spLocks/>
          </p:cNvSpPr>
          <p:nvPr/>
        </p:nvSpPr>
        <p:spPr bwMode="auto">
          <a:xfrm>
            <a:off x="7280276" y="1981200"/>
            <a:ext cx="1304925" cy="3200400"/>
          </a:xfrm>
          <a:prstGeom prst="rect">
            <a:avLst/>
          </a:prstGeom>
          <a:solidFill>
            <a:srgbClr val="D6D6F4"/>
          </a:solidFill>
          <a:ln w="25400" cap="flat">
            <a:solidFill>
              <a:schemeClr val="tx1"/>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53" name="Line 21"/>
          <p:cNvSpPr>
            <a:spLocks noChangeShapeType="1"/>
          </p:cNvSpPr>
          <p:nvPr/>
        </p:nvSpPr>
        <p:spPr bwMode="auto">
          <a:xfrm>
            <a:off x="7278688" y="4876800"/>
            <a:ext cx="1295400" cy="0"/>
          </a:xfrm>
          <a:prstGeom prst="line">
            <a:avLst/>
          </a:prstGeom>
          <a:noFill/>
          <a:ln w="25400" cap="flat">
            <a:solidFill>
              <a:schemeClr val="tx1"/>
            </a:solidFill>
            <a:prstDash val="solid"/>
            <a:round/>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58" name="Rectangle 26"/>
          <p:cNvSpPr>
            <a:spLocks/>
          </p:cNvSpPr>
          <p:nvPr/>
        </p:nvSpPr>
        <p:spPr bwMode="auto">
          <a:xfrm>
            <a:off x="7278688" y="4876800"/>
            <a:ext cx="1301750" cy="304800"/>
          </a:xfrm>
          <a:prstGeom prst="rect">
            <a:avLst/>
          </a:prstGeom>
          <a:solidFill>
            <a:srgbClr val="FFFFFF"/>
          </a:solidFill>
          <a:ln w="25400" cap="flat">
            <a:solidFill>
              <a:schemeClr val="tx1"/>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59" name="Rectangle 27"/>
          <p:cNvSpPr>
            <a:spLocks/>
          </p:cNvSpPr>
          <p:nvPr/>
        </p:nvSpPr>
        <p:spPr bwMode="auto">
          <a:xfrm>
            <a:off x="7277100" y="4876800"/>
            <a:ext cx="1301750" cy="304800"/>
          </a:xfrm>
          <a:prstGeom prst="rect">
            <a:avLst/>
          </a:prstGeom>
          <a:solidFill>
            <a:srgbClr val="D6D6F4"/>
          </a:solidFill>
          <a:ln w="25400" cap="flat">
            <a:solidFill>
              <a:schemeClr val="tx1"/>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27" name="Oval 26"/>
          <p:cNvSpPr/>
          <p:nvPr/>
        </p:nvSpPr>
        <p:spPr bwMode="auto">
          <a:xfrm>
            <a:off x="7470118" y="4876801"/>
            <a:ext cx="1103970" cy="369849"/>
          </a:xfrm>
          <a:prstGeom prst="ellipse">
            <a:avLst/>
          </a:prstGeom>
          <a:solidFill>
            <a:srgbClr val="FFFF00"/>
          </a:solidFill>
          <a:ln w="25400" cap="flat" cmpd="sng" algn="ctr">
            <a:solidFill>
              <a:srgbClr val="000000"/>
            </a:solidFill>
            <a:prstDash val="solid"/>
            <a:round/>
            <a:headEnd type="none" w="med" len="med"/>
            <a:tailEnd type="none" w="med" len="med"/>
          </a:ln>
          <a:effectLst/>
        </p:spPr>
        <p:txBody>
          <a:bodyPr vert="horz" wrap="square" lIns="91440" tIns="0" rIns="91440" bIns="0" numCol="1" rtlCol="0" anchor="t" anchorCtr="0" compatLnSpc="1">
            <a:prstTxWarp prst="textNoShape">
              <a:avLst/>
            </a:prstTxWarp>
          </a:bodyPr>
          <a:lstStyle/>
          <a:p>
            <a:pPr algn="ctr" fontAlgn="base">
              <a:spcBef>
                <a:spcPct val="0"/>
              </a:spcBef>
              <a:spcAft>
                <a:spcPct val="0"/>
              </a:spcAft>
            </a:pPr>
            <a:r>
              <a:rPr lang="en-US" sz="2000" dirty="0" err="1">
                <a:solidFill>
                  <a:srgbClr val="000000"/>
                </a:solidFill>
                <a:latin typeface="Gill Sans" charset="0"/>
                <a:ea typeface="ヒラギノ角ゴ ProN W3" charset="0"/>
                <a:cs typeface="ヒラギノ角ゴ ProN W3" charset="0"/>
                <a:sym typeface="Gill Sans" charset="0"/>
              </a:rPr>
              <a:t>val</a:t>
            </a:r>
            <a:endParaRPr lang="en-US" sz="2000" dirty="0">
              <a:solidFill>
                <a:srgbClr val="000000"/>
              </a:solidFill>
              <a:latin typeface="Gill Sans" charset="0"/>
              <a:ea typeface="ヒラギノ角ゴ ProN W3" charset="0"/>
              <a:cs typeface="ヒラギノ角ゴ ProN W3" charset="0"/>
              <a:sym typeface="Gill Sans" charset="0"/>
            </a:endParaRPr>
          </a:p>
        </p:txBody>
      </p:sp>
      <p:sp>
        <p:nvSpPr>
          <p:cNvPr id="23" name="Rectangle 23">
            <a:extLst>
              <a:ext uri="{FF2B5EF4-FFF2-40B4-BE49-F238E27FC236}">
                <a16:creationId xmlns:a16="http://schemas.microsoft.com/office/drawing/2014/main" id="{E5255E48-EB03-4816-A817-1DBFC5F35A12}"/>
              </a:ext>
            </a:extLst>
          </p:cNvPr>
          <p:cNvSpPr>
            <a:spLocks/>
          </p:cNvSpPr>
          <p:nvPr/>
        </p:nvSpPr>
        <p:spPr bwMode="auto">
          <a:xfrm>
            <a:off x="6990515" y="1557337"/>
            <a:ext cx="1978106" cy="369332"/>
          </a:xfrm>
          <a:prstGeom prst="rect">
            <a:avLst/>
          </a:prstGeom>
          <a:noFill/>
          <a:ln w="25400" cap="flat">
            <a:noFill/>
            <a:miter lim="800000"/>
            <a:headEnd type="none" w="med" len="med"/>
            <a:tailEnd type="none" w="med" len="med"/>
          </a:ln>
        </p:spPr>
        <p:txBody>
          <a:bodyPr wrap="none" lIns="0" tIns="0" rIns="0" bIns="0">
            <a:spAutoFit/>
          </a:bodyPr>
          <a:lstStyle/>
          <a:p>
            <a:pPr algn="ct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“Bottom”</a:t>
            </a:r>
          </a:p>
        </p:txBody>
      </p:sp>
    </p:spTree>
    <p:extLst>
      <p:ext uri="{BB962C8B-B14F-4D97-AF65-F5344CB8AC3E}">
        <p14:creationId xmlns:p14="http://schemas.microsoft.com/office/powerpoint/2010/main" val="36414319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8"/>
          <p:cNvSpPr txBox="1">
            <a:spLocks noChangeArrowheads="1"/>
          </p:cNvSpPr>
          <p:nvPr/>
        </p:nvSpPr>
        <p:spPr bwMode="auto">
          <a:xfrm>
            <a:off x="1905000" y="1397000"/>
            <a:ext cx="8382000" cy="5435600"/>
          </a:xfrm>
          <a:prstGeom prst="rect">
            <a:avLst/>
          </a:prstGeom>
          <a:noFill/>
          <a:ln w="9525">
            <a:noFill/>
            <a:miter lim="800000"/>
            <a:headEnd/>
            <a:tailEnd/>
          </a:ln>
          <a:effectLst/>
        </p:spPr>
        <p:txBody>
          <a:bodyPr vert="horz" wrap="square" lIns="38100" tIns="38100" rIns="38100" bIns="38100" numCol="1" anchor="t" anchorCtr="0" compatLnSpc="1">
            <a:prstTxWarp prst="textNoShape">
              <a:avLst/>
            </a:prstTxWarp>
          </a:bodyPr>
          <a:lstStyle>
            <a:lvl1pPr marL="254000" indent="-254000" algn="l" rtl="0" fontAlgn="base">
              <a:spcBef>
                <a:spcPts val="600"/>
              </a:spcBef>
              <a:spcAft>
                <a:spcPct val="0"/>
              </a:spcAft>
              <a:buClr>
                <a:srgbClr val="990000"/>
              </a:buClr>
              <a:buSzPct val="60000"/>
              <a:buFont typeface="Wingdings 2" charset="2"/>
              <a:buChar char="¢"/>
              <a:defRPr sz="2400" b="1">
                <a:solidFill>
                  <a:schemeClr val="tx1"/>
                </a:solidFill>
                <a:latin typeface="+mn-lt"/>
                <a:ea typeface="+mn-ea"/>
                <a:cs typeface="+mn-cs"/>
                <a:sym typeface="Calibri Bold" charset="0"/>
              </a:defRPr>
            </a:lvl1pPr>
            <a:lvl2pPr marL="514350" indent="-234950" algn="l" rtl="0" fontAlgn="base">
              <a:spcBef>
                <a:spcPts val="500"/>
              </a:spcBef>
              <a:spcAft>
                <a:spcPct val="0"/>
              </a:spcAft>
              <a:buClr>
                <a:srgbClr val="990000"/>
              </a:buClr>
              <a:buSzPct val="110000"/>
              <a:buFont typeface="Wingdings" charset="2"/>
              <a:buChar char="§"/>
              <a:defRPr sz="2000">
                <a:solidFill>
                  <a:schemeClr val="tx1"/>
                </a:solidFill>
                <a:latin typeface="Calibri" charset="0"/>
                <a:ea typeface="ヒラギノ角ゴ ProN W3" charset="0"/>
                <a:cs typeface="ヒラギノ角ゴ ProN W3" charset="0"/>
                <a:sym typeface="Calibri" charset="0"/>
              </a:defRPr>
            </a:lvl2pPr>
            <a:lvl3pPr marL="800100" indent="-203200" algn="l" rtl="0" fontAlgn="base">
              <a:spcBef>
                <a:spcPts val="500"/>
              </a:spcBef>
              <a:spcAft>
                <a:spcPct val="0"/>
              </a:spcAft>
              <a:buClr>
                <a:srgbClr val="000000"/>
              </a:buClr>
              <a:buSzPct val="80000"/>
              <a:buFont typeface="Wingdings" charset="2"/>
              <a:buChar char="§"/>
              <a:defRPr sz="2000">
                <a:solidFill>
                  <a:schemeClr val="tx1"/>
                </a:solidFill>
                <a:latin typeface="Calibri" charset="0"/>
                <a:ea typeface="ヒラギノ角ゴ ProN W3" charset="0"/>
                <a:cs typeface="ヒラギノ角ゴ ProN W3" charset="0"/>
                <a:sym typeface="Calibri" charset="0"/>
              </a:defRPr>
            </a:lvl3pPr>
            <a:lvl4pPr marL="11430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4pPr>
            <a:lvl5pPr marL="14605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5pPr>
            <a:lvl6pPr marL="19177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6pPr>
            <a:lvl7pPr marL="23749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7pPr>
            <a:lvl8pPr marL="28321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8pPr>
            <a:lvl9pPr marL="32893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9pPr>
          </a:lstStyle>
          <a:p>
            <a:r>
              <a:rPr lang="en-US" dirty="0" err="1">
                <a:solidFill>
                  <a:srgbClr val="000000"/>
                </a:solidFill>
                <a:latin typeface="Courier New Bold" charset="0"/>
                <a:cs typeface="Courier New Bold" charset="0"/>
                <a:sym typeface="Courier New Bold" charset="0"/>
              </a:rPr>
              <a:t>popq</a:t>
            </a:r>
            <a:r>
              <a:rPr lang="en-US" dirty="0">
                <a:solidFill>
                  <a:srgbClr val="000000"/>
                </a:solidFill>
                <a:latin typeface="Courier New Bold" charset="0"/>
                <a:cs typeface="Courier New Bold" charset="0"/>
                <a:sym typeface="Courier New Bold" charset="0"/>
              </a:rPr>
              <a:t> </a:t>
            </a:r>
            <a:r>
              <a:rPr lang="en-US" dirty="0" err="1">
                <a:solidFill>
                  <a:srgbClr val="000000"/>
                </a:solidFill>
                <a:latin typeface="Calibri Bold Italic" charset="0"/>
                <a:ea typeface="Calibri Bold Italic" charset="0"/>
                <a:cs typeface="Calibri Bold Italic" charset="0"/>
                <a:sym typeface="Calibri Bold Italic" charset="0"/>
              </a:rPr>
              <a:t>Dest</a:t>
            </a:r>
            <a:endParaRPr lang="en-US" dirty="0">
              <a:solidFill>
                <a:srgbClr val="000000"/>
              </a:solidFill>
              <a:latin typeface="Courier New Bold" charset="0"/>
              <a:sym typeface="Courier New Bold" charset="0"/>
            </a:endParaRPr>
          </a:p>
          <a:p>
            <a:pPr marL="552450" lvl="1"/>
            <a:r>
              <a:rPr lang="en-US" dirty="0">
                <a:solidFill>
                  <a:srgbClr val="000000"/>
                </a:solidFill>
              </a:rPr>
              <a:t>Read value at address given by </a:t>
            </a:r>
            <a:r>
              <a:rPr lang="en-US" dirty="0">
                <a:solidFill>
                  <a:srgbClr val="000000"/>
                </a:solidFill>
                <a:latin typeface="Courier New Bold" charset="0"/>
                <a:cs typeface="Courier New Bold" charset="0"/>
                <a:sym typeface="Courier New Bold" charset="0"/>
              </a:rPr>
              <a:t>%</a:t>
            </a:r>
            <a:r>
              <a:rPr lang="en-US" dirty="0" err="1">
                <a:solidFill>
                  <a:srgbClr val="000000"/>
                </a:solidFill>
                <a:latin typeface="Courier New Bold" charset="0"/>
                <a:cs typeface="Courier New Bold" charset="0"/>
                <a:sym typeface="Courier New Bold" charset="0"/>
              </a:rPr>
              <a:t>rsp</a:t>
            </a:r>
            <a:endParaRPr lang="en-US" dirty="0">
              <a:solidFill>
                <a:srgbClr val="000000"/>
              </a:solidFill>
              <a:latin typeface="Courier New Bold" charset="0"/>
              <a:cs typeface="Courier New Bold" charset="0"/>
              <a:sym typeface="Courier New Bold" charset="0"/>
            </a:endParaRPr>
          </a:p>
          <a:p>
            <a:pPr marL="552450" lvl="1"/>
            <a:r>
              <a:rPr lang="en-US" dirty="0">
                <a:solidFill>
                  <a:srgbClr val="000000"/>
                </a:solidFill>
              </a:rPr>
              <a:t>Increment </a:t>
            </a:r>
            <a:r>
              <a:rPr lang="en-US" dirty="0">
                <a:solidFill>
                  <a:srgbClr val="000000"/>
                </a:solidFill>
                <a:latin typeface="Courier New Bold" charset="0"/>
                <a:cs typeface="Courier New Bold" charset="0"/>
                <a:sym typeface="Courier New Bold" charset="0"/>
              </a:rPr>
              <a:t>%</a:t>
            </a:r>
            <a:r>
              <a:rPr lang="en-US" dirty="0" err="1">
                <a:solidFill>
                  <a:srgbClr val="000000"/>
                </a:solidFill>
                <a:latin typeface="Courier New Bold" charset="0"/>
                <a:cs typeface="Courier New Bold" charset="0"/>
                <a:sym typeface="Courier New Bold" charset="0"/>
              </a:rPr>
              <a:t>rsp</a:t>
            </a:r>
            <a:r>
              <a:rPr lang="en-US" dirty="0">
                <a:solidFill>
                  <a:srgbClr val="000000"/>
                </a:solidFill>
              </a:rPr>
              <a:t> by 8</a:t>
            </a:r>
          </a:p>
          <a:p>
            <a:pPr marL="552450" lvl="1"/>
            <a:r>
              <a:rPr lang="en-US" dirty="0">
                <a:solidFill>
                  <a:srgbClr val="000000"/>
                </a:solidFill>
              </a:rPr>
              <a:t>Store value at </a:t>
            </a:r>
            <a:r>
              <a:rPr lang="en-US" dirty="0" err="1">
                <a:solidFill>
                  <a:srgbClr val="000000"/>
                </a:solidFill>
              </a:rPr>
              <a:t>Dest</a:t>
            </a:r>
            <a:r>
              <a:rPr lang="en-US" dirty="0">
                <a:solidFill>
                  <a:srgbClr val="000000"/>
                </a:solidFill>
              </a:rPr>
              <a:t> (usually a register)</a:t>
            </a:r>
            <a:endParaRPr lang="en-US" dirty="0">
              <a:solidFill>
                <a:srgbClr val="000000"/>
              </a:solidFill>
              <a:latin typeface="Courier New Bold" charset="0"/>
              <a:ea typeface="ヒラギノ角ゴ ProN W6" charset="0"/>
              <a:cs typeface="ヒラギノ角ゴ ProN W6" charset="0"/>
              <a:sym typeface="Courier New Bold" charset="0"/>
            </a:endParaRPr>
          </a:p>
        </p:txBody>
      </p:sp>
      <p:grpSp>
        <p:nvGrpSpPr>
          <p:cNvPr id="2" name="Group 1"/>
          <p:cNvGrpSpPr/>
          <p:nvPr/>
        </p:nvGrpSpPr>
        <p:grpSpPr>
          <a:xfrm>
            <a:off x="4055232" y="4797425"/>
            <a:ext cx="3107569" cy="369332"/>
            <a:chOff x="2531231" y="4797425"/>
            <a:chExt cx="3107569" cy="369332"/>
          </a:xfrm>
        </p:grpSpPr>
        <p:sp>
          <p:nvSpPr>
            <p:cNvPr id="44034" name="Line 2"/>
            <p:cNvSpPr>
              <a:spLocks noChangeShapeType="1"/>
            </p:cNvSpPr>
            <p:nvPr/>
          </p:nvSpPr>
          <p:spPr bwMode="auto">
            <a:xfrm>
              <a:off x="5130800" y="5029200"/>
              <a:ext cx="508000" cy="0"/>
            </a:xfrm>
            <a:prstGeom prst="line">
              <a:avLst/>
            </a:prstGeom>
            <a:noFill/>
            <a:ln w="254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35" name="Rectangle 3"/>
            <p:cNvSpPr>
              <a:spLocks/>
            </p:cNvSpPr>
            <p:nvPr/>
          </p:nvSpPr>
          <p:spPr bwMode="auto">
            <a:xfrm>
              <a:off x="2531231" y="4797425"/>
              <a:ext cx="2567819" cy="369332"/>
            </a:xfrm>
            <a:prstGeom prst="rect">
              <a:avLst/>
            </a:prstGeom>
            <a:noFill/>
            <a:ln w="25400" cap="flat">
              <a:noFill/>
              <a:miter lim="800000"/>
              <a:headEnd type="none" w="med" len="med"/>
              <a:tailEnd type="none" w="med" len="med"/>
            </a:ln>
          </p:spPr>
          <p:txBody>
            <a:bodyPr wrap="none" lIns="0" tIns="0" rIns="0" bIns="0">
              <a:spAutoFit/>
            </a:bodyPr>
            <a:lstStyle/>
            <a:p>
              <a:pPr algn="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Pointer: </a:t>
              </a:r>
              <a:r>
                <a:rPr lang="en-US" sz="2400" dirty="0">
                  <a:solidFill>
                    <a:srgbClr val="000000"/>
                  </a:solidFill>
                  <a:latin typeface="Courier New Bold" charset="0"/>
                  <a:cs typeface="Courier New Bold" charset="0"/>
                  <a:sym typeface="Courier New Bold" charset="0"/>
                </a:rPr>
                <a:t>%</a:t>
              </a:r>
              <a:r>
                <a:rPr lang="en-US" sz="2400" dirty="0" err="1">
                  <a:solidFill>
                    <a:srgbClr val="000000"/>
                  </a:solidFill>
                  <a:latin typeface="Courier New Bold" charset="0"/>
                  <a:cs typeface="Courier New Bold" charset="0"/>
                  <a:sym typeface="Courier New Bold" charset="0"/>
                </a:rPr>
                <a:t>rsp</a:t>
              </a:r>
              <a:endParaRPr lang="en-US" sz="2400" dirty="0">
                <a:solidFill>
                  <a:srgbClr val="000000"/>
                </a:solidFill>
                <a:latin typeface="Courier New Bold" charset="0"/>
                <a:cs typeface="Courier New Bold" charset="0"/>
                <a:sym typeface="Courier New Bold" charset="0"/>
              </a:endParaRPr>
            </a:p>
          </p:txBody>
        </p:sp>
      </p:grpSp>
      <p:sp>
        <p:nvSpPr>
          <p:cNvPr id="44036" name="Rectangle 4"/>
          <p:cNvSpPr>
            <a:spLocks/>
          </p:cNvSpPr>
          <p:nvPr/>
        </p:nvSpPr>
        <p:spPr bwMode="auto">
          <a:xfrm>
            <a:off x="7280276" y="1981200"/>
            <a:ext cx="1304925" cy="3200400"/>
          </a:xfrm>
          <a:prstGeom prst="rect">
            <a:avLst/>
          </a:prstGeom>
          <a:solidFill>
            <a:srgbClr val="D6D6F4"/>
          </a:solidFill>
          <a:ln w="25400" cap="flat">
            <a:solidFill>
              <a:schemeClr val="tx1"/>
            </a:solidFill>
            <a:prstDash val="solid"/>
            <a:miter lim="800000"/>
            <a:headEnd type="none" w="med" len="med"/>
            <a:tailEnd type="none" w="med" len="med"/>
          </a:ln>
          <a:effectLst>
            <a:outerShdw dist="76199" dir="2700000" algn="ctr" rotWithShape="0">
              <a:schemeClr val="bg2">
                <a:alpha val="75000"/>
              </a:schemeClr>
            </a:outerShdw>
          </a:effectLst>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37" name="Line 5"/>
          <p:cNvSpPr>
            <a:spLocks noChangeShapeType="1"/>
          </p:cNvSpPr>
          <p:nvPr/>
        </p:nvSpPr>
        <p:spPr bwMode="auto">
          <a:xfrm>
            <a:off x="9415463" y="3962400"/>
            <a:ext cx="0" cy="1371600"/>
          </a:xfrm>
          <a:prstGeom prst="line">
            <a:avLst/>
          </a:prstGeom>
          <a:noFill/>
          <a:ln w="381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38" name="Rectangle 6"/>
          <p:cNvSpPr>
            <a:spLocks/>
          </p:cNvSpPr>
          <p:nvPr/>
        </p:nvSpPr>
        <p:spPr bwMode="auto">
          <a:xfrm>
            <a:off x="9509125" y="4111625"/>
            <a:ext cx="812800" cy="914400"/>
          </a:xfrm>
          <a:prstGeom prst="rect">
            <a:avLst/>
          </a:prstGeom>
          <a:solidFill>
            <a:srgbClr val="FFFFFF"/>
          </a:solidFill>
          <a:ln w="25400" cap="flat">
            <a:noFill/>
            <a:miter lim="800000"/>
            <a:headEnd type="none" w="med" len="med"/>
            <a:tailEnd type="none" w="med" len="med"/>
          </a:ln>
        </p:spPr>
        <p:txBody>
          <a:bodyPr lIns="0" tIns="0" rIns="0" bIns="0"/>
          <a:lstStyle/>
          <a:p>
            <a:pPr algn="ctr" fontAlgn="base">
              <a:spcBef>
                <a:spcPct val="0"/>
              </a:spcBef>
              <a:spcAft>
                <a:spcPct val="0"/>
              </a:spcAft>
            </a:pPr>
            <a:r>
              <a:rPr lang="en-US">
                <a:solidFill>
                  <a:srgbClr val="000000"/>
                </a:solidFill>
                <a:latin typeface="Calibri" charset="0"/>
                <a:ea typeface="Calibri" charset="0"/>
                <a:cs typeface="Calibri" charset="0"/>
                <a:sym typeface="Calibri" charset="0"/>
              </a:rPr>
              <a:t>Stack Grows</a:t>
            </a:r>
            <a:endParaRPr lang="en-US" sz="4200">
              <a:solidFill>
                <a:srgbClr val="000000"/>
              </a:solidFill>
              <a:latin typeface="Arial Narrow" charset="0"/>
              <a:ea typeface="Lucida Grande" charset="0"/>
              <a:cs typeface="Lucida Grande" charset="0"/>
              <a:sym typeface="Arial Narrow" charset="0"/>
            </a:endParaRPr>
          </a:p>
          <a:p>
            <a:pPr algn="ctr" fontAlgn="base">
              <a:spcBef>
                <a:spcPct val="0"/>
              </a:spcBef>
              <a:spcAft>
                <a:spcPct val="0"/>
              </a:spcAft>
            </a:pPr>
            <a:r>
              <a:rPr lang="en-US">
                <a:solidFill>
                  <a:srgbClr val="000000"/>
                </a:solidFill>
                <a:latin typeface="Calibri" charset="0"/>
                <a:ea typeface="Calibri" charset="0"/>
                <a:cs typeface="Calibri" charset="0"/>
                <a:sym typeface="Calibri" charset="0"/>
              </a:rPr>
              <a:t>Down</a:t>
            </a:r>
          </a:p>
        </p:txBody>
      </p:sp>
      <p:sp>
        <p:nvSpPr>
          <p:cNvPr id="44039" name="Line 7"/>
          <p:cNvSpPr>
            <a:spLocks noChangeShapeType="1"/>
          </p:cNvSpPr>
          <p:nvPr/>
        </p:nvSpPr>
        <p:spPr bwMode="auto">
          <a:xfrm rot="10800000" flipH="1">
            <a:off x="9415463" y="1752600"/>
            <a:ext cx="0" cy="1447800"/>
          </a:xfrm>
          <a:prstGeom prst="line">
            <a:avLst/>
          </a:prstGeom>
          <a:noFill/>
          <a:ln w="381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40" name="Rectangle 8"/>
          <p:cNvSpPr>
            <a:spLocks/>
          </p:cNvSpPr>
          <p:nvPr/>
        </p:nvSpPr>
        <p:spPr bwMode="auto">
          <a:xfrm>
            <a:off x="9553630" y="2162175"/>
            <a:ext cx="953979" cy="553998"/>
          </a:xfrm>
          <a:prstGeom prst="rect">
            <a:avLst/>
          </a:prstGeom>
          <a:solidFill>
            <a:srgbClr val="FFFFFF"/>
          </a:solidFill>
          <a:ln w="25400" cap="flat">
            <a:noFill/>
            <a:miter lim="800000"/>
            <a:headEnd type="none" w="med" len="med"/>
            <a:tailEnd type="none" w="med" len="med"/>
          </a:ln>
        </p:spPr>
        <p:txBody>
          <a:bodyPr wrap="none" lIns="0" tIns="0" rIns="0" bIns="0">
            <a:spAutoFit/>
          </a:bodyPr>
          <a:lstStyle/>
          <a:p>
            <a:pPr algn="ctr" fontAlgn="base">
              <a:spcBef>
                <a:spcPct val="0"/>
              </a:spcBef>
              <a:spcAft>
                <a:spcPct val="0"/>
              </a:spcAft>
            </a:pPr>
            <a:r>
              <a:rPr lang="en-US">
                <a:solidFill>
                  <a:srgbClr val="000000"/>
                </a:solidFill>
                <a:latin typeface="Calibri" charset="0"/>
                <a:ea typeface="Calibri" charset="0"/>
                <a:cs typeface="Calibri" charset="0"/>
                <a:sym typeface="Calibri" charset="0"/>
              </a:rPr>
              <a:t>Increasing</a:t>
            </a:r>
            <a:endParaRPr lang="en-US" sz="4200">
              <a:solidFill>
                <a:srgbClr val="000000"/>
              </a:solidFill>
              <a:latin typeface="Arial Narrow" charset="0"/>
              <a:ea typeface="Lucida Grande" charset="0"/>
              <a:cs typeface="Lucida Grande" charset="0"/>
              <a:sym typeface="Arial Narrow" charset="0"/>
            </a:endParaRPr>
          </a:p>
          <a:p>
            <a:pPr algn="ctr" fontAlgn="base">
              <a:spcBef>
                <a:spcPct val="0"/>
              </a:spcBef>
              <a:spcAft>
                <a:spcPct val="0"/>
              </a:spcAft>
            </a:pPr>
            <a:r>
              <a:rPr lang="en-US">
                <a:solidFill>
                  <a:srgbClr val="000000"/>
                </a:solidFill>
                <a:latin typeface="Calibri" charset="0"/>
                <a:ea typeface="Calibri" charset="0"/>
                <a:cs typeface="Calibri" charset="0"/>
                <a:sym typeface="Calibri" charset="0"/>
              </a:rPr>
              <a:t>Addresses</a:t>
            </a:r>
          </a:p>
        </p:txBody>
      </p:sp>
      <p:sp>
        <p:nvSpPr>
          <p:cNvPr id="44041" name="Rectangle 9"/>
          <p:cNvSpPr>
            <a:spLocks/>
          </p:cNvSpPr>
          <p:nvPr/>
        </p:nvSpPr>
        <p:spPr bwMode="auto">
          <a:xfrm>
            <a:off x="7251463" y="5340151"/>
            <a:ext cx="1483676" cy="369332"/>
          </a:xfrm>
          <a:prstGeom prst="rect">
            <a:avLst/>
          </a:prstGeom>
          <a:noFill/>
          <a:ln w="25400" cap="flat">
            <a:noFill/>
            <a:miter lim="800000"/>
            <a:headEnd type="none" w="med" len="med"/>
            <a:tailEnd type="none" w="med" len="med"/>
          </a:ln>
        </p:spPr>
        <p:txBody>
          <a:bodyPr wrap="none" lIns="0" tIns="0" rIns="0" bIns="0">
            <a:spAutoFit/>
          </a:bodyPr>
          <a:lstStyle/>
          <a:p>
            <a:pPr algn="ct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“Top”</a:t>
            </a:r>
          </a:p>
        </p:txBody>
      </p:sp>
      <p:sp>
        <p:nvSpPr>
          <p:cNvPr id="44042" name="Line 10"/>
          <p:cNvSpPr>
            <a:spLocks noChangeShapeType="1"/>
          </p:cNvSpPr>
          <p:nvPr/>
        </p:nvSpPr>
        <p:spPr bwMode="auto">
          <a:xfrm>
            <a:off x="7278688" y="4876800"/>
            <a:ext cx="1295400" cy="0"/>
          </a:xfrm>
          <a:prstGeom prst="line">
            <a:avLst/>
          </a:prstGeom>
          <a:noFill/>
          <a:ln w="25400" cap="flat">
            <a:solidFill>
              <a:schemeClr val="tx1"/>
            </a:solidFill>
            <a:prstDash val="solid"/>
            <a:round/>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51" name="Rectangle 19"/>
          <p:cNvSpPr>
            <a:spLocks noGrp="1" noChangeArrowheads="1"/>
          </p:cNvSpPr>
          <p:nvPr>
            <p:ph type="title"/>
          </p:nvPr>
        </p:nvSpPr>
        <p:spPr>
          <a:ln/>
        </p:spPr>
        <p:txBody>
          <a:bodyPr/>
          <a:lstStyle/>
          <a:p>
            <a:pPr marL="119063" indent="-119063"/>
            <a:r>
              <a:rPr lang="en-US" dirty="0"/>
              <a:t>x86-64 Stack: Pop</a:t>
            </a:r>
          </a:p>
        </p:txBody>
      </p:sp>
      <p:sp>
        <p:nvSpPr>
          <p:cNvPr id="44052" name="Rectangle 20"/>
          <p:cNvSpPr>
            <a:spLocks/>
          </p:cNvSpPr>
          <p:nvPr/>
        </p:nvSpPr>
        <p:spPr bwMode="auto">
          <a:xfrm>
            <a:off x="7280276" y="1981200"/>
            <a:ext cx="1304925" cy="3200400"/>
          </a:xfrm>
          <a:prstGeom prst="rect">
            <a:avLst/>
          </a:prstGeom>
          <a:solidFill>
            <a:srgbClr val="D6D6F4"/>
          </a:solidFill>
          <a:ln w="25400" cap="flat">
            <a:solidFill>
              <a:schemeClr val="tx1"/>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53" name="Line 21"/>
          <p:cNvSpPr>
            <a:spLocks noChangeShapeType="1"/>
          </p:cNvSpPr>
          <p:nvPr/>
        </p:nvSpPr>
        <p:spPr bwMode="auto">
          <a:xfrm>
            <a:off x="7278688" y="4876800"/>
            <a:ext cx="1295400" cy="0"/>
          </a:xfrm>
          <a:prstGeom prst="line">
            <a:avLst/>
          </a:prstGeom>
          <a:noFill/>
          <a:ln w="25400" cap="flat">
            <a:solidFill>
              <a:schemeClr val="tx1"/>
            </a:solidFill>
            <a:prstDash val="solid"/>
            <a:round/>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56" name="Rectangle 24"/>
          <p:cNvSpPr>
            <a:spLocks/>
          </p:cNvSpPr>
          <p:nvPr/>
        </p:nvSpPr>
        <p:spPr bwMode="auto">
          <a:xfrm>
            <a:off x="6916739" y="4706938"/>
            <a:ext cx="282575" cy="323850"/>
          </a:xfrm>
          <a:prstGeom prst="rect">
            <a:avLst/>
          </a:prstGeom>
          <a:noFill/>
          <a:ln w="19050" cap="flat">
            <a:noFill/>
            <a:miter lim="800000"/>
            <a:headEnd type="none" w="med" len="med"/>
            <a:tailEnd type="none" w="med" len="med"/>
          </a:ln>
        </p:spPr>
        <p:txBody>
          <a:bodyPr wrap="none" lIns="38100" tIns="38100" rIns="38100" bIns="38100">
            <a:spAutoFit/>
          </a:bodyPr>
          <a:lstStyle/>
          <a:p>
            <a:pPr algn="ctr" fontAlgn="base">
              <a:spcBef>
                <a:spcPct val="0"/>
              </a:spcBef>
              <a:spcAft>
                <a:spcPct val="0"/>
              </a:spcAft>
            </a:pPr>
            <a:r>
              <a:rPr lang="en-US" sz="1600" dirty="0">
                <a:solidFill>
                  <a:srgbClr val="000000"/>
                </a:solidFill>
                <a:latin typeface="Calibri" charset="0"/>
                <a:ea typeface="Calibri" charset="0"/>
                <a:cs typeface="Calibri" charset="0"/>
                <a:sym typeface="Calibri" charset="0"/>
              </a:rPr>
              <a:t>+8</a:t>
            </a:r>
          </a:p>
        </p:txBody>
      </p:sp>
      <p:sp>
        <p:nvSpPr>
          <p:cNvPr id="44057" name="AutoShape 25"/>
          <p:cNvSpPr>
            <a:spLocks/>
          </p:cNvSpPr>
          <p:nvPr/>
        </p:nvSpPr>
        <p:spPr bwMode="auto">
          <a:xfrm rot="10800000" flipH="1">
            <a:off x="6564313" y="4791076"/>
            <a:ext cx="368300" cy="190500"/>
          </a:xfrm>
          <a:custGeom>
            <a:avLst/>
            <a:gdLst>
              <a:gd name="T0" fmla="*/ 10800 w 21600"/>
              <a:gd name="T1" fmla="*/ 10800 h 21600"/>
            </a:gdLst>
            <a:ahLst/>
            <a:cxnLst>
              <a:cxn ang="0">
                <a:pos x="T0" y="T1"/>
              </a:cxn>
            </a:cxnLst>
            <a:rect l="0" t="0" r="r" b="b"/>
            <a:pathLst>
              <a:path w="21600" h="21600">
                <a:moveTo>
                  <a:pt x="0" y="10800"/>
                </a:moveTo>
                <a:lnTo>
                  <a:pt x="5400" y="10800"/>
                </a:lnTo>
                <a:lnTo>
                  <a:pt x="5400" y="0"/>
                </a:lnTo>
                <a:lnTo>
                  <a:pt x="16200" y="0"/>
                </a:lnTo>
                <a:lnTo>
                  <a:pt x="16200" y="10800"/>
                </a:lnTo>
                <a:lnTo>
                  <a:pt x="21600" y="10800"/>
                </a:lnTo>
                <a:lnTo>
                  <a:pt x="10800" y="21600"/>
                </a:lnTo>
                <a:close/>
                <a:moveTo>
                  <a:pt x="0" y="10800"/>
                </a:moveTo>
              </a:path>
            </a:pathLst>
          </a:custGeom>
          <a:solidFill>
            <a:srgbClr val="980002"/>
          </a:solidFill>
          <a:ln w="25400" cap="flat">
            <a:noFill/>
            <a:round/>
            <a:headEnd type="none" w="med" len="med"/>
            <a:tailEnd type="triangle" w="med" len="med"/>
          </a:ln>
          <a:effectLst>
            <a:outerShdw dist="76199" dir="2700000" algn="ctr" rotWithShape="0">
              <a:schemeClr val="bg2">
                <a:alpha val="75000"/>
              </a:schemeClr>
            </a:outerShdw>
          </a:effectLst>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58" name="Rectangle 26"/>
          <p:cNvSpPr>
            <a:spLocks/>
          </p:cNvSpPr>
          <p:nvPr/>
        </p:nvSpPr>
        <p:spPr bwMode="auto">
          <a:xfrm>
            <a:off x="7278688" y="4876800"/>
            <a:ext cx="1301750" cy="304800"/>
          </a:xfrm>
          <a:prstGeom prst="rect">
            <a:avLst/>
          </a:prstGeom>
          <a:solidFill>
            <a:srgbClr val="FFFFFF"/>
          </a:solidFill>
          <a:ln w="25400" cap="flat">
            <a:solidFill>
              <a:schemeClr val="tx1"/>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59" name="Rectangle 27"/>
          <p:cNvSpPr>
            <a:spLocks/>
          </p:cNvSpPr>
          <p:nvPr/>
        </p:nvSpPr>
        <p:spPr bwMode="auto">
          <a:xfrm>
            <a:off x="7277100" y="4876800"/>
            <a:ext cx="1301750" cy="304800"/>
          </a:xfrm>
          <a:prstGeom prst="rect">
            <a:avLst/>
          </a:prstGeom>
          <a:solidFill>
            <a:srgbClr val="D6D6F4"/>
          </a:solidFill>
          <a:ln w="25400" cap="flat">
            <a:solidFill>
              <a:schemeClr val="tx1"/>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27" name="Oval 26"/>
          <p:cNvSpPr/>
          <p:nvPr/>
        </p:nvSpPr>
        <p:spPr bwMode="auto">
          <a:xfrm>
            <a:off x="3640827" y="3396476"/>
            <a:ext cx="1103970" cy="369849"/>
          </a:xfrm>
          <a:prstGeom prst="ellipse">
            <a:avLst/>
          </a:prstGeom>
          <a:solidFill>
            <a:srgbClr val="FFFF00"/>
          </a:solidFill>
          <a:ln w="25400" cap="flat" cmpd="sng" algn="ctr">
            <a:solidFill>
              <a:srgbClr val="000000"/>
            </a:solidFill>
            <a:prstDash val="solid"/>
            <a:round/>
            <a:headEnd type="none" w="med" len="med"/>
            <a:tailEnd type="none" w="med" len="med"/>
          </a:ln>
          <a:effectLst/>
        </p:spPr>
        <p:txBody>
          <a:bodyPr vert="horz" wrap="square" lIns="91440" tIns="0" rIns="91440" bIns="0" numCol="1" rtlCol="0" anchor="t" anchorCtr="0" compatLnSpc="1">
            <a:prstTxWarp prst="textNoShape">
              <a:avLst/>
            </a:prstTxWarp>
          </a:bodyPr>
          <a:lstStyle/>
          <a:p>
            <a:pPr algn="ctr" fontAlgn="base">
              <a:spcBef>
                <a:spcPct val="0"/>
              </a:spcBef>
              <a:spcAft>
                <a:spcPct val="0"/>
              </a:spcAft>
            </a:pPr>
            <a:r>
              <a:rPr lang="en-US" sz="2000" dirty="0" err="1">
                <a:solidFill>
                  <a:srgbClr val="000000"/>
                </a:solidFill>
                <a:latin typeface="Gill Sans" charset="0"/>
                <a:ea typeface="ヒラギノ角ゴ ProN W3" charset="0"/>
                <a:cs typeface="ヒラギノ角ゴ ProN W3" charset="0"/>
                <a:sym typeface="Gill Sans" charset="0"/>
              </a:rPr>
              <a:t>val</a:t>
            </a:r>
            <a:endParaRPr lang="en-US" sz="2000" dirty="0">
              <a:solidFill>
                <a:srgbClr val="000000"/>
              </a:solidFill>
              <a:latin typeface="Gill Sans" charset="0"/>
              <a:ea typeface="ヒラギノ角ゴ ProN W3" charset="0"/>
              <a:cs typeface="ヒラギノ角ゴ ProN W3" charset="0"/>
              <a:sym typeface="Gill Sans" charset="0"/>
            </a:endParaRPr>
          </a:p>
        </p:txBody>
      </p:sp>
      <p:sp>
        <p:nvSpPr>
          <p:cNvPr id="29" name="Rectangle 23">
            <a:extLst>
              <a:ext uri="{FF2B5EF4-FFF2-40B4-BE49-F238E27FC236}">
                <a16:creationId xmlns:a16="http://schemas.microsoft.com/office/drawing/2014/main" id="{21E6DD8B-A023-484A-9CB8-6D8B774C14F6}"/>
              </a:ext>
            </a:extLst>
          </p:cNvPr>
          <p:cNvSpPr>
            <a:spLocks/>
          </p:cNvSpPr>
          <p:nvPr/>
        </p:nvSpPr>
        <p:spPr bwMode="auto">
          <a:xfrm>
            <a:off x="6990515" y="1557337"/>
            <a:ext cx="1978106" cy="369332"/>
          </a:xfrm>
          <a:prstGeom prst="rect">
            <a:avLst/>
          </a:prstGeom>
          <a:noFill/>
          <a:ln w="25400" cap="flat">
            <a:noFill/>
            <a:miter lim="800000"/>
            <a:headEnd type="none" w="med" len="med"/>
            <a:tailEnd type="none" w="med" len="med"/>
          </a:ln>
        </p:spPr>
        <p:txBody>
          <a:bodyPr wrap="none" lIns="0" tIns="0" rIns="0" bIns="0">
            <a:spAutoFit/>
          </a:bodyPr>
          <a:lstStyle/>
          <a:p>
            <a:pPr algn="ct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“Bottom”</a:t>
            </a:r>
          </a:p>
        </p:txBody>
      </p:sp>
      <p:sp>
        <p:nvSpPr>
          <p:cNvPr id="44033" name="AutoShape 1"/>
          <p:cNvSpPr>
            <a:spLocks/>
          </p:cNvSpPr>
          <p:nvPr/>
        </p:nvSpPr>
        <p:spPr bwMode="auto">
          <a:xfrm rot="10800000" flipH="1">
            <a:off x="7621588" y="4949826"/>
            <a:ext cx="609600" cy="381000"/>
          </a:xfrm>
          <a:custGeom>
            <a:avLst/>
            <a:gdLst>
              <a:gd name="T0" fmla="*/ 10800 w 21600"/>
              <a:gd name="T1" fmla="*/ 10800 h 21600"/>
            </a:gdLst>
            <a:ahLst/>
            <a:cxnLst>
              <a:cxn ang="0">
                <a:pos x="T0" y="T1"/>
              </a:cxn>
            </a:cxnLst>
            <a:rect l="0" t="0" r="r" b="b"/>
            <a:pathLst>
              <a:path w="21600" h="21600">
                <a:moveTo>
                  <a:pt x="0" y="10800"/>
                </a:moveTo>
                <a:lnTo>
                  <a:pt x="5400" y="10800"/>
                </a:lnTo>
                <a:lnTo>
                  <a:pt x="5400" y="0"/>
                </a:lnTo>
                <a:lnTo>
                  <a:pt x="16200" y="0"/>
                </a:lnTo>
                <a:lnTo>
                  <a:pt x="16200" y="10800"/>
                </a:lnTo>
                <a:lnTo>
                  <a:pt x="21600" y="10800"/>
                </a:lnTo>
                <a:lnTo>
                  <a:pt x="10800" y="21600"/>
                </a:lnTo>
                <a:close/>
                <a:moveTo>
                  <a:pt x="0" y="10800"/>
                </a:moveTo>
              </a:path>
            </a:pathLst>
          </a:custGeom>
          <a:solidFill>
            <a:srgbClr val="980002"/>
          </a:solidFill>
          <a:ln w="25400" cap="flat">
            <a:noFill/>
            <a:round/>
            <a:headEnd type="none" w="med" len="med"/>
            <a:tailEnd type="triangle" w="med" len="med"/>
          </a:ln>
          <a:effectLst>
            <a:outerShdw dist="76199" dir="2700000" algn="ctr" rotWithShape="0">
              <a:schemeClr val="bg2">
                <a:alpha val="75000"/>
              </a:schemeClr>
            </a:outerShdw>
          </a:effectLst>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5E-6 3.48751E-6 L 5E-6 -0.05181 " pathEditMode="relative" rAng="0" ptsTypes="AA">
                                      <p:cBhvr>
                                        <p:cTn id="6" dur="2000" fill="hold"/>
                                        <p:tgtEl>
                                          <p:spTgt spid="2"/>
                                        </p:tgtEl>
                                        <p:attrNameLst>
                                          <p:attrName>ppt_x</p:attrName>
                                          <p:attrName>ppt_y</p:attrName>
                                        </p:attrNameLst>
                                      </p:cBhvr>
                                      <p:rCtr x="0" y="-2590"/>
                                    </p:animMotion>
                                  </p:childTnLst>
                                </p:cTn>
                              </p:par>
                            </p:childTnLst>
                          </p:cTn>
                        </p:par>
                        <p:par>
                          <p:cTn id="7" fill="hold">
                            <p:stCondLst>
                              <p:cond delay="2000"/>
                            </p:stCondLst>
                            <p:childTnLst>
                              <p:par>
                                <p:cTn id="8" presetID="22" presetClass="entr" presetSubtype="4" fill="hold" grpId="0" nodeType="afterEffect">
                                  <p:stCondLst>
                                    <p:cond delay="0"/>
                                  </p:stCondLst>
                                  <p:childTnLst>
                                    <p:set>
                                      <p:cBhvr>
                                        <p:cTn id="9" dur="1" fill="hold">
                                          <p:stCondLst>
                                            <p:cond delay="0"/>
                                          </p:stCondLst>
                                        </p:cTn>
                                        <p:tgtEl>
                                          <p:spTgt spid="44033"/>
                                        </p:tgtEl>
                                        <p:attrNameLst>
                                          <p:attrName>style.visibility</p:attrName>
                                        </p:attrNameLst>
                                      </p:cBhvr>
                                      <p:to>
                                        <p:strVal val="visible"/>
                                      </p:to>
                                    </p:set>
                                    <p:animEffect transition="in" filter="wipe(down)">
                                      <p:cBhvr>
                                        <p:cTn id="10" dur="500"/>
                                        <p:tgtEl>
                                          <p:spTgt spid="440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8"/>
          <p:cNvSpPr txBox="1">
            <a:spLocks noChangeArrowheads="1"/>
          </p:cNvSpPr>
          <p:nvPr/>
        </p:nvSpPr>
        <p:spPr bwMode="auto">
          <a:xfrm>
            <a:off x="1905000" y="1397000"/>
            <a:ext cx="8382000" cy="5435600"/>
          </a:xfrm>
          <a:prstGeom prst="rect">
            <a:avLst/>
          </a:prstGeom>
          <a:noFill/>
          <a:ln w="9525">
            <a:noFill/>
            <a:miter lim="800000"/>
            <a:headEnd/>
            <a:tailEnd/>
          </a:ln>
          <a:effectLst/>
        </p:spPr>
        <p:txBody>
          <a:bodyPr vert="horz" wrap="square" lIns="38100" tIns="38100" rIns="38100" bIns="38100" numCol="1" anchor="t" anchorCtr="0" compatLnSpc="1">
            <a:prstTxWarp prst="textNoShape">
              <a:avLst/>
            </a:prstTxWarp>
          </a:bodyPr>
          <a:lstStyle>
            <a:lvl1pPr marL="254000" indent="-254000" algn="l" rtl="0" fontAlgn="base">
              <a:spcBef>
                <a:spcPts val="600"/>
              </a:spcBef>
              <a:spcAft>
                <a:spcPct val="0"/>
              </a:spcAft>
              <a:buClr>
                <a:srgbClr val="990000"/>
              </a:buClr>
              <a:buSzPct val="60000"/>
              <a:buFont typeface="Wingdings 2" charset="2"/>
              <a:buChar char="¢"/>
              <a:defRPr sz="2400" b="1">
                <a:solidFill>
                  <a:schemeClr val="tx1"/>
                </a:solidFill>
                <a:latin typeface="+mn-lt"/>
                <a:ea typeface="+mn-ea"/>
                <a:cs typeface="+mn-cs"/>
                <a:sym typeface="Calibri Bold" charset="0"/>
              </a:defRPr>
            </a:lvl1pPr>
            <a:lvl2pPr marL="514350" indent="-234950" algn="l" rtl="0" fontAlgn="base">
              <a:spcBef>
                <a:spcPts val="500"/>
              </a:spcBef>
              <a:spcAft>
                <a:spcPct val="0"/>
              </a:spcAft>
              <a:buClr>
                <a:srgbClr val="990000"/>
              </a:buClr>
              <a:buSzPct val="110000"/>
              <a:buFont typeface="Wingdings" charset="2"/>
              <a:buChar char="§"/>
              <a:defRPr sz="2000">
                <a:solidFill>
                  <a:schemeClr val="tx1"/>
                </a:solidFill>
                <a:latin typeface="Calibri" charset="0"/>
                <a:ea typeface="ヒラギノ角ゴ ProN W3" charset="0"/>
                <a:cs typeface="ヒラギノ角ゴ ProN W3" charset="0"/>
                <a:sym typeface="Calibri" charset="0"/>
              </a:defRPr>
            </a:lvl2pPr>
            <a:lvl3pPr marL="800100" indent="-203200" algn="l" rtl="0" fontAlgn="base">
              <a:spcBef>
                <a:spcPts val="500"/>
              </a:spcBef>
              <a:spcAft>
                <a:spcPct val="0"/>
              </a:spcAft>
              <a:buClr>
                <a:srgbClr val="000000"/>
              </a:buClr>
              <a:buSzPct val="80000"/>
              <a:buFont typeface="Wingdings" charset="2"/>
              <a:buChar char="§"/>
              <a:defRPr sz="2000">
                <a:solidFill>
                  <a:schemeClr val="tx1"/>
                </a:solidFill>
                <a:latin typeface="Calibri" charset="0"/>
                <a:ea typeface="ヒラギノ角ゴ ProN W3" charset="0"/>
                <a:cs typeface="ヒラギノ角ゴ ProN W3" charset="0"/>
                <a:sym typeface="Calibri" charset="0"/>
              </a:defRPr>
            </a:lvl3pPr>
            <a:lvl4pPr marL="11430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4pPr>
            <a:lvl5pPr marL="14605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5pPr>
            <a:lvl6pPr marL="19177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6pPr>
            <a:lvl7pPr marL="23749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7pPr>
            <a:lvl8pPr marL="28321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8pPr>
            <a:lvl9pPr marL="32893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0"/>
                <a:cs typeface="ヒラギノ角ゴ ProN W3" charset="0"/>
                <a:sym typeface="Calibri" charset="0"/>
              </a:defRPr>
            </a:lvl9pPr>
          </a:lstStyle>
          <a:p>
            <a:r>
              <a:rPr lang="en-US" dirty="0" err="1">
                <a:solidFill>
                  <a:srgbClr val="000000"/>
                </a:solidFill>
                <a:latin typeface="Courier New Bold" charset="0"/>
                <a:cs typeface="Courier New Bold" charset="0"/>
                <a:sym typeface="Courier New Bold" charset="0"/>
              </a:rPr>
              <a:t>popq</a:t>
            </a:r>
            <a:r>
              <a:rPr lang="en-US" dirty="0">
                <a:solidFill>
                  <a:srgbClr val="000000"/>
                </a:solidFill>
                <a:latin typeface="Courier New Bold" charset="0"/>
                <a:cs typeface="Courier New Bold" charset="0"/>
                <a:sym typeface="Courier New Bold" charset="0"/>
              </a:rPr>
              <a:t> </a:t>
            </a:r>
            <a:r>
              <a:rPr lang="en-US" dirty="0" err="1">
                <a:solidFill>
                  <a:srgbClr val="000000"/>
                </a:solidFill>
                <a:latin typeface="Calibri Bold Italic" charset="0"/>
                <a:ea typeface="Calibri Bold Italic" charset="0"/>
                <a:cs typeface="Calibri Bold Italic" charset="0"/>
                <a:sym typeface="Calibri Bold Italic" charset="0"/>
              </a:rPr>
              <a:t>Dest</a:t>
            </a:r>
            <a:endParaRPr lang="en-US" dirty="0">
              <a:solidFill>
                <a:srgbClr val="000000"/>
              </a:solidFill>
              <a:latin typeface="Courier New Bold" charset="0"/>
              <a:sym typeface="Courier New Bold" charset="0"/>
            </a:endParaRPr>
          </a:p>
          <a:p>
            <a:pPr marL="552450" lvl="1"/>
            <a:r>
              <a:rPr lang="en-US" dirty="0">
                <a:solidFill>
                  <a:srgbClr val="000000"/>
                </a:solidFill>
              </a:rPr>
              <a:t>Read value at address given by </a:t>
            </a:r>
            <a:r>
              <a:rPr lang="en-US" dirty="0">
                <a:solidFill>
                  <a:srgbClr val="000000"/>
                </a:solidFill>
                <a:latin typeface="Courier New Bold" charset="0"/>
                <a:cs typeface="Courier New Bold" charset="0"/>
                <a:sym typeface="Courier New Bold" charset="0"/>
              </a:rPr>
              <a:t>%</a:t>
            </a:r>
            <a:r>
              <a:rPr lang="en-US" dirty="0" err="1">
                <a:solidFill>
                  <a:srgbClr val="000000"/>
                </a:solidFill>
                <a:latin typeface="Courier New Bold" charset="0"/>
                <a:cs typeface="Courier New Bold" charset="0"/>
                <a:sym typeface="Courier New Bold" charset="0"/>
              </a:rPr>
              <a:t>rsp</a:t>
            </a:r>
            <a:endParaRPr lang="en-US" dirty="0">
              <a:solidFill>
                <a:srgbClr val="000000"/>
              </a:solidFill>
              <a:latin typeface="Courier New Bold" charset="0"/>
              <a:cs typeface="Courier New Bold" charset="0"/>
              <a:sym typeface="Courier New Bold" charset="0"/>
            </a:endParaRPr>
          </a:p>
          <a:p>
            <a:pPr marL="552450" lvl="1"/>
            <a:r>
              <a:rPr lang="en-US" dirty="0">
                <a:solidFill>
                  <a:srgbClr val="000000"/>
                </a:solidFill>
              </a:rPr>
              <a:t>Increment </a:t>
            </a:r>
            <a:r>
              <a:rPr lang="en-US" dirty="0">
                <a:solidFill>
                  <a:srgbClr val="000000"/>
                </a:solidFill>
                <a:latin typeface="Courier New Bold" charset="0"/>
                <a:cs typeface="Courier New Bold" charset="0"/>
                <a:sym typeface="Courier New Bold" charset="0"/>
              </a:rPr>
              <a:t>%</a:t>
            </a:r>
            <a:r>
              <a:rPr lang="en-US" dirty="0" err="1">
                <a:solidFill>
                  <a:srgbClr val="000000"/>
                </a:solidFill>
                <a:latin typeface="Courier New Bold" charset="0"/>
                <a:cs typeface="Courier New Bold" charset="0"/>
                <a:sym typeface="Courier New Bold" charset="0"/>
              </a:rPr>
              <a:t>rsp</a:t>
            </a:r>
            <a:r>
              <a:rPr lang="en-US" dirty="0">
                <a:solidFill>
                  <a:srgbClr val="000000"/>
                </a:solidFill>
              </a:rPr>
              <a:t> by 8</a:t>
            </a:r>
          </a:p>
          <a:p>
            <a:pPr marL="552450" lvl="1"/>
            <a:r>
              <a:rPr lang="en-US" dirty="0">
                <a:solidFill>
                  <a:srgbClr val="000000"/>
                </a:solidFill>
              </a:rPr>
              <a:t>Store value at </a:t>
            </a:r>
            <a:r>
              <a:rPr lang="en-US" dirty="0" err="1">
                <a:solidFill>
                  <a:srgbClr val="000000"/>
                </a:solidFill>
              </a:rPr>
              <a:t>Dest</a:t>
            </a:r>
            <a:r>
              <a:rPr lang="en-US" dirty="0">
                <a:solidFill>
                  <a:srgbClr val="000000"/>
                </a:solidFill>
              </a:rPr>
              <a:t> </a:t>
            </a:r>
            <a:r>
              <a:rPr lang="en-US">
                <a:solidFill>
                  <a:srgbClr val="000000"/>
                </a:solidFill>
              </a:rPr>
              <a:t>(usually a </a:t>
            </a:r>
            <a:r>
              <a:rPr lang="en-US" dirty="0">
                <a:solidFill>
                  <a:srgbClr val="000000"/>
                </a:solidFill>
              </a:rPr>
              <a:t>register)</a:t>
            </a:r>
            <a:endParaRPr lang="en-US" dirty="0">
              <a:solidFill>
                <a:srgbClr val="000000"/>
              </a:solidFill>
              <a:latin typeface="Courier New Bold" charset="0"/>
              <a:ea typeface="ヒラギノ角ゴ ProN W6" charset="0"/>
              <a:cs typeface="ヒラギノ角ゴ ProN W6" charset="0"/>
              <a:sym typeface="Courier New Bold" charset="0"/>
            </a:endParaRPr>
          </a:p>
        </p:txBody>
      </p:sp>
      <p:sp>
        <p:nvSpPr>
          <p:cNvPr id="44034" name="Line 2"/>
          <p:cNvSpPr>
            <a:spLocks noChangeShapeType="1"/>
          </p:cNvSpPr>
          <p:nvPr/>
        </p:nvSpPr>
        <p:spPr bwMode="auto">
          <a:xfrm>
            <a:off x="6654800" y="4693525"/>
            <a:ext cx="508000" cy="0"/>
          </a:xfrm>
          <a:prstGeom prst="line">
            <a:avLst/>
          </a:prstGeom>
          <a:noFill/>
          <a:ln w="254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35" name="Rectangle 3"/>
          <p:cNvSpPr>
            <a:spLocks/>
          </p:cNvSpPr>
          <p:nvPr/>
        </p:nvSpPr>
        <p:spPr bwMode="auto">
          <a:xfrm>
            <a:off x="4055232" y="4461750"/>
            <a:ext cx="2567819" cy="369332"/>
          </a:xfrm>
          <a:prstGeom prst="rect">
            <a:avLst/>
          </a:prstGeom>
          <a:noFill/>
          <a:ln w="25400" cap="flat">
            <a:noFill/>
            <a:miter lim="800000"/>
            <a:headEnd type="none" w="med" len="med"/>
            <a:tailEnd type="none" w="med" len="med"/>
          </a:ln>
        </p:spPr>
        <p:txBody>
          <a:bodyPr wrap="none" lIns="0" tIns="0" rIns="0" bIns="0">
            <a:spAutoFit/>
          </a:bodyPr>
          <a:lstStyle/>
          <a:p>
            <a:pPr algn="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Pointer: </a:t>
            </a:r>
            <a:r>
              <a:rPr lang="en-US" sz="2400" dirty="0">
                <a:solidFill>
                  <a:srgbClr val="000000"/>
                </a:solidFill>
                <a:latin typeface="Courier New Bold" charset="0"/>
                <a:cs typeface="Courier New Bold" charset="0"/>
                <a:sym typeface="Courier New Bold" charset="0"/>
              </a:rPr>
              <a:t>%</a:t>
            </a:r>
            <a:r>
              <a:rPr lang="en-US" sz="2400" dirty="0" err="1">
                <a:solidFill>
                  <a:srgbClr val="000000"/>
                </a:solidFill>
                <a:latin typeface="Courier New Bold" charset="0"/>
                <a:cs typeface="Courier New Bold" charset="0"/>
                <a:sym typeface="Courier New Bold" charset="0"/>
              </a:rPr>
              <a:t>rsp</a:t>
            </a:r>
            <a:endParaRPr lang="en-US" sz="2400" dirty="0">
              <a:solidFill>
                <a:srgbClr val="000000"/>
              </a:solidFill>
              <a:latin typeface="Courier New Bold" charset="0"/>
              <a:cs typeface="Courier New Bold" charset="0"/>
              <a:sym typeface="Courier New Bold" charset="0"/>
            </a:endParaRPr>
          </a:p>
        </p:txBody>
      </p:sp>
      <p:sp>
        <p:nvSpPr>
          <p:cNvPr id="44036" name="Rectangle 4"/>
          <p:cNvSpPr>
            <a:spLocks/>
          </p:cNvSpPr>
          <p:nvPr/>
        </p:nvSpPr>
        <p:spPr bwMode="auto">
          <a:xfrm>
            <a:off x="7280276" y="1981200"/>
            <a:ext cx="1304925" cy="3200400"/>
          </a:xfrm>
          <a:prstGeom prst="rect">
            <a:avLst/>
          </a:prstGeom>
          <a:solidFill>
            <a:srgbClr val="D6D6F4"/>
          </a:solidFill>
          <a:ln w="25400" cap="flat">
            <a:solidFill>
              <a:schemeClr val="tx1"/>
            </a:solidFill>
            <a:prstDash val="solid"/>
            <a:miter lim="800000"/>
            <a:headEnd type="none" w="med" len="med"/>
            <a:tailEnd type="none" w="med" len="med"/>
          </a:ln>
          <a:effectLst>
            <a:outerShdw dist="76199" dir="2700000" algn="ctr" rotWithShape="0">
              <a:schemeClr val="bg2">
                <a:alpha val="75000"/>
              </a:schemeClr>
            </a:outerShdw>
          </a:effectLst>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37" name="Line 5"/>
          <p:cNvSpPr>
            <a:spLocks noChangeShapeType="1"/>
          </p:cNvSpPr>
          <p:nvPr/>
        </p:nvSpPr>
        <p:spPr bwMode="auto">
          <a:xfrm>
            <a:off x="9415463" y="3962400"/>
            <a:ext cx="0" cy="1371600"/>
          </a:xfrm>
          <a:prstGeom prst="line">
            <a:avLst/>
          </a:prstGeom>
          <a:noFill/>
          <a:ln w="381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38" name="Rectangle 6"/>
          <p:cNvSpPr>
            <a:spLocks/>
          </p:cNvSpPr>
          <p:nvPr/>
        </p:nvSpPr>
        <p:spPr bwMode="auto">
          <a:xfrm>
            <a:off x="9509125" y="4111625"/>
            <a:ext cx="812800" cy="914400"/>
          </a:xfrm>
          <a:prstGeom prst="rect">
            <a:avLst/>
          </a:prstGeom>
          <a:solidFill>
            <a:srgbClr val="FFFFFF"/>
          </a:solidFill>
          <a:ln w="25400" cap="flat">
            <a:noFill/>
            <a:miter lim="800000"/>
            <a:headEnd type="none" w="med" len="med"/>
            <a:tailEnd type="none" w="med" len="med"/>
          </a:ln>
        </p:spPr>
        <p:txBody>
          <a:bodyPr lIns="0" tIns="0" rIns="0" bIns="0"/>
          <a:lstStyle/>
          <a:p>
            <a:pPr algn="ctr" fontAlgn="base">
              <a:spcBef>
                <a:spcPct val="0"/>
              </a:spcBef>
              <a:spcAft>
                <a:spcPct val="0"/>
              </a:spcAft>
            </a:pPr>
            <a:r>
              <a:rPr lang="en-US">
                <a:solidFill>
                  <a:srgbClr val="000000"/>
                </a:solidFill>
                <a:latin typeface="Calibri" charset="0"/>
                <a:ea typeface="Calibri" charset="0"/>
                <a:cs typeface="Calibri" charset="0"/>
                <a:sym typeface="Calibri" charset="0"/>
              </a:rPr>
              <a:t>Stack Grows</a:t>
            </a:r>
            <a:endParaRPr lang="en-US" sz="4200">
              <a:solidFill>
                <a:srgbClr val="000000"/>
              </a:solidFill>
              <a:latin typeface="Arial Narrow" charset="0"/>
              <a:ea typeface="Lucida Grande" charset="0"/>
              <a:cs typeface="Lucida Grande" charset="0"/>
              <a:sym typeface="Arial Narrow" charset="0"/>
            </a:endParaRPr>
          </a:p>
          <a:p>
            <a:pPr algn="ctr" fontAlgn="base">
              <a:spcBef>
                <a:spcPct val="0"/>
              </a:spcBef>
              <a:spcAft>
                <a:spcPct val="0"/>
              </a:spcAft>
            </a:pPr>
            <a:r>
              <a:rPr lang="en-US">
                <a:solidFill>
                  <a:srgbClr val="000000"/>
                </a:solidFill>
                <a:latin typeface="Calibri" charset="0"/>
                <a:ea typeface="Calibri" charset="0"/>
                <a:cs typeface="Calibri" charset="0"/>
                <a:sym typeface="Calibri" charset="0"/>
              </a:rPr>
              <a:t>Down</a:t>
            </a:r>
          </a:p>
        </p:txBody>
      </p:sp>
      <p:sp>
        <p:nvSpPr>
          <p:cNvPr id="44039" name="Line 7"/>
          <p:cNvSpPr>
            <a:spLocks noChangeShapeType="1"/>
          </p:cNvSpPr>
          <p:nvPr/>
        </p:nvSpPr>
        <p:spPr bwMode="auto">
          <a:xfrm rot="10800000" flipH="1">
            <a:off x="9415463" y="1752600"/>
            <a:ext cx="0" cy="1447800"/>
          </a:xfrm>
          <a:prstGeom prst="line">
            <a:avLst/>
          </a:prstGeom>
          <a:noFill/>
          <a:ln w="38100" cap="flat">
            <a:solidFill>
              <a:schemeClr val="tx1"/>
            </a:solidFill>
            <a:prstDash val="solid"/>
            <a:round/>
            <a:headEnd type="none" w="med" len="med"/>
            <a:tailEnd type="triangl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40" name="Rectangle 8"/>
          <p:cNvSpPr>
            <a:spLocks/>
          </p:cNvSpPr>
          <p:nvPr/>
        </p:nvSpPr>
        <p:spPr bwMode="auto">
          <a:xfrm>
            <a:off x="9553630" y="2162175"/>
            <a:ext cx="953979" cy="553998"/>
          </a:xfrm>
          <a:prstGeom prst="rect">
            <a:avLst/>
          </a:prstGeom>
          <a:solidFill>
            <a:srgbClr val="FFFFFF"/>
          </a:solidFill>
          <a:ln w="25400" cap="flat">
            <a:noFill/>
            <a:miter lim="800000"/>
            <a:headEnd type="none" w="med" len="med"/>
            <a:tailEnd type="none" w="med" len="med"/>
          </a:ln>
        </p:spPr>
        <p:txBody>
          <a:bodyPr wrap="none" lIns="0" tIns="0" rIns="0" bIns="0">
            <a:spAutoFit/>
          </a:bodyPr>
          <a:lstStyle/>
          <a:p>
            <a:pPr algn="ctr" fontAlgn="base">
              <a:spcBef>
                <a:spcPct val="0"/>
              </a:spcBef>
              <a:spcAft>
                <a:spcPct val="0"/>
              </a:spcAft>
            </a:pPr>
            <a:r>
              <a:rPr lang="en-US">
                <a:solidFill>
                  <a:srgbClr val="000000"/>
                </a:solidFill>
                <a:latin typeface="Calibri" charset="0"/>
                <a:ea typeface="Calibri" charset="0"/>
                <a:cs typeface="Calibri" charset="0"/>
                <a:sym typeface="Calibri" charset="0"/>
              </a:rPr>
              <a:t>Increasing</a:t>
            </a:r>
            <a:endParaRPr lang="en-US" sz="4200">
              <a:solidFill>
                <a:srgbClr val="000000"/>
              </a:solidFill>
              <a:latin typeface="Arial Narrow" charset="0"/>
              <a:ea typeface="Lucida Grande" charset="0"/>
              <a:cs typeface="Lucida Grande" charset="0"/>
              <a:sym typeface="Arial Narrow" charset="0"/>
            </a:endParaRPr>
          </a:p>
          <a:p>
            <a:pPr algn="ctr" fontAlgn="base">
              <a:spcBef>
                <a:spcPct val="0"/>
              </a:spcBef>
              <a:spcAft>
                <a:spcPct val="0"/>
              </a:spcAft>
            </a:pPr>
            <a:r>
              <a:rPr lang="en-US">
                <a:solidFill>
                  <a:srgbClr val="000000"/>
                </a:solidFill>
                <a:latin typeface="Calibri" charset="0"/>
                <a:ea typeface="Calibri" charset="0"/>
                <a:cs typeface="Calibri" charset="0"/>
                <a:sym typeface="Calibri" charset="0"/>
              </a:rPr>
              <a:t>Addresses</a:t>
            </a:r>
          </a:p>
        </p:txBody>
      </p:sp>
      <p:sp>
        <p:nvSpPr>
          <p:cNvPr id="44042" name="Line 10"/>
          <p:cNvSpPr>
            <a:spLocks noChangeShapeType="1"/>
          </p:cNvSpPr>
          <p:nvPr/>
        </p:nvSpPr>
        <p:spPr bwMode="auto">
          <a:xfrm>
            <a:off x="7278688" y="4876800"/>
            <a:ext cx="1295400" cy="0"/>
          </a:xfrm>
          <a:prstGeom prst="line">
            <a:avLst/>
          </a:prstGeom>
          <a:noFill/>
          <a:ln w="25400" cap="flat">
            <a:solidFill>
              <a:schemeClr val="tx1"/>
            </a:solidFill>
            <a:prstDash val="solid"/>
            <a:round/>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51" name="Rectangle 19"/>
          <p:cNvSpPr>
            <a:spLocks noGrp="1" noChangeArrowheads="1"/>
          </p:cNvSpPr>
          <p:nvPr>
            <p:ph type="title"/>
          </p:nvPr>
        </p:nvSpPr>
        <p:spPr>
          <a:ln/>
        </p:spPr>
        <p:txBody>
          <a:bodyPr/>
          <a:lstStyle/>
          <a:p>
            <a:pPr marL="119063" indent="-119063"/>
            <a:r>
              <a:rPr lang="en-US" dirty="0"/>
              <a:t>x86-64 Stack: Pop</a:t>
            </a:r>
          </a:p>
        </p:txBody>
      </p:sp>
      <p:sp>
        <p:nvSpPr>
          <p:cNvPr id="44052" name="Rectangle 20"/>
          <p:cNvSpPr>
            <a:spLocks/>
          </p:cNvSpPr>
          <p:nvPr/>
        </p:nvSpPr>
        <p:spPr bwMode="auto">
          <a:xfrm>
            <a:off x="7280276" y="1981200"/>
            <a:ext cx="1304925" cy="3200400"/>
          </a:xfrm>
          <a:prstGeom prst="rect">
            <a:avLst/>
          </a:prstGeom>
          <a:solidFill>
            <a:srgbClr val="D6D6F4"/>
          </a:solidFill>
          <a:ln w="25400" cap="flat">
            <a:solidFill>
              <a:schemeClr val="tx1"/>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53" name="Line 21"/>
          <p:cNvSpPr>
            <a:spLocks noChangeShapeType="1"/>
          </p:cNvSpPr>
          <p:nvPr/>
        </p:nvSpPr>
        <p:spPr bwMode="auto">
          <a:xfrm>
            <a:off x="7278688" y="4876800"/>
            <a:ext cx="1295400" cy="0"/>
          </a:xfrm>
          <a:prstGeom prst="line">
            <a:avLst/>
          </a:prstGeom>
          <a:noFill/>
          <a:ln w="25400" cap="flat">
            <a:solidFill>
              <a:schemeClr val="tx1"/>
            </a:solidFill>
            <a:prstDash val="solid"/>
            <a:round/>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58" name="Rectangle 26"/>
          <p:cNvSpPr>
            <a:spLocks/>
          </p:cNvSpPr>
          <p:nvPr/>
        </p:nvSpPr>
        <p:spPr bwMode="auto">
          <a:xfrm>
            <a:off x="7278688" y="4876800"/>
            <a:ext cx="1301750" cy="304800"/>
          </a:xfrm>
          <a:prstGeom prst="rect">
            <a:avLst/>
          </a:prstGeom>
          <a:solidFill>
            <a:srgbClr val="FFFFFF"/>
          </a:solidFill>
          <a:ln w="25400" cap="flat">
            <a:solidFill>
              <a:schemeClr val="tx1"/>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44059" name="Rectangle 27"/>
          <p:cNvSpPr>
            <a:spLocks/>
          </p:cNvSpPr>
          <p:nvPr/>
        </p:nvSpPr>
        <p:spPr bwMode="auto">
          <a:xfrm>
            <a:off x="7277100" y="4876800"/>
            <a:ext cx="1301750" cy="304800"/>
          </a:xfrm>
          <a:prstGeom prst="rect">
            <a:avLst/>
          </a:prstGeom>
          <a:solidFill>
            <a:srgbClr val="D6D6F4"/>
          </a:solidFill>
          <a:ln w="25400" cap="flat">
            <a:solidFill>
              <a:schemeClr val="tx1"/>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
        <p:nvSpPr>
          <p:cNvPr id="27" name="Oval 26"/>
          <p:cNvSpPr/>
          <p:nvPr/>
        </p:nvSpPr>
        <p:spPr bwMode="auto">
          <a:xfrm>
            <a:off x="7470118" y="4876801"/>
            <a:ext cx="1103970" cy="369849"/>
          </a:xfrm>
          <a:prstGeom prst="ellipse">
            <a:avLst/>
          </a:prstGeom>
          <a:solidFill>
            <a:srgbClr val="FFFF00"/>
          </a:solidFill>
          <a:ln w="25400" cap="flat" cmpd="sng" algn="ctr">
            <a:solidFill>
              <a:srgbClr val="000000"/>
            </a:solidFill>
            <a:prstDash val="solid"/>
            <a:round/>
            <a:headEnd type="none" w="med" len="med"/>
            <a:tailEnd type="none" w="med" len="med"/>
          </a:ln>
          <a:effectLst/>
        </p:spPr>
        <p:txBody>
          <a:bodyPr vert="horz" wrap="square" lIns="91440" tIns="0" rIns="91440" bIns="0" numCol="1" rtlCol="0" anchor="t" anchorCtr="0" compatLnSpc="1">
            <a:prstTxWarp prst="textNoShape">
              <a:avLst/>
            </a:prstTxWarp>
          </a:bodyPr>
          <a:lstStyle/>
          <a:p>
            <a:pPr algn="ctr" fontAlgn="base">
              <a:spcBef>
                <a:spcPct val="0"/>
              </a:spcBef>
              <a:spcAft>
                <a:spcPct val="0"/>
              </a:spcAft>
            </a:pPr>
            <a:r>
              <a:rPr lang="en-US" sz="2000" dirty="0" err="1">
                <a:solidFill>
                  <a:srgbClr val="000000"/>
                </a:solidFill>
                <a:latin typeface="Gill Sans" charset="0"/>
                <a:ea typeface="ヒラギノ角ゴ ProN W3" charset="0"/>
                <a:cs typeface="ヒラギノ角ゴ ProN W3" charset="0"/>
                <a:sym typeface="Gill Sans" charset="0"/>
              </a:rPr>
              <a:t>val</a:t>
            </a:r>
            <a:endParaRPr lang="en-US" sz="2000" dirty="0">
              <a:solidFill>
                <a:srgbClr val="000000"/>
              </a:solidFill>
              <a:latin typeface="Gill Sans" charset="0"/>
              <a:ea typeface="ヒラギノ角ゴ ProN W3" charset="0"/>
              <a:cs typeface="ヒラギノ角ゴ ProN W3" charset="0"/>
              <a:sym typeface="Gill Sans" charset="0"/>
            </a:endParaRPr>
          </a:p>
        </p:txBody>
      </p:sp>
      <p:sp>
        <p:nvSpPr>
          <p:cNvPr id="2" name="TextBox 1"/>
          <p:cNvSpPr txBox="1"/>
          <p:nvPr/>
        </p:nvSpPr>
        <p:spPr>
          <a:xfrm>
            <a:off x="1644651" y="5293232"/>
            <a:ext cx="5335841" cy="1077218"/>
          </a:xfrm>
          <a:prstGeom prst="rect">
            <a:avLst/>
          </a:prstGeom>
          <a:solidFill>
            <a:srgbClr val="FFC000"/>
          </a:solidFill>
          <a:ln>
            <a:noFill/>
          </a:ln>
        </p:spPr>
        <p:txBody>
          <a:bodyPr wrap="square" rtlCol="0">
            <a:spAutoFit/>
          </a:bodyPr>
          <a:lstStyle/>
          <a:p>
            <a:pPr algn="ctr" fontAlgn="base">
              <a:spcBef>
                <a:spcPct val="0"/>
              </a:spcBef>
              <a:spcAft>
                <a:spcPct val="0"/>
              </a:spcAft>
            </a:pPr>
            <a:r>
              <a:rPr lang="en-US" sz="3200" dirty="0">
                <a:solidFill>
                  <a:srgbClr val="000000"/>
                </a:solidFill>
                <a:latin typeface="Calibri" panose="020F0502020204030204" pitchFamily="34" charset="0"/>
                <a:cs typeface="Calibri" panose="020F0502020204030204" pitchFamily="34" charset="0"/>
                <a:sym typeface="Gill Sans" charset="0"/>
              </a:rPr>
              <a:t>(The memory doesn’t change, </a:t>
            </a:r>
            <a:br>
              <a:rPr lang="en-US" sz="3200" dirty="0">
                <a:solidFill>
                  <a:srgbClr val="000000"/>
                </a:solidFill>
                <a:latin typeface="Calibri" panose="020F0502020204030204" pitchFamily="34" charset="0"/>
                <a:cs typeface="Calibri" panose="020F0502020204030204" pitchFamily="34" charset="0"/>
                <a:sym typeface="Gill Sans" charset="0"/>
              </a:rPr>
            </a:br>
            <a:r>
              <a:rPr lang="en-US" sz="3200" dirty="0">
                <a:solidFill>
                  <a:srgbClr val="000000"/>
                </a:solidFill>
                <a:latin typeface="Calibri" panose="020F0502020204030204" pitchFamily="34" charset="0"/>
                <a:cs typeface="Calibri" panose="020F0502020204030204" pitchFamily="34" charset="0"/>
                <a:sym typeface="Gill Sans" charset="0"/>
              </a:rPr>
              <a:t>only the value of </a:t>
            </a:r>
            <a:r>
              <a:rPr lang="en-US" sz="3200" b="1" dirty="0">
                <a:solidFill>
                  <a:srgbClr val="000000"/>
                </a:solidFill>
                <a:latin typeface="Courier New" panose="02070309020205020404" pitchFamily="49" charset="0"/>
                <a:cs typeface="Courier New" panose="02070309020205020404" pitchFamily="49" charset="0"/>
                <a:sym typeface="Gill Sans" charset="0"/>
              </a:rPr>
              <a:t>%</a:t>
            </a:r>
            <a:r>
              <a:rPr lang="en-US" sz="3200" b="1" dirty="0" err="1">
                <a:solidFill>
                  <a:srgbClr val="000000"/>
                </a:solidFill>
                <a:latin typeface="Courier New" panose="02070309020205020404" pitchFamily="49" charset="0"/>
                <a:cs typeface="Courier New" panose="02070309020205020404" pitchFamily="49" charset="0"/>
                <a:sym typeface="Gill Sans" charset="0"/>
              </a:rPr>
              <a:t>rsp</a:t>
            </a:r>
            <a:r>
              <a:rPr lang="en-US" sz="3200" dirty="0">
                <a:solidFill>
                  <a:srgbClr val="000000"/>
                </a:solidFill>
                <a:latin typeface="Calibri" panose="020F0502020204030204" pitchFamily="34" charset="0"/>
                <a:cs typeface="Calibri" panose="020F0502020204030204" pitchFamily="34" charset="0"/>
                <a:sym typeface="Gill Sans" charset="0"/>
              </a:rPr>
              <a:t>)</a:t>
            </a:r>
          </a:p>
        </p:txBody>
      </p:sp>
      <p:sp>
        <p:nvSpPr>
          <p:cNvPr id="22" name="Rectangle 23">
            <a:extLst>
              <a:ext uri="{FF2B5EF4-FFF2-40B4-BE49-F238E27FC236}">
                <a16:creationId xmlns:a16="http://schemas.microsoft.com/office/drawing/2014/main" id="{56EFD4F1-5698-40E8-86FC-42E752902BE8}"/>
              </a:ext>
            </a:extLst>
          </p:cNvPr>
          <p:cNvSpPr>
            <a:spLocks/>
          </p:cNvSpPr>
          <p:nvPr/>
        </p:nvSpPr>
        <p:spPr bwMode="auto">
          <a:xfrm>
            <a:off x="6990515" y="1557337"/>
            <a:ext cx="1978106" cy="369332"/>
          </a:xfrm>
          <a:prstGeom prst="rect">
            <a:avLst/>
          </a:prstGeom>
          <a:noFill/>
          <a:ln w="25400" cap="flat">
            <a:noFill/>
            <a:miter lim="800000"/>
            <a:headEnd type="none" w="med" len="med"/>
            <a:tailEnd type="none" w="med" len="med"/>
          </a:ln>
        </p:spPr>
        <p:txBody>
          <a:bodyPr wrap="none" lIns="0" tIns="0" rIns="0" bIns="0">
            <a:spAutoFit/>
          </a:bodyPr>
          <a:lstStyle/>
          <a:p>
            <a:pPr algn="ct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“Bottom”</a:t>
            </a:r>
          </a:p>
        </p:txBody>
      </p:sp>
      <p:sp>
        <p:nvSpPr>
          <p:cNvPr id="23" name="Rectangle 9">
            <a:extLst>
              <a:ext uri="{FF2B5EF4-FFF2-40B4-BE49-F238E27FC236}">
                <a16:creationId xmlns:a16="http://schemas.microsoft.com/office/drawing/2014/main" id="{E6A13F9B-2838-4E0A-9CE8-0F8BFF2F98F1}"/>
              </a:ext>
            </a:extLst>
          </p:cNvPr>
          <p:cNvSpPr>
            <a:spLocks/>
          </p:cNvSpPr>
          <p:nvPr/>
        </p:nvSpPr>
        <p:spPr bwMode="auto">
          <a:xfrm>
            <a:off x="7251463" y="5340151"/>
            <a:ext cx="1483676" cy="369332"/>
          </a:xfrm>
          <a:prstGeom prst="rect">
            <a:avLst/>
          </a:prstGeom>
          <a:noFill/>
          <a:ln w="25400" cap="flat">
            <a:noFill/>
            <a:miter lim="800000"/>
            <a:headEnd type="none" w="med" len="med"/>
            <a:tailEnd type="none" w="med" len="med"/>
          </a:ln>
        </p:spPr>
        <p:txBody>
          <a:bodyPr wrap="none" lIns="0" tIns="0" rIns="0" bIns="0">
            <a:spAutoFit/>
          </a:bodyPr>
          <a:lstStyle/>
          <a:p>
            <a:pPr algn="ctr" fontAlgn="base">
              <a:spcBef>
                <a:spcPct val="0"/>
              </a:spcBef>
              <a:spcAft>
                <a:spcPct val="0"/>
              </a:spcAft>
            </a:pPr>
            <a:r>
              <a:rPr lang="en-US" sz="2400" dirty="0">
                <a:solidFill>
                  <a:srgbClr val="262699"/>
                </a:solidFill>
                <a:latin typeface="Calibri Bold" charset="0"/>
                <a:ea typeface="Calibri Bold" charset="0"/>
                <a:cs typeface="Calibri Bold" charset="0"/>
                <a:sym typeface="Calibri Bold" charset="0"/>
              </a:rPr>
              <a:t>Stack “Top”</a:t>
            </a:r>
          </a:p>
        </p:txBody>
      </p:sp>
      <p:sp>
        <p:nvSpPr>
          <p:cNvPr id="24" name="AutoShape 1">
            <a:extLst>
              <a:ext uri="{FF2B5EF4-FFF2-40B4-BE49-F238E27FC236}">
                <a16:creationId xmlns:a16="http://schemas.microsoft.com/office/drawing/2014/main" id="{39CC9290-FA29-4445-9E40-1D97850D8A93}"/>
              </a:ext>
            </a:extLst>
          </p:cNvPr>
          <p:cNvSpPr>
            <a:spLocks/>
          </p:cNvSpPr>
          <p:nvPr/>
        </p:nvSpPr>
        <p:spPr bwMode="auto">
          <a:xfrm rot="10800000" flipH="1">
            <a:off x="7621588" y="4949826"/>
            <a:ext cx="609600" cy="381000"/>
          </a:xfrm>
          <a:custGeom>
            <a:avLst/>
            <a:gdLst>
              <a:gd name="T0" fmla="*/ 10800 w 21600"/>
              <a:gd name="T1" fmla="*/ 10800 h 21600"/>
            </a:gdLst>
            <a:ahLst/>
            <a:cxnLst>
              <a:cxn ang="0">
                <a:pos x="T0" y="T1"/>
              </a:cxn>
            </a:cxnLst>
            <a:rect l="0" t="0" r="r" b="b"/>
            <a:pathLst>
              <a:path w="21600" h="21600">
                <a:moveTo>
                  <a:pt x="0" y="10800"/>
                </a:moveTo>
                <a:lnTo>
                  <a:pt x="5400" y="10800"/>
                </a:lnTo>
                <a:lnTo>
                  <a:pt x="5400" y="0"/>
                </a:lnTo>
                <a:lnTo>
                  <a:pt x="16200" y="0"/>
                </a:lnTo>
                <a:lnTo>
                  <a:pt x="16200" y="10800"/>
                </a:lnTo>
                <a:lnTo>
                  <a:pt x="21600" y="10800"/>
                </a:lnTo>
                <a:lnTo>
                  <a:pt x="10800" y="21600"/>
                </a:lnTo>
                <a:close/>
                <a:moveTo>
                  <a:pt x="0" y="10800"/>
                </a:moveTo>
              </a:path>
            </a:pathLst>
          </a:custGeom>
          <a:solidFill>
            <a:srgbClr val="980002"/>
          </a:solidFill>
          <a:ln w="25400" cap="flat">
            <a:noFill/>
            <a:round/>
            <a:headEnd type="none" w="med" len="med"/>
            <a:tailEnd type="triangle" w="med" len="med"/>
          </a:ln>
          <a:effectLst>
            <a:outerShdw dist="76199" dir="2700000" algn="ctr" rotWithShape="0">
              <a:schemeClr val="bg2">
                <a:alpha val="75000"/>
              </a:schemeClr>
            </a:outerShdw>
          </a:effectLst>
        </p:spPr>
        <p:txBody>
          <a:bodyPr lIns="0" tIns="0" rIns="0" bIns="0"/>
          <a:lstStyle/>
          <a:p>
            <a:pPr algn="ctr" fontAlgn="base">
              <a:spcBef>
                <a:spcPct val="0"/>
              </a:spcBef>
              <a:spcAft>
                <a:spcPct val="0"/>
              </a:spcAft>
            </a:pPr>
            <a:endParaRPr lang="en-US" sz="4200">
              <a:solidFill>
                <a:srgbClr val="000000"/>
              </a:solidFill>
              <a:latin typeface="Gill Sans" charset="0"/>
              <a:sym typeface="Gill Sans" charset="0"/>
            </a:endParaRPr>
          </a:p>
        </p:txBody>
      </p:sp>
    </p:spTree>
    <p:extLst>
      <p:ext uri="{BB962C8B-B14F-4D97-AF65-F5344CB8AC3E}">
        <p14:creationId xmlns:p14="http://schemas.microsoft.com/office/powerpoint/2010/main" val="43276952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B0FA6-D0A3-2B44-87A6-C01BEEC9164E}"/>
              </a:ext>
            </a:extLst>
          </p:cNvPr>
          <p:cNvSpPr>
            <a:spLocks noGrp="1"/>
          </p:cNvSpPr>
          <p:nvPr>
            <p:ph type="title"/>
          </p:nvPr>
        </p:nvSpPr>
        <p:spPr>
          <a:xfrm>
            <a:off x="2667000" y="365127"/>
            <a:ext cx="7372350" cy="396874"/>
          </a:xfrm>
        </p:spPr>
        <p:txBody>
          <a:bodyPr>
            <a:normAutofit fontScale="90000"/>
          </a:bodyPr>
          <a:lstStyle/>
          <a:p>
            <a:r>
              <a:rPr lang="en-US" b="1" dirty="0">
                <a:latin typeface="Consolas" panose="020B0609020204030204" pitchFamily="49" charset="0"/>
                <a:cs typeface="Consolas" panose="020B0609020204030204" pitchFamily="49" charset="0"/>
              </a:rPr>
              <a:t>pushq</a:t>
            </a:r>
            <a:r>
              <a:rPr lang="en-US" dirty="0"/>
              <a:t> and </a:t>
            </a:r>
            <a:r>
              <a:rPr lang="en-US" b="1" dirty="0" err="1">
                <a:latin typeface="Consolas" panose="020B0609020204030204" pitchFamily="49" charset="0"/>
                <a:cs typeface="Consolas" panose="020B0609020204030204" pitchFamily="49" charset="0"/>
              </a:rPr>
              <a:t>popq</a:t>
            </a:r>
            <a:endParaRPr lang="en-US" dirty="0"/>
          </a:p>
        </p:txBody>
      </p:sp>
      <p:sp>
        <p:nvSpPr>
          <p:cNvPr id="3" name="Content Placeholder 2">
            <a:extLst>
              <a:ext uri="{FF2B5EF4-FFF2-40B4-BE49-F238E27FC236}">
                <a16:creationId xmlns:a16="http://schemas.microsoft.com/office/drawing/2014/main" id="{C3E8AE73-0D17-CB4B-BB24-B51C88118746}"/>
              </a:ext>
            </a:extLst>
          </p:cNvPr>
          <p:cNvSpPr>
            <a:spLocks noGrp="1"/>
          </p:cNvSpPr>
          <p:nvPr>
            <p:ph idx="1"/>
          </p:nvPr>
        </p:nvSpPr>
        <p:spPr>
          <a:xfrm>
            <a:off x="2057400" y="1066801"/>
            <a:ext cx="7981950" cy="5110163"/>
          </a:xfrm>
        </p:spPr>
        <p:txBody>
          <a:bodyPr>
            <a:normAutofit/>
          </a:bodyPr>
          <a:lstStyle/>
          <a:p>
            <a:r>
              <a:rPr lang="en-US" dirty="0"/>
              <a:t>The stack grows downward such that the top element of the stack has the lowest address of all stack elements. (By convention, we draw stacks upside down, with the stack “top” shown at the bottom of the figure.) </a:t>
            </a:r>
          </a:p>
          <a:p>
            <a:r>
              <a:rPr lang="en-US" b="1" dirty="0">
                <a:solidFill>
                  <a:srgbClr val="C00000"/>
                </a:solidFill>
              </a:rPr>
              <a:t>The stack pointer %</a:t>
            </a:r>
            <a:r>
              <a:rPr lang="en-US" b="1" dirty="0" err="1">
                <a:solidFill>
                  <a:srgbClr val="C00000"/>
                </a:solidFill>
              </a:rPr>
              <a:t>rsp</a:t>
            </a:r>
            <a:r>
              <a:rPr lang="en-US" b="1" dirty="0">
                <a:solidFill>
                  <a:srgbClr val="C00000"/>
                </a:solidFill>
              </a:rPr>
              <a:t> holds the address of the top stack element.</a:t>
            </a:r>
          </a:p>
          <a:p>
            <a:r>
              <a:rPr lang="en-US" dirty="0"/>
              <a:t>The </a:t>
            </a:r>
            <a:r>
              <a:rPr lang="en-US" b="1" dirty="0"/>
              <a:t>pushq</a:t>
            </a:r>
            <a:r>
              <a:rPr lang="en-US" dirty="0"/>
              <a:t> instruction provides the ability to push data onto the stack, while the </a:t>
            </a:r>
            <a:r>
              <a:rPr lang="en-US" b="1" dirty="0" err="1"/>
              <a:t>popq</a:t>
            </a:r>
            <a:r>
              <a:rPr lang="en-US" dirty="0"/>
              <a:t> instruction pops it. </a:t>
            </a:r>
          </a:p>
          <a:p>
            <a:r>
              <a:rPr lang="en-US" dirty="0"/>
              <a:t>Each of these instructions takes a single operand—the data source for pushing and the data destination for popping.</a:t>
            </a:r>
          </a:p>
          <a:p>
            <a:endParaRPr lang="en-US" dirty="0"/>
          </a:p>
        </p:txBody>
      </p:sp>
    </p:spTree>
    <p:extLst>
      <p:ext uri="{BB962C8B-B14F-4D97-AF65-F5344CB8AC3E}">
        <p14:creationId xmlns:p14="http://schemas.microsoft.com/office/powerpoint/2010/main" val="3389606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0FD63-6515-1349-8490-D2DDF7117DFB}"/>
              </a:ext>
            </a:extLst>
          </p:cNvPr>
          <p:cNvSpPr>
            <a:spLocks noGrp="1"/>
          </p:cNvSpPr>
          <p:nvPr>
            <p:ph type="title"/>
          </p:nvPr>
        </p:nvSpPr>
        <p:spPr>
          <a:xfrm>
            <a:off x="2514600" y="365127"/>
            <a:ext cx="7524750" cy="625474"/>
          </a:xfrm>
        </p:spPr>
        <p:txBody>
          <a:bodyPr/>
          <a:lstStyle/>
          <a:p>
            <a:r>
              <a:rPr lang="en-US" b="1" dirty="0">
                <a:latin typeface="Consolas" panose="020B0609020204030204" pitchFamily="49" charset="0"/>
                <a:cs typeface="Consolas" panose="020B0609020204030204" pitchFamily="49" charset="0"/>
              </a:rPr>
              <a:t>pushq</a:t>
            </a:r>
            <a:r>
              <a:rPr lang="en-US" dirty="0"/>
              <a:t> and </a:t>
            </a:r>
            <a:r>
              <a:rPr lang="en-US" b="1" dirty="0" err="1">
                <a:latin typeface="Consolas" panose="020B0609020204030204" pitchFamily="49" charset="0"/>
                <a:cs typeface="Consolas" panose="020B0609020204030204" pitchFamily="49" charset="0"/>
              </a:rPr>
              <a:t>popq</a:t>
            </a:r>
            <a:endParaRPr lang="en-US" dirty="0"/>
          </a:p>
        </p:txBody>
      </p:sp>
      <p:sp>
        <p:nvSpPr>
          <p:cNvPr id="3" name="Content Placeholder 2">
            <a:extLst>
              <a:ext uri="{FF2B5EF4-FFF2-40B4-BE49-F238E27FC236}">
                <a16:creationId xmlns:a16="http://schemas.microsoft.com/office/drawing/2014/main" id="{EBB5B39A-C767-0C4B-8A7E-C9194C2E65AA}"/>
              </a:ext>
            </a:extLst>
          </p:cNvPr>
          <p:cNvSpPr>
            <a:spLocks noGrp="1"/>
          </p:cNvSpPr>
          <p:nvPr>
            <p:ph idx="1"/>
          </p:nvPr>
        </p:nvSpPr>
        <p:spPr>
          <a:xfrm>
            <a:off x="2133600" y="1295401"/>
            <a:ext cx="7905750" cy="4881563"/>
          </a:xfrm>
        </p:spPr>
        <p:txBody>
          <a:bodyPr/>
          <a:lstStyle/>
          <a:p>
            <a:r>
              <a:rPr lang="en-US" dirty="0"/>
              <a:t> Pushing a quad word value onto the stack involves first decrementing the stack pointer by 8 and then writing the value at the new top-of-stack address.</a:t>
            </a:r>
          </a:p>
          <a:p>
            <a:r>
              <a:rPr lang="en-US" dirty="0"/>
              <a:t> Therefore, the behavior of the instruction pushq %</a:t>
            </a:r>
            <a:r>
              <a:rPr lang="en-US" dirty="0" err="1"/>
              <a:t>rbp</a:t>
            </a:r>
            <a:r>
              <a:rPr lang="en-US" dirty="0"/>
              <a:t>  is equivalent to that of the pair of instructions</a:t>
            </a:r>
          </a:p>
          <a:p>
            <a:endParaRPr lang="en-US" dirty="0"/>
          </a:p>
          <a:p>
            <a:pPr marL="0" indent="0">
              <a:buNone/>
            </a:pPr>
            <a:r>
              <a:rPr lang="en-US" b="1" dirty="0" err="1">
                <a:latin typeface="Consolas" panose="020B0609020204030204" pitchFamily="49" charset="0"/>
                <a:cs typeface="Consolas" panose="020B0609020204030204" pitchFamily="49" charset="0"/>
              </a:rPr>
              <a:t>subq</a:t>
            </a:r>
            <a:r>
              <a:rPr lang="en-US" b="1" dirty="0">
                <a:latin typeface="Consolas" panose="020B0609020204030204" pitchFamily="49" charset="0"/>
                <a:cs typeface="Consolas" panose="020B0609020204030204" pitchFamily="49" charset="0"/>
              </a:rPr>
              <a:t> $8,%rsp                   </a:t>
            </a:r>
            <a:r>
              <a:rPr lang="en-US" dirty="0">
                <a:solidFill>
                  <a:srgbClr val="0070C0"/>
                </a:solidFill>
              </a:rPr>
              <a:t>Decrement stack pointer</a:t>
            </a:r>
          </a:p>
          <a:p>
            <a:pPr marL="0" indent="0">
              <a:buNone/>
            </a:pPr>
            <a:r>
              <a:rPr lang="en-US" b="1" dirty="0" err="1">
                <a:latin typeface="Consolas" panose="020B0609020204030204" pitchFamily="49" charset="0"/>
                <a:cs typeface="Consolas" panose="020B0609020204030204" pitchFamily="49" charset="0"/>
              </a:rPr>
              <a:t>movq</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rbp</a:t>
            </a:r>
            <a:r>
              <a:rPr lang="en-US" b="1"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rsp</a:t>
            </a:r>
            <a:r>
              <a:rPr lang="en-US" b="1" dirty="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r>
              <a:rPr lang="en-US" dirty="0">
                <a:solidFill>
                  <a:srgbClr val="0070C0"/>
                </a:solidFill>
              </a:rPr>
              <a:t>Store %</a:t>
            </a:r>
            <a:r>
              <a:rPr lang="en-US" dirty="0" err="1">
                <a:solidFill>
                  <a:srgbClr val="0070C0"/>
                </a:solidFill>
              </a:rPr>
              <a:t>rbp</a:t>
            </a:r>
            <a:r>
              <a:rPr lang="en-US" dirty="0">
                <a:solidFill>
                  <a:srgbClr val="0070C0"/>
                </a:solidFill>
              </a:rPr>
              <a:t> on stack</a:t>
            </a:r>
          </a:p>
          <a:p>
            <a:endParaRPr lang="en-US" dirty="0"/>
          </a:p>
          <a:p>
            <a:r>
              <a:rPr lang="en-US" dirty="0"/>
              <a:t>Figure  illustrate the effect of executing the instruction pushq %</a:t>
            </a:r>
            <a:r>
              <a:rPr lang="en-US" dirty="0" err="1"/>
              <a:t>rax</a:t>
            </a:r>
            <a:r>
              <a:rPr lang="en-US" dirty="0"/>
              <a:t>  when %</a:t>
            </a:r>
            <a:r>
              <a:rPr lang="en-US" dirty="0" err="1"/>
              <a:t>rsp</a:t>
            </a:r>
            <a:r>
              <a:rPr lang="en-US" dirty="0"/>
              <a:t>  is 0x108  and %</a:t>
            </a:r>
            <a:r>
              <a:rPr lang="en-US" dirty="0" err="1"/>
              <a:t>rax</a:t>
            </a:r>
            <a:r>
              <a:rPr lang="en-US" dirty="0"/>
              <a:t>  is 0x123 . First %</a:t>
            </a:r>
            <a:r>
              <a:rPr lang="en-US" dirty="0" err="1"/>
              <a:t>rsp</a:t>
            </a:r>
            <a:r>
              <a:rPr lang="en-US" dirty="0"/>
              <a:t>  is decremented by 8, giving 0x100 , and then 0x123  is stored at memory address 0x100 .</a:t>
            </a:r>
          </a:p>
          <a:p>
            <a:endParaRPr lang="en-US" dirty="0"/>
          </a:p>
          <a:p>
            <a:endParaRPr lang="en-US" dirty="0"/>
          </a:p>
        </p:txBody>
      </p:sp>
    </p:spTree>
    <p:extLst>
      <p:ext uri="{BB962C8B-B14F-4D97-AF65-F5344CB8AC3E}">
        <p14:creationId xmlns:p14="http://schemas.microsoft.com/office/powerpoint/2010/main" val="2425794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C5525-760E-7C41-BF47-70716D47C875}"/>
              </a:ext>
            </a:extLst>
          </p:cNvPr>
          <p:cNvSpPr>
            <a:spLocks noGrp="1"/>
          </p:cNvSpPr>
          <p:nvPr>
            <p:ph type="title"/>
          </p:nvPr>
        </p:nvSpPr>
        <p:spPr>
          <a:xfrm>
            <a:off x="2438400" y="365127"/>
            <a:ext cx="7600950" cy="625474"/>
          </a:xfrm>
        </p:spPr>
        <p:txBody>
          <a:bodyPr/>
          <a:lstStyle/>
          <a:p>
            <a:r>
              <a:rPr lang="en-US" b="1" dirty="0">
                <a:latin typeface="Consolas" panose="020B0609020204030204" pitchFamily="49" charset="0"/>
                <a:cs typeface="Consolas" panose="020B0609020204030204" pitchFamily="49" charset="0"/>
              </a:rPr>
              <a:t>pushq</a:t>
            </a:r>
            <a:r>
              <a:rPr lang="en-US" dirty="0"/>
              <a:t> and </a:t>
            </a:r>
            <a:r>
              <a:rPr lang="en-US" b="1" dirty="0" err="1">
                <a:latin typeface="Consolas" panose="020B0609020204030204" pitchFamily="49" charset="0"/>
                <a:cs typeface="Consolas" panose="020B0609020204030204" pitchFamily="49" charset="0"/>
              </a:rPr>
              <a:t>popq</a:t>
            </a:r>
            <a:endParaRPr lang="en-US" dirty="0"/>
          </a:p>
        </p:txBody>
      </p:sp>
      <p:sp>
        <p:nvSpPr>
          <p:cNvPr id="3" name="Content Placeholder 2">
            <a:extLst>
              <a:ext uri="{FF2B5EF4-FFF2-40B4-BE49-F238E27FC236}">
                <a16:creationId xmlns:a16="http://schemas.microsoft.com/office/drawing/2014/main" id="{4C761404-FA5D-9044-9965-799223EE9D3F}"/>
              </a:ext>
            </a:extLst>
          </p:cNvPr>
          <p:cNvSpPr>
            <a:spLocks noGrp="1"/>
          </p:cNvSpPr>
          <p:nvPr>
            <p:ph idx="1"/>
          </p:nvPr>
        </p:nvSpPr>
        <p:spPr>
          <a:xfrm>
            <a:off x="2057400" y="1219200"/>
            <a:ext cx="8153400" cy="5257800"/>
          </a:xfrm>
        </p:spPr>
        <p:txBody>
          <a:bodyPr>
            <a:normAutofit/>
          </a:bodyPr>
          <a:lstStyle/>
          <a:p>
            <a:r>
              <a:rPr lang="en-US" dirty="0"/>
              <a:t> Popping a quad word involves reading from the top-of-stack location and then incrementing the stack pointer by 8. Therefore, the instruction </a:t>
            </a:r>
            <a:r>
              <a:rPr lang="en-US" dirty="0" err="1"/>
              <a:t>popq</a:t>
            </a:r>
            <a:r>
              <a:rPr lang="en-US" dirty="0"/>
              <a:t> %</a:t>
            </a:r>
            <a:r>
              <a:rPr lang="en-US" dirty="0" err="1"/>
              <a:t>rax</a:t>
            </a:r>
            <a:r>
              <a:rPr lang="en-US" dirty="0"/>
              <a:t>  is equivalent to the following pair of instructions:</a:t>
            </a:r>
          </a:p>
          <a:p>
            <a:endParaRPr lang="en-US" dirty="0"/>
          </a:p>
          <a:p>
            <a:pPr marL="0" indent="0">
              <a:buNone/>
            </a:pPr>
            <a:r>
              <a:rPr lang="en-US" b="1" dirty="0" err="1">
                <a:latin typeface="Consolas" panose="020B0609020204030204" pitchFamily="49" charset="0"/>
                <a:cs typeface="Consolas" panose="020B0609020204030204" pitchFamily="49" charset="0"/>
              </a:rPr>
              <a:t>movq</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rsp</a:t>
            </a:r>
            <a:r>
              <a:rPr lang="en-US" b="1"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rax</a:t>
            </a:r>
            <a:r>
              <a:rPr lang="en-US" b="1" dirty="0">
                <a:latin typeface="Consolas" panose="020B0609020204030204" pitchFamily="49" charset="0"/>
                <a:cs typeface="Consolas" panose="020B0609020204030204" pitchFamily="49" charset="0"/>
              </a:rPr>
              <a:t>               </a:t>
            </a:r>
            <a:r>
              <a:rPr lang="en-US" dirty="0">
                <a:solidFill>
                  <a:srgbClr val="0070C0"/>
                </a:solidFill>
              </a:rPr>
              <a:t>Read %</a:t>
            </a:r>
            <a:r>
              <a:rPr lang="en-US" dirty="0" err="1">
                <a:solidFill>
                  <a:srgbClr val="0070C0"/>
                </a:solidFill>
              </a:rPr>
              <a:t>rax</a:t>
            </a:r>
            <a:r>
              <a:rPr lang="en-US" dirty="0">
                <a:solidFill>
                  <a:srgbClr val="0070C0"/>
                </a:solidFill>
              </a:rPr>
              <a:t> from stack</a:t>
            </a:r>
          </a:p>
          <a:p>
            <a:pPr marL="0" indent="0">
              <a:buNone/>
            </a:pPr>
            <a:r>
              <a:rPr lang="en-US" b="1" dirty="0" err="1">
                <a:latin typeface="Consolas" panose="020B0609020204030204" pitchFamily="49" charset="0"/>
                <a:cs typeface="Consolas" panose="020B0609020204030204" pitchFamily="49" charset="0"/>
              </a:rPr>
              <a:t>addq</a:t>
            </a:r>
            <a:r>
              <a:rPr lang="en-US" b="1" dirty="0">
                <a:latin typeface="Consolas" panose="020B0609020204030204" pitchFamily="49" charset="0"/>
                <a:cs typeface="Consolas" panose="020B0609020204030204" pitchFamily="49" charset="0"/>
              </a:rPr>
              <a:t> $8,%rsp                   </a:t>
            </a:r>
            <a:r>
              <a:rPr lang="en-US" dirty="0">
                <a:solidFill>
                  <a:srgbClr val="0070C0"/>
                </a:solidFill>
              </a:rPr>
              <a:t>Increment stack pointer</a:t>
            </a:r>
          </a:p>
          <a:p>
            <a:r>
              <a:rPr lang="en-US" dirty="0"/>
              <a:t> </a:t>
            </a:r>
          </a:p>
          <a:p>
            <a:r>
              <a:rPr lang="en-US" dirty="0"/>
              <a:t>Value 0x123  is read from memory and written to register %</a:t>
            </a:r>
            <a:r>
              <a:rPr lang="en-US" dirty="0" err="1"/>
              <a:t>rdx</a:t>
            </a:r>
            <a:r>
              <a:rPr lang="en-US" dirty="0"/>
              <a:t> . Register %</a:t>
            </a:r>
            <a:r>
              <a:rPr lang="en-US" dirty="0" err="1"/>
              <a:t>rsp</a:t>
            </a:r>
            <a:r>
              <a:rPr lang="en-US" dirty="0"/>
              <a:t>  is incremented back to 0x108 .</a:t>
            </a:r>
          </a:p>
          <a:p>
            <a:r>
              <a:rPr lang="en-US" dirty="0"/>
              <a:t>As shown in the figure, the value 0x123  remains at memory location 0x104  until it is </a:t>
            </a:r>
            <a:r>
              <a:rPr lang="en-US" b="1" dirty="0">
                <a:solidFill>
                  <a:srgbClr val="C00000"/>
                </a:solidFill>
              </a:rPr>
              <a:t>overwritten</a:t>
            </a:r>
            <a:r>
              <a:rPr lang="en-US" dirty="0"/>
              <a:t> (e.g., by another push operation). </a:t>
            </a:r>
          </a:p>
          <a:p>
            <a:endParaRPr lang="en-US" dirty="0"/>
          </a:p>
          <a:p>
            <a:r>
              <a:rPr lang="en-US" b="1" dirty="0">
                <a:solidFill>
                  <a:srgbClr val="C00000"/>
                </a:solidFill>
              </a:rPr>
              <a:t>However, the stack top is always considered to be the address indicated by %</a:t>
            </a:r>
            <a:r>
              <a:rPr lang="en-US" b="1" dirty="0" err="1">
                <a:solidFill>
                  <a:srgbClr val="C00000"/>
                </a:solidFill>
              </a:rPr>
              <a:t>rsp</a:t>
            </a:r>
            <a:r>
              <a:rPr lang="en-US" b="1" dirty="0">
                <a:solidFill>
                  <a:srgbClr val="C00000"/>
                </a:solidFill>
              </a:rPr>
              <a:t> .</a:t>
            </a:r>
          </a:p>
          <a:p>
            <a:endParaRPr lang="en-US" dirty="0"/>
          </a:p>
        </p:txBody>
      </p:sp>
    </p:spTree>
    <p:extLst>
      <p:ext uri="{BB962C8B-B14F-4D97-AF65-F5344CB8AC3E}">
        <p14:creationId xmlns:p14="http://schemas.microsoft.com/office/powerpoint/2010/main" val="2456428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6BBE3-E111-9349-B1D0-E6D634769BA5}"/>
              </a:ext>
            </a:extLst>
          </p:cNvPr>
          <p:cNvSpPr>
            <a:spLocks noGrp="1"/>
          </p:cNvSpPr>
          <p:nvPr>
            <p:ph type="title"/>
          </p:nvPr>
        </p:nvSpPr>
        <p:spPr>
          <a:xfrm>
            <a:off x="2514600" y="365127"/>
            <a:ext cx="7524750" cy="625474"/>
          </a:xfrm>
        </p:spPr>
        <p:txBody>
          <a:bodyPr/>
          <a:lstStyle/>
          <a:p>
            <a:r>
              <a:rPr lang="en-US" b="1" dirty="0">
                <a:latin typeface="Consolas" panose="020B0609020204030204" pitchFamily="49" charset="0"/>
                <a:cs typeface="Consolas" panose="020B0609020204030204" pitchFamily="49" charset="0"/>
              </a:rPr>
              <a:t>pushq</a:t>
            </a:r>
            <a:r>
              <a:rPr lang="en-US" dirty="0"/>
              <a:t> and </a:t>
            </a:r>
            <a:r>
              <a:rPr lang="en-US" b="1" dirty="0" err="1">
                <a:latin typeface="Consolas" panose="020B0609020204030204" pitchFamily="49" charset="0"/>
                <a:cs typeface="Consolas" panose="020B0609020204030204" pitchFamily="49" charset="0"/>
              </a:rPr>
              <a:t>popq</a:t>
            </a:r>
            <a:endParaRPr lang="en-US" dirty="0"/>
          </a:p>
        </p:txBody>
      </p:sp>
      <p:sp>
        <p:nvSpPr>
          <p:cNvPr id="3" name="Content Placeholder 2">
            <a:extLst>
              <a:ext uri="{FF2B5EF4-FFF2-40B4-BE49-F238E27FC236}">
                <a16:creationId xmlns:a16="http://schemas.microsoft.com/office/drawing/2014/main" id="{E8A78F25-A2FA-004C-9860-296DFC4DC9CA}"/>
              </a:ext>
            </a:extLst>
          </p:cNvPr>
          <p:cNvSpPr>
            <a:spLocks noGrp="1"/>
          </p:cNvSpPr>
          <p:nvPr>
            <p:ph idx="1"/>
          </p:nvPr>
        </p:nvSpPr>
        <p:spPr/>
        <p:txBody>
          <a:bodyPr/>
          <a:lstStyle/>
          <a:p>
            <a:r>
              <a:rPr lang="en-US" dirty="0"/>
              <a:t> Since the stack is contained in the same memory as the program code and other forms of program data, programs can access arbitrary positions within the stack using the standard memory addressing methods. </a:t>
            </a:r>
          </a:p>
          <a:p>
            <a:r>
              <a:rPr lang="en-US" dirty="0"/>
              <a:t>For example, assuming the topmost element of the stack is a quad word, the instruction </a:t>
            </a:r>
            <a:r>
              <a:rPr lang="en-US" b="1" dirty="0" err="1">
                <a:solidFill>
                  <a:srgbClr val="0070C0"/>
                </a:solidFill>
                <a:latin typeface="Consolas" panose="020B0609020204030204" pitchFamily="49" charset="0"/>
                <a:cs typeface="Consolas" panose="020B0609020204030204" pitchFamily="49" charset="0"/>
              </a:rPr>
              <a:t>movq</a:t>
            </a:r>
            <a:r>
              <a:rPr lang="en-US" b="1" dirty="0">
                <a:solidFill>
                  <a:srgbClr val="0070C0"/>
                </a:solidFill>
                <a:latin typeface="Consolas" panose="020B0609020204030204" pitchFamily="49" charset="0"/>
                <a:cs typeface="Consolas" panose="020B0609020204030204" pitchFamily="49" charset="0"/>
              </a:rPr>
              <a:t> 8(%</a:t>
            </a:r>
            <a:r>
              <a:rPr lang="en-US" b="1" dirty="0" err="1">
                <a:solidFill>
                  <a:srgbClr val="0070C0"/>
                </a:solidFill>
                <a:latin typeface="Consolas" panose="020B0609020204030204" pitchFamily="49" charset="0"/>
                <a:cs typeface="Consolas" panose="020B0609020204030204" pitchFamily="49" charset="0"/>
              </a:rPr>
              <a:t>rsp</a:t>
            </a:r>
            <a:r>
              <a:rPr lang="en-US" b="1" dirty="0">
                <a:solidFill>
                  <a:srgbClr val="0070C0"/>
                </a:solidFill>
                <a:latin typeface="Consolas" panose="020B0609020204030204" pitchFamily="49" charset="0"/>
                <a:cs typeface="Consolas" panose="020B0609020204030204" pitchFamily="49" charset="0"/>
              </a:rPr>
              <a:t>),%</a:t>
            </a:r>
            <a:r>
              <a:rPr lang="en-US" b="1" dirty="0" err="1">
                <a:solidFill>
                  <a:srgbClr val="0070C0"/>
                </a:solidFill>
                <a:latin typeface="Consolas" panose="020B0609020204030204" pitchFamily="49" charset="0"/>
                <a:cs typeface="Consolas" panose="020B0609020204030204" pitchFamily="49" charset="0"/>
              </a:rPr>
              <a:t>rdx</a:t>
            </a:r>
            <a:r>
              <a:rPr lang="en-US" b="1" dirty="0">
                <a:solidFill>
                  <a:srgbClr val="0070C0"/>
                </a:solidFill>
                <a:latin typeface="Consolas" panose="020B0609020204030204" pitchFamily="49" charset="0"/>
                <a:cs typeface="Consolas" panose="020B0609020204030204" pitchFamily="49" charset="0"/>
              </a:rPr>
              <a:t> </a:t>
            </a:r>
            <a:r>
              <a:rPr lang="en-US" dirty="0"/>
              <a:t> will copy the second quad word from the stack to register %</a:t>
            </a:r>
            <a:r>
              <a:rPr lang="en-US" dirty="0" err="1"/>
              <a:t>rdx</a:t>
            </a:r>
            <a:r>
              <a:rPr lang="en-US" dirty="0"/>
              <a:t> .</a:t>
            </a:r>
          </a:p>
          <a:p>
            <a:endParaRPr lang="en-US" dirty="0"/>
          </a:p>
        </p:txBody>
      </p:sp>
    </p:spTree>
    <p:extLst>
      <p:ext uri="{BB962C8B-B14F-4D97-AF65-F5344CB8AC3E}">
        <p14:creationId xmlns:p14="http://schemas.microsoft.com/office/powerpoint/2010/main" val="30407015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itle and Content">
  <a:themeElements>
    <a:clrScheme name="">
      <a:dk1>
        <a:srgbClr val="000000"/>
      </a:dk1>
      <a:lt1>
        <a:srgbClr val="FFFFFF"/>
      </a:lt1>
      <a:dk2>
        <a:srgbClr val="000000"/>
      </a:dk2>
      <a:lt2>
        <a:srgbClr val="000000"/>
      </a:lt2>
      <a:accent1>
        <a:srgbClr val="990000"/>
      </a:accent1>
      <a:accent2>
        <a:srgbClr val="333399"/>
      </a:accent2>
      <a:accent3>
        <a:srgbClr val="FFFFFF"/>
      </a:accent3>
      <a:accent4>
        <a:srgbClr val="000000"/>
      </a:accent4>
      <a:accent5>
        <a:srgbClr val="CAAAAA"/>
      </a:accent5>
      <a:accent6>
        <a:srgbClr val="2D2D8A"/>
      </a:accent6>
      <a:hlink>
        <a:srgbClr val="009999"/>
      </a:hlink>
      <a:folHlink>
        <a:srgbClr val="99CC00"/>
      </a:folHlink>
    </a:clrScheme>
    <a:fontScheme name="Title and Content">
      <a:majorFont>
        <a:latin typeface="Calibri Bold"/>
        <a:ea typeface="ヒラギノ角ゴ ProN W6"/>
        <a:cs typeface="ヒラギノ角ゴ ProN W6"/>
      </a:majorFont>
      <a:minorFont>
        <a:latin typeface="Calibri Bol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txDef>
      <a:spPr>
        <a:noFill/>
      </a:spPr>
      <a:bodyPr wrap="none" rtlCol="0">
        <a:spAutoFit/>
      </a:bodyPr>
      <a:lstStyle>
        <a:defPPr>
          <a:defRPr dirty="0" smtClean="0">
            <a:latin typeface="Calibri" panose="020F0502020204030204" pitchFamily="34" charset="0"/>
            <a:cs typeface="Calibri" panose="020F0502020204030204" pitchFamily="34" charset="0"/>
          </a:defRPr>
        </a:defPPr>
      </a:lstStyle>
    </a:txDef>
  </a:objectDefaults>
  <a:extraClrSchemeLst>
    <a:extraClrScheme>
      <a:clrScheme name="Title and Cont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itle and Content: Build">
  <a:themeElements>
    <a:clrScheme name="">
      <a:dk1>
        <a:srgbClr val="000000"/>
      </a:dk1>
      <a:lt1>
        <a:srgbClr val="FFFFFF"/>
      </a:lt1>
      <a:dk2>
        <a:srgbClr val="000000"/>
      </a:dk2>
      <a:lt2>
        <a:srgbClr val="000000"/>
      </a:lt2>
      <a:accent1>
        <a:srgbClr val="990000"/>
      </a:accent1>
      <a:accent2>
        <a:srgbClr val="333399"/>
      </a:accent2>
      <a:accent3>
        <a:srgbClr val="FFFFFF"/>
      </a:accent3>
      <a:accent4>
        <a:srgbClr val="000000"/>
      </a:accent4>
      <a:accent5>
        <a:srgbClr val="CAAAAA"/>
      </a:accent5>
      <a:accent6>
        <a:srgbClr val="2D2D8A"/>
      </a:accent6>
      <a:hlink>
        <a:srgbClr val="009999"/>
      </a:hlink>
      <a:folHlink>
        <a:srgbClr val="99CC00"/>
      </a:folHlink>
    </a:clrScheme>
    <a:fontScheme name="Title and Content: Build">
      <a:majorFont>
        <a:latin typeface="Calibri Bold"/>
        <a:ea typeface="ヒラギノ角ゴ ProN W6"/>
        <a:cs typeface="ヒラギノ角ゴ ProN W6"/>
      </a:majorFont>
      <a:minorFont>
        <a:latin typeface="Calibri Bol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txDef>
      <a:spPr>
        <a:noFill/>
      </a:spPr>
      <a:bodyPr wrap="square" rtlCol="0">
        <a:spAutoFit/>
      </a:bodyPr>
      <a:lstStyle>
        <a:defPPr>
          <a:defRPr sz="3600" dirty="0" smtClean="0">
            <a:latin typeface="Calibri" panose="020F0502020204030204" pitchFamily="34" charset="0"/>
            <a:cs typeface="Calibri" panose="020F0502020204030204" pitchFamily="34" charset="0"/>
          </a:defRPr>
        </a:defPPr>
      </a:lstStyle>
    </a:txDef>
  </a:objectDefaults>
  <a:extraClrSchemeLst>
    <a:extraClrScheme>
      <a:clrScheme name="Title and Content: Buil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31</TotalTime>
  <Words>964</Words>
  <Application>Microsoft Office PowerPoint</Application>
  <PresentationFormat>Widescreen</PresentationFormat>
  <Paragraphs>134</Paragraphs>
  <Slides>16</Slides>
  <Notes>0</Notes>
  <HiddenSlides>0</HiddenSlides>
  <MMClips>0</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16</vt:i4>
      </vt:variant>
    </vt:vector>
  </HeadingPairs>
  <TitlesOfParts>
    <vt:vector size="34" baseType="lpstr">
      <vt:lpstr>Arial</vt:lpstr>
      <vt:lpstr>Arial Narrow</vt:lpstr>
      <vt:lpstr>Calibri</vt:lpstr>
      <vt:lpstr>Calibri Bold</vt:lpstr>
      <vt:lpstr>Calibri Bold Italic</vt:lpstr>
      <vt:lpstr>Calibri Italic</vt:lpstr>
      <vt:lpstr>Calibri Light</vt:lpstr>
      <vt:lpstr>Consolas</vt:lpstr>
      <vt:lpstr>Courier New</vt:lpstr>
      <vt:lpstr>Courier New Bold</vt:lpstr>
      <vt:lpstr>Gill Sans</vt:lpstr>
      <vt:lpstr>Times New Roman</vt:lpstr>
      <vt:lpstr>Wingdings</vt:lpstr>
      <vt:lpstr>Wingdings 2</vt:lpstr>
      <vt:lpstr>Office Theme</vt:lpstr>
      <vt:lpstr>1_Office Theme</vt:lpstr>
      <vt:lpstr>Title and Content</vt:lpstr>
      <vt:lpstr>Title and Content: Build</vt:lpstr>
      <vt:lpstr>Stack Operations: pushq and popq</vt:lpstr>
      <vt:lpstr>pushq and popq</vt:lpstr>
      <vt:lpstr>pushq and popq</vt:lpstr>
      <vt:lpstr>pushq and popq</vt:lpstr>
      <vt:lpstr>x86-64 Stack</vt:lpstr>
      <vt:lpstr>x86-64 Stack</vt:lpstr>
      <vt:lpstr>x86-64 Stack</vt:lpstr>
      <vt:lpstr>x86-64 Stack: Push</vt:lpstr>
      <vt:lpstr>x86-64 Stack: Push</vt:lpstr>
      <vt:lpstr>x86-64 Stack: Pop</vt:lpstr>
      <vt:lpstr>x86-64 Stack: Pop</vt:lpstr>
      <vt:lpstr>x86-64 Stack: Pop</vt:lpstr>
      <vt:lpstr>pushq and popq</vt:lpstr>
      <vt:lpstr>pushq and popq</vt:lpstr>
      <vt:lpstr>pushq and popq</vt:lpstr>
      <vt:lpstr>pushq and popq</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pushq and popq</dc:title>
  <dc:creator>Anandi Dutta</dc:creator>
  <cp:lastModifiedBy>Anandi Dutta</cp:lastModifiedBy>
  <cp:revision>4</cp:revision>
  <dcterms:created xsi:type="dcterms:W3CDTF">2020-10-11T04:12:56Z</dcterms:created>
  <dcterms:modified xsi:type="dcterms:W3CDTF">2023-10-10T15:39:11Z</dcterms:modified>
</cp:coreProperties>
</file>